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9"/>
  </p:notesMasterIdLst>
  <p:sldIdLst>
    <p:sldId id="256" r:id="rId2"/>
    <p:sldId id="269" r:id="rId3"/>
    <p:sldId id="264" r:id="rId4"/>
    <p:sldId id="268" r:id="rId5"/>
    <p:sldId id="266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936BD-B801-4875-A1AF-461459AD069D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3A966-3F3A-4DF0-878D-339FEE2D7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41375" y="239713"/>
            <a:ext cx="5203825" cy="3903662"/>
          </a:xfrm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xfrm>
            <a:off x="610028" y="4267591"/>
            <a:ext cx="5485437" cy="4113922"/>
          </a:xfrm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OnWorld published a comprehensive report in the spring of this year targeted at adoption of wireless in industrial applications.</a:t>
            </a:r>
          </a:p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The results are based on interviews with 105 plant managers, process integrators and system engineers.</a:t>
            </a:r>
          </a:p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The figure to the right is presented as courtesy of the OnWorld group. </a:t>
            </a:r>
          </a:p>
          <a:p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It collects and lists the main end user’s concerns as related to adoption of wireless in industrial applications.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8398287-A65C-4287-89D4-F6E23AB0D001}" type="slidenum">
              <a:rPr lang="en-US">
                <a:latin typeface="Arial" pitchFamily="34" charset="0"/>
              </a:rPr>
              <a:pPr>
                <a:buFont typeface="Times New Roman" pitchFamily="18" charset="0"/>
                <a:buNone/>
              </a:pPr>
              <a:t>3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CB19-39B0-47CD-A78A-7F93016E70C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E88AE-5046-4EC3-91F0-F39CDA6B8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Holy Grail of Smart Object Interoperability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Process Automation Arena</a:t>
            </a:r>
            <a:endParaRPr lang="en-US" dirty="0" smtClean="0"/>
          </a:p>
          <a:p>
            <a:pPr marL="0" lvl="1"/>
            <a:r>
              <a:rPr lang="en-US" dirty="0" smtClean="0"/>
              <a:t>Robert </a:t>
            </a:r>
            <a:r>
              <a:rPr lang="en-US" dirty="0" err="1" smtClean="0"/>
              <a:t>Assimiti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Hands - Even More Gloves</a:t>
            </a:r>
            <a:endParaRPr lang="en-US" dirty="0"/>
          </a:p>
        </p:txBody>
      </p:sp>
      <p:pic>
        <p:nvPicPr>
          <p:cNvPr id="4" name="B072FDE9-FB6D-45EB-83B4-E34B79BF4DC7/D01_f.jpg" descr="D01_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51"/>
          <a:stretch>
            <a:fillRect/>
          </a:stretch>
        </p:blipFill>
        <p:spPr bwMode="auto">
          <a:xfrm>
            <a:off x="762000" y="2743200"/>
            <a:ext cx="7668092" cy="382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1447800"/>
            <a:ext cx="777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Million $ question: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i="1" dirty="0" smtClean="0">
                <a:solidFill>
                  <a:schemeClr val="tx2"/>
                </a:solidFill>
              </a:rPr>
              <a:t>How do we pave the way towards interoperable and  secure connectivity  among smart objects in an application and link-layer agnostic manner?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Current reality: </a:t>
            </a:r>
            <a:r>
              <a:rPr lang="en-US" i="1" dirty="0" smtClean="0">
                <a:solidFill>
                  <a:schemeClr val="tx2"/>
                </a:solidFill>
              </a:rPr>
              <a:t>A wide gamut of standards bodies have tailored application (even niche) and link-layer dependant solutions.</a:t>
            </a:r>
          </a:p>
          <a:p>
            <a:r>
              <a:rPr lang="en-US" i="1" dirty="0" smtClean="0">
                <a:solidFill>
                  <a:schemeClr val="tx2"/>
                </a:solidFill>
              </a:rPr>
              <a:t>  </a:t>
            </a:r>
          </a:p>
          <a:p>
            <a:endParaRPr lang="en-US" i="1" dirty="0" smtClean="0">
              <a:solidFill>
                <a:schemeClr val="tx2"/>
              </a:solidFill>
            </a:endParaRPr>
          </a:p>
          <a:p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Use Case: Smart Objects in the Process Automation Arena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4191000" cy="4876800"/>
          </a:xfrm>
        </p:spPr>
        <p:txBody>
          <a:bodyPr>
            <a:normAutofit/>
          </a:bodyPr>
          <a:lstStyle/>
          <a:p>
            <a:pPr marL="457200" indent="-457200">
              <a:buFont typeface="Times New Roman" pitchFamily="-110" charset="0"/>
              <a:buNone/>
              <a:defRPr/>
            </a:pPr>
            <a:r>
              <a:rPr lang="en-US" sz="2000" dirty="0" err="1" smtClean="0"/>
              <a:t>OnWorld</a:t>
            </a:r>
            <a:r>
              <a:rPr lang="en-US" sz="2000" dirty="0" smtClean="0"/>
              <a:t> conducted polls and published results based on interviews with 105 plant managers, process integrators and system engineers</a:t>
            </a:r>
          </a:p>
          <a:p>
            <a:pPr>
              <a:buFont typeface="Times New Roman" pitchFamily="-110" charset="0"/>
              <a:buNone/>
              <a:defRPr/>
            </a:pPr>
            <a:r>
              <a:rPr lang="en-US" sz="2000" dirty="0" smtClean="0"/>
              <a:t> Results are clearly indicative of industrial end user’s concerns</a:t>
            </a:r>
          </a:p>
          <a:p>
            <a:pPr>
              <a:buFont typeface="Times New Roman" pitchFamily="-110" charset="0"/>
              <a:buNone/>
              <a:defRPr/>
            </a:pPr>
            <a:r>
              <a:rPr lang="en-US" sz="2000" b="1" i="1" dirty="0" smtClean="0"/>
              <a:t>IPv6 addressability </a:t>
            </a:r>
            <a:r>
              <a:rPr lang="en-US" sz="2000" dirty="0" smtClean="0"/>
              <a:t> and </a:t>
            </a:r>
            <a:r>
              <a:rPr lang="en-US" sz="2000" b="1" dirty="0" smtClean="0"/>
              <a:t>standards compliance</a:t>
            </a:r>
            <a:r>
              <a:rPr lang="en-US" sz="2000" dirty="0" smtClean="0"/>
              <a:t> are major factors for adoption of smart objects employed in process and factory automation </a:t>
            </a:r>
          </a:p>
          <a:p>
            <a:pPr>
              <a:buFont typeface="Times New Roman" pitchFamily="-110" charset="0"/>
              <a:buNone/>
              <a:defRPr/>
            </a:pPr>
            <a:r>
              <a:rPr lang="en-US" sz="2000" b="1" i="1" dirty="0" smtClean="0"/>
              <a:t>IPv6 compliance  </a:t>
            </a:r>
            <a:r>
              <a:rPr lang="en-US" sz="2000" dirty="0" smtClean="0"/>
              <a:t>is tightly coupled with future extensibility of smart objects based products</a:t>
            </a:r>
            <a:endParaRPr lang="en-US" sz="20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248400"/>
            <a:ext cx="2870200" cy="431800"/>
          </a:xfrm>
          <a:noFill/>
        </p:spPr>
        <p:txBody>
          <a:bodyPr/>
          <a:lstStyle/>
          <a:p>
            <a:pPr algn="ctr">
              <a:buFont typeface="Times New Roman" pitchFamily="18" charset="0"/>
              <a:buNone/>
            </a:pPr>
            <a:fld id="{A97C531E-E68C-427B-8BC6-C6A5CABBBCA0}" type="slidenum">
              <a:rPr lang="en-US">
                <a:latin typeface="Arial" pitchFamily="34" charset="0"/>
              </a:rPr>
              <a:pPr algn="ctr">
                <a:buFont typeface="Times New Roman" pitchFamily="18" charset="0"/>
                <a:buNone/>
              </a:pPr>
              <a:t>3</a:t>
            </a:fld>
            <a:endParaRPr lang="en-US">
              <a:latin typeface="Arial" pitchFamily="34" charset="0"/>
            </a:endParaRPr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 cstate="print"/>
          <a:srcRect l="5849" r="10818"/>
          <a:stretch>
            <a:fillRect/>
          </a:stretch>
        </p:blipFill>
        <p:spPr bwMode="auto">
          <a:xfrm>
            <a:off x="4648200" y="2362200"/>
            <a:ext cx="44958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5181600" y="5257800"/>
            <a:ext cx="419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i="1"/>
              <a:t>Source: “Industrial Wireless Sensor Networks,” ON World March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tock_000007022923Web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689"/>
          <a:stretch>
            <a:fillRect/>
          </a:stretch>
        </p:blipFill>
        <p:spPr>
          <a:xfrm>
            <a:off x="76200" y="952500"/>
            <a:ext cx="8991600" cy="5753100"/>
          </a:xfrm>
          <a:prstGeom prst="rect">
            <a:avLst/>
          </a:prstGeom>
          <a:noFill/>
        </p:spPr>
      </p:pic>
      <p:sp>
        <p:nvSpPr>
          <p:cNvPr id="4" name="Isosceles Triangle 3"/>
          <p:cNvSpPr/>
          <p:nvPr/>
        </p:nvSpPr>
        <p:spPr bwMode="auto">
          <a:xfrm>
            <a:off x="8116813" y="1282521"/>
            <a:ext cx="557108" cy="609600"/>
          </a:xfrm>
          <a:prstGeom prst="triangle">
            <a:avLst/>
          </a:prstGeom>
          <a:ln>
            <a:noFill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6172200" y="2057400"/>
            <a:ext cx="762000" cy="609600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638800" y="4495800"/>
            <a:ext cx="762000" cy="609600"/>
          </a:xfrm>
          <a:prstGeom prst="roundRect">
            <a:avLst/>
          </a:prstGeom>
          <a:solidFill>
            <a:srgbClr val="0760A9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4838700" y="1600200"/>
            <a:ext cx="571500" cy="457200"/>
          </a:xfrm>
          <a:prstGeom prst="roundRect">
            <a:avLst/>
          </a:prstGeom>
          <a:solidFill>
            <a:srgbClr val="0760A9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162800" y="2819400"/>
            <a:ext cx="952500" cy="762000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096000" y="1371600"/>
            <a:ext cx="381000" cy="304800"/>
          </a:xfrm>
          <a:prstGeom prst="roundRect">
            <a:avLst/>
          </a:prstGeom>
          <a:solidFill>
            <a:srgbClr val="0760A9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239000" y="1066800"/>
            <a:ext cx="381000" cy="304800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971800" y="3733800"/>
            <a:ext cx="762000" cy="609600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Isosceles Triangle 8"/>
          <p:cNvSpPr/>
          <p:nvPr/>
        </p:nvSpPr>
        <p:spPr bwMode="auto">
          <a:xfrm>
            <a:off x="3962400" y="2133600"/>
            <a:ext cx="557108" cy="609600"/>
          </a:xfrm>
          <a:prstGeom prst="triangle">
            <a:avLst/>
          </a:prstGeom>
          <a:ln>
            <a:noFill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Industrial Smart Object Networks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0" y="1143000"/>
            <a:ext cx="8610600" cy="6019800"/>
          </a:xfrm>
          <a:prstGeom prst="rect">
            <a:avLst/>
          </a:prstGeom>
          <a:gradFill>
            <a:gsLst>
              <a:gs pos="49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4572000" cy="5032375"/>
          </a:xfrm>
        </p:spPr>
        <p:txBody>
          <a:bodyPr>
            <a:normAutofit fontScale="77500" lnSpcReduction="20000"/>
          </a:bodyPr>
          <a:lstStyle/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Fully deterministic and centralized networks</a:t>
            </a:r>
          </a:p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Scalability in the hundreds</a:t>
            </a:r>
          </a:p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Extremely high reliability -&gt; dire consequences associated with failure: 99.9999999% (even in wireless nets)</a:t>
            </a:r>
          </a:p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Path diversity a must </a:t>
            </a:r>
          </a:p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Must meet strict guaranteed latencies: sub-second even in multi-hop wireless networks</a:t>
            </a:r>
          </a:p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Relies heavily on</a:t>
            </a:r>
            <a:r>
              <a:rPr lang="en-US" sz="2800" dirty="0" smtClean="0"/>
              <a:t> push model </a:t>
            </a:r>
            <a:r>
              <a:rPr lang="en-US" sz="2800" dirty="0" smtClean="0"/>
              <a:t>for periodic data collection: as frequent as every 100 ms)</a:t>
            </a:r>
          </a:p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Support for P2P control loops</a:t>
            </a:r>
          </a:p>
          <a:p>
            <a:pPr marL="0" indent="0">
              <a:buFont typeface="Wingdings" pitchFamily="2" charset="2"/>
              <a:buChar char="§"/>
            </a:pPr>
            <a:r>
              <a:rPr lang="en-US" sz="2800" dirty="0" smtClean="0"/>
              <a:t>Long battery life: 5 -10 years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Current Global </a:t>
            </a:r>
            <a:r>
              <a:rPr lang="en-US" b="1" dirty="0" err="1" smtClean="0"/>
              <a:t>Trifecta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001000" cy="441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1926167"/>
                <a:gridCol w="2074333"/>
                <a:gridCol w="2000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ISA100.11a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Wireless HART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WIA-PA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Networking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IPv6</a:t>
                      </a:r>
                      <a:r>
                        <a:rPr lang="en-US" baseline="0" dirty="0" smtClean="0"/>
                        <a:t>/6loWPAN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specific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 specific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Transport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specific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 specific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Routing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Mesh-under</a:t>
                      </a:r>
                      <a:r>
                        <a:rPr lang="en-US" baseline="0" dirty="0" smtClean="0"/>
                        <a:t> but RPL not precluded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Mesh-under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Mesh-under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Web</a:t>
                      </a:r>
                      <a:r>
                        <a:rPr lang="en-US" b="1" baseline="0" dirty="0" smtClean="0"/>
                        <a:t> services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Management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specific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Standard specific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Standard specific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Security (end-to-end)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 specific at</a:t>
                      </a:r>
                      <a:r>
                        <a:rPr lang="en-US" baseline="0" dirty="0" smtClean="0"/>
                        <a:t> transport 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Standard specific at</a:t>
                      </a:r>
                      <a:r>
                        <a:rPr lang="en-US" baseline="0" dirty="0" smtClean="0"/>
                        <a:t> application sub-layer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Standard specific at</a:t>
                      </a:r>
                      <a:r>
                        <a:rPr lang="en-US" baseline="0" dirty="0" smtClean="0"/>
                        <a:t> application sub-layer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Provisioning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specific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 specific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 specific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Backbone</a:t>
                      </a:r>
                      <a:r>
                        <a:rPr lang="en-US" b="1" baseline="0" dirty="0" smtClean="0"/>
                        <a:t> networking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IPv6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specific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 specific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12954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Standard specific means lack of alignment with IETF existing and vetted standards.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Standard specific dominates the map at this point. That is so 20</a:t>
            </a:r>
            <a:r>
              <a:rPr lang="en-US" b="1" baseline="30000" dirty="0" smtClean="0">
                <a:solidFill>
                  <a:schemeClr val="tx2"/>
                </a:solidFill>
              </a:rPr>
              <a:t>th</a:t>
            </a:r>
            <a:r>
              <a:rPr lang="en-US" b="1" dirty="0" smtClean="0">
                <a:solidFill>
                  <a:schemeClr val="tx2"/>
                </a:solidFill>
              </a:rPr>
              <a:t> century!!!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smtClean="0"/>
              <a:t>Smart Objects– </a:t>
            </a:r>
            <a:r>
              <a:rPr lang="en-US" sz="3200" b="1" dirty="0" smtClean="0"/>
              <a:t>The Chimera Threat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524001"/>
            <a:ext cx="50292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Wide gamut of application requirements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resulted </a:t>
            </a:r>
            <a:r>
              <a:rPr lang="en-US" sz="1600" dirty="0" smtClean="0"/>
              <a:t>in deployed networks that exhibit: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Various degrees of scalability 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Messaging patterns:</a:t>
            </a:r>
            <a:endParaRPr lang="en-US" sz="16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/>
              <a:t>Bidirectional Client server 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/>
              <a:t>Push 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/>
              <a:t>Alerting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Distributed versus centralized network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 management </a:t>
            </a:r>
            <a:r>
              <a:rPr lang="en-US" sz="1600" dirty="0" smtClean="0"/>
              <a:t>paradigms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“Sleepy” versus </a:t>
            </a:r>
            <a:r>
              <a:rPr lang="en-US" sz="1600" dirty="0" smtClean="0"/>
              <a:t>“always-on</a:t>
            </a:r>
            <a:r>
              <a:rPr lang="en-US" sz="1600" dirty="0" smtClean="0"/>
              <a:t>” devices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Various latency guarantees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Different security paradigms and policies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High variability in hardware resources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 smtClean="0"/>
              <a:t>memory, processing power, etc) </a:t>
            </a:r>
            <a:endParaRPr lang="en-US" sz="1600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5122" name="AutoShape 2" descr="data:image/jpg;base64,/9j/4AAQSkZJRgABAQAAAQABAAD/2wBDAAkGBwgHBgkIBwgKCgkLDRYPDQwMDRsUFRAWIB0iIiAdHx8kKDQsJCYxJx8fLT0tMTU3Ojo6Iys/RD84QzQ5Ojf/2wBDAQoKCg0MDRoPDxo3JR8lNzc3Nzc3Nzc3Nzc3Nzc3Nzc3Nzc3Nzc3Nzc3Nzc3Nzc3Nzc3Nzc3Nzc3Nzc3Nzc3Nzf/wAARCABeAI0DASIAAhEBAxEB/8QAGwAAAgMBAQEAAAAAAAAAAAAABQYCAwQHAQD/xAA5EAACAQIFAgUBBgMIAwAAAAABAgMEEQAFEiExQVEGEyJhcYEUIzKRofAVQrEHJFJicsHR4TM0ov/EABkBAQADAQEAAAAAAAAAAAAAAAMBAgQABf/EACMRAAICAgICAwEBAQAAAAAAAAECABEDEiExBEETIlFhcYH/2gAMAwEAAhEDEQA/AH2OpjJcROrNGdLBTcg7XBHexB+oxoTVfUtw/bvgTX5NBWrI9OBDUuVZzuBKQLDVbg7bMNx7jbC1mjZtks8JXNnHqIhiqwX9QHBYjmxO2rcbjHjienV9ToQYyKQCVY9uRi8kC57Y53lfjKWORzm0Xlya/SIUshQjbrvv79R9WMZ7S1MIeGpj3NiGNrfnti4cCVOI3GCJ7vwbY+Vh5l9/a2AkdRISrxsCbWFuD+74201RrGsD1cMCcSMkq2OpsrKumpaaSpq5khiQXZ32A+P+MKknjCbMKkw5DStNpNmfymc9eg2Xp+I9eMQmy4+J86lfMSf4TRyGKCnV9p3H43JHQG6/Tp1bqalhpoI4qSJIIo10rFGoVQPYYQ89Tl1TsXFPzfFTuxaOuKXuun7Ou3wTtimq8QZtk95Z4qoxAHU1XTDSoHd4zb6k4dAd+2Ia9K2tqGrcdxg9a9mJ8wPaiBsj8V0mYSLBOv2edyQgL6kkI6K3f2P0vg4ZdLAk2uNhfCJ418LIlO+Y5EmmQEtNRxiyS9SUH8r7X22PzvjzwrnjZrlsMjTs8wBViW5Atz+n5jFiWUX3I+NH5Xj+R+mnUaH6X6dsZzXRrL5LBtWr02FwcB561oaYBjqdmtf/AAj/AH64GS18aSyebNZ4wCxZrW5tufjBNmPqcuDjmOzX0EX2tiC1C6yDzxe2Equ8YVkdIEy2kWomayI8jXGomw2Fr7nvgVV1GaLIR/G2IJ06ac+p26222F9gB0tixzAdSowH3OmyTRwxaqiRI0G5Z20jGekraathE9FMksTcOhuD8HqMJ2Q+DlrJ1rs6Z6gp+COaQyEH/MTyfYbD36PCpHEoVUCgdF4wqsW/yGwC8XB6LuCPrjB4hhpqyianqY1kDEBr/vodwemCIUOCrG2pbG23TpgBmryU8iR1L61bhuD7fXGdzqsfGuzRcMbRTrBWeXLT3IEkq3J24I+OvfftjPmtPF5UsChWkYf3dgLg9txwb4MVtGKiJ9NpDa46avb2P++AcoFHSpDUlkUSM0NSvBB5R+zA2/ZxnUEm5obieUMUHhlo62alVJ2nCTP5Yv5Wk6iLe5UnvbvjozSQVCxSnyzNchW7nf8APCdFmxko4oagrKw1KwIuChtb6e+KstzNMsqko5Xsi2NOW4Veik+3A9vflVdjwRzDZQY8wwiEkRKAQxOlidySSefqb4IxE2N9vbrhVlrZpaa4ZWuQdXO3YflgfnPiv+AU6MgM1Q4skQa2sjknsPf6YRMltQhthNXHHNa6KgpWqptRRbbItySSBx8kbnbCzL4xokqJll8lqfzAkMyS3Eq6QXa9rDSTa19+43shz5nX5/XSVVfUI/AWn1iMRC4K6T+fueu1sGafw+JKKUxys6MLlNSsQ3zwf0+cJly48VbcyEwM4PNRufxZlVPTec5Jfyy6od2uQSF5IuR2PXpjnvhoeXWQI971UkspS2wQgm30Nv1wula2iqmd4Q6psNYt++P0wd8NtK8z5vmGuKMIyUyEElrn1sB22Av74vkICGujLY01bnuN1TIlJA80sjaE3F349u3sMB6ZJaukStaLU71TNMNO+iwC89Bbb4/PG+Y/b2M0/wD60DApTqRdzfdiOSebY0yVE+YVQShcKH/8lPELsg6LfgMSLe256Yw6kCo7NcL1kqyUlPBSL94SSz237WGC/h3w/AirWTIL2uthYtfrft/X45FZYizV0FOoSVrgyFRdLD+Ud1HF+u+Htm1WX+UG23THYcd8noQ8rFeB7ltMNA4CkDYDi2JOHLAjQdt74ri9IFue2JlrncDbG8dTEe5jp7aNVyduTgH4myqeotVU6szKV1Itye1wP3xgxDIEstx6uTbGhZNO9uemA1DrRjq7I2wiRQVKLAQzBlvvvucYs9iR4BIYpZoCQKmOM+vTvZ1/zL+oJBuOCOb0RpK+WKMXSQ+cm3+Im/HvfFSOdNwTsNhjICUabiA4se4o0slDSrJHSVVXV0rAiPRGo8sbn1EXPFzsvGCsc2VZrCJ9Eb1EV1BY6gR30/8AWNuawUpkpKmqGhQ5RpI7qw1A29S7jcfnYdcA/EmVxUlqumqYJJnBZGJCyOfps/Fr2HvfGhVGQju4TfUTdkObrDJLl9VpSQOWjYCwYW4t9NsA80raatz6trGfzIY1FPCAN2087f6i36YxypJUeaWDvIrXEgXhdrlu377488h1VqkU6jz5GMSlu55t12w/xam/cor3UJeH7tUM396hUn0Orr6T3G252Nxx8YffOngp2jzGFplZdS1MSrpPx1HwT9cJNPHQItW0BMd4/uHcgF3Xfc3tzbY9MEaTxeMvoUSSqEkcxJhi8lmYL1Bb2O2M3k4nyN9RJxsFX7H3IVctFUZdmEOYTw08sEjCMyr63U+pdNjc3BG2+A3hyiq3jklNe0EEGowqeQT2HO+373xhzOoWqzItUKIzKCxufwgMQB8kKNvfBwZjUZXTwrSU8cMsx1efMup3ta9hwOm/PHXC6HGuo7Mnbc2OhI11RmphceVFTFyB5zDRr53HU+3OPcraSOmlpkSdVdmaoqXjKGUdFW+4B6n6YZIERo1qCv3r29TEset/UcVy0pqGUIruSdKhdv31xn+QVqBFVBexMO+F6T7PlscxiCTSAnUbX032HxYDbDDGJH/0jbFKKNACAiw6cY1wPZNLdeu2NKD1MWRyxJliKBu2x6Y+deLMcfaibAYlbsBhQIMDwJrCuV02II334xqBJkAJ3uecUREXCldji7Sock3Fub8DALGPcw+IKImmWr1N90NLqDcEEjC8okBG3Tth2Wqj0Wff2tzgfmNHAYmaCIIxubrxf3H1xXLiDfZYmLMVGpgNmihppJKx0WERlpGe1goFyT7WxzPJJlatlnNNIPtCkqi2BiD3Ia54Atbr+mGzxstTUZRFHHFK0a1aCphX8TLfYDb/ABacBJkZMhrxS+YdN3lYnToJubKN7Metrc7k7Er44Cpf7F7Yn8kalaNIJqf7cgQRgFwS6F/b49PwcC8viGYU8czTCmV1KmIFtbhFJJHUgX46X98SqcoaPwrDWRSemlJZ0AuZBI4Ub7WK2/rj4JlhgWeGvqaOrhAWjkiUaGFr2J5W3Ujff3GGPA4lHaz1CniGLL8syOAUgNX5m0skl9jpOlV9gA2/xgBkT07V7PVTAwxQl5GIJJbk6e57DqdsG8/r6Ko8NLQ0cbllEYWWVtTyvsWc268g98KLvUUssTRuodXGnSCL/v8AoSMX8awpvu5m8nsARqqpopKZH+z645biFrEMGIsB8df064aZPDNA9IsdR9oeRAAspl9S97dLe9umFvw7mcdRF5NWy+aatZIVZAfUtiLbbXN9ulhbkW6QYowNzz0OD81jsCJPiUFIMHQUbuYoKdSQTsgNyN+d+mGPK8kkppFqZyt1uREu9ri1ye+IZJRMs7yeUfUdIY7ADk2wxMCn574DDhFbN3Ez5jeq9TMqRmQsFt3GKKhTEzDb/rF0xCEBQTfFBV5nPWwsxOEb8gr+yVIxcFmFje2LhJYkEj64nDCdFrf74sCKgtYYuqkCUZhcExxIFU9V4ucWuzSPpjHTfpvjMHDoqv8Ai9zY40xqF3v9ScAv8jGRenGyk3tv9cXBSj22N8eq+w1Aja97bY9YjSN/fFwBKEmBc1ghp5hIraWkYkrbpbn87YW4aOKqympp7qklRPMsgK29RcjcbX2t8jDnNSQSStJKis5XTq62F+O3J4xTFlEazGS6tEd3U7FrbC/c2A326dhgihJ4mhMoC0YnZrkzw+F62hBaeRqR1DBbanC+mw6bgYQskgpajKHllEwhX1SFE1em3Nvi+/xzbHf2oKVlKPHdWFjcmwxxvwzCuU5lXeHMzQtJEWpy6rpJAHocb9RZrdj84Vt0xk/2djcPk/5LazwVnU+ZNU0xokhAGiJpmUnqdgDbk8E4p8TeGostpIKqvkM+Z1FQkcKxn0qOva+19yOo+cda8Ow0cuT0X3et44xE+oX9Six/UYSv7Q6tK3xplWTwrZaSLzmAH4mc7D6Bf/r2xfYhNr4Ahhtsmtc3MuUeHYqbNKCdYFBIYm4JJIUm47W2w2x05lmjSJXJ3Gkjpifh6CarnlrqiMrT0qNS062tr3HmPbtdQo+D3www0sAjDRKVJ3Pf88Bjxu6gueZfLmAYgT7L1KwkSAK6mxsb398XyyK2/NunfFNtMlt/+MSMeoje1saweKmQjm5W6FzcbYiisu7dd8aUCjbpj0LxxbEaztp9HztY48l1Fv8AjHrsEGocDHjFTYk8jvbFj1UrF+A+gOOcWebduTx32wEp6x5EKsLG+m4ONS1f3RNjYXJ+MeaHm4pC8MpLgX2vvvi3UrC25tvbA2NyF33BxejG4OFV4ZWaZlXdhbdbWxGFje/6YzyTsCSQPfEqZ9Tat9PUHnE7czq4hDzdJ9R53tjn/irIZ6nxgM1gRnWSnAPl9NA6+x2Xrs3Qb4b3m1OAL2tffFYn+8KkcYscnqcq0bE05LE9Isiyiwd9QGq/tf62HG35451lcP27x3mGYZjIZgzvGhAICED0AdgFH1sT1x0MzsLML3vYXOBQ8P5eZ3qEp0DSSB2G9iRfoNuDbHFrQoJKcNsYa8MvIvhrKxVWM32WLWT1bQN/k8436xGrldyDuMYEmENPYL6VACgdLY9Wr8wGwI04T5IJSyTNmoKdbAKSdyecXpbbfk7XwOaQFg2kG1ucRqZ5ZVURTtCVa7WUHULcfvtiVcSCphVioI4x9q9JPbbAby6sJdswe3O0S4uWKqZiDWNpAu1ksTt84TaU1M3PIAp1aSCOcfatXTYcYHSR1IRY2qrk7BhHv/XFlO8kEZSaZpmvcMUC7dv33xW5NcT/2Q=="/>
          <p:cNvSpPr>
            <a:spLocks noChangeAspect="1" noChangeArrowheads="1"/>
          </p:cNvSpPr>
          <p:nvPr/>
        </p:nvSpPr>
        <p:spPr bwMode="auto">
          <a:xfrm>
            <a:off x="155575" y="-411163"/>
            <a:ext cx="128587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data:image/jpg;base64,/9j/4AAQSkZJRgABAQAAAQABAAD/2wBDAAkGBwgHBgkIBwgKCgkLDRYPDQwMDRsUFRAWIB0iIiAdHx8kKDQsJCYxJx8fLT0tMTU3Ojo6Iys/RD84QzQ5Ojf/2wBDAQoKCg0MDRoPDxo3JR8lNzc3Nzc3Nzc3Nzc3Nzc3Nzc3Nzc3Nzc3Nzc3Nzc3Nzc3Nzc3Nzc3Nzc3Nzc3Nzc3Nzf/wAARCABeAI0DASIAAhEBAxEB/8QAGwAAAgMBAQEAAAAAAAAAAAAABQYCAwQHAQD/xAA5EAACAQIFAgUBBgMIAwAAAAABAgMEEQAFEiExQVEGEyJhcYEUIzKRofAVQrEHJFJicsHR4TM0ov/EABkBAQADAQEAAAAAAAAAAAAAAAMBAgQABf/EACMRAAICAgICAwEBAQAAAAAAAAECABEDEiExBEETIlFhcYH/2gAMAwEAAhEDEQA/AH2OpjJcROrNGdLBTcg7XBHexB+oxoTVfUtw/bvgTX5NBWrI9OBDUuVZzuBKQLDVbg7bMNx7jbC1mjZtks8JXNnHqIhiqwX9QHBYjmxO2rcbjHjienV9ToQYyKQCVY9uRi8kC57Y53lfjKWORzm0Xlya/SIUshQjbrvv79R9WMZ7S1MIeGpj3NiGNrfnti4cCVOI3GCJ7vwbY+Vh5l9/a2AkdRISrxsCbWFuD+74201RrGsD1cMCcSMkq2OpsrKumpaaSpq5khiQXZ32A+P+MKknjCbMKkw5DStNpNmfymc9eg2Xp+I9eMQmy4+J86lfMSf4TRyGKCnV9p3H43JHQG6/Tp1bqalhpoI4qSJIIo10rFGoVQPYYQ89Tl1TsXFPzfFTuxaOuKXuun7Ou3wTtimq8QZtk95Z4qoxAHU1XTDSoHd4zb6k4dAd+2Ia9K2tqGrcdxg9a9mJ8wPaiBsj8V0mYSLBOv2edyQgL6kkI6K3f2P0vg4ZdLAk2uNhfCJ418LIlO+Y5EmmQEtNRxiyS9SUH8r7X22PzvjzwrnjZrlsMjTs8wBViW5Atz+n5jFiWUX3I+NH5Xj+R+mnUaH6X6dsZzXRrL5LBtWr02FwcB561oaYBjqdmtf/AAj/AH64GS18aSyebNZ4wCxZrW5tufjBNmPqcuDjmOzX0EX2tiC1C6yDzxe2Equ8YVkdIEy2kWomayI8jXGomw2Fr7nvgVV1GaLIR/G2IJ06ac+p26222F9gB0tixzAdSowH3OmyTRwxaqiRI0G5Z20jGekraathE9FMksTcOhuD8HqMJ2Q+DlrJ1rs6Z6gp+COaQyEH/MTyfYbD36PCpHEoVUCgdF4wqsW/yGwC8XB6LuCPrjB4hhpqyianqY1kDEBr/vodwemCIUOCrG2pbG23TpgBmryU8iR1L61bhuD7fXGdzqsfGuzRcMbRTrBWeXLT3IEkq3J24I+OvfftjPmtPF5UsChWkYf3dgLg9txwb4MVtGKiJ9NpDa46avb2P++AcoFHSpDUlkUSM0NSvBB5R+zA2/ZxnUEm5obieUMUHhlo62alVJ2nCTP5Yv5Wk6iLe5UnvbvjozSQVCxSnyzNchW7nf8APCdFmxko4oagrKw1KwIuChtb6e+KstzNMsqko5Xsi2NOW4Veik+3A9vflVdjwRzDZQY8wwiEkRKAQxOlidySSefqb4IxE2N9vbrhVlrZpaa4ZWuQdXO3YflgfnPiv+AU6MgM1Q4skQa2sjknsPf6YRMltQhthNXHHNa6KgpWqptRRbbItySSBx8kbnbCzL4xokqJll8lqfzAkMyS3Eq6QXa9rDSTa19+43shz5nX5/XSVVfUI/AWn1iMRC4K6T+fueu1sGafw+JKKUxys6MLlNSsQ3zwf0+cJly48VbcyEwM4PNRufxZlVPTec5Jfyy6od2uQSF5IuR2PXpjnvhoeXWQI971UkspS2wQgm30Nv1wula2iqmd4Q6psNYt++P0wd8NtK8z5vmGuKMIyUyEElrn1sB22Av74vkICGujLY01bnuN1TIlJA80sjaE3F349u3sMB6ZJaukStaLU71TNMNO+iwC89Bbb4/PG+Y/b2M0/wD60DApTqRdzfdiOSebY0yVE+YVQShcKH/8lPELsg6LfgMSLe256Yw6kCo7NcL1kqyUlPBSL94SSz237WGC/h3w/AirWTIL2uthYtfrft/X45FZYizV0FOoSVrgyFRdLD+Ud1HF+u+Htm1WX+UG23THYcd8noQ8rFeB7ltMNA4CkDYDi2JOHLAjQdt74ri9IFue2JlrncDbG8dTEe5jp7aNVyduTgH4myqeotVU6szKV1Itye1wP3xgxDIEstx6uTbGhZNO9uemA1DrRjq7I2wiRQVKLAQzBlvvvucYs9iR4BIYpZoCQKmOM+vTvZ1/zL+oJBuOCOb0RpK+WKMXSQ+cm3+Im/HvfFSOdNwTsNhjICUabiA4se4o0slDSrJHSVVXV0rAiPRGo8sbn1EXPFzsvGCsc2VZrCJ9Eb1EV1BY6gR30/8AWNuawUpkpKmqGhQ5RpI7qw1A29S7jcfnYdcA/EmVxUlqumqYJJnBZGJCyOfps/Fr2HvfGhVGQju4TfUTdkObrDJLl9VpSQOWjYCwYW4t9NsA80raatz6trGfzIY1FPCAN2087f6i36YxypJUeaWDvIrXEgXhdrlu377488h1VqkU6jz5GMSlu55t12w/xam/cor3UJeH7tUM396hUn0Orr6T3G252Nxx8YffOngp2jzGFplZdS1MSrpPx1HwT9cJNPHQItW0BMd4/uHcgF3Xfc3tzbY9MEaTxeMvoUSSqEkcxJhi8lmYL1Bb2O2M3k4nyN9RJxsFX7H3IVctFUZdmEOYTw08sEjCMyr63U+pdNjc3BG2+A3hyiq3jklNe0EEGowqeQT2HO+373xhzOoWqzItUKIzKCxufwgMQB8kKNvfBwZjUZXTwrSU8cMsx1efMup3ta9hwOm/PHXC6HGuo7Mnbc2OhI11RmphceVFTFyB5zDRr53HU+3OPcraSOmlpkSdVdmaoqXjKGUdFW+4B6n6YZIERo1qCv3r29TEset/UcVy0pqGUIruSdKhdv31xn+QVqBFVBexMO+F6T7PlscxiCTSAnUbX032HxYDbDDGJH/0jbFKKNACAiw6cY1wPZNLdeu2NKD1MWRyxJliKBu2x6Y+deLMcfaibAYlbsBhQIMDwJrCuV02II334xqBJkAJ3uecUREXCldji7Sock3Fub8DALGPcw+IKImmWr1N90NLqDcEEjC8okBG3Tth2Wqj0Wff2tzgfmNHAYmaCIIxubrxf3H1xXLiDfZYmLMVGpgNmihppJKx0WERlpGe1goFyT7WxzPJJlatlnNNIPtCkqi2BiD3Ia54Atbr+mGzxstTUZRFHHFK0a1aCphX8TLfYDb/ABacBJkZMhrxS+YdN3lYnToJubKN7Metrc7k7Er44Cpf7F7Yn8kalaNIJqf7cgQRgFwS6F/b49PwcC8viGYU8czTCmV1KmIFtbhFJJHUgX46X98SqcoaPwrDWRSemlJZ0AuZBI4Ub7WK2/rj4JlhgWeGvqaOrhAWjkiUaGFr2J5W3Ujff3GGPA4lHaz1CniGLL8syOAUgNX5m0skl9jpOlV9gA2/xgBkT07V7PVTAwxQl5GIJJbk6e57DqdsG8/r6Ko8NLQ0cbllEYWWVtTyvsWc268g98KLvUUssTRuodXGnSCL/v8AoSMX8awpvu5m8nsARqqpopKZH+z645biFrEMGIsB8df064aZPDNA9IsdR9oeRAAspl9S97dLe9umFvw7mcdRF5NWy+aatZIVZAfUtiLbbXN9ulhbkW6QYowNzz0OD81jsCJPiUFIMHQUbuYoKdSQTsgNyN+d+mGPK8kkppFqZyt1uREu9ri1ye+IZJRMs7yeUfUdIY7ADk2wxMCn574DDhFbN3Ez5jeq9TMqRmQsFt3GKKhTEzDb/rF0xCEBQTfFBV5nPWwsxOEb8gr+yVIxcFmFje2LhJYkEj64nDCdFrf74sCKgtYYuqkCUZhcExxIFU9V4ucWuzSPpjHTfpvjMHDoqv8Ai9zY40xqF3v9ScAv8jGRenGyk3tv9cXBSj22N8eq+w1Aja97bY9YjSN/fFwBKEmBc1ghp5hIraWkYkrbpbn87YW4aOKqympp7qklRPMsgK29RcjcbX2t8jDnNSQSStJKis5XTq62F+O3J4xTFlEazGS6tEd3U7FrbC/c2A326dhgihJ4mhMoC0YnZrkzw+F62hBaeRqR1DBbanC+mw6bgYQskgpajKHllEwhX1SFE1em3Nvi+/xzbHf2oKVlKPHdWFjcmwxxvwzCuU5lXeHMzQtJEWpy6rpJAHocb9RZrdj84Vt0xk/2djcPk/5LazwVnU+ZNU0xokhAGiJpmUnqdgDbk8E4p8TeGostpIKqvkM+Z1FQkcKxn0qOva+19yOo+cda8Ow0cuT0X3et44xE+oX9Six/UYSv7Q6tK3xplWTwrZaSLzmAH4mc7D6Bf/r2xfYhNr4Ahhtsmtc3MuUeHYqbNKCdYFBIYm4JJIUm47W2w2x05lmjSJXJ3Gkjpifh6CarnlrqiMrT0qNS062tr3HmPbtdQo+D3www0sAjDRKVJ3Pf88Bjxu6gueZfLmAYgT7L1KwkSAK6mxsb398XyyK2/NunfFNtMlt/+MSMeoje1saweKmQjm5W6FzcbYiisu7dd8aUCjbpj0LxxbEaztp9HztY48l1Fv8AjHrsEGocDHjFTYk8jvbFj1UrF+A+gOOcWebduTx32wEp6x5EKsLG+m4ONS1f3RNjYXJ+MeaHm4pC8MpLgX2vvvi3UrC25tvbA2NyF33BxejG4OFV4ZWaZlXdhbdbWxGFje/6YzyTsCSQPfEqZ9Tat9PUHnE7czq4hDzdJ9R53tjn/irIZ6nxgM1gRnWSnAPl9NA6+x2Xrs3Qb4b3m1OAL2tffFYn+8KkcYscnqcq0bE05LE9Isiyiwd9QGq/tf62HG35451lcP27x3mGYZjIZgzvGhAICED0AdgFH1sT1x0MzsLML3vYXOBQ8P5eZ3qEp0DSSB2G9iRfoNuDbHFrQoJKcNsYa8MvIvhrKxVWM32WLWT1bQN/k8436xGrldyDuMYEmENPYL6VACgdLY9Wr8wGwI04T5IJSyTNmoKdbAKSdyecXpbbfk7XwOaQFg2kG1ucRqZ5ZVURTtCVa7WUHULcfvtiVcSCphVioI4x9q9JPbbAby6sJdswe3O0S4uWKqZiDWNpAu1ksTt84TaU1M3PIAp1aSCOcfatXTYcYHSR1IRY2qrk7BhHv/XFlO8kEZSaZpmvcMUC7dv33xW5NcT/2Q=="/>
          <p:cNvSpPr>
            <a:spLocks noChangeAspect="1" noChangeArrowheads="1"/>
          </p:cNvSpPr>
          <p:nvPr/>
        </p:nvSpPr>
        <p:spPr bwMode="auto">
          <a:xfrm>
            <a:off x="155575" y="-411163"/>
            <a:ext cx="128587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20110225021237!Chim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1228197"/>
            <a:ext cx="4648200" cy="319140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43400" y="4419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Chimera: “A fire-breathing monster with a lion's head, a goat's body, and a serpent's tail.”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60960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THREAT: </a:t>
            </a:r>
            <a:r>
              <a:rPr lang="en-US" dirty="0" smtClean="0"/>
              <a:t>The smart object ecosystem will end up as a chimera of networking technologies.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Holy Grail of SO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Holy Grail:</a:t>
            </a:r>
          </a:p>
          <a:p>
            <a:pPr lvl="1"/>
            <a:r>
              <a:rPr lang="en-US" dirty="0" smtClean="0"/>
              <a:t>No</a:t>
            </a:r>
            <a:r>
              <a:rPr lang="en-US" dirty="0" smtClean="0"/>
              <a:t> </a:t>
            </a:r>
            <a:r>
              <a:rPr lang="en-US" dirty="0" err="1" smtClean="0"/>
              <a:t>middlebox</a:t>
            </a:r>
            <a:r>
              <a:rPr lang="en-US" dirty="0" err="1" smtClean="0"/>
              <a:t>es</a:t>
            </a:r>
            <a:r>
              <a:rPr lang="en-US" dirty="0" smtClean="0"/>
              <a:t>/translation gateway</a:t>
            </a:r>
            <a:endParaRPr lang="en-US" dirty="0" smtClean="0"/>
          </a:p>
          <a:p>
            <a:pPr lvl="1"/>
            <a:r>
              <a:rPr lang="en-US" dirty="0" smtClean="0"/>
              <a:t>Networking </a:t>
            </a:r>
            <a:r>
              <a:rPr lang="en-US" dirty="0" smtClean="0"/>
              <a:t>and security</a:t>
            </a:r>
            <a:r>
              <a:rPr lang="en-US" dirty="0" smtClean="0"/>
              <a:t> should be interoperable and independent of application </a:t>
            </a:r>
            <a:r>
              <a:rPr lang="en-US" dirty="0" smtClean="0"/>
              <a:t>and link </a:t>
            </a:r>
            <a:r>
              <a:rPr lang="en-US" dirty="0" smtClean="0"/>
              <a:t>layer</a:t>
            </a:r>
          </a:p>
          <a:p>
            <a:r>
              <a:rPr lang="en-US" dirty="0" smtClean="0"/>
              <a:t>A good starting point:</a:t>
            </a:r>
          </a:p>
          <a:p>
            <a:pPr lvl="1"/>
            <a:r>
              <a:rPr lang="en-US" dirty="0" smtClean="0"/>
              <a:t>Standardize capability discovery</a:t>
            </a:r>
            <a:r>
              <a:rPr lang="en-US" dirty="0" smtClean="0"/>
              <a:t> to allow smart </a:t>
            </a:r>
            <a:r>
              <a:rPr lang="en-US" dirty="0" smtClean="0"/>
              <a:t>objects</a:t>
            </a:r>
            <a:r>
              <a:rPr lang="en-US" dirty="0" smtClean="0"/>
              <a:t> to learn whether they can interoperate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i="1" dirty="0" smtClean="0">
                <a:solidFill>
                  <a:srgbClr val="00B050"/>
                </a:solidFill>
              </a:rPr>
              <a:t>“</a:t>
            </a:r>
            <a:r>
              <a:rPr lang="en-US" b="1" i="1" dirty="0" smtClean="0">
                <a:solidFill>
                  <a:srgbClr val="00B050"/>
                </a:solidFill>
              </a:rPr>
              <a:t>You might say that I’m a dreamer, but I’m not the only one.”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603</Words>
  <Application>Microsoft Macintosh PowerPoint</Application>
  <PresentationFormat>On-screen Show (4:3)</PresentationFormat>
  <Paragraphs>92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Holy Grail of Smart Object Interoperability</vt:lpstr>
      <vt:lpstr>Many Hands - Even More Gloves</vt:lpstr>
      <vt:lpstr>Use Case: Smart Objects in the Process Automation Arena</vt:lpstr>
      <vt:lpstr>Industrial Smart Object Networks</vt:lpstr>
      <vt:lpstr>The Current Global Trifecta</vt:lpstr>
      <vt:lpstr>Smart Objects– The Chimera Threat</vt:lpstr>
      <vt:lpstr>The Holy Grail of SO Interoperability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on Smart Objects</dc:title>
  <dc:creator>robert.assimiti</dc:creator>
  <cp:lastModifiedBy>Hannes Tschofenig</cp:lastModifiedBy>
  <cp:revision>21</cp:revision>
  <dcterms:created xsi:type="dcterms:W3CDTF">2011-11-13T12:38:45Z</dcterms:created>
  <dcterms:modified xsi:type="dcterms:W3CDTF">2011-11-13T13:24:24Z</dcterms:modified>
</cp:coreProperties>
</file>