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EF296-D56C-874B-A8A7-7B640AEE21F3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9C45A-2B90-2345-8124-89C9FD68B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78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Grey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hidden">
          <a:xfrm>
            <a:off x="0" y="3589338"/>
            <a:ext cx="9144000" cy="3276600"/>
          </a:xfrm>
          <a:prstGeom prst="rect">
            <a:avLst/>
          </a:prstGeom>
          <a:gradFill rotWithShape="1">
            <a:gsLst>
              <a:gs pos="0">
                <a:srgbClr val="C0C0C4">
                  <a:gamma/>
                  <a:shade val="46275"/>
                  <a:invGamma/>
                  <a:alpha val="0"/>
                </a:srgbClr>
              </a:gs>
              <a:gs pos="100000">
                <a:srgbClr val="C0C0C4">
                  <a:alpha val="89999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hidden">
          <a:xfrm>
            <a:off x="0" y="3589338"/>
            <a:ext cx="9144000" cy="32766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E8E95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076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6141720"/>
            <a:ext cx="9156700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3578087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1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7111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1" y="8348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3377648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209704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EA1D015C-CEF8-B64A-AAA9-A8CB089130AE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4A49AAD7-0521-0245-986A-FE848AFB16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Smart Objects and the Internet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 Baker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63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6272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wrote, with a lot of help, a document describing the RFCs we write and use as a toolbox from which one can build products</a:t>
            </a:r>
          </a:p>
          <a:p>
            <a:pPr lvl="1"/>
            <a:r>
              <a:rPr lang="en-US" dirty="0" smtClean="0"/>
              <a:t>This was requested by US NIST for the purposes of the Smart Grid</a:t>
            </a:r>
          </a:p>
          <a:p>
            <a:r>
              <a:rPr lang="en-US" dirty="0" smtClean="0"/>
              <a:t>If I don’t say so myself, it’s recommended 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201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484632"/>
            <a:ext cx="8755128" cy="4874271"/>
          </a:xfrm>
        </p:spPr>
        <p:txBody>
          <a:bodyPr/>
          <a:lstStyle/>
          <a:p>
            <a:r>
              <a:rPr lang="en-US" sz="4000" dirty="0"/>
              <a:t>...the Network should </a:t>
            </a:r>
            <a:r>
              <a:rPr lang="en-US" sz="4000" dirty="0">
                <a:solidFill>
                  <a:srgbClr val="FFFF00"/>
                </a:solidFill>
              </a:rPr>
              <a:t>enable an application</a:t>
            </a:r>
            <a:r>
              <a:rPr lang="en-US" sz="4000" dirty="0"/>
              <a:t> in a particular domain </a:t>
            </a:r>
            <a:r>
              <a:rPr lang="en-US" sz="4000" dirty="0">
                <a:solidFill>
                  <a:srgbClr val="FFFF00"/>
                </a:solidFill>
              </a:rPr>
              <a:t>to</a:t>
            </a:r>
            <a:r>
              <a:rPr lang="en-US" sz="4000" dirty="0"/>
              <a:t> </a:t>
            </a:r>
            <a:r>
              <a:rPr lang="en-US" sz="4000" dirty="0">
                <a:solidFill>
                  <a:srgbClr val="FFFF00"/>
                </a:solidFill>
              </a:rPr>
              <a:t>communicate</a:t>
            </a:r>
            <a:r>
              <a:rPr lang="en-US" sz="4000" dirty="0"/>
              <a:t> with an application in any other domain in the information network, </a:t>
            </a:r>
            <a:r>
              <a:rPr lang="en-US" sz="4000" dirty="0">
                <a:solidFill>
                  <a:srgbClr val="FFFF00"/>
                </a:solidFill>
              </a:rPr>
              <a:t>with proper management control</a:t>
            </a:r>
            <a:r>
              <a:rPr lang="en-US" sz="4000" dirty="0"/>
              <a:t> over who and where applications can be interconnected</a:t>
            </a:r>
            <a:r>
              <a:rPr lang="en-US" sz="4000" dirty="0" smtClean="0"/>
              <a:t>.”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0248" y="5666084"/>
            <a:ext cx="8574685" cy="614362"/>
          </a:xfrm>
        </p:spPr>
        <p:txBody>
          <a:bodyPr/>
          <a:lstStyle/>
          <a:p>
            <a:r>
              <a:rPr lang="en-US" i="1" dirty="0"/>
              <a:t>NIST Roadmap, Version 1.0, September </a:t>
            </a:r>
            <a:r>
              <a:rPr lang="en-US" i="1" dirty="0" smtClean="0"/>
              <a:t>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6378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some real challenges out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713287"/>
          </a:xfrm>
        </p:spPr>
        <p:txBody>
          <a:bodyPr/>
          <a:lstStyle/>
          <a:p>
            <a:r>
              <a:rPr lang="en-US" sz="2400" dirty="0" smtClean="0"/>
              <a:t>Picking one…</a:t>
            </a:r>
          </a:p>
          <a:p>
            <a:pPr lvl="1"/>
            <a:r>
              <a:rPr lang="en-US" sz="2000" dirty="0" smtClean="0"/>
              <a:t>Car companies tell us they want to burn a 128 bit address into an automotive appliance and use it to talk with the car’s “mother ship”</a:t>
            </a:r>
          </a:p>
          <a:p>
            <a:pPr lvl="2"/>
            <a:r>
              <a:rPr lang="en-US" sz="1800" dirty="0" smtClean="0"/>
              <a:t>Services similar to OnStar</a:t>
            </a:r>
          </a:p>
          <a:p>
            <a:pPr lvl="2"/>
            <a:r>
              <a:rPr lang="en-US" sz="1800" dirty="0" smtClean="0"/>
              <a:t>Automotive maintenance reports</a:t>
            </a:r>
          </a:p>
          <a:p>
            <a:pPr lvl="1"/>
            <a:r>
              <a:rPr lang="en-US" sz="2000" dirty="0" smtClean="0"/>
              <a:t>No comprehension that the IP Address presumes an Internet Architecture in which the prefix is a </a:t>
            </a:r>
            <a:r>
              <a:rPr lang="en-US" sz="2000" i="1" dirty="0" smtClean="0"/>
              <a:t>locator</a:t>
            </a:r>
            <a:r>
              <a:rPr lang="en-US" sz="2000" dirty="0" smtClean="0"/>
              <a:t>, and has to be </a:t>
            </a:r>
            <a:r>
              <a:rPr lang="en-US" sz="2000" dirty="0" err="1" smtClean="0"/>
              <a:t>scalably</a:t>
            </a:r>
            <a:r>
              <a:rPr lang="en-US" sz="2000" dirty="0" smtClean="0"/>
              <a:t> routable by the ISP</a:t>
            </a:r>
          </a:p>
          <a:p>
            <a:pPr lvl="1"/>
            <a:r>
              <a:rPr lang="en-US" sz="2000" dirty="0" smtClean="0"/>
              <a:t>No comprehension that an IP datagram is routed from and to a </a:t>
            </a:r>
            <a:r>
              <a:rPr lang="en-US" sz="2000" i="1" dirty="0" smtClean="0"/>
              <a:t>customer</a:t>
            </a:r>
            <a:r>
              <a:rPr lang="en-US" sz="2000" dirty="0" smtClean="0"/>
              <a:t>…</a:t>
            </a:r>
          </a:p>
          <a:p>
            <a:r>
              <a:rPr lang="en-US" sz="2400" dirty="0" smtClean="0"/>
              <a:t>A better alternative: an architecture for trusted communications</a:t>
            </a:r>
          </a:p>
          <a:p>
            <a:pPr lvl="1"/>
            <a:r>
              <a:rPr lang="en-US" sz="2000" dirty="0" smtClean="0"/>
              <a:t>Whatever </a:t>
            </a:r>
            <a:r>
              <a:rPr lang="en-US" sz="2000" i="1" dirty="0" smtClean="0"/>
              <a:t>address</a:t>
            </a:r>
            <a:r>
              <a:rPr lang="en-US" sz="2000" dirty="0" smtClean="0"/>
              <a:t> I am using, I identify myself to my peer using protocol exchanges such as HIP/ESP or D/TLS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5486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Don’t misunderstand the intent of networks of Smart Objects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They don’t all intend to use the Internet as we understand it</a:t>
            </a:r>
          </a:p>
          <a:p>
            <a:pPr lvl="1"/>
            <a:r>
              <a:rPr lang="en-US" i="1" dirty="0" smtClean="0"/>
              <a:t>Smart Grid, specifically, likely to be a parallel network for the most part</a:t>
            </a:r>
          </a:p>
          <a:p>
            <a:r>
              <a:rPr lang="en-US" dirty="0" smtClean="0"/>
              <a:t>They do plan to use IP and some of the related protocols</a:t>
            </a:r>
          </a:p>
          <a:p>
            <a:pPr lvl="1"/>
            <a:r>
              <a:rPr lang="en-US" dirty="0" smtClean="0"/>
              <a:t>If a protocol doesn’t meet their needs, they plan to change or replace it</a:t>
            </a:r>
          </a:p>
          <a:p>
            <a:pPr lvl="1"/>
            <a:r>
              <a:rPr lang="en-US" dirty="0" smtClean="0"/>
              <a:t>Health care likely a VPN, </a:t>
            </a:r>
            <a:r>
              <a:rPr lang="en-US" dirty="0" err="1" smtClean="0"/>
              <a:t>IPsec</a:t>
            </a:r>
            <a:r>
              <a:rPr lang="en-US" dirty="0" smtClean="0"/>
              <a:t> Transport Mode, https, or D/TLS-based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204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ASAP-SG Deliverables and Interactions - v7 - 20090608 - dr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" y="1181100"/>
            <a:ext cx="803910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1154113" y="606425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>
                <a:latin typeface="Arial Black" charset="0"/>
                <a:ea typeface="Arial" charset="0"/>
                <a:cs typeface="Arial" charset="0"/>
              </a:rPr>
              <a:t>US DOE</a:t>
            </a:r>
            <a:br>
              <a:rPr lang="en-US" b="1">
                <a:latin typeface="Arial Black" charset="0"/>
                <a:ea typeface="Arial" charset="0"/>
                <a:cs typeface="Arial" charset="0"/>
              </a:rPr>
            </a:br>
            <a:r>
              <a:rPr lang="en-US" b="1">
                <a:latin typeface="Arial Black" charset="0"/>
                <a:ea typeface="Arial" charset="0"/>
                <a:cs typeface="Arial" charset="0"/>
              </a:rPr>
              <a:t>FFRDC’s</a:t>
            </a:r>
          </a:p>
        </p:txBody>
      </p:sp>
      <p:sp>
        <p:nvSpPr>
          <p:cNvPr id="112644" name="Rectangle 4"/>
          <p:cNvSpPr>
            <a:spLocks noGrp="1"/>
          </p:cNvSpPr>
          <p:nvPr>
            <p:ph type="title"/>
          </p:nvPr>
        </p:nvSpPr>
        <p:spPr>
          <a:xfrm>
            <a:off x="793751" y="304800"/>
            <a:ext cx="7893049" cy="838200"/>
          </a:xfrm>
        </p:spPr>
        <p:txBody>
          <a:bodyPr/>
          <a:lstStyle/>
          <a:p>
            <a:pPr eaLnBrk="1" hangingPunct="1"/>
            <a:r>
              <a:rPr lang="en-US" sz="3200" dirty="0"/>
              <a:t>DOE / NIST / </a:t>
            </a:r>
            <a:r>
              <a:rPr lang="en-US" sz="3200" dirty="0" err="1"/>
              <a:t>UCAIug</a:t>
            </a:r>
            <a:r>
              <a:rPr lang="en-US" sz="3200" dirty="0"/>
              <a:t> / ASAP-SG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Security </a:t>
            </a:r>
            <a:r>
              <a:rPr lang="en-US" sz="3200" dirty="0" smtClean="0"/>
              <a:t>Effort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02990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kinds of security mechanisms?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93750" y="1600200"/>
          <a:ext cx="7435851" cy="4470131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1986882"/>
                <a:gridCol w="3235157"/>
                <a:gridCol w="2213812"/>
              </a:tblGrid>
              <a:tr h="8804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Communication Layer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 of control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 anchor="ctr"/>
                </a:tc>
              </a:tr>
              <a:tr h="8804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Content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End to end integrity in message-based</a:t>
                      </a:r>
                      <a:r>
                        <a:rPr lang="en-US" baseline="0" dirty="0" smtClean="0"/>
                        <a:t> exchange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W3C XML Signature</a:t>
                      </a:r>
                      <a:endParaRPr lang="en-US" dirty="0"/>
                    </a:p>
                  </a:txBody>
                  <a:tcPr anchor="ctr"/>
                </a:tc>
              </a:tr>
              <a:tr h="8804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Application Layer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Application to application </a:t>
                      </a:r>
                      <a:r>
                        <a:rPr lang="en-US" baseline="0" dirty="0" smtClean="0"/>
                        <a:t>authentication, authorization, encryption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TLS, HTTPS, DKIM, S/MIME,</a:t>
                      </a:r>
                      <a:r>
                        <a:rPr lang="en-US" baseline="0" dirty="0" smtClean="0"/>
                        <a:t> SSH</a:t>
                      </a:r>
                      <a:endParaRPr lang="en-US" dirty="0"/>
                    </a:p>
                  </a:txBody>
                  <a:tcPr anchor="ctr"/>
                </a:tc>
              </a:tr>
              <a:tr h="8804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Network</a:t>
                      </a:r>
                      <a:r>
                        <a:rPr lang="en-US" baseline="0" dirty="0" smtClean="0"/>
                        <a:t> Layer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System-to-system</a:t>
                      </a:r>
                      <a:r>
                        <a:rPr lang="en-US" baseline="0" dirty="0" smtClean="0"/>
                        <a:t> authentication, authorization, encryption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IPsec</a:t>
                      </a:r>
                      <a:r>
                        <a:rPr lang="en-US" dirty="0" smtClean="0"/>
                        <a:t> ESP</a:t>
                      </a:r>
                      <a:endParaRPr lang="en-US" dirty="0"/>
                    </a:p>
                  </a:txBody>
                  <a:tcPr anchor="ctr"/>
                </a:tc>
              </a:tr>
              <a:tr h="8804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Physical/Link Layer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Limited Membership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SSID, IEEE 802.1X with EAP-TLS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89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23</TotalTime>
  <Words>395</Words>
  <Application>Microsoft Macintosh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IETF</vt:lpstr>
      <vt:lpstr>Smart Objects and the Internet Architecture</vt:lpstr>
      <vt:lpstr>RFC 6272</vt:lpstr>
      <vt:lpstr>...the Network should enable an application in a particular domain to communicate with an application in any other domain in the information network, with proper management control over who and where applications can be interconnected.”</vt:lpstr>
      <vt:lpstr>We have some real challenges out there</vt:lpstr>
      <vt:lpstr>Don’t misunderstand the intent of networks of Smart Objects</vt:lpstr>
      <vt:lpstr>DOE / NIST / UCAIug / ASAP-SG  Security Effort</vt:lpstr>
      <vt:lpstr>What kinds of security mechanisms?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Objects and the Internet Architecture</dc:title>
  <dc:creator>Fred Baker</dc:creator>
  <cp:lastModifiedBy>Fred Baker</cp:lastModifiedBy>
  <cp:revision>3</cp:revision>
  <dcterms:created xsi:type="dcterms:W3CDTF">2011-11-12T14:25:15Z</dcterms:created>
  <dcterms:modified xsi:type="dcterms:W3CDTF">2011-11-12T14:48:52Z</dcterms:modified>
</cp:coreProperties>
</file>