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63" r:id="rId6"/>
    <p:sldId id="264" r:id="rId7"/>
    <p:sldId id="265" r:id="rId8"/>
    <p:sldId id="268" r:id="rId9"/>
    <p:sldId id="271" r:id="rId10"/>
    <p:sldId id="272" r:id="rId11"/>
    <p:sldId id="273" r:id="rId12"/>
    <p:sldId id="274" r:id="rId13"/>
    <p:sldId id="276" r:id="rId14"/>
    <p:sldId id="275" r:id="rId15"/>
    <p:sldId id="261" r:id="rId16"/>
    <p:sldId id="277" r:id="rId17"/>
    <p:sldId id="278" r:id="rId18"/>
    <p:sldId id="279" r:id="rId19"/>
    <p:sldId id="280" r:id="rId20"/>
    <p:sldId id="262" r:id="rId21"/>
    <p:sldId id="281" r:id="rId22"/>
    <p:sldId id="258" r:id="rId23"/>
    <p:sldId id="259" r:id="rId24"/>
    <p:sldId id="283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6" autoAdjust="0"/>
  </p:normalViewPr>
  <p:slideViewPr>
    <p:cSldViewPr>
      <p:cViewPr varScale="1">
        <p:scale>
          <a:sx n="79" d="100"/>
          <a:sy n="79" d="100"/>
        </p:scale>
        <p:origin x="-24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" y="158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88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86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82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3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13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38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7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7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82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9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08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jones-json-web-encryptio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jones-json-web-key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.org/wiki/IdentityCharter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jones-json-web-signatur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971800"/>
          </a:xfrm>
        </p:spPr>
        <p:txBody>
          <a:bodyPr>
            <a:normAutofit/>
          </a:bodyPr>
          <a:lstStyle/>
          <a:p>
            <a:r>
              <a:rPr lang="en-US" i="1" dirty="0" smtClean="0"/>
              <a:t>Proposed Documents for JOSE:</a:t>
            </a:r>
            <a:br>
              <a:rPr lang="en-US" i="1" dirty="0" smtClean="0"/>
            </a:br>
            <a:r>
              <a:rPr lang="en-US" sz="1100" i="1" dirty="0" smtClean="0"/>
              <a:t/>
            </a:r>
            <a:br>
              <a:rPr lang="en-US" sz="1100" i="1" dirty="0" smtClean="0"/>
            </a:br>
            <a:r>
              <a:rPr lang="en-US" dirty="0" smtClean="0"/>
              <a:t>JSON Web Signature (JWS)</a:t>
            </a:r>
            <a:br>
              <a:rPr lang="en-US" dirty="0" smtClean="0"/>
            </a:br>
            <a:r>
              <a:rPr lang="en-US" dirty="0" smtClean="0"/>
              <a:t>JSON Web Encryption (JWE)</a:t>
            </a:r>
            <a:br>
              <a:rPr lang="en-US" dirty="0" smtClean="0"/>
            </a:br>
            <a:r>
              <a:rPr lang="en-US" dirty="0" smtClean="0"/>
              <a:t>JSON Web Key (JWK)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Mike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Standards </a:t>
            </a:r>
            <a:r>
              <a:rPr lang="en-US" dirty="0">
                <a:solidFill>
                  <a:schemeClr val="tx1"/>
                </a:solidFill>
              </a:rPr>
              <a:t>Architect – </a:t>
            </a:r>
            <a:r>
              <a:rPr lang="en-US" dirty="0" smtClean="0">
                <a:solidFill>
                  <a:schemeClr val="tx1"/>
                </a:solidFill>
              </a:rPr>
              <a:t>Microsoft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IETF 82 – November 14, 2011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567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Payload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JWS Payload (before base64url encoding):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{"iss":"joe",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400" dirty="0">
                <a:latin typeface="Courier New" pitchFamily="49" charset="0"/>
                <a:cs typeface="Courier New" pitchFamily="49" charset="0"/>
              </a:rPr>
              <a:t> "exp":1300819380,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400" dirty="0">
                <a:latin typeface="Courier New" pitchFamily="49" charset="0"/>
                <a:cs typeface="Courier New" pitchFamily="49" charset="0"/>
              </a:rPr>
              <a:t> "http://example.com/is_root":true}</a:t>
            </a:r>
          </a:p>
          <a:p>
            <a:r>
              <a:rPr lang="en-US" dirty="0" smtClean="0"/>
              <a:t>JWS Payload (after base64url encoding):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eyJpc3MiOiJqb2UiLA0KICJleHAiOjEzMDA4MTkzODAsDQogImh0dHA6Ly9leGFtcGxlLmNvbS9pc19yb290Ijp0cnVlfQ</a:t>
            </a:r>
          </a:p>
        </p:txBody>
      </p:sp>
    </p:spTree>
    <p:extLst>
      <p:ext uri="{BB962C8B-B14F-4D97-AF65-F5344CB8AC3E}">
        <p14:creationId xmlns:p14="http://schemas.microsoft.com/office/powerpoint/2010/main" val="1581048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Signing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Signature covers both Header and Payload</a:t>
            </a:r>
          </a:p>
          <a:p>
            <a:r>
              <a:rPr lang="en-US" dirty="0" smtClean="0"/>
              <a:t>Signing input concatenation of encoded Header and Payload, separated by period</a:t>
            </a:r>
          </a:p>
          <a:p>
            <a:pPr lvl="1"/>
            <a:r>
              <a:rPr lang="en-US" dirty="0" smtClean="0"/>
              <a:t>Enables direct signing of output representation</a:t>
            </a:r>
          </a:p>
          <a:p>
            <a:r>
              <a:rPr lang="en-US" dirty="0" smtClean="0"/>
              <a:t>Example signing input:</a:t>
            </a: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eyJ0eXAiOiJKV1QiLA0KICJhbGciOiJIUzI1NiJ9.eyJpc3MiOiJqb2UiLA0KICJleHAiOjEzMDA4MTkzODAsDQogImh0dHA6Ly9leGFtcGxlLmNvbS9pc19yb290Ijp0cnVlfQ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83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Signature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base64url encoded HMAC SHA-256 value:</a:t>
            </a: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dBjftJeZ4CVP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‑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mB92K27uhbUJU1p1r_wW1gFWFOEjXk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49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Header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"alg"</a:t>
            </a:r>
            <a:r>
              <a:rPr lang="en-US" dirty="0" smtClean="0"/>
              <a:t> – Signature Algorithm (REQUIRED)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"jku"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JSON Web Key URL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"x5u"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Public Key URL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"x5t"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Certificate Thumbprint</a:t>
            </a:r>
            <a:endParaRPr lang="en-US" dirty="0"/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"kid"</a:t>
            </a:r>
            <a:r>
              <a:rPr lang="en-US" dirty="0"/>
              <a:t> – Key </a:t>
            </a:r>
            <a:r>
              <a:rPr lang="en-US" dirty="0" smtClean="0"/>
              <a:t>Identifier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"typ"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Type for signed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30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Algorithm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Compact algorithm (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alg"</a:t>
            </a:r>
            <a:r>
              <a:rPr lang="en-US" dirty="0"/>
              <a:t>) </a:t>
            </a:r>
            <a:r>
              <a:rPr lang="en-US" dirty="0" smtClean="0"/>
              <a:t>identifiers: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"HS256"</a:t>
            </a:r>
            <a:r>
              <a:rPr lang="en-US" dirty="0" smtClean="0"/>
              <a:t> – HMAC SHA-256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"RS256"</a:t>
            </a:r>
            <a:r>
              <a:rPr lang="en-US" dirty="0" smtClean="0"/>
              <a:t> – RSA SHA-256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"ES256"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ECDSA with P-256 curve and SHA-256</a:t>
            </a:r>
          </a:p>
          <a:p>
            <a:r>
              <a:rPr lang="en-US" dirty="0" smtClean="0"/>
              <a:t>Other hash sizes also defined:</a:t>
            </a:r>
          </a:p>
          <a:p>
            <a:pPr lvl="1"/>
            <a:r>
              <a:rPr lang="en-US" dirty="0" smtClean="0"/>
              <a:t>384, 512</a:t>
            </a:r>
          </a:p>
          <a:p>
            <a:r>
              <a:rPr lang="en-US" dirty="0" smtClean="0"/>
              <a:t>Other algorithms, identifiers MAY be used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433180" y="3244334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45968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Encryption (JWE)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tools.ietf.org/html/draft-jones-json-web-encryption</a:t>
            </a:r>
            <a:endParaRPr lang="en-US" dirty="0" smtClean="0"/>
          </a:p>
          <a:p>
            <a:r>
              <a:rPr lang="en-US" dirty="0" smtClean="0"/>
              <a:t>Encrypt arbitrary </a:t>
            </a:r>
            <a:r>
              <a:rPr lang="en-US" dirty="0"/>
              <a:t>content using compact JSON-based representation</a:t>
            </a:r>
          </a:p>
          <a:p>
            <a:r>
              <a:rPr lang="en-US" dirty="0"/>
              <a:t>Representation contains three parts:</a:t>
            </a:r>
          </a:p>
          <a:p>
            <a:pPr lvl="1"/>
            <a:r>
              <a:rPr lang="en-US" dirty="0"/>
              <a:t>Header</a:t>
            </a:r>
          </a:p>
          <a:p>
            <a:pPr lvl="1"/>
            <a:r>
              <a:rPr lang="en-US" dirty="0" smtClean="0"/>
              <a:t>Encrypted Key</a:t>
            </a:r>
            <a:endParaRPr lang="en-US" dirty="0"/>
          </a:p>
          <a:p>
            <a:pPr lvl="1"/>
            <a:r>
              <a:rPr lang="en-US" dirty="0" smtClean="0"/>
              <a:t>Ciphertext</a:t>
            </a:r>
            <a:endParaRPr lang="en-US" dirty="0"/>
          </a:p>
          <a:p>
            <a:r>
              <a:rPr lang="en-US" dirty="0"/>
              <a:t>Parts base64url encoded and concatenated, separated by period (‘.’) characters</a:t>
            </a:r>
          </a:p>
          <a:p>
            <a:pPr lvl="1"/>
            <a:r>
              <a:rPr lang="en-US" dirty="0"/>
              <a:t>URL-safe </a:t>
            </a:r>
            <a:r>
              <a:rPr lang="en-US" dirty="0" smtClean="0"/>
              <a:t>representation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81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JWE Header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JWS Header:</a:t>
            </a:r>
          </a:p>
          <a:p>
            <a:pPr lvl="1"/>
            <a:r>
              <a:rPr lang="en-US" sz="2400" dirty="0"/>
              <a:t>{"alg":"RSA1_5</a:t>
            </a:r>
            <a:r>
              <a:rPr lang="en-US" sz="2400" dirty="0" smtClean="0"/>
              <a:t>",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>"enc":"A256GCM</a:t>
            </a:r>
            <a:r>
              <a:rPr lang="en-US" sz="2400" dirty="0" smtClean="0"/>
              <a:t>",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>"iv":"__79_Pv6-fg</a:t>
            </a:r>
            <a:r>
              <a:rPr lang="en-US" sz="2400" dirty="0" smtClean="0"/>
              <a:t>",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>"x5t":"7noOPq-hJ1_hCnvWh6IeYI2w9Q0"}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/>
              <a:t>RSA-PKCS1_1.5 </a:t>
            </a:r>
            <a:r>
              <a:rPr lang="en-US" dirty="0" smtClean="0"/>
              <a:t>used to encrypt JWE </a:t>
            </a:r>
            <a:r>
              <a:rPr lang="en-US" dirty="0"/>
              <a:t>Encrypted Key</a:t>
            </a:r>
            <a:endParaRPr lang="en-US" dirty="0" smtClean="0"/>
          </a:p>
          <a:p>
            <a:pPr lvl="1"/>
            <a:r>
              <a:rPr lang="en-US" dirty="0" smtClean="0"/>
              <a:t>AES-256-GCM used to encrypt Plaintext</a:t>
            </a:r>
          </a:p>
          <a:p>
            <a:pPr lvl="1"/>
            <a:r>
              <a:rPr lang="en-US" dirty="0" smtClean="0"/>
              <a:t>Initialization Vector value specified</a:t>
            </a:r>
          </a:p>
          <a:p>
            <a:pPr lvl="1"/>
            <a:r>
              <a:rPr lang="en-US" dirty="0" smtClean="0"/>
              <a:t>X.509 Certificate Thumbprint specified</a:t>
            </a:r>
          </a:p>
          <a:p>
            <a:r>
              <a:rPr lang="en-US" dirty="0" smtClean="0"/>
              <a:t>Header base64url encoded just like JWS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888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JWE Header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"alg"</a:t>
            </a:r>
            <a:r>
              <a:rPr lang="en-US" dirty="0" smtClean="0"/>
              <a:t> – Encryption Algorithm for JWE Encrypted Key (REQUIRED)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"enc"</a:t>
            </a:r>
            <a:r>
              <a:rPr lang="en-US" dirty="0" smtClean="0"/>
              <a:t> </a:t>
            </a:r>
            <a:r>
              <a:rPr lang="en-US" dirty="0"/>
              <a:t>– Encryption Algorithm for </a:t>
            </a:r>
            <a:r>
              <a:rPr lang="en-US" dirty="0" smtClean="0"/>
              <a:t>Plaintext (REQUIRED)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"iv"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Initialization Vector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"epk"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Ephemeral Public Key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"zip"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Compression algorithm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jku"</a:t>
            </a:r>
            <a:r>
              <a:rPr lang="en-US" dirty="0"/>
              <a:t> – JSON Web Key URL </a:t>
            </a:r>
            <a:endParaRPr lang="en-US" dirty="0" smtClean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"x5u"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Public Key URL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"x5t"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Certificate Thumbprint</a:t>
            </a:r>
            <a:endParaRPr lang="en-US" dirty="0"/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"kid"</a:t>
            </a:r>
            <a:r>
              <a:rPr lang="en-US" dirty="0"/>
              <a:t> – Key </a:t>
            </a:r>
            <a:r>
              <a:rPr lang="en-US" dirty="0" smtClean="0"/>
              <a:t>Identifier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"typ"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Type for encrypted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59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JWE Key Encryption Alg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Algorithm (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"alg"</a:t>
            </a:r>
            <a:r>
              <a:rPr lang="en-US" dirty="0"/>
              <a:t>) </a:t>
            </a:r>
            <a:r>
              <a:rPr lang="en-US" dirty="0" smtClean="0"/>
              <a:t>identifiers: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"RSA1_5"</a:t>
            </a:r>
            <a:r>
              <a:rPr lang="en-US" dirty="0" smtClean="0"/>
              <a:t> – </a:t>
            </a:r>
            <a:r>
              <a:rPr lang="en-US" dirty="0"/>
              <a:t>RSA using RSA-PKCS1-1.5 </a:t>
            </a:r>
            <a:r>
              <a:rPr lang="en-US" dirty="0" smtClean="0"/>
              <a:t>padding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"RSA-OAEP"</a:t>
            </a:r>
            <a:r>
              <a:rPr lang="en-US" dirty="0" smtClean="0"/>
              <a:t> – </a:t>
            </a:r>
            <a:r>
              <a:rPr lang="en-US" dirty="0"/>
              <a:t>RSA using </a:t>
            </a:r>
            <a:r>
              <a:rPr lang="en-US" dirty="0" smtClean="0"/>
              <a:t>Optimal </a:t>
            </a:r>
            <a:r>
              <a:rPr lang="en-US" dirty="0"/>
              <a:t>Asymmetric Encryption </a:t>
            </a:r>
            <a:r>
              <a:rPr lang="en-US" dirty="0" smtClean="0"/>
              <a:t>Padding (OAEP)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"ECDH-ES"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/>
              <a:t>Elliptic Curve Diffie-Hellman Ephemeral </a:t>
            </a:r>
            <a:r>
              <a:rPr lang="en-US" dirty="0" smtClean="0"/>
              <a:t>Static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"A128KW","A256KW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AES Key Wrap with 128, 256 bit keys</a:t>
            </a:r>
            <a:endParaRPr lang="en-US" dirty="0"/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A128GCM","A256GCM"</a:t>
            </a:r>
            <a:r>
              <a:rPr lang="en-US" dirty="0" smtClean="0"/>
              <a:t> </a:t>
            </a:r>
            <a:r>
              <a:rPr lang="en-US" dirty="0"/>
              <a:t>– AES Galois/Counter Mode</a:t>
            </a:r>
            <a:r>
              <a:rPr lang="en-US" dirty="0" smtClean="0"/>
              <a:t> (GCM) with </a:t>
            </a:r>
            <a:r>
              <a:rPr lang="en-US" dirty="0"/>
              <a:t>128, 256 bit keys</a:t>
            </a:r>
            <a:endParaRPr lang="en-US" dirty="0" smtClean="0"/>
          </a:p>
          <a:p>
            <a:r>
              <a:rPr lang="en-US" dirty="0" smtClean="0"/>
              <a:t>Other algorithms, identifiers MAY be used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433180" y="3244334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894178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JWE Plaintext Encryption Alg Identifiers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Algorithm (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"enc"</a:t>
            </a:r>
            <a:r>
              <a:rPr lang="en-US" dirty="0" smtClean="0"/>
              <a:t>) identifiers: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"A128CBC","A256CBC"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AES </a:t>
            </a:r>
            <a:r>
              <a:rPr lang="en-US" dirty="0"/>
              <a:t>Cipher Block Chaining </a:t>
            </a:r>
            <a:r>
              <a:rPr lang="en-US" dirty="0" smtClean="0"/>
              <a:t>(CBC) mode with 128, 256 bit keys</a:t>
            </a:r>
            <a:endParaRPr lang="en-US" dirty="0"/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A128GCM","A256GCM"</a:t>
            </a:r>
            <a:r>
              <a:rPr lang="en-US" dirty="0" smtClean="0"/>
              <a:t> </a:t>
            </a:r>
            <a:r>
              <a:rPr lang="en-US" dirty="0"/>
              <a:t>– AES Galois/Counter Mode</a:t>
            </a:r>
            <a:r>
              <a:rPr lang="en-US" dirty="0" smtClean="0"/>
              <a:t> (GCM) with </a:t>
            </a:r>
            <a:r>
              <a:rPr lang="en-US" dirty="0"/>
              <a:t>128, 256 bit keys</a:t>
            </a:r>
            <a:endParaRPr lang="en-US" dirty="0" smtClean="0"/>
          </a:p>
          <a:p>
            <a:r>
              <a:rPr lang="en-US" dirty="0" smtClean="0"/>
              <a:t>Other algorithms, identifiers MAY be used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433180" y="3244334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755980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Clear need for industry-standard JSON-based:</a:t>
            </a:r>
          </a:p>
          <a:p>
            <a:pPr lvl="1"/>
            <a:r>
              <a:rPr lang="en-US" dirty="0" smtClean="0"/>
              <a:t>Security Token format</a:t>
            </a:r>
          </a:p>
          <a:p>
            <a:pPr lvl="1"/>
            <a:r>
              <a:rPr lang="en-US" dirty="0" smtClean="0"/>
              <a:t>Signature format</a:t>
            </a:r>
          </a:p>
          <a:p>
            <a:pPr lvl="1"/>
            <a:r>
              <a:rPr lang="en-US" dirty="0" smtClean="0"/>
              <a:t>Encryption format</a:t>
            </a:r>
          </a:p>
          <a:p>
            <a:pPr lvl="1"/>
            <a:r>
              <a:rPr lang="en-US" dirty="0" smtClean="0"/>
              <a:t>Public Key format</a:t>
            </a:r>
          </a:p>
          <a:p>
            <a:r>
              <a:rPr lang="en-US" dirty="0" smtClean="0"/>
              <a:t>Specs written and in use filling these needs:</a:t>
            </a:r>
          </a:p>
          <a:p>
            <a:pPr lvl="1"/>
            <a:r>
              <a:rPr lang="en-US" dirty="0" smtClean="0"/>
              <a:t>JSON Web Token (JWT)</a:t>
            </a:r>
          </a:p>
          <a:p>
            <a:pPr lvl="1"/>
            <a:r>
              <a:rPr lang="en-US" dirty="0" smtClean="0"/>
              <a:t>JSON Web Signature (JWS)</a:t>
            </a:r>
          </a:p>
          <a:p>
            <a:pPr lvl="1"/>
            <a:r>
              <a:rPr lang="en-US" dirty="0" smtClean="0"/>
              <a:t>JSON Web Encryption (JWE)</a:t>
            </a:r>
          </a:p>
          <a:p>
            <a:pPr lvl="1"/>
            <a:r>
              <a:rPr lang="en-US" dirty="0" smtClean="0"/>
              <a:t>JSON Web Key (JWK)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349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Key (JWK)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tools.ietf.org/html/draft-jones-json-web-key</a:t>
            </a:r>
            <a:endParaRPr lang="en-US" dirty="0" smtClean="0"/>
          </a:p>
          <a:p>
            <a:r>
              <a:rPr lang="en-US" dirty="0" smtClean="0"/>
              <a:t>JSON representation of public keys</a:t>
            </a:r>
          </a:p>
          <a:p>
            <a:r>
              <a:rPr lang="en-US" i="1" dirty="0" smtClean="0"/>
              <a:t>Representation of private keys out of scope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48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JWK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Autofit/>
          </a:bodyPr>
          <a:lstStyle/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{"keyvalues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":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[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{"algorithm":"EC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"curve":"P-256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x":"MKBCTNIcKUSDii11ySs3526iDZ8AiTo7Tu6KPAqv7D4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y":"4Etl6SRW2YiLUrN5vfvVHuhp7x8PxltmWWlbbM4IFyM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use":"encryption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keyid":"1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"},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{"algorithm":"RSA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modulus": 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0vx7ag</a:t>
            </a:r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(omitted)Cur-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kEgU8awapJzKnqDKgw",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exponent":"AQAB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"keyid":"2011-04-29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"}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]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352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Refactoring for JOSE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JOSE charter specifies four deliverables:</a:t>
            </a:r>
          </a:p>
          <a:p>
            <a:pPr lvl="1"/>
            <a:r>
              <a:rPr lang="en-US" dirty="0" smtClean="0"/>
              <a:t>Signing</a:t>
            </a:r>
          </a:p>
          <a:p>
            <a:pPr lvl="1"/>
            <a:r>
              <a:rPr lang="en-US" dirty="0" smtClean="0"/>
              <a:t>Encryption</a:t>
            </a:r>
          </a:p>
          <a:p>
            <a:pPr lvl="1"/>
            <a:r>
              <a:rPr lang="en-US" dirty="0" smtClean="0"/>
              <a:t>Public Key Representation</a:t>
            </a:r>
          </a:p>
          <a:p>
            <a:pPr lvl="1"/>
            <a:r>
              <a:rPr lang="en-US" dirty="0" smtClean="0"/>
              <a:t>Algorithms Profile</a:t>
            </a:r>
          </a:p>
          <a:p>
            <a:r>
              <a:rPr lang="en-US" dirty="0" smtClean="0"/>
              <a:t>If accepted by WG, would refactor JWS, JWE, JWK to move algorithms into separate doc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 we also want pure JSON representations?</a:t>
            </a:r>
          </a:p>
          <a:p>
            <a:pPr lvl="1"/>
            <a:r>
              <a:rPr lang="en-US" dirty="0" smtClean="0"/>
              <a:t>Not base64url encoded so not URL-safe</a:t>
            </a:r>
          </a:p>
          <a:p>
            <a:pPr lvl="1"/>
            <a:r>
              <a:rPr lang="en-US" dirty="0" smtClean="0"/>
              <a:t>Would be usable in HTTP bodies, etc.</a:t>
            </a:r>
          </a:p>
          <a:p>
            <a:r>
              <a:rPr lang="en-US" dirty="0" smtClean="0"/>
              <a:t>Do we need additional header parameters?</a:t>
            </a:r>
          </a:p>
          <a:p>
            <a:pPr lvl="1"/>
            <a:r>
              <a:rPr lang="en-US" dirty="0" smtClean="0"/>
              <a:t>Public keys by value (rather than by reference)</a:t>
            </a:r>
          </a:p>
          <a:p>
            <a:pPr lvl="1"/>
            <a:r>
              <a:rPr lang="en-US" dirty="0" smtClean="0"/>
              <a:t>X.509 certs by value (rather than by reference)</a:t>
            </a:r>
          </a:p>
          <a:p>
            <a:r>
              <a:rPr lang="en-US" dirty="0" smtClean="0"/>
              <a:t>Do we specify representation combining encryption and integrity operations?</a:t>
            </a:r>
          </a:p>
          <a:p>
            <a:pPr lvl="1"/>
            <a:r>
              <a:rPr lang="en-US" dirty="0" smtClean="0"/>
              <a:t>Would be more compact than nested operations</a:t>
            </a:r>
          </a:p>
          <a:p>
            <a:pPr lvl="1"/>
            <a:r>
              <a:rPr lang="en-US" dirty="0" smtClean="0"/>
              <a:t>Would likely result in four-part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32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W3C Web Cryptography Working Group</a:t>
            </a:r>
          </a:p>
          <a:p>
            <a:pPr lvl="1"/>
            <a:r>
              <a:rPr lang="en-US" u="sng" dirty="0">
                <a:hlinkClick r:id="rId2"/>
              </a:rPr>
              <a:t>http://www.w3.org/wiki/IdentityCharter</a:t>
            </a:r>
            <a:endParaRPr lang="en-US" dirty="0"/>
          </a:p>
          <a:p>
            <a:pPr lvl="1"/>
            <a:r>
              <a:rPr lang="en-US" dirty="0"/>
              <a:t>Specifying JavaScript APIs for cryptography</a:t>
            </a:r>
          </a:p>
          <a:p>
            <a:pPr lvl="1"/>
            <a:r>
              <a:rPr lang="en-US" dirty="0"/>
              <a:t>JOSE specs should underlie this WG’s APIs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61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whether to accept JWS, JWE, JWK as JOSE working group documents</a:t>
            </a:r>
          </a:p>
          <a:p>
            <a:r>
              <a:rPr lang="en-US" dirty="0"/>
              <a:t>Determine coordination strategy </a:t>
            </a:r>
            <a:r>
              <a:rPr lang="en-US" dirty="0" smtClean="0"/>
              <a:t>with W3C </a:t>
            </a:r>
            <a:r>
              <a:rPr lang="en-US" dirty="0"/>
              <a:t>Web Cryptography WG</a:t>
            </a:r>
          </a:p>
          <a:p>
            <a:r>
              <a:rPr lang="en-US" dirty="0" smtClean="0"/>
              <a:t>Refactor current documents </a:t>
            </a:r>
            <a:r>
              <a:rPr lang="en-US" dirty="0" smtClean="0"/>
              <a:t>per JOSE charter</a:t>
            </a:r>
          </a:p>
          <a:p>
            <a:r>
              <a:rPr lang="en-US" dirty="0" smtClean="0"/>
              <a:t>Submit IETF -00 </a:t>
            </a:r>
            <a:r>
              <a:rPr lang="en-US" dirty="0" smtClean="0"/>
              <a:t>drafts</a:t>
            </a:r>
          </a:p>
        </p:txBody>
      </p:sp>
    </p:spTree>
    <p:extLst>
      <p:ext uri="{BB962C8B-B14F-4D97-AF65-F5344CB8AC3E}">
        <p14:creationId xmlns:p14="http://schemas.microsoft.com/office/powerpoint/2010/main" val="201678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simple things simple</a:t>
            </a:r>
          </a:p>
          <a:p>
            <a:r>
              <a:rPr lang="en-US" dirty="0" smtClean="0"/>
              <a:t>Make complex things possible</a:t>
            </a:r>
          </a:p>
        </p:txBody>
      </p:sp>
    </p:spTree>
    <p:extLst>
      <p:ext uri="{BB962C8B-B14F-4D97-AF65-F5344CB8AC3E}">
        <p14:creationId xmlns:p14="http://schemas.microsoft.com/office/powerpoint/2010/main" val="273066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Easy to use in all modern web development environments</a:t>
            </a:r>
          </a:p>
          <a:p>
            <a:pPr lvl="0"/>
            <a:r>
              <a:rPr lang="en-US" dirty="0" smtClean="0"/>
              <a:t>Compact, URL-safe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214568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October 2010, there were numerous proposed JSON-based token and crypto formats:</a:t>
            </a:r>
          </a:p>
          <a:p>
            <a:pPr lvl="1"/>
            <a:r>
              <a:rPr lang="en-US" dirty="0" smtClean="0"/>
              <a:t>JSON Simple Sign and JSON Simple Encrypt</a:t>
            </a:r>
          </a:p>
          <a:p>
            <a:pPr lvl="1"/>
            <a:r>
              <a:rPr lang="en-US" dirty="0" smtClean="0"/>
              <a:t>Canvas Applications Signatures</a:t>
            </a:r>
          </a:p>
          <a:p>
            <a:pPr lvl="1"/>
            <a:r>
              <a:rPr lang="en-US" dirty="0" smtClean="0"/>
              <a:t>JSON Tokens</a:t>
            </a:r>
          </a:p>
          <a:p>
            <a:r>
              <a:rPr lang="en-US" dirty="0" smtClean="0"/>
              <a:t>Clear that agreement would better serve all</a:t>
            </a:r>
          </a:p>
          <a:p>
            <a:r>
              <a:rPr lang="en-US" dirty="0" smtClean="0"/>
              <a:t>Mike Jones surveyed features, design decisions</a:t>
            </a:r>
          </a:p>
          <a:p>
            <a:pPr lvl="1"/>
            <a:r>
              <a:rPr lang="en-US" dirty="0" smtClean="0"/>
              <a:t>Proposed consensus feature set</a:t>
            </a:r>
          </a:p>
          <a:p>
            <a:pPr lvl="1"/>
            <a:r>
              <a:rPr lang="en-US" dirty="0" smtClean="0"/>
              <a:t>based on discussions including Google, Facebook, AOL, NRI, Microsoft, and independent contributors</a:t>
            </a:r>
          </a:p>
          <a:p>
            <a:r>
              <a:rPr lang="en-US" dirty="0" smtClean="0"/>
              <a:t>Extensive review, discussions at IIW, Nov 2010</a:t>
            </a:r>
          </a:p>
          <a:p>
            <a:r>
              <a:rPr lang="en-US" dirty="0" smtClean="0"/>
              <a:t>Consensus JWT draft published December 2010</a:t>
            </a:r>
          </a:p>
        </p:txBody>
      </p:sp>
    </p:spTree>
    <p:extLst>
      <p:ext uri="{BB962C8B-B14F-4D97-AF65-F5344CB8AC3E}">
        <p14:creationId xmlns:p14="http://schemas.microsoft.com/office/powerpoint/2010/main" val="2298092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JavaScript </a:t>
            </a:r>
            <a:r>
              <a:rPr lang="en-US" dirty="0"/>
              <a:t>Message Security Format (JSMS) </a:t>
            </a:r>
            <a:r>
              <a:rPr lang="en-US" dirty="0" smtClean="0"/>
              <a:t>published in March 2011 by Eric Rescorla &amp; Joe Hildebrand</a:t>
            </a:r>
          </a:p>
          <a:p>
            <a:pPr lvl="1"/>
            <a:r>
              <a:rPr lang="en-US" dirty="0" smtClean="0"/>
              <a:t>JSON-based signing and encryption format</a:t>
            </a:r>
          </a:p>
          <a:p>
            <a:r>
              <a:rPr lang="en-US" dirty="0"/>
              <a:t>JWS published in March 2011 (split off from JWT)</a:t>
            </a:r>
          </a:p>
          <a:p>
            <a:r>
              <a:rPr lang="en-US" dirty="0" smtClean="0"/>
              <a:t>OAuth </a:t>
            </a:r>
            <a:r>
              <a:rPr lang="en-US" dirty="0"/>
              <a:t>JWT Bearer Token Profile published March 2011</a:t>
            </a:r>
          </a:p>
          <a:p>
            <a:r>
              <a:rPr lang="en-US" dirty="0" smtClean="0"/>
              <a:t>At IETF 80 (March 2011), JSMS and JWS authors agreed to work together on unified specs</a:t>
            </a:r>
          </a:p>
          <a:p>
            <a:r>
              <a:rPr lang="en-US" dirty="0"/>
              <a:t>JWK published in April 2011</a:t>
            </a:r>
          </a:p>
          <a:p>
            <a:r>
              <a:rPr lang="en-US" dirty="0" smtClean="0"/>
              <a:t>JWE published in September 2011</a:t>
            </a:r>
          </a:p>
          <a:p>
            <a:pPr lvl="1"/>
            <a:r>
              <a:rPr lang="en-US" dirty="0" smtClean="0"/>
              <a:t>Encryption features from JSMS using JWS-based syntax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47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JWT, JWS, JWE, JWK updated October 2011</a:t>
            </a:r>
          </a:p>
          <a:p>
            <a:pPr lvl="1"/>
            <a:r>
              <a:rPr lang="en-US" dirty="0" smtClean="0"/>
              <a:t>Incorporating feedback from WOES/JOSE members</a:t>
            </a:r>
          </a:p>
          <a:p>
            <a:r>
              <a:rPr lang="en-US" dirty="0" smtClean="0"/>
              <a:t>JWT, etc. specs already in use</a:t>
            </a:r>
          </a:p>
          <a:p>
            <a:pPr lvl="1"/>
            <a:r>
              <a:rPr lang="en-US" dirty="0" smtClean="0"/>
              <a:t>Google, Microsoft, others</a:t>
            </a:r>
          </a:p>
          <a:p>
            <a:pPr lvl="1"/>
            <a:r>
              <a:rPr lang="en-US" dirty="0" smtClean="0"/>
              <a:t>Deployments planned by numerous parties</a:t>
            </a:r>
          </a:p>
          <a:p>
            <a:r>
              <a:rPr lang="en-US" dirty="0" smtClean="0"/>
              <a:t>OpenID </a:t>
            </a:r>
            <a:r>
              <a:rPr lang="en-US" dirty="0"/>
              <a:t>Connect </a:t>
            </a:r>
            <a:r>
              <a:rPr lang="en-US" dirty="0" smtClean="0"/>
              <a:t>uses JWT, JWS, JWE, JWK</a:t>
            </a:r>
          </a:p>
          <a:p>
            <a:pPr lvl="1"/>
            <a:r>
              <a:rPr lang="en-US" dirty="0" smtClean="0"/>
              <a:t>At least 7 independent implementations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528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JSON Web Signature (JWS)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tools.ietf.org/html/draft-jones-json-web-signature</a:t>
            </a:r>
            <a:endParaRPr lang="en-US" dirty="0" smtClean="0"/>
          </a:p>
          <a:p>
            <a:r>
              <a:rPr lang="en-US" dirty="0" smtClean="0"/>
              <a:t>Sign arbitrary content using compact JSON-based representation</a:t>
            </a:r>
          </a:p>
          <a:p>
            <a:pPr lvl="1"/>
            <a:r>
              <a:rPr lang="en-US" dirty="0" smtClean="0"/>
              <a:t>Includes both true digital signatures and HMACs</a:t>
            </a:r>
          </a:p>
          <a:p>
            <a:r>
              <a:rPr lang="en-US" dirty="0" smtClean="0"/>
              <a:t>Representation contains three parts:</a:t>
            </a:r>
          </a:p>
          <a:p>
            <a:pPr lvl="1"/>
            <a:r>
              <a:rPr lang="en-US" dirty="0" smtClean="0"/>
              <a:t>Header</a:t>
            </a:r>
          </a:p>
          <a:p>
            <a:pPr lvl="1"/>
            <a:r>
              <a:rPr lang="en-US" dirty="0" smtClean="0"/>
              <a:t>Payload</a:t>
            </a:r>
          </a:p>
          <a:p>
            <a:pPr lvl="1"/>
            <a:r>
              <a:rPr lang="en-US" dirty="0" smtClean="0"/>
              <a:t>Signature</a:t>
            </a:r>
          </a:p>
          <a:p>
            <a:r>
              <a:rPr lang="en-US" dirty="0" smtClean="0"/>
              <a:t>Parts base64url encoded and concatenated, separated by period (‘.’) characters</a:t>
            </a:r>
          </a:p>
          <a:p>
            <a:pPr lvl="1"/>
            <a:r>
              <a:rPr lang="en-US" dirty="0" smtClean="0"/>
              <a:t>URL-safe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20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Header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JWS Header: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{"typ":"JWT",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400" dirty="0">
                <a:latin typeface="Courier New" pitchFamily="49" charset="0"/>
                <a:cs typeface="Courier New" pitchFamily="49" charset="0"/>
              </a:rPr>
              <a:t> "alg":"HS256"}</a:t>
            </a:r>
          </a:p>
          <a:p>
            <a:pPr lvl="1"/>
            <a:r>
              <a:rPr lang="en-US" dirty="0" smtClean="0"/>
              <a:t>Specifies use of HMAC SHA-256 algorithm</a:t>
            </a:r>
          </a:p>
          <a:p>
            <a:pPr lvl="1"/>
            <a:r>
              <a:rPr lang="en-US" dirty="0" smtClean="0"/>
              <a:t>Also contains optional content type parameter</a:t>
            </a:r>
          </a:p>
          <a:p>
            <a:r>
              <a:rPr lang="en-US" dirty="0" smtClean="0"/>
              <a:t>Base64url encoded JWS Header: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eyJ0eXAiOiJKV1QiLA0KICJhbGciOiJIUzI1NiJ9</a:t>
            </a:r>
          </a:p>
        </p:txBody>
      </p:sp>
    </p:spTree>
    <p:extLst>
      <p:ext uri="{BB962C8B-B14F-4D97-AF65-F5344CB8AC3E}">
        <p14:creationId xmlns:p14="http://schemas.microsoft.com/office/powerpoint/2010/main" val="3289530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978</Words>
  <Application>Microsoft Office PowerPoint</Application>
  <PresentationFormat>On-screen Show (4:3)</PresentationFormat>
  <Paragraphs>172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Proposed Documents for JOSE:  JSON Web Signature (JWS) JSON Web Encryption (JWE) JSON Web Key (JWK)</vt:lpstr>
      <vt:lpstr>Motivation</vt:lpstr>
      <vt:lpstr>Design Philosophy</vt:lpstr>
      <vt:lpstr>Design Goals</vt:lpstr>
      <vt:lpstr>Background (1)</vt:lpstr>
      <vt:lpstr>Background (2)</vt:lpstr>
      <vt:lpstr>Background (3)</vt:lpstr>
      <vt:lpstr>JSON Web Signature (JWS)</vt:lpstr>
      <vt:lpstr>JWS Header Example </vt:lpstr>
      <vt:lpstr>JWS Payload Example</vt:lpstr>
      <vt:lpstr>JWS Signing Input</vt:lpstr>
      <vt:lpstr>JWS Signature</vt:lpstr>
      <vt:lpstr>JWS Header Parameters</vt:lpstr>
      <vt:lpstr>JWS Algorithm Identifiers</vt:lpstr>
      <vt:lpstr>JSON Web Encryption (JWE)</vt:lpstr>
      <vt:lpstr>JWE Header Example </vt:lpstr>
      <vt:lpstr>JWE Header Parameters</vt:lpstr>
      <vt:lpstr>JWE Key Encryption Alg Identifiers</vt:lpstr>
      <vt:lpstr>JWE Plaintext Encryption Alg Identifiers</vt:lpstr>
      <vt:lpstr>JSON Web Key (JWK)</vt:lpstr>
      <vt:lpstr>JWK Example</vt:lpstr>
      <vt:lpstr>Refactoring for JOSE</vt:lpstr>
      <vt:lpstr>Open Issues</vt:lpstr>
      <vt:lpstr>Related Work</vt:lpstr>
      <vt:lpstr>Next Steps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Documents for JOSE:  JSON Web Signature (JWS) JSON Web Encryption (JWE) JSON Web Key (JWK)</dc:title>
  <dc:creator>Mike Jones</dc:creator>
  <cp:lastModifiedBy>Mike Jones</cp:lastModifiedBy>
  <cp:revision>29</cp:revision>
  <dcterms:created xsi:type="dcterms:W3CDTF">2011-11-13T23:45:30Z</dcterms:created>
  <dcterms:modified xsi:type="dcterms:W3CDTF">2011-11-14T03:42:14Z</dcterms:modified>
</cp:coreProperties>
</file>