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3" r:id="rId9"/>
    <p:sldId id="262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100" d="100"/>
          <a:sy n="100" d="100"/>
        </p:scale>
        <p:origin x="-112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145F6-3D1B-A746-A34A-F119855D8467}" type="datetimeFigureOut">
              <a:rPr lang="en-US" smtClean="0"/>
              <a:t>11/9/11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DAD2F-6205-374E-8294-A2471A7280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145F6-3D1B-A746-A34A-F119855D8467}" type="datetimeFigureOut">
              <a:rPr lang="en-US" smtClean="0"/>
              <a:t>11/9/11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DAD2F-6205-374E-8294-A2471A7280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145F6-3D1B-A746-A34A-F119855D8467}" type="datetimeFigureOut">
              <a:rPr lang="en-US" smtClean="0"/>
              <a:t>11/9/11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DAD2F-6205-374E-8294-A2471A7280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145F6-3D1B-A746-A34A-F119855D8467}" type="datetimeFigureOut">
              <a:rPr lang="en-US" smtClean="0"/>
              <a:t>11/9/11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DAD2F-6205-374E-8294-A2471A7280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145F6-3D1B-A746-A34A-F119855D8467}" type="datetimeFigureOut">
              <a:rPr lang="en-US" smtClean="0"/>
              <a:t>11/9/11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DAD2F-6205-374E-8294-A2471A7280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145F6-3D1B-A746-A34A-F119855D8467}" type="datetimeFigureOut">
              <a:rPr lang="en-US" smtClean="0"/>
              <a:t>11/9/11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DAD2F-6205-374E-8294-A2471A7280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145F6-3D1B-A746-A34A-F119855D8467}" type="datetimeFigureOut">
              <a:rPr lang="en-US" smtClean="0"/>
              <a:t>11/9/11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DAD2F-6205-374E-8294-A2471A7280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145F6-3D1B-A746-A34A-F119855D8467}" type="datetimeFigureOut">
              <a:rPr lang="en-US" smtClean="0"/>
              <a:t>11/9/11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DAD2F-6205-374E-8294-A2471A7280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145F6-3D1B-A746-A34A-F119855D8467}" type="datetimeFigureOut">
              <a:rPr lang="en-US" smtClean="0"/>
              <a:t>11/9/11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DAD2F-6205-374E-8294-A2471A7280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145F6-3D1B-A746-A34A-F119855D8467}" type="datetimeFigureOut">
              <a:rPr lang="en-US" smtClean="0"/>
              <a:t>11/9/11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DAD2F-6205-374E-8294-A2471A7280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145F6-3D1B-A746-A34A-F119855D8467}" type="datetimeFigureOut">
              <a:rPr lang="en-US" smtClean="0"/>
              <a:t>11/9/11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DAD2F-6205-374E-8294-A2471A7280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E145F6-3D1B-A746-A34A-F119855D8467}" type="datetimeFigureOut">
              <a:rPr lang="en-US" smtClean="0"/>
              <a:t>11/9/11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BDAD2F-6205-374E-8294-A2471A72809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VPLS Multi-homing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draft-ietf-l2vpn-vpls-multihoming-03</a:t>
            </a:r>
          </a:p>
          <a:p>
            <a:r>
              <a:rPr lang="en-US" dirty="0" smtClean="0"/>
              <a:t>Kothari, </a:t>
            </a:r>
            <a:r>
              <a:rPr lang="en-US" dirty="0" err="1" smtClean="0"/>
              <a:t>Kompella</a:t>
            </a:r>
            <a:r>
              <a:rPr lang="en-US" dirty="0" smtClean="0"/>
              <a:t>, </a:t>
            </a:r>
            <a:r>
              <a:rPr lang="en-US" dirty="0" err="1" smtClean="0"/>
              <a:t>Hendrickx</a:t>
            </a:r>
            <a:r>
              <a:rPr lang="en-US" dirty="0" smtClean="0"/>
              <a:t>, </a:t>
            </a:r>
            <a:r>
              <a:rPr lang="en-US" dirty="0" err="1" smtClean="0"/>
              <a:t>Balus</a:t>
            </a:r>
            <a:r>
              <a:rPr lang="en-US" dirty="0" smtClean="0"/>
              <a:t>, </a:t>
            </a:r>
            <a:r>
              <a:rPr lang="en-US" dirty="0" err="1" smtClean="0"/>
              <a:t>Uttaro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Route Distinguishers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RFC 4761 says that </a:t>
            </a:r>
            <a:r>
              <a:rPr lang="en-US" dirty="0" err="1" smtClean="0"/>
              <a:t>PEs</a:t>
            </a:r>
            <a:r>
              <a:rPr lang="en-US" dirty="0" smtClean="0"/>
              <a:t> supporting multi-homed sites MUST use (be configured with) the same Route Distinguisher (RD)</a:t>
            </a:r>
          </a:p>
          <a:p>
            <a:pPr lvl="1"/>
            <a:r>
              <a:rPr lang="en-US" dirty="0" smtClean="0"/>
              <a:t>However, it is now common practice to use different </a:t>
            </a:r>
            <a:r>
              <a:rPr lang="en-US" dirty="0" err="1" smtClean="0"/>
              <a:t>RDs</a:t>
            </a:r>
            <a:r>
              <a:rPr lang="en-US" dirty="0" smtClean="0"/>
              <a:t> for multi-homed sites in IP </a:t>
            </a:r>
            <a:r>
              <a:rPr lang="en-US" dirty="0" err="1" smtClean="0"/>
              <a:t>VPNs</a:t>
            </a:r>
            <a:endParaRPr lang="en-US" dirty="0" smtClean="0"/>
          </a:p>
          <a:p>
            <a:pPr lvl="1"/>
            <a:r>
              <a:rPr lang="en-US" dirty="0" smtClean="0"/>
              <a:t>This practice gives BGP “add path” for free</a:t>
            </a:r>
          </a:p>
          <a:p>
            <a:r>
              <a:rPr lang="en-US" dirty="0" smtClean="0"/>
              <a:t>One more thing to think about: should this draft suggest (or require) this newer practice?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Draft has been stable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… so, time to shake things </a:t>
            </a:r>
            <a:r>
              <a:rPr lang="en-US" dirty="0" smtClean="0"/>
              <a:t>up</a:t>
            </a:r>
            <a:r>
              <a:rPr lang="en-US" dirty="0" smtClean="0"/>
              <a:t> :-)</a:t>
            </a:r>
          </a:p>
          <a:p>
            <a:r>
              <a:rPr lang="en-US" dirty="0" smtClean="0"/>
              <a:t>BGP DF election (more accurately, BGP route selection) as defined today has two problems:</a:t>
            </a:r>
          </a:p>
          <a:p>
            <a:pPr lvl="1"/>
            <a:r>
              <a:rPr lang="en-US" dirty="0" smtClean="0"/>
              <a:t>Route oscillation</a:t>
            </a:r>
          </a:p>
          <a:p>
            <a:pPr lvl="1"/>
            <a:r>
              <a:rPr lang="en-US" dirty="0" smtClean="0"/>
              <a:t>Longer than needed convergence and unnecessary traffic </a:t>
            </a:r>
            <a:r>
              <a:rPr lang="en-US" dirty="0" err="1" smtClean="0"/>
              <a:t>blackholing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Route Oscillation</a:t>
            </a:r>
            <a:endParaRPr lang="en-US" dirty="0"/>
          </a:p>
        </p:txBody>
      </p:sp>
      <p:sp>
        <p:nvSpPr>
          <p:cNvPr id="36" name="Content Placeholder 35"/>
          <p:cNvSpPr>
            <a:spLocks noGrp="1"/>
          </p:cNvSpPr>
          <p:nvPr>
            <p:ph idx="1"/>
          </p:nvPr>
        </p:nvSpPr>
        <p:spPr>
          <a:xfrm>
            <a:off x="4800600" y="1600200"/>
            <a:ext cx="4038600" cy="4724400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RR1 receives RT1 from PE and RT2’ from RR2. RT1 and RT2’ are the same route (from PE). How should RR1 choose between them?</a:t>
            </a:r>
          </a:p>
          <a:p>
            <a:r>
              <a:rPr lang="en-US" sz="2800" dirty="0" smtClean="0"/>
              <a:t>RR2 has the same problem</a:t>
            </a:r>
          </a:p>
          <a:p>
            <a:r>
              <a:rPr lang="en-US" sz="2800" dirty="0" smtClean="0"/>
              <a:t>If RR1 chooses RT2’ and RR2 chooses RT2, life gets difficult</a:t>
            </a:r>
            <a:endParaRPr lang="en-US" sz="2800" dirty="0"/>
          </a:p>
        </p:txBody>
      </p:sp>
      <p:sp>
        <p:nvSpPr>
          <p:cNvPr id="4" name="Oval 3"/>
          <p:cNvSpPr>
            <a:spLocks noChangeAspect="1"/>
          </p:cNvSpPr>
          <p:nvPr/>
        </p:nvSpPr>
        <p:spPr>
          <a:xfrm>
            <a:off x="867833" y="3106985"/>
            <a:ext cx="457200" cy="4572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>
            <a:spLocks noChangeAspect="1"/>
          </p:cNvSpPr>
          <p:nvPr/>
        </p:nvSpPr>
        <p:spPr>
          <a:xfrm>
            <a:off x="2010833" y="3106985"/>
            <a:ext cx="457200" cy="457200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>
            <a:spLocks noChangeAspect="1"/>
          </p:cNvSpPr>
          <p:nvPr/>
        </p:nvSpPr>
        <p:spPr>
          <a:xfrm>
            <a:off x="3611033" y="2268785"/>
            <a:ext cx="457200" cy="457200"/>
          </a:xfrm>
          <a:prstGeom prst="ellipse">
            <a:avLst/>
          </a:prstGeom>
          <a:solidFill>
            <a:schemeClr val="accent3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>
            <a:spLocks noChangeAspect="1"/>
          </p:cNvSpPr>
          <p:nvPr/>
        </p:nvSpPr>
        <p:spPr>
          <a:xfrm>
            <a:off x="3611033" y="4021385"/>
            <a:ext cx="457200" cy="457200"/>
          </a:xfrm>
          <a:prstGeom prst="ellipse">
            <a:avLst/>
          </a:prstGeom>
          <a:solidFill>
            <a:schemeClr val="accent3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>
            <a:stCxn id="4" idx="6"/>
            <a:endCxn id="5" idx="2"/>
          </p:cNvCxnSpPr>
          <p:nvPr/>
        </p:nvCxnSpPr>
        <p:spPr>
          <a:xfrm>
            <a:off x="1325033" y="3335585"/>
            <a:ext cx="6858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5" idx="7"/>
            <a:endCxn id="6" idx="2"/>
          </p:cNvCxnSpPr>
          <p:nvPr/>
        </p:nvCxnSpPr>
        <p:spPr>
          <a:xfrm rot="5400000" flipH="1" flipV="1">
            <a:off x="2667778" y="2230686"/>
            <a:ext cx="676555" cy="12099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5" idx="5"/>
            <a:endCxn id="7" idx="2"/>
          </p:cNvCxnSpPr>
          <p:nvPr/>
        </p:nvCxnSpPr>
        <p:spPr>
          <a:xfrm rot="16200000" flipH="1">
            <a:off x="2629678" y="3268629"/>
            <a:ext cx="752755" cy="12099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6" idx="4"/>
            <a:endCxn id="7" idx="0"/>
          </p:cNvCxnSpPr>
          <p:nvPr/>
        </p:nvCxnSpPr>
        <p:spPr>
          <a:xfrm rot="5400000">
            <a:off x="3191933" y="3373685"/>
            <a:ext cx="12954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6" idx="6"/>
          </p:cNvCxnSpPr>
          <p:nvPr/>
        </p:nvCxnSpPr>
        <p:spPr>
          <a:xfrm>
            <a:off x="4068233" y="2497385"/>
            <a:ext cx="732367" cy="1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7" idx="6"/>
          </p:cNvCxnSpPr>
          <p:nvPr/>
        </p:nvCxnSpPr>
        <p:spPr>
          <a:xfrm>
            <a:off x="4068233" y="4249985"/>
            <a:ext cx="732367" cy="2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562674" y="1899453"/>
            <a:ext cx="552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RR1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3564263" y="4478585"/>
            <a:ext cx="552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RR2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2010613" y="2725985"/>
            <a:ext cx="4166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PE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867833" y="2725985"/>
            <a:ext cx="4204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CE</a:t>
            </a:r>
            <a:endParaRPr lang="en-US" dirty="0"/>
          </a:p>
        </p:txBody>
      </p:sp>
      <p:cxnSp>
        <p:nvCxnSpPr>
          <p:cNvPr id="26" name="Straight Arrow Connector 25"/>
          <p:cNvCxnSpPr/>
          <p:nvPr/>
        </p:nvCxnSpPr>
        <p:spPr>
          <a:xfrm flipV="1">
            <a:off x="2401078" y="2459285"/>
            <a:ext cx="1108355" cy="6360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Freeform 32"/>
          <p:cNvSpPr/>
          <p:nvPr/>
        </p:nvSpPr>
        <p:spPr>
          <a:xfrm>
            <a:off x="2531533" y="2776785"/>
            <a:ext cx="1253067" cy="1322917"/>
          </a:xfrm>
          <a:custGeom>
            <a:avLst/>
            <a:gdLst>
              <a:gd name="connsiteX0" fmla="*/ 0 w 1253067"/>
              <a:gd name="connsiteY0" fmla="*/ 673100 h 1322917"/>
              <a:gd name="connsiteX1" fmla="*/ 952500 w 1253067"/>
              <a:gd name="connsiteY1" fmla="*/ 1257300 h 1322917"/>
              <a:gd name="connsiteX2" fmla="*/ 1206500 w 1253067"/>
              <a:gd name="connsiteY2" fmla="*/ 1066800 h 1322917"/>
              <a:gd name="connsiteX3" fmla="*/ 1231900 w 1253067"/>
              <a:gd name="connsiteY3" fmla="*/ 0 h 13229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53067" h="1322917">
                <a:moveTo>
                  <a:pt x="0" y="673100"/>
                </a:moveTo>
                <a:cubicBezTo>
                  <a:pt x="375708" y="932391"/>
                  <a:pt x="751417" y="1191683"/>
                  <a:pt x="952500" y="1257300"/>
                </a:cubicBezTo>
                <a:cubicBezTo>
                  <a:pt x="1153583" y="1322917"/>
                  <a:pt x="1159933" y="1276350"/>
                  <a:pt x="1206500" y="1066800"/>
                </a:cubicBezTo>
                <a:cubicBezTo>
                  <a:pt x="1253067" y="857250"/>
                  <a:pt x="1242483" y="428625"/>
                  <a:pt x="1231900" y="0"/>
                </a:cubicBezTo>
              </a:path>
            </a:pathLst>
          </a:custGeom>
          <a:ln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2616607" y="2421185"/>
            <a:ext cx="537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RT1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2971800" y="3516868"/>
            <a:ext cx="594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RT2’</a:t>
            </a:r>
            <a:endParaRPr lang="en-US" dirty="0"/>
          </a:p>
        </p:txBody>
      </p:sp>
      <p:grpSp>
        <p:nvGrpSpPr>
          <p:cNvPr id="45" name="Group 44"/>
          <p:cNvGrpSpPr/>
          <p:nvPr/>
        </p:nvGrpSpPr>
        <p:grpSpPr>
          <a:xfrm>
            <a:off x="2401078" y="2592119"/>
            <a:ext cx="1379288" cy="1725881"/>
            <a:chOff x="2401078" y="2592119"/>
            <a:chExt cx="1379288" cy="1725881"/>
          </a:xfrm>
        </p:grpSpPr>
        <p:cxnSp>
          <p:nvCxnSpPr>
            <p:cNvPr id="40" name="Straight Arrow Connector 39"/>
            <p:cNvCxnSpPr/>
            <p:nvPr/>
          </p:nvCxnSpPr>
          <p:spPr>
            <a:xfrm>
              <a:off x="2401078" y="3613955"/>
              <a:ext cx="1116822" cy="704045"/>
            </a:xfrm>
            <a:prstGeom prst="straightConnector1">
              <a:avLst/>
            </a:prstGeom>
            <a:ln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/>
            <p:cNvSpPr txBox="1"/>
            <p:nvPr/>
          </p:nvSpPr>
          <p:spPr>
            <a:xfrm>
              <a:off x="2468033" y="3915036"/>
              <a:ext cx="5372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RT2</a:t>
              </a:r>
              <a:endParaRPr lang="en-US" dirty="0"/>
            </a:p>
          </p:txBody>
        </p:sp>
        <p:sp>
          <p:nvSpPr>
            <p:cNvPr id="43" name="Freeform 42"/>
            <p:cNvSpPr/>
            <p:nvPr/>
          </p:nvSpPr>
          <p:spPr>
            <a:xfrm flipV="1">
              <a:off x="2527299" y="2592119"/>
              <a:ext cx="1253067" cy="1322917"/>
            </a:xfrm>
            <a:custGeom>
              <a:avLst/>
              <a:gdLst>
                <a:gd name="connsiteX0" fmla="*/ 0 w 1253067"/>
                <a:gd name="connsiteY0" fmla="*/ 673100 h 1322917"/>
                <a:gd name="connsiteX1" fmla="*/ 952500 w 1253067"/>
                <a:gd name="connsiteY1" fmla="*/ 1257300 h 1322917"/>
                <a:gd name="connsiteX2" fmla="*/ 1206500 w 1253067"/>
                <a:gd name="connsiteY2" fmla="*/ 1066800 h 1322917"/>
                <a:gd name="connsiteX3" fmla="*/ 1231900 w 1253067"/>
                <a:gd name="connsiteY3" fmla="*/ 0 h 1322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53067" h="1322917">
                  <a:moveTo>
                    <a:pt x="0" y="673100"/>
                  </a:moveTo>
                  <a:cubicBezTo>
                    <a:pt x="375708" y="932391"/>
                    <a:pt x="751417" y="1191683"/>
                    <a:pt x="952500" y="1257300"/>
                  </a:cubicBezTo>
                  <a:cubicBezTo>
                    <a:pt x="1153583" y="1322917"/>
                    <a:pt x="1159933" y="1276350"/>
                    <a:pt x="1206500" y="1066800"/>
                  </a:cubicBezTo>
                  <a:cubicBezTo>
                    <a:pt x="1253067" y="857250"/>
                    <a:pt x="1242483" y="428625"/>
                    <a:pt x="1231900" y="0"/>
                  </a:cubicBezTo>
                </a:path>
              </a:pathLst>
            </a:custGeom>
            <a:ln>
              <a:solidFill>
                <a:schemeClr val="accent6">
                  <a:lumMod val="75000"/>
                </a:schemeClr>
              </a:solidFill>
              <a:tailEnd type="triangle" w="lg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2986578" y="2804609"/>
              <a:ext cx="5948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RT1’</a:t>
              </a:r>
              <a:endParaRPr lang="en-US" dirty="0"/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638438" y="4847917"/>
            <a:ext cx="347656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</a:t>
            </a:r>
            <a:r>
              <a:rPr lang="en-US" dirty="0" smtClean="0"/>
              <a:t>he VPLS route for CE is advertised by PE to RR1 and RR2 as RT1 and RT2, </a:t>
            </a:r>
            <a:r>
              <a:rPr lang="en-US" dirty="0" smtClean="0"/>
              <a:t>respectively;</a:t>
            </a:r>
            <a:r>
              <a:rPr lang="en-US" dirty="0" smtClean="0"/>
              <a:t> RT1’ and RT2’ are these same routes re-advertised by RR1 to/from RR2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Route Oscillation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RR1 gets RT1 from PE.  RR2 gets RT2 from PE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RR1 chooses RT1 as best path (only path)</a:t>
            </a:r>
          </a:p>
          <a:p>
            <a:pPr lvl="1"/>
            <a:r>
              <a:rPr lang="en-US" dirty="0" smtClean="0"/>
              <a:t>RR2 chooses RT2 as best path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RR1 advertises RT1’ to RR2</a:t>
            </a:r>
          </a:p>
          <a:p>
            <a:pPr lvl="1"/>
            <a:r>
              <a:rPr lang="en-US" dirty="0" smtClean="0"/>
              <a:t>RR2 advertises RT2’ to RR1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RR1 redoes route selection, picks RT2’ instead of RT1 this time.  RR2 similarly picks RT1’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Route Oscillation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5"/>
            </a:pPr>
            <a:r>
              <a:rPr lang="en-US" dirty="0" smtClean="0"/>
              <a:t>RR1 has a new best path, that of route RT2’; so it tries to re-advertise RT2’ to RR2.  But the best path is </a:t>
            </a:r>
            <a:r>
              <a:rPr lang="en-US" b="1" dirty="0" smtClean="0"/>
              <a:t>from </a:t>
            </a:r>
            <a:r>
              <a:rPr lang="en-US" dirty="0" smtClean="0"/>
              <a:t>RR2!  Loop.  So RR1 withdraws RT1’</a:t>
            </a:r>
          </a:p>
          <a:p>
            <a:pPr marL="914400" lvl="1" indent="-514350"/>
            <a:r>
              <a:rPr lang="en-US" dirty="0" smtClean="0"/>
              <a:t>Similarly, RR2 withdraws RT2’</a:t>
            </a:r>
          </a:p>
          <a:p>
            <a:pPr marL="514350" indent="-514350">
              <a:buFont typeface="+mj-lt"/>
              <a:buAutoNum type="arabicPeriod" startAt="5"/>
            </a:pPr>
            <a:r>
              <a:rPr lang="en-US" dirty="0" smtClean="0"/>
              <a:t>With RT1’ and RT2’ withdrawn, we’re back to step 1.  Oscillate.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Long Convergence + </a:t>
            </a:r>
            <a:r>
              <a:rPr lang="en-US" dirty="0" err="1" smtClean="0"/>
              <a:t>Blackhole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current DF election rules say nothing about choosing between VPLS routes learned via </a:t>
            </a:r>
            <a:r>
              <a:rPr lang="en-US" dirty="0" err="1" smtClean="0"/>
              <a:t>eBGP</a:t>
            </a:r>
            <a:r>
              <a:rPr lang="en-US" dirty="0" smtClean="0"/>
              <a:t> and </a:t>
            </a:r>
            <a:r>
              <a:rPr lang="en-US" dirty="0" err="1" smtClean="0"/>
              <a:t>iBGP</a:t>
            </a:r>
            <a:endParaRPr lang="en-US" dirty="0" smtClean="0"/>
          </a:p>
          <a:p>
            <a:pPr lvl="1"/>
            <a:r>
              <a:rPr lang="en-US" dirty="0" smtClean="0"/>
              <a:t>Choosing an </a:t>
            </a:r>
            <a:r>
              <a:rPr lang="en-US" dirty="0" err="1" smtClean="0"/>
              <a:t>iBGP</a:t>
            </a:r>
            <a:r>
              <a:rPr lang="en-US" dirty="0" smtClean="0"/>
              <a:t> route means you are subject to the </a:t>
            </a:r>
            <a:r>
              <a:rPr lang="en-US" dirty="0" err="1" smtClean="0"/>
              <a:t>iBGP</a:t>
            </a:r>
            <a:r>
              <a:rPr lang="en-US" dirty="0" smtClean="0"/>
              <a:t> rules of not re-advertising that route to </a:t>
            </a:r>
            <a:r>
              <a:rPr lang="en-US" dirty="0" err="1" smtClean="0"/>
              <a:t>iBGP</a:t>
            </a:r>
            <a:r>
              <a:rPr lang="en-US" dirty="0" smtClean="0"/>
              <a:t> peers</a:t>
            </a:r>
          </a:p>
          <a:p>
            <a:pPr lvl="1"/>
            <a:r>
              <a:rPr lang="en-US" dirty="0" smtClean="0"/>
              <a:t>Not getting that route may mean no backup path</a:t>
            </a:r>
          </a:p>
          <a:p>
            <a:pPr lvl="1"/>
            <a:r>
              <a:rPr lang="en-US" dirty="0" smtClean="0"/>
              <a:t>This can adversely impact convergence time and cause a short </a:t>
            </a:r>
            <a:r>
              <a:rPr lang="en-US" dirty="0" err="1" smtClean="0"/>
              <a:t>blackholing</a:t>
            </a:r>
            <a:r>
              <a:rPr lang="en-US" dirty="0" smtClean="0"/>
              <a:t> of traffic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eBGP</a:t>
            </a:r>
            <a:r>
              <a:rPr lang="en-US" dirty="0" smtClean="0"/>
              <a:t> vs. </a:t>
            </a:r>
            <a:r>
              <a:rPr lang="en-US" dirty="0" err="1" smtClean="0"/>
              <a:t>iBGP</a:t>
            </a:r>
            <a:endParaRPr lang="en-US" dirty="0"/>
          </a:p>
        </p:txBody>
      </p:sp>
      <p:sp>
        <p:nvSpPr>
          <p:cNvPr id="9" name="Freeform 8"/>
          <p:cNvSpPr/>
          <p:nvPr/>
        </p:nvSpPr>
        <p:spPr>
          <a:xfrm>
            <a:off x="1384300" y="2057400"/>
            <a:ext cx="6096000" cy="1358900"/>
          </a:xfrm>
          <a:custGeom>
            <a:avLst/>
            <a:gdLst>
              <a:gd name="connsiteX0" fmla="*/ 0 w 6096000"/>
              <a:gd name="connsiteY0" fmla="*/ 203200 h 1358900"/>
              <a:gd name="connsiteX1" fmla="*/ 1727200 w 6096000"/>
              <a:gd name="connsiteY1" fmla="*/ 990600 h 1358900"/>
              <a:gd name="connsiteX2" fmla="*/ 3911600 w 6096000"/>
              <a:gd name="connsiteY2" fmla="*/ 1193800 h 1358900"/>
              <a:gd name="connsiteX3" fmla="*/ 6096000 w 6096000"/>
              <a:gd name="connsiteY3" fmla="*/ 0 h 1358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1358900">
                <a:moveTo>
                  <a:pt x="0" y="203200"/>
                </a:moveTo>
                <a:cubicBezTo>
                  <a:pt x="537633" y="514350"/>
                  <a:pt x="1075267" y="825500"/>
                  <a:pt x="1727200" y="990600"/>
                </a:cubicBezTo>
                <a:cubicBezTo>
                  <a:pt x="2379133" y="1155700"/>
                  <a:pt x="3183467" y="1358900"/>
                  <a:pt x="3911600" y="1193800"/>
                </a:cubicBezTo>
                <a:cubicBezTo>
                  <a:pt x="4639733" y="1028700"/>
                  <a:pt x="5367866" y="514350"/>
                  <a:pt x="6096000" y="0"/>
                </a:cubicBez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206500" y="4099983"/>
            <a:ext cx="6946900" cy="1145117"/>
          </a:xfrm>
          <a:custGeom>
            <a:avLst/>
            <a:gdLst>
              <a:gd name="connsiteX0" fmla="*/ 0 w 6946900"/>
              <a:gd name="connsiteY0" fmla="*/ 1145117 h 1145117"/>
              <a:gd name="connsiteX1" fmla="*/ 2070100 w 6946900"/>
              <a:gd name="connsiteY1" fmla="*/ 218017 h 1145117"/>
              <a:gd name="connsiteX2" fmla="*/ 4521200 w 6946900"/>
              <a:gd name="connsiteY2" fmla="*/ 65617 h 1145117"/>
              <a:gd name="connsiteX3" fmla="*/ 5651500 w 6946900"/>
              <a:gd name="connsiteY3" fmla="*/ 611717 h 1145117"/>
              <a:gd name="connsiteX4" fmla="*/ 6946900 w 6946900"/>
              <a:gd name="connsiteY4" fmla="*/ 980017 h 1145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46900" h="1145117">
                <a:moveTo>
                  <a:pt x="0" y="1145117"/>
                </a:moveTo>
                <a:cubicBezTo>
                  <a:pt x="658283" y="771525"/>
                  <a:pt x="1316567" y="397934"/>
                  <a:pt x="2070100" y="218017"/>
                </a:cubicBezTo>
                <a:cubicBezTo>
                  <a:pt x="2823633" y="38100"/>
                  <a:pt x="3924300" y="0"/>
                  <a:pt x="4521200" y="65617"/>
                </a:cubicBezTo>
                <a:cubicBezTo>
                  <a:pt x="5118100" y="131234"/>
                  <a:pt x="5247217" y="459317"/>
                  <a:pt x="5651500" y="611717"/>
                </a:cubicBezTo>
                <a:cubicBezTo>
                  <a:pt x="6055783" y="764117"/>
                  <a:pt x="6501341" y="872067"/>
                  <a:pt x="6946900" y="980017"/>
                </a:cubicBez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2286000" y="2362200"/>
            <a:ext cx="5412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AS1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286000" y="4572000"/>
            <a:ext cx="5412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AS2</a:t>
            </a:r>
            <a:endParaRPr lang="en-US" dirty="0"/>
          </a:p>
        </p:txBody>
      </p:sp>
      <p:sp>
        <p:nvSpPr>
          <p:cNvPr id="14" name="Oval 13"/>
          <p:cNvSpPr>
            <a:spLocks noChangeAspect="1"/>
          </p:cNvSpPr>
          <p:nvPr/>
        </p:nvSpPr>
        <p:spPr>
          <a:xfrm>
            <a:off x="1553633" y="5016500"/>
            <a:ext cx="457200" cy="457200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>
            <a:spLocks noChangeAspect="1"/>
          </p:cNvSpPr>
          <p:nvPr/>
        </p:nvSpPr>
        <p:spPr>
          <a:xfrm>
            <a:off x="4343400" y="2725985"/>
            <a:ext cx="457200" cy="457200"/>
          </a:xfrm>
          <a:prstGeom prst="ellipse">
            <a:avLst/>
          </a:prstGeom>
          <a:solidFill>
            <a:schemeClr val="accent3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/>
          <p:cNvCxnSpPr>
            <a:stCxn id="24" idx="0"/>
            <a:endCxn id="15" idx="4"/>
          </p:cNvCxnSpPr>
          <p:nvPr/>
        </p:nvCxnSpPr>
        <p:spPr>
          <a:xfrm rot="5400000" flipH="1" flipV="1">
            <a:off x="3991496" y="3762896"/>
            <a:ext cx="1160215" cy="7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>
            <a:spLocks noChangeAspect="1"/>
          </p:cNvSpPr>
          <p:nvPr/>
        </p:nvSpPr>
        <p:spPr>
          <a:xfrm>
            <a:off x="4343400" y="1600200"/>
            <a:ext cx="457200" cy="457200"/>
          </a:xfrm>
          <a:prstGeom prst="ellipse">
            <a:avLst/>
          </a:prstGeom>
          <a:solidFill>
            <a:schemeClr val="accent3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Connector 19"/>
          <p:cNvCxnSpPr>
            <a:stCxn id="14" idx="6"/>
            <a:endCxn id="24" idx="2"/>
          </p:cNvCxnSpPr>
          <p:nvPr/>
        </p:nvCxnSpPr>
        <p:spPr>
          <a:xfrm flipV="1">
            <a:off x="2010833" y="4572000"/>
            <a:ext cx="2331773" cy="6731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15" idx="0"/>
            <a:endCxn id="18" idx="4"/>
          </p:cNvCxnSpPr>
          <p:nvPr/>
        </p:nvCxnSpPr>
        <p:spPr>
          <a:xfrm rot="5400000" flipH="1" flipV="1">
            <a:off x="4237708" y="2391693"/>
            <a:ext cx="668585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Oval 23"/>
          <p:cNvSpPr>
            <a:spLocks noChangeAspect="1"/>
          </p:cNvSpPr>
          <p:nvPr/>
        </p:nvSpPr>
        <p:spPr>
          <a:xfrm>
            <a:off x="4342606" y="4343400"/>
            <a:ext cx="457200" cy="457200"/>
          </a:xfrm>
          <a:prstGeom prst="ellipse">
            <a:avLst/>
          </a:prstGeom>
          <a:solidFill>
            <a:schemeClr val="accent3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3437467" y="1892300"/>
            <a:ext cx="956733" cy="2565400"/>
          </a:xfrm>
          <a:custGeom>
            <a:avLst/>
            <a:gdLst>
              <a:gd name="connsiteX0" fmla="*/ 956733 w 956733"/>
              <a:gd name="connsiteY0" fmla="*/ 2565400 h 2565400"/>
              <a:gd name="connsiteX1" fmla="*/ 131233 w 956733"/>
              <a:gd name="connsiteY1" fmla="*/ 1790700 h 2565400"/>
              <a:gd name="connsiteX2" fmla="*/ 169333 w 956733"/>
              <a:gd name="connsiteY2" fmla="*/ 469900 h 2565400"/>
              <a:gd name="connsiteX3" fmla="*/ 931333 w 956733"/>
              <a:gd name="connsiteY3" fmla="*/ 0 h 256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56733" h="2565400">
                <a:moveTo>
                  <a:pt x="956733" y="2565400"/>
                </a:moveTo>
                <a:cubicBezTo>
                  <a:pt x="609599" y="2352675"/>
                  <a:pt x="262466" y="2139950"/>
                  <a:pt x="131233" y="1790700"/>
                </a:cubicBezTo>
                <a:cubicBezTo>
                  <a:pt x="0" y="1441450"/>
                  <a:pt x="35983" y="768350"/>
                  <a:pt x="169333" y="469900"/>
                </a:cubicBezTo>
                <a:cubicBezTo>
                  <a:pt x="302683" y="171450"/>
                  <a:pt x="617008" y="85725"/>
                  <a:pt x="931333" y="0"/>
                </a:cubicBez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>
            <a:spLocks noChangeAspect="1"/>
          </p:cNvSpPr>
          <p:nvPr/>
        </p:nvSpPr>
        <p:spPr>
          <a:xfrm>
            <a:off x="6400800" y="2057400"/>
            <a:ext cx="457200" cy="457200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3" name="Straight Connector 32"/>
          <p:cNvCxnSpPr>
            <a:stCxn id="18" idx="6"/>
            <a:endCxn id="31" idx="2"/>
          </p:cNvCxnSpPr>
          <p:nvPr/>
        </p:nvCxnSpPr>
        <p:spPr>
          <a:xfrm>
            <a:off x="4800600" y="1828800"/>
            <a:ext cx="1600200" cy="4572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stCxn id="15" idx="6"/>
            <a:endCxn id="31" idx="2"/>
          </p:cNvCxnSpPr>
          <p:nvPr/>
        </p:nvCxnSpPr>
        <p:spPr>
          <a:xfrm flipV="1">
            <a:off x="4800600" y="2286000"/>
            <a:ext cx="1600200" cy="66858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4799806" y="1459468"/>
            <a:ext cx="552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RR1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4799806" y="2895600"/>
            <a:ext cx="552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RR2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4799806" y="4202668"/>
            <a:ext cx="552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RR3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3810000" y="3657600"/>
            <a:ext cx="6899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eBGP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4020128" y="2221468"/>
            <a:ext cx="628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i</a:t>
            </a:r>
            <a:r>
              <a:rPr lang="en-US" dirty="0" err="1" smtClean="0"/>
              <a:t>BGP</a:t>
            </a:r>
            <a:endParaRPr lang="en-US" dirty="0"/>
          </a:p>
        </p:txBody>
      </p:sp>
      <p:cxnSp>
        <p:nvCxnSpPr>
          <p:cNvPr id="42" name="Straight Arrow Connector 41"/>
          <p:cNvCxnSpPr/>
          <p:nvPr/>
        </p:nvCxnSpPr>
        <p:spPr>
          <a:xfrm flipV="1">
            <a:off x="2286000" y="4800600"/>
            <a:ext cx="1734128" cy="533400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Freeform 43"/>
          <p:cNvSpPr/>
          <p:nvPr/>
        </p:nvSpPr>
        <p:spPr>
          <a:xfrm>
            <a:off x="3139017" y="1765300"/>
            <a:ext cx="1051983" cy="2679700"/>
          </a:xfrm>
          <a:custGeom>
            <a:avLst/>
            <a:gdLst>
              <a:gd name="connsiteX0" fmla="*/ 772583 w 1051983"/>
              <a:gd name="connsiteY0" fmla="*/ 2679700 h 2679700"/>
              <a:gd name="connsiteX1" fmla="*/ 112183 w 1051983"/>
              <a:gd name="connsiteY1" fmla="*/ 1701800 h 2679700"/>
              <a:gd name="connsiteX2" fmla="*/ 99483 w 1051983"/>
              <a:gd name="connsiteY2" fmla="*/ 914400 h 2679700"/>
              <a:gd name="connsiteX3" fmla="*/ 277283 w 1051983"/>
              <a:gd name="connsiteY3" fmla="*/ 317500 h 2679700"/>
              <a:gd name="connsiteX4" fmla="*/ 1051983 w 1051983"/>
              <a:gd name="connsiteY4" fmla="*/ 0 h 267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51983" h="2679700">
                <a:moveTo>
                  <a:pt x="772583" y="2679700"/>
                </a:moveTo>
                <a:cubicBezTo>
                  <a:pt x="498474" y="2337858"/>
                  <a:pt x="224366" y="1996017"/>
                  <a:pt x="112183" y="1701800"/>
                </a:cubicBezTo>
                <a:cubicBezTo>
                  <a:pt x="0" y="1407583"/>
                  <a:pt x="71966" y="1145117"/>
                  <a:pt x="99483" y="914400"/>
                </a:cubicBezTo>
                <a:cubicBezTo>
                  <a:pt x="127000" y="683683"/>
                  <a:pt x="118533" y="469900"/>
                  <a:pt x="277283" y="317500"/>
                </a:cubicBezTo>
                <a:cubicBezTo>
                  <a:pt x="436033" y="165100"/>
                  <a:pt x="744008" y="82550"/>
                  <a:pt x="1051983" y="0"/>
                </a:cubicBezTo>
              </a:path>
            </a:pathLst>
          </a:custGeom>
          <a:ln>
            <a:solidFill>
              <a:schemeClr val="accent4">
                <a:lumMod val="75000"/>
              </a:schemeClr>
            </a:solidFill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6" name="Straight Arrow Connector 45"/>
          <p:cNvCxnSpPr>
            <a:stCxn id="38" idx="1"/>
          </p:cNvCxnSpPr>
          <p:nvPr/>
        </p:nvCxnSpPr>
        <p:spPr>
          <a:xfrm rot="10800000" flipH="1">
            <a:off x="4799806" y="3201194"/>
            <a:ext cx="1588" cy="1186140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rot="5400000" flipH="1" flipV="1">
            <a:off x="4465910" y="2392090"/>
            <a:ext cx="667791" cy="1588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flipV="1">
            <a:off x="4864100" y="2362200"/>
            <a:ext cx="1079500" cy="457200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>
            <a:off x="4889500" y="1955800"/>
            <a:ext cx="1066800" cy="304800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Rectangular Callout 59"/>
          <p:cNvSpPr/>
          <p:nvPr/>
        </p:nvSpPr>
        <p:spPr>
          <a:xfrm>
            <a:off x="5943600" y="1459468"/>
            <a:ext cx="457200" cy="496332"/>
          </a:xfrm>
          <a:prstGeom prst="wedgeRectCallout">
            <a:avLst>
              <a:gd name="adj1" fmla="val -163889"/>
              <a:gd name="adj2" fmla="val 74695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rgbClr val="000000"/>
                </a:solidFill>
              </a:rPr>
              <a:t>?</a:t>
            </a:r>
            <a:endParaRPr lang="en-US" sz="4400" dirty="0">
              <a:solidFill>
                <a:srgbClr val="000000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6858001" y="2731532"/>
            <a:ext cx="198119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If RR1 prefers RR2’s route (</a:t>
            </a:r>
            <a:r>
              <a:rPr lang="en-US" dirty="0" err="1" smtClean="0"/>
              <a:t>iBGP</a:t>
            </a:r>
            <a:r>
              <a:rPr lang="en-US" dirty="0" smtClean="0"/>
              <a:t>) over RR3’s route (</a:t>
            </a:r>
            <a:r>
              <a:rPr lang="en-US" dirty="0" err="1" smtClean="0"/>
              <a:t>eBGP</a:t>
            </a:r>
            <a:r>
              <a:rPr lang="en-US" dirty="0" smtClean="0"/>
              <a:t>), it will not advertise to its client PE1</a:t>
            </a:r>
            <a:endParaRPr lang="en-US" dirty="0"/>
          </a:p>
        </p:txBody>
      </p:sp>
      <p:sp>
        <p:nvSpPr>
          <p:cNvPr id="62" name="TextBox 61"/>
          <p:cNvSpPr txBox="1"/>
          <p:nvPr/>
        </p:nvSpPr>
        <p:spPr>
          <a:xfrm>
            <a:off x="6858000" y="1765300"/>
            <a:ext cx="5336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PE1</a:t>
            </a:r>
            <a:endParaRPr lang="en-US" dirty="0"/>
          </a:p>
        </p:txBody>
      </p:sp>
      <p:sp>
        <p:nvSpPr>
          <p:cNvPr id="63" name="TextBox 62"/>
          <p:cNvSpPr txBox="1"/>
          <p:nvPr/>
        </p:nvSpPr>
        <p:spPr>
          <a:xfrm>
            <a:off x="1020013" y="5245100"/>
            <a:ext cx="5336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PE2</a:t>
            </a:r>
            <a:endParaRPr lang="en-US" dirty="0"/>
          </a:p>
        </p:txBody>
      </p:sp>
      <p:sp>
        <p:nvSpPr>
          <p:cNvPr id="64" name="TextBox 63"/>
          <p:cNvSpPr txBox="1"/>
          <p:nvPr/>
        </p:nvSpPr>
        <p:spPr>
          <a:xfrm>
            <a:off x="2627287" y="5614432"/>
            <a:ext cx="38910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Colored lines with arrows indicate VPLS route advertisement/re-advertisement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Being wrangled, arm-wrestled and worked on in real time</a:t>
            </a:r>
          </a:p>
          <a:p>
            <a:r>
              <a:rPr lang="en-US" dirty="0" smtClean="0"/>
              <a:t>IDR chair suggests using standard BGP route selection in place of BGP DF election</a:t>
            </a:r>
          </a:p>
          <a:p>
            <a:pPr lvl="1"/>
            <a:r>
              <a:rPr lang="en-US" dirty="0" smtClean="0"/>
              <a:t>This would simplify things protocol-wise, and bring back preference of </a:t>
            </a:r>
            <a:r>
              <a:rPr lang="en-US" dirty="0" err="1" smtClean="0"/>
              <a:t>eBGP</a:t>
            </a:r>
            <a:r>
              <a:rPr lang="en-US" dirty="0" smtClean="0"/>
              <a:t> over </a:t>
            </a:r>
            <a:r>
              <a:rPr lang="en-US" dirty="0" err="1" smtClean="0"/>
              <a:t>iBGP</a:t>
            </a:r>
            <a:endParaRPr lang="en-US" dirty="0" smtClean="0"/>
          </a:p>
          <a:p>
            <a:pPr lvl="1"/>
            <a:r>
              <a:rPr lang="en-US" dirty="0" smtClean="0"/>
              <a:t>However, there are issues with backward compatibility that need to be worked out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{VPLS|BGP} DF Election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philosophical issue stems from focusing on “DF election” versus “route selection”</a:t>
            </a:r>
          </a:p>
          <a:p>
            <a:pPr lvl="1"/>
            <a:r>
              <a:rPr lang="en-US" dirty="0" smtClean="0"/>
              <a:t>DF election focuses on choosing among multi-homed sites to be the Designated Forwarder</a:t>
            </a:r>
          </a:p>
          <a:p>
            <a:pPr lvl="1"/>
            <a:r>
              <a:rPr lang="en-US" dirty="0" smtClean="0"/>
              <a:t>However, there are times when one sees the same (single-homed) route from different peers with different paths and must choose among them</a:t>
            </a:r>
          </a:p>
          <a:p>
            <a:r>
              <a:rPr lang="en-US" dirty="0" smtClean="0"/>
              <a:t>A slight rewrite of the algorithms to reflect this would be helpful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4488</TotalTime>
  <Words>622</Words>
  <Application>Microsoft Macintosh PowerPoint</Application>
  <PresentationFormat>On-screen Show (4:3)</PresentationFormat>
  <Paragraphs>65</Paragraphs>
  <Slides>10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VPLS Multi-homing</vt:lpstr>
      <vt:lpstr>Draft has been stable</vt:lpstr>
      <vt:lpstr>Route Oscillation</vt:lpstr>
      <vt:lpstr>Route Oscillation (2)</vt:lpstr>
      <vt:lpstr>Route Oscillation (3)</vt:lpstr>
      <vt:lpstr>Long Convergence + Blackhole</vt:lpstr>
      <vt:lpstr>eBGP vs. iBGP</vt:lpstr>
      <vt:lpstr>Solution</vt:lpstr>
      <vt:lpstr>{VPLS|BGP} DF Election</vt:lpstr>
      <vt:lpstr>Route Distinguishers</vt:lpstr>
    </vt:vector>
  </TitlesOfParts>
  <Company>Juniper Networks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VPLS Multi-homing</dc:title>
  <dc:creator>Kireeti Kompella</dc:creator>
  <cp:lastModifiedBy>Kireeti Kompella</cp:lastModifiedBy>
  <cp:revision>36</cp:revision>
  <dcterms:created xsi:type="dcterms:W3CDTF">2011-11-10T00:49:52Z</dcterms:created>
  <dcterms:modified xsi:type="dcterms:W3CDTF">2011-11-13T03:38:44Z</dcterms:modified>
</cp:coreProperties>
</file>