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4"/>
  </p:notesMasterIdLst>
  <p:sldIdLst>
    <p:sldId id="256" r:id="rId2"/>
    <p:sldId id="291" r:id="rId3"/>
    <p:sldId id="294" r:id="rId4"/>
    <p:sldId id="295" r:id="rId5"/>
    <p:sldId id="297" r:id="rId6"/>
    <p:sldId id="285" r:id="rId7"/>
    <p:sldId id="288" r:id="rId8"/>
    <p:sldId id="287" r:id="rId9"/>
    <p:sldId id="286" r:id="rId10"/>
    <p:sldId id="290" r:id="rId11"/>
    <p:sldId id="292" r:id="rId12"/>
    <p:sldId id="293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6C9F"/>
    <a:srgbClr val="679BCD"/>
    <a:srgbClr val="77A8E5"/>
    <a:srgbClr val="6394D1"/>
    <a:srgbClr val="4F80BD"/>
    <a:srgbClr val="316295"/>
    <a:srgbClr val="FF0000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55" autoAdjust="0"/>
    <p:restoredTop sz="97993" autoAdjust="0"/>
  </p:normalViewPr>
  <p:slideViewPr>
    <p:cSldViewPr>
      <p:cViewPr varScale="1">
        <p:scale>
          <a:sx n="75" d="100"/>
          <a:sy n="75" d="100"/>
        </p:scale>
        <p:origin x="-13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46645EE6-3DD0-4DAB-9EC3-7A80E0DD13A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8B9A89-B1C3-46C3-AD9A-DB5A91515384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333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algn="l" defTabSz="801688" eaLnBrk="0" hangingPunct="0">
              <a:defRPr/>
            </a:pPr>
            <a:r>
              <a:rPr lang="en-US" altLang="zh-CN" sz="1200">
                <a:ea typeface="ＭＳ Ｐゴシック" pitchFamily="34" charset="-128"/>
              </a:rPr>
              <a:t>www.huawei.com</a:t>
            </a:r>
          </a:p>
        </p:txBody>
      </p:sp>
      <p:sp>
        <p:nvSpPr>
          <p:cNvPr id="5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:40-47pt  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:26-30pt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:35-47pt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  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:24-28pt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spcBef>
                <a:spcPct val="50000"/>
              </a:spcBef>
              <a:defRPr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B2A5914E-079C-44B1-BB69-599CED8B647A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481F4BA6-F3A2-41CE-9F78-FA9F9ED0AE4F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2138A0BF-2943-44B6-957E-5191A5D1FC0D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971EF667-2EEA-4EE2-B57A-3DC10F3A5E04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70EBF5CC-4131-4F37-8070-6E6043C0BED1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C78AF139-F954-47A4-A1D0-2D795E236D14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988829D9-E99C-458C-BC08-40C6759D148D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2A9E4F90-177E-477B-98E3-FE52B8E62F0B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9789FDD4-AA6F-4702-AE12-71C8EA241473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zh-CN"/>
              <a:t>Page </a:t>
            </a:r>
            <a:fld id="{AB95C3CF-39AA-40F6-A3E4-5C548FBD2D8B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5000"/>
              </a:lnSpc>
              <a:defRPr sz="1200">
                <a:solidFill>
                  <a:schemeClr val="tx1"/>
                </a:solidFill>
                <a:latin typeface="FrutigerNext LT Bold" pitchFamily="1" charset="0"/>
              </a:defRPr>
            </a:lvl1pPr>
          </a:lstStyle>
          <a:p>
            <a:r>
              <a:rPr lang="de-DE" altLang="zh-CN"/>
              <a:t>Page </a:t>
            </a:r>
            <a:fld id="{847E6854-A71A-48B9-8FBD-EF2978C8A148}" type="slidenum">
              <a:rPr lang="de-DE" altLang="zh-CN"/>
              <a:pPr/>
              <a:t>‹#›</a:t>
            </a:fld>
            <a:r>
              <a:rPr lang="de-DE" altLang="zh-CN"/>
              <a:t>	</a:t>
            </a:r>
            <a:endParaRPr lang="en-US" altLang="zh-CN"/>
          </a:p>
        </p:txBody>
      </p:sp>
      <p:sp>
        <p:nvSpPr>
          <p:cNvPr id="102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:32-35pt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:30-32pt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:20-22pt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:18pt 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:18-20pt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):18pt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l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algn="l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algn="l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algn="l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algn="l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l"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algn="l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algn="l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algn="l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31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endParaRPr lang="zh-CN" altLang="en-US"/>
          </a:p>
        </p:txBody>
      </p:sp>
      <p:grpSp>
        <p:nvGrpSpPr>
          <p:cNvPr id="1033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34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35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36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37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38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39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40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41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42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43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44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45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xuxh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hshah@ciena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1691680" y="3645024"/>
            <a:ext cx="5688161" cy="1152128"/>
          </a:xfrm>
        </p:spPr>
        <p:txBody>
          <a:bodyPr/>
          <a:lstStyle/>
          <a:p>
            <a:pPr algn="ctr" eaLnBrk="1" hangingPunct="1">
              <a:lnSpc>
                <a:spcPct val="120000"/>
              </a:lnSpc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Xiaohu Xu (</a:t>
            </a: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xuxh@huawei.com</a:t>
            </a: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</a:p>
          <a:p>
            <a:pPr algn="ctr"/>
            <a:r>
              <a:rPr lang="fr-FR" altLang="zh-CN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Himanshu Shah (</a:t>
            </a:r>
            <a:r>
              <a:rPr lang="fr-FR" altLang="zh-CN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hshah@ciena.com</a:t>
            </a:r>
            <a:r>
              <a:rPr lang="fr-FR" altLang="zh-CN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</a:p>
          <a:p>
            <a:pPr algn="ctr"/>
            <a:endParaRPr lang="zh-CN" altLang="zh-CN" sz="2400" b="0" dirty="0" smtClean="0">
              <a:solidFill>
                <a:schemeClr val="tx1"/>
              </a:solidFill>
              <a:latin typeface="Arial" pitchFamily="34" charset="0"/>
              <a:ea typeface="黑体" pitchFamily="2" charset="-122"/>
              <a:cs typeface="Arial" pitchFamily="34" charset="0"/>
              <a:hlinkClick r:id="rId3"/>
            </a:endParaRPr>
          </a:p>
          <a:p>
            <a:pPr algn="ctr" eaLnBrk="1" hangingPunct="1">
              <a:lnSpc>
                <a:spcPct val="120000"/>
              </a:lnSpc>
            </a:pPr>
            <a:endParaRPr lang="en-US" altLang="zh-CN" sz="2400" b="0" dirty="0" smtClean="0">
              <a:solidFill>
                <a:schemeClr val="tx1"/>
              </a:solidFill>
              <a:latin typeface="Arial" pitchFamily="34" charset="0"/>
              <a:ea typeface="黑体" pitchFamily="2" charset="-122"/>
              <a:cs typeface="Arial" pitchFamily="34" charset="0"/>
            </a:endParaRPr>
          </a:p>
          <a:p>
            <a:pPr algn="ctr" eaLnBrk="1" hangingPunct="1">
              <a:lnSpc>
                <a:spcPct val="120000"/>
              </a:lnSpc>
            </a:pPr>
            <a:endParaRPr lang="en-US" altLang="zh-CN" sz="2400" b="0" dirty="0" smtClean="0">
              <a:solidFill>
                <a:schemeClr val="tx1"/>
              </a:solidFill>
              <a:latin typeface="Arial" pitchFamily="34" charset="0"/>
              <a:ea typeface="黑体" pitchFamily="2" charset="-122"/>
              <a:cs typeface="Arial" pitchFamily="34" charset="0"/>
            </a:endParaRPr>
          </a:p>
          <a:p>
            <a:pPr algn="ctr" eaLnBrk="1" hangingPunct="1">
              <a:lnSpc>
                <a:spcPct val="120000"/>
              </a:lnSpc>
            </a:pPr>
            <a:endParaRPr lang="en-US" altLang="zh-CN" sz="2400" b="0" dirty="0" smtClean="0">
              <a:solidFill>
                <a:schemeClr val="tx1"/>
              </a:solidFill>
              <a:latin typeface="FrutigerNext LT Medium" pitchFamily="34" charset="0"/>
              <a:ea typeface="黑体" pitchFamily="2" charset="-122"/>
            </a:endParaRP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900113" y="476250"/>
            <a:ext cx="7345362" cy="3095625"/>
          </a:xfrm>
        </p:spPr>
        <p:txBody>
          <a:bodyPr/>
          <a:lstStyle/>
          <a:p>
            <a:pPr algn="ctr" eaLnBrk="1" hangingPunct="1"/>
            <a:r>
              <a:rPr lang="en-US" altLang="zh-CN" sz="4800" dirty="0" smtClean="0">
                <a:solidFill>
                  <a:schemeClr val="tx1"/>
                </a:solidFill>
              </a:rPr>
              <a:t/>
            </a:r>
            <a:br>
              <a:rPr lang="en-US" altLang="zh-CN" sz="4800" dirty="0" smtClean="0">
                <a:solidFill>
                  <a:schemeClr val="tx1"/>
                </a:solidFill>
              </a:rPr>
            </a:br>
            <a:r>
              <a:rPr lang="en-US" altLang="zh-CN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IS-IS VPLS for Data Center Network </a:t>
            </a:r>
            <a:r>
              <a:rPr lang="en-US" altLang="zh-CN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NZ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draft-xu-l2vpn-vpls-isis-02</a:t>
            </a:r>
            <a:r>
              <a:rPr lang="en-NZ" altLang="zh-CN" sz="4000" dirty="0" smtClean="0">
                <a:solidFill>
                  <a:schemeClr val="tx1"/>
                </a:solidFill>
              </a:rPr>
              <a:t/>
            </a:r>
            <a:br>
              <a:rPr lang="en-NZ" altLang="zh-CN" sz="4000" dirty="0" smtClean="0">
                <a:solidFill>
                  <a:schemeClr val="tx1"/>
                </a:solidFill>
              </a:rPr>
            </a:br>
            <a:r>
              <a:rPr lang="en-US" altLang="zh-CN" sz="2800" dirty="0" smtClean="0">
                <a:solidFill>
                  <a:schemeClr val="tx1"/>
                </a:solidFill>
              </a:rPr>
              <a:t/>
            </a:r>
            <a:br>
              <a:rPr lang="en-US" altLang="zh-CN" sz="2800" dirty="0" smtClean="0">
                <a:solidFill>
                  <a:schemeClr val="tx1"/>
                </a:solidFill>
              </a:rPr>
            </a:b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3076" name="DtsShapeName" descr="7CD38E@290695CGG@CC2DB025D6C72C10823?a822;EK77015!!!!!!BIHO@]k77015!!!!!!!!!!!!!!!!!!!!!!!!!!!!!!!!!!!!!!!!!!!!!!!!!!!!!!!!!!!!!!!!!!!!!!!!!!!!!!!!!!!!!!!87;?C8:48cK77015@!!!!!BIHO@]k77015!!!1@7G1B2@110E1G1DEG52Rnguvhsd,Bnobdous`uns,Ehrbnwdsx,Tqe`ud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j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59 w 21600"/>
              <a:gd name="T1" fmla="*/ 12 h 21600"/>
              <a:gd name="T2" fmla="*/ 16 w 21600"/>
              <a:gd name="T3" fmla="*/ 58 h 21600"/>
              <a:gd name="T4" fmla="*/ 59 w 21600"/>
              <a:gd name="T5" fmla="*/ 117 h 21600"/>
              <a:gd name="T6" fmla="*/ 101 w 21600"/>
              <a:gd name="T7" fmla="*/ 5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FFFF"/>
          </a:solidFill>
          <a:ln w="101600" algn="ctr">
            <a:solidFill>
              <a:srgbClr val="316295"/>
            </a:solidFill>
            <a:miter lim="800000"/>
            <a:headEnd/>
            <a:tailEnd/>
          </a:ln>
        </p:spPr>
        <p:txBody>
          <a:bodyPr wrap="none" lIns="79200" tIns="39600" rIns="79200" bIns="39600" anchor="ctr">
            <a:spAutoFit/>
          </a:bodyPr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843808" y="5517232"/>
            <a:ext cx="351616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IETF82,   TAIWAN</a:t>
            </a:r>
            <a:endParaRPr lang="zh-CN" altLang="en-US" sz="2600" b="1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How to Deliver </a:t>
            </a:r>
            <a:r>
              <a:rPr lang="en-US" altLang="zh-CN" dirty="0" err="1" smtClean="0">
                <a:latin typeface="Arial" pitchFamily="34" charset="0"/>
                <a:cs typeface="Arial" pitchFamily="34" charset="0"/>
              </a:rPr>
              <a:t>Mcast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altLang="zh-CN" dirty="0" err="1" smtClean="0">
                <a:latin typeface="Arial" pitchFamily="34" charset="0"/>
                <a:cs typeface="Arial" pitchFamily="34" charset="0"/>
              </a:rPr>
              <a:t>Bcast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/Unknown </a:t>
            </a:r>
            <a:r>
              <a:rPr lang="en-US" altLang="zh-CN" dirty="0" err="1" smtClean="0">
                <a:latin typeface="Arial" pitchFamily="34" charset="0"/>
                <a:cs typeface="Arial" pitchFamily="34" charset="0"/>
              </a:rPr>
              <a:t>Unicast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 </a:t>
            </a:r>
            <a:endParaRPr lang="zh-CN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Two options:</a:t>
            </a:r>
          </a:p>
          <a:p>
            <a:pPr lvl="1"/>
            <a:r>
              <a:rPr lang="en-US" altLang="zh-CN" dirty="0" smtClean="0"/>
              <a:t>Ingress Replication </a:t>
            </a:r>
          </a:p>
          <a:p>
            <a:pPr lvl="2"/>
            <a:r>
              <a:rPr lang="en-US" altLang="zh-CN" dirty="0" smtClean="0"/>
              <a:t>No state needed in the core, However, sub-optimal bandwidth utilization.</a:t>
            </a:r>
          </a:p>
          <a:p>
            <a:pPr lvl="1"/>
            <a:r>
              <a:rPr lang="en-US" altLang="zh-CN" dirty="0" smtClean="0"/>
              <a:t>P-Multicast Tree Mode</a:t>
            </a:r>
          </a:p>
          <a:p>
            <a:pPr lvl="2"/>
            <a:r>
              <a:rPr lang="en-US" altLang="zh-CN" dirty="0" smtClean="0"/>
              <a:t>Optimal bandwidth utilization. However, states required in the core.</a:t>
            </a:r>
          </a:p>
          <a:p>
            <a:r>
              <a:rPr lang="en-US" altLang="zh-CN" dirty="0" smtClean="0"/>
              <a:t>Operators could make the tradeoff flexibly on basis of per tenant instance.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zh-CN" smtClean="0"/>
              <a:t>Page </a:t>
            </a:r>
            <a:fld id="{2138A0BF-2943-44B6-957E-5191A5D1FC0D}" type="slidenum">
              <a:rPr lang="de-DE" altLang="zh-CN" smtClean="0"/>
              <a:pPr/>
              <a:t>10</a:t>
            </a:fld>
            <a:r>
              <a:rPr lang="de-DE" altLang="zh-CN" smtClean="0"/>
              <a:t>	</a:t>
            </a:r>
            <a:endParaRPr lang="en-US" alt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How to Address the MAC Scalability Issue on PE Routers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PBB+VPLS</a:t>
            </a:r>
          </a:p>
          <a:p>
            <a:pPr lvl="1"/>
            <a:r>
              <a:rPr lang="en-US" altLang="zh-CN" dirty="0" smtClean="0"/>
              <a:t>PBB could be done at </a:t>
            </a:r>
            <a:r>
              <a:rPr lang="en-US" altLang="zh-CN" dirty="0" err="1" smtClean="0"/>
              <a:t>ToR</a:t>
            </a:r>
            <a:r>
              <a:rPr lang="en-US" altLang="zh-CN" dirty="0" smtClean="0"/>
              <a:t> switches or even at the servers.</a:t>
            </a:r>
          </a:p>
          <a:p>
            <a:pPr lvl="1"/>
            <a:r>
              <a:rPr lang="en-US" altLang="zh-CN" dirty="0" smtClean="0"/>
              <a:t>VPLS </a:t>
            </a:r>
            <a:r>
              <a:rPr lang="en-US" altLang="zh-CN" smtClean="0"/>
              <a:t>PE routers </a:t>
            </a:r>
            <a:r>
              <a:rPr lang="en-US" altLang="zh-CN" dirty="0" smtClean="0"/>
              <a:t>only need to learn </a:t>
            </a:r>
            <a:r>
              <a:rPr lang="en-US" altLang="zh-CN" smtClean="0"/>
              <a:t>B-MAC addresses.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4780C888-D246-4D83-BA9A-935D9575F7D7}" type="slidenum">
              <a:rPr lang="de-DE" smtClean="0"/>
              <a:pPr/>
              <a:t>11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Comments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zh-CN" smtClean="0"/>
              <a:t>Page </a:t>
            </a:r>
            <a:fld id="{2138A0BF-2943-44B6-957E-5191A5D1FC0D}" type="slidenum">
              <a:rPr lang="de-DE" altLang="zh-CN" smtClean="0"/>
              <a:pPr/>
              <a:t>12</a:t>
            </a:fld>
            <a:r>
              <a:rPr lang="de-DE" altLang="zh-CN" smtClean="0"/>
              <a:t>	</a:t>
            </a:r>
            <a:endParaRPr lang="en-US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Cloud Data Center Network Requirements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800" dirty="0" smtClean="0"/>
              <a:t>Flat Layer 2 networking</a:t>
            </a:r>
          </a:p>
          <a:p>
            <a:pPr lvl="1"/>
            <a:r>
              <a:rPr lang="en-US" altLang="zh-CN" sz="1600" dirty="0" smtClean="0"/>
              <a:t>VM mobility requires extending the Layer2 domains across multiple PODs.</a:t>
            </a:r>
          </a:p>
          <a:p>
            <a:pPr lvl="1"/>
            <a:r>
              <a:rPr lang="en-US" altLang="zh-CN" sz="1600" dirty="0" smtClean="0"/>
              <a:t>Some cluster services also expect Layer2 connectivity.</a:t>
            </a:r>
          </a:p>
          <a:p>
            <a:r>
              <a:rPr lang="en-US" altLang="zh-CN" sz="1800" dirty="0" smtClean="0"/>
              <a:t>Scalability</a:t>
            </a:r>
          </a:p>
          <a:p>
            <a:pPr lvl="1"/>
            <a:r>
              <a:rPr lang="en-US" altLang="zh-CN" sz="1600" dirty="0" smtClean="0"/>
              <a:t>Multi-tenancy capability (Beyond 4K VLANs). </a:t>
            </a:r>
          </a:p>
          <a:p>
            <a:pPr lvl="1"/>
            <a:r>
              <a:rPr lang="en-US" altLang="zh-CN" sz="1600" dirty="0" smtClean="0"/>
              <a:t>MAC table scalability (Millions of VMs within a data center) . </a:t>
            </a:r>
          </a:p>
          <a:p>
            <a:r>
              <a:rPr lang="en-US" altLang="zh-CN" sz="1800" dirty="0" smtClean="0"/>
              <a:t>Maximize available bandwidth</a:t>
            </a:r>
          </a:p>
          <a:p>
            <a:pPr lvl="1"/>
            <a:r>
              <a:rPr lang="en-US" altLang="zh-CN" sz="1600" dirty="0" smtClean="0"/>
              <a:t>ECMP forwarding capability.</a:t>
            </a:r>
          </a:p>
          <a:p>
            <a:pPr lvl="1"/>
            <a:r>
              <a:rPr lang="en-US" altLang="zh-CN" sz="1600" dirty="0" smtClean="0"/>
              <a:t>Shortest path forwarding capability.</a:t>
            </a:r>
          </a:p>
          <a:p>
            <a:r>
              <a:rPr lang="en-US" altLang="zh-CN" sz="1800" dirty="0" smtClean="0"/>
              <a:t>Fast convergence</a:t>
            </a:r>
          </a:p>
          <a:p>
            <a:pPr lvl="1"/>
            <a:r>
              <a:rPr lang="en-US" altLang="zh-CN" sz="1600" dirty="0" smtClean="0"/>
              <a:t>After network failure and VM move.</a:t>
            </a:r>
          </a:p>
          <a:p>
            <a:r>
              <a:rPr lang="en-US" altLang="zh-CN" sz="1800" dirty="0" smtClean="0"/>
              <a:t>Simplified provisioning and operation</a:t>
            </a:r>
            <a:endParaRPr lang="zh-CN" alt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Deploy VPLS in Data Center: </a:t>
            </a:r>
            <a:br>
              <a:rPr lang="en-US" altLang="zh-CN" dirty="0" smtClean="0">
                <a:latin typeface="Arial" pitchFamily="34" charset="0"/>
                <a:cs typeface="Arial" pitchFamily="34" charset="0"/>
              </a:rPr>
            </a:b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Good News</a:t>
            </a:r>
            <a:endParaRPr lang="zh-CN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dirty="0" smtClean="0"/>
              <a:t>VPLS could meet </a:t>
            </a:r>
            <a:r>
              <a:rPr lang="en-US" altLang="zh-CN" sz="1800" smtClean="0"/>
              <a:t>most requirements:</a:t>
            </a:r>
            <a:endParaRPr lang="en-US" altLang="zh-CN" sz="1800" dirty="0" smtClean="0"/>
          </a:p>
          <a:p>
            <a:pPr lvl="1"/>
            <a:r>
              <a:rPr lang="en-US" altLang="zh-CN" sz="1600" dirty="0" smtClean="0"/>
              <a:t>Flat Layer 2 networking</a:t>
            </a:r>
          </a:p>
          <a:p>
            <a:pPr lvl="1"/>
            <a:r>
              <a:rPr lang="en-US" altLang="zh-CN" sz="1600" dirty="0" smtClean="0"/>
              <a:t>Scalability</a:t>
            </a:r>
          </a:p>
          <a:p>
            <a:pPr lvl="2"/>
            <a:r>
              <a:rPr lang="en-US" altLang="zh-CN" sz="1400" dirty="0" smtClean="0"/>
              <a:t>Multi-tenancy capability-&gt;adequate VPN  instances. </a:t>
            </a:r>
          </a:p>
          <a:p>
            <a:pPr lvl="2"/>
            <a:r>
              <a:rPr lang="en-US" altLang="zh-CN" sz="1400" dirty="0" smtClean="0"/>
              <a:t>MAC table scalability-&gt;PBB+VPLS </a:t>
            </a:r>
          </a:p>
          <a:p>
            <a:pPr lvl="1"/>
            <a:r>
              <a:rPr lang="en-US" altLang="zh-CN" sz="1600" dirty="0" smtClean="0"/>
              <a:t>Maximize available bandwidth</a:t>
            </a:r>
          </a:p>
          <a:p>
            <a:pPr lvl="2"/>
            <a:r>
              <a:rPr lang="en-US" altLang="zh-CN" sz="1400" dirty="0" smtClean="0"/>
              <a:t>ECMP forwarding capability.</a:t>
            </a:r>
          </a:p>
          <a:p>
            <a:pPr lvl="2"/>
            <a:r>
              <a:rPr lang="en-US" altLang="zh-CN" sz="1400" dirty="0" smtClean="0"/>
              <a:t>Shortest path forwarding capability.</a:t>
            </a:r>
          </a:p>
          <a:p>
            <a:pPr lvl="1"/>
            <a:r>
              <a:rPr lang="en-US" altLang="zh-CN" sz="1600" dirty="0" smtClean="0"/>
              <a:t>Fast convergence</a:t>
            </a:r>
          </a:p>
          <a:p>
            <a:r>
              <a:rPr lang="en-US" altLang="zh-CN" sz="1800" dirty="0" smtClean="0"/>
              <a:t>In addition, VPLS is a much proven L2VPN technology till now.</a:t>
            </a:r>
          </a:p>
          <a:p>
            <a:pPr lvl="1"/>
            <a:endParaRPr lang="en-US" altLang="zh-CN" sz="1600" dirty="0" smtClean="0"/>
          </a:p>
          <a:p>
            <a:pPr lvl="1"/>
            <a:endParaRPr lang="en-US" altLang="zh-CN" sz="1600" dirty="0" smtClean="0"/>
          </a:p>
          <a:p>
            <a:pPr lvl="1"/>
            <a:endParaRPr lang="zh-CN" altLang="en-US" sz="1600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zh-CN" smtClean="0"/>
              <a:t>Page </a:t>
            </a:r>
            <a:fld id="{2138A0BF-2943-44B6-957E-5191A5D1FC0D}" type="slidenum">
              <a:rPr lang="de-DE" altLang="zh-CN" smtClean="0"/>
              <a:pPr/>
              <a:t>3</a:t>
            </a:fld>
            <a:r>
              <a:rPr lang="de-DE" altLang="zh-CN" smtClean="0"/>
              <a:t>	</a:t>
            </a:r>
            <a:endParaRPr lang="en-US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Deploy VPLS in Data Center:</a:t>
            </a:r>
            <a:br>
              <a:rPr lang="en-US" altLang="zh-CN" dirty="0" smtClean="0">
                <a:latin typeface="Arial" pitchFamily="34" charset="0"/>
                <a:cs typeface="Arial" pitchFamily="34" charset="0"/>
              </a:rPr>
            </a:b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Bad News</a:t>
            </a:r>
            <a:endParaRPr lang="zh-CN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641475"/>
            <a:ext cx="7929562" cy="3011661"/>
          </a:xfrm>
        </p:spPr>
        <p:txBody>
          <a:bodyPr/>
          <a:lstStyle/>
          <a:p>
            <a:r>
              <a:rPr lang="en-US" altLang="zh-CN" sz="1800" dirty="0" smtClean="0"/>
              <a:t>However, VPLS can’t meet the requirement of simplified provisioning and operation very well.</a:t>
            </a:r>
          </a:p>
          <a:p>
            <a:pPr lvl="1"/>
            <a:r>
              <a:rPr lang="en-US" altLang="zh-CN" sz="1600" dirty="0" smtClean="0"/>
              <a:t>Separate protocol(s) for VPLS (LDP and/or BGP)</a:t>
            </a:r>
          </a:p>
          <a:p>
            <a:pPr lvl="1"/>
            <a:r>
              <a:rPr lang="en-US" altLang="zh-CN" sz="1600" dirty="0" smtClean="0"/>
              <a:t>Full-mesh PWs</a:t>
            </a:r>
          </a:p>
          <a:p>
            <a:pPr lvl="1"/>
            <a:r>
              <a:rPr lang="en-US" altLang="zh-CN" sz="1600" dirty="0" smtClean="0"/>
              <a:t>VPLS peer configuration in LDP VPLS (w/o VPLS auto-discovery)</a:t>
            </a:r>
          </a:p>
          <a:p>
            <a:pPr lvl="1"/>
            <a:r>
              <a:rPr lang="en-US" altLang="zh-CN" sz="1600" dirty="0" smtClean="0"/>
              <a:t>BGP peer configuration in BGP VPLS or LDP VPLS (with VPLS auto-discovery) </a:t>
            </a:r>
          </a:p>
          <a:p>
            <a:pPr lvl="2"/>
            <a:r>
              <a:rPr lang="en-US" altLang="zh-CN" sz="1400" dirty="0" smtClean="0"/>
              <a:t>Image deploying PE at hundreds even thousands of </a:t>
            </a:r>
            <a:r>
              <a:rPr lang="en-US" altLang="zh-CN" sz="1400" dirty="0" err="1" smtClean="0"/>
              <a:t>ToRs</a:t>
            </a:r>
            <a:r>
              <a:rPr lang="en-US" altLang="zh-CN" sz="1400" dirty="0" smtClean="0"/>
              <a:t> within a single data center.</a:t>
            </a:r>
            <a:endParaRPr lang="en-US" altLang="zh-CN" sz="1400" dirty="0" smtClean="0"/>
          </a:p>
          <a:p>
            <a:pPr lvl="1"/>
            <a:endParaRPr lang="en-US" altLang="zh-CN" sz="1600" dirty="0" smtClean="0"/>
          </a:p>
          <a:p>
            <a:pPr lvl="1"/>
            <a:endParaRPr lang="en-US" altLang="zh-CN" sz="1600" dirty="0" smtClean="0"/>
          </a:p>
          <a:p>
            <a:pPr lvl="1"/>
            <a:endParaRPr lang="zh-CN" altLang="en-US" sz="1600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zh-CN" dirty="0" smtClean="0"/>
              <a:t>Page </a:t>
            </a:r>
            <a:fld id="{2138A0BF-2943-44B6-957E-5191A5D1FC0D}" type="slidenum">
              <a:rPr lang="de-DE" altLang="zh-CN" smtClean="0"/>
              <a:pPr/>
              <a:t>4</a:t>
            </a:fld>
            <a:r>
              <a:rPr lang="de-DE" altLang="zh-CN" dirty="0" smtClean="0"/>
              <a:t>	</a:t>
            </a:r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Why not a Light-weight VPLS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800" dirty="0" smtClean="0"/>
              <a:t>Could the already deployed IGP (e.g., IS-IS) be extended a bit so as to deliver a light-weight VPLS which remains the advantages of VPLS while removing the shortcomings of VPLS?</a:t>
            </a:r>
          </a:p>
          <a:p>
            <a:pPr lvl="1"/>
            <a:r>
              <a:rPr lang="en-US" altLang="zh-CN" sz="1600" dirty="0" smtClean="0"/>
              <a:t>Flat Layer 2 networking </a:t>
            </a:r>
            <a:r>
              <a:rPr lang="en-US" altLang="zh-CN" sz="1600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sz="1600" dirty="0" smtClean="0"/>
              <a:t>Scalability </a:t>
            </a:r>
            <a:r>
              <a:rPr lang="en-US" altLang="zh-CN" sz="1600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sz="1600" dirty="0" smtClean="0"/>
              <a:t>Maximize available bandwidth </a:t>
            </a:r>
            <a:r>
              <a:rPr lang="en-US" altLang="zh-CN" sz="1600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sz="1600" dirty="0" smtClean="0"/>
              <a:t>Fast convergence </a:t>
            </a:r>
            <a:r>
              <a:rPr lang="en-US" altLang="zh-CN" sz="1600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sz="1600" dirty="0" smtClean="0"/>
              <a:t>Simplified provisioning and operation </a:t>
            </a:r>
            <a:r>
              <a:rPr lang="en-US" altLang="zh-CN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 lvl="2"/>
            <a:r>
              <a:rPr lang="en-US" altLang="zh-CN" sz="1400" dirty="0" smtClean="0"/>
              <a:t>No separate protocol(s) for VPLS</a:t>
            </a:r>
          </a:p>
          <a:p>
            <a:pPr lvl="2"/>
            <a:r>
              <a:rPr lang="en-US" altLang="zh-CN" sz="1400" dirty="0" smtClean="0"/>
              <a:t>No PWs</a:t>
            </a:r>
          </a:p>
          <a:p>
            <a:pPr lvl="2"/>
            <a:r>
              <a:rPr lang="en-US" altLang="zh-CN" sz="1400" dirty="0" smtClean="0"/>
              <a:t>No VPLS peer configuration</a:t>
            </a:r>
          </a:p>
          <a:p>
            <a:pPr lvl="2"/>
            <a:r>
              <a:rPr lang="en-US" altLang="zh-CN" sz="1400" dirty="0" smtClean="0"/>
              <a:t>No BGP peer configuration</a:t>
            </a:r>
            <a:endParaRPr lang="zh-CN" alt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801688"/>
            <a:r>
              <a:rPr lang="de-DE" altLang="zh-CN"/>
              <a:t>Page </a:t>
            </a:r>
            <a:fld id="{F8533E40-16AB-4AB0-8E86-7ACF71503AE8}" type="slidenum">
              <a:rPr lang="de-DE" altLang="zh-CN"/>
              <a:pPr defTabSz="801688"/>
              <a:t>6</a:t>
            </a:fld>
            <a:r>
              <a:rPr lang="de-DE" altLang="zh-CN"/>
              <a:t>	</a:t>
            </a:r>
            <a:endParaRPr lang="en-US" altLang="zh-CN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IS-IS TLV for VPLS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5544616" cy="4551550"/>
          </a:xfrm>
          <a:prstGeom prst="rect">
            <a:avLst/>
          </a:prstGeom>
          <a:noFill/>
          <a:ln w="1016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801688"/>
            <a:r>
              <a:rPr lang="de-DE" altLang="zh-CN"/>
              <a:t>Page </a:t>
            </a:r>
            <a:fld id="{145D693A-6539-4BD6-8A60-5129621DBA97}" type="slidenum">
              <a:rPr lang="de-DE" altLang="zh-CN"/>
              <a:pPr defTabSz="801688"/>
              <a:t>7</a:t>
            </a:fld>
            <a:r>
              <a:rPr lang="de-DE" altLang="zh-CN"/>
              <a:t>	</a:t>
            </a:r>
            <a:endParaRPr lang="en-US" altLang="zh-CN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VPLS</a:t>
            </a:r>
            <a:r>
              <a:rPr lang="zh-CN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Auto-discovery and Signaling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altLang="zh-CN" dirty="0" smtClean="0"/>
              <a:t>Auto-Discovery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dirty="0" smtClean="0"/>
              <a:t>Each PE router could automatically discover which other PE routers are part of a given VPLS instance identified by the globally unique VPLS ID. 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dirty="0" smtClean="0"/>
              <a:t>PE router's configuration consists only of the identities of the VPLS instances established on this PE router, not the identities of any other PE routers belonging to that VPLS instance.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dirty="0" smtClean="0"/>
              <a:t>Signaling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dirty="0" smtClean="0"/>
              <a:t>PE router assigns the same MPLS label for a given VPLS instance to any other PE routers. 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dirty="0" smtClean="0"/>
              <a:t>The VPLS label doesn’t need to be globally unique. 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801688"/>
            <a:r>
              <a:rPr lang="de-DE" altLang="zh-CN"/>
              <a:t>Page </a:t>
            </a:r>
            <a:fld id="{4354B682-F07C-47EA-BEFC-4E0B00A7A30C}" type="slidenum">
              <a:rPr lang="de-DE" altLang="zh-CN"/>
              <a:pPr defTabSz="801688"/>
              <a:t>8</a:t>
            </a:fld>
            <a:r>
              <a:rPr lang="de-DE" altLang="zh-CN"/>
              <a:t>	</a:t>
            </a:r>
            <a:endParaRPr lang="en-US" altLang="zh-CN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Implications on the Control Plane</a:t>
            </a:r>
            <a:endParaRPr lang="zh-CN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extended IS-IS TLV for VPLS is partially transparent to P routers.</a:t>
            </a:r>
          </a:p>
          <a:p>
            <a:pPr lvl="1" eaLnBrk="1" hangingPunct="1"/>
            <a:r>
              <a:rPr lang="en-US" altLang="zh-CN" smtClean="0"/>
              <a:t>P routers don't need to process the VPLS membership information contained in that IS-IS TLV, but only need to synchronize the Link State PDUs with their IS-IS neighbors.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801688"/>
            <a:r>
              <a:rPr lang="de-DE" altLang="zh-CN"/>
              <a:t>Page </a:t>
            </a:r>
            <a:fld id="{8AAEDB4C-A481-4C30-A996-F417A92A278F}" type="slidenum">
              <a:rPr lang="de-DE" altLang="zh-CN"/>
              <a:pPr defTabSz="801688"/>
              <a:t>9</a:t>
            </a:fld>
            <a:r>
              <a:rPr lang="de-DE" altLang="zh-CN"/>
              <a:t>	</a:t>
            </a:r>
            <a:endParaRPr lang="en-US" altLang="zh-CN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Implications on the Data Plane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Data encapsulation and data forwarding are not changed.</a:t>
            </a:r>
          </a:p>
          <a:p>
            <a:pPr eaLnBrk="1" hangingPunct="1"/>
            <a:r>
              <a:rPr lang="en-US" altLang="zh-CN" dirty="0" smtClean="0"/>
              <a:t>The only change is to the data-driven MAC learning:</a:t>
            </a:r>
          </a:p>
          <a:p>
            <a:pPr lvl="1" eaLnBrk="1" hangingPunct="1"/>
            <a:r>
              <a:rPr lang="en-US" altLang="zh-CN" dirty="0" smtClean="0"/>
              <a:t>The VPLS label in the received VPLS packet is only intended to identify a given VPLS instance on the egress PE. Hence, the source IP address in the IP-based tunnel header should be resorted to identify the ingress PE of the received VPLS packet.</a:t>
            </a:r>
          </a:p>
          <a:p>
            <a:pPr lvl="1" eaLnBrk="1" hangingPunct="1"/>
            <a:r>
              <a:rPr lang="en-US" altLang="zh-CN" dirty="0" smtClean="0">
                <a:solidFill>
                  <a:srgbClr val="FF0000"/>
                </a:solidFill>
              </a:rPr>
              <a:t>Alternatively, MAC </a:t>
            </a:r>
            <a:r>
              <a:rPr lang="en-US" altLang="zh-CN" dirty="0" err="1" smtClean="0">
                <a:solidFill>
                  <a:srgbClr val="FF0000"/>
                </a:solidFill>
              </a:rPr>
              <a:t>reachability</a:t>
            </a:r>
            <a:r>
              <a:rPr lang="en-US" altLang="zh-CN" dirty="0" smtClean="0">
                <a:solidFill>
                  <a:srgbClr val="FF0000"/>
                </a:solidFill>
              </a:rPr>
              <a:t> could be distributed among PE routers on the control plane so as to eliminate unknown </a:t>
            </a:r>
            <a:r>
              <a:rPr lang="en-US" altLang="zh-CN" dirty="0" err="1" smtClean="0">
                <a:solidFill>
                  <a:srgbClr val="FF0000"/>
                </a:solidFill>
              </a:rPr>
              <a:t>unicast</a:t>
            </a:r>
            <a:r>
              <a:rPr lang="en-US" altLang="zh-CN" dirty="0" smtClean="0">
                <a:solidFill>
                  <a:srgbClr val="FF0000"/>
                </a:solidFill>
              </a:rPr>
              <a:t> flood.</a:t>
            </a:r>
          </a:p>
          <a:p>
            <a:pPr eaLnBrk="1" hangingPunct="1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01600" cap="flat" cmpd="sng" algn="ctr">
          <a:solidFill>
            <a:srgbClr val="316295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ctr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01600" cap="flat" cmpd="sng" algn="ctr">
          <a:solidFill>
            <a:srgbClr val="316295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ctr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2908</TotalTime>
  <Words>631</Words>
  <Application>Microsoft Office PowerPoint</Application>
  <PresentationFormat>全屏显示(4:3)</PresentationFormat>
  <Paragraphs>90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default</vt:lpstr>
      <vt:lpstr> IS-IS VPLS for Data Center Network   draft-xu-l2vpn-vpls-isis-02  </vt:lpstr>
      <vt:lpstr>Cloud Data Center Network Requirements</vt:lpstr>
      <vt:lpstr>Deploy VPLS in Data Center:  Good News</vt:lpstr>
      <vt:lpstr>Deploy VPLS in Data Center: Bad News</vt:lpstr>
      <vt:lpstr>Why not a Light-weight VPLS</vt:lpstr>
      <vt:lpstr>IS-IS TLV for VPLS</vt:lpstr>
      <vt:lpstr>VPLS Auto-discovery and Signaling</vt:lpstr>
      <vt:lpstr>Implications on the Control Plane</vt:lpstr>
      <vt:lpstr>Implications on the Data Plane</vt:lpstr>
      <vt:lpstr>How to Deliver Mcast/Bcast/Unknown Unicast </vt:lpstr>
      <vt:lpstr>How to Address the MAC Scalability Issue on PE Routers</vt:lpstr>
      <vt:lpstr>Comments 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蒋胜</dc:creator>
  <cp:lastModifiedBy>x41208</cp:lastModifiedBy>
  <cp:revision>301</cp:revision>
  <dcterms:created xsi:type="dcterms:W3CDTF">2009-03-02T06:17:47Z</dcterms:created>
  <dcterms:modified xsi:type="dcterms:W3CDTF">2011-11-13T14:27:56Z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(3)zMplJXzoxf6CaILNfSkIQ7mYRbfXGKdkDclHfLLF5zcO8osxT3HXCbsiw1KrwLgiESTgdp0/
BfjypdCtTdOwxmD+D3g6X+ZvGXuEH4v4wxD+5GOT3aicpiwGjlShQxNc1qLv7wEYompw/jyb
VnuNCpmnxuYxrqgZ9TTZ/Rpd5x9uqtMbavwPFnKpneRfooGOrShcKN00cetmd0pw/4aWDZf6
P9WS/IyDbeSmY/AX0Z7CO</vt:lpwstr>
  </property>
  <property fmtid="{D5CDD505-2E9C-101B-9397-08002B2CF9AE}" pid="3" name="_ms_pID_7253431">
    <vt:lpwstr>ig7uWeToPVVqGWOBgdp1KPN8X4ukT2YqFYuTz3rDelAqAJAf4WI
36+SULvb8Pd1Au6foqoEwGPFrZqMKzJP5DbP1r+AyPPi7r9nnbc8tkw454d3gkW6+3SHTA7I
IJbVg5JWxMhFISlodNJ4V8oNe9eYzJt/mpzUAi+gG92AFVB7jPsjE4b5oEhuRqLmybIBqnSQ
9qaZDSfyxzD4SL2QFeSfv5jBXVI+h+qfKT9tgNV4n6</vt:lpwstr>
  </property>
  <property fmtid="{D5CDD505-2E9C-101B-9397-08002B2CF9AE}" pid="4" name="_ms_pID_7253432">
    <vt:lpwstr>GhwjhikXuxEQj9uTRQqIsKAokGLC+q
Ilm88xlS9lNLU4KEmA3Gk1v3AEPGVA==</vt:lpwstr>
  </property>
  <property fmtid="{D5CDD505-2E9C-101B-9397-08002B2CF9AE}" pid="5" name="sflag">
    <vt:lpwstr>1321193725</vt:lpwstr>
  </property>
</Properties>
</file>