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78" r:id="rId3"/>
    <p:sldId id="280" r:id="rId4"/>
    <p:sldId id="282" r:id="rId5"/>
    <p:sldId id="268" r:id="rId6"/>
    <p:sldId id="275" r:id="rId7"/>
    <p:sldId id="274" r:id="rId8"/>
    <p:sldId id="272" r:id="rId9"/>
    <p:sldId id="281"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8000"/>
    <a:srgbClr val="0000FF"/>
    <a:srgbClr val="FF0000"/>
    <a:srgbClr val="969696"/>
    <a:srgbClr val="B2B2B2"/>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7" d="100"/>
          <a:sy n="117" d="100"/>
        </p:scale>
        <p:origin x="-6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A8899F-EA74-9D40-9EC3-A093D4AD1F00}" type="datetimeFigureOut">
              <a:rPr lang="en-US" smtClean="0"/>
              <a:pPr/>
              <a:t>11/13/11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AD5C2B-658C-E94C-ADDE-877B6EDD544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11"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11"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11"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11" charset="0"/>
              </a:defRPr>
            </a:lvl1pPr>
          </a:lstStyle>
          <a:p>
            <a:pPr>
              <a:defRPr/>
            </a:pPr>
            <a:fld id="{C0FCBA1B-BBA7-8B4B-B76F-564E78E6A42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978E8458-272E-CE41-A2DD-49163B98EB91}" type="slidenum">
              <a:rPr lang="en-US">
                <a:latin typeface="Arial" charset="0"/>
              </a:rPr>
              <a:pPr/>
              <a:t>1</a:t>
            </a:fld>
            <a:endParaRPr lang="en-US">
              <a:latin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5E17889-6042-8A4B-8A8D-42D7C37B4649}" type="slidenum">
              <a:rPr lang="en-US">
                <a:latin typeface="Arial" charset="0"/>
              </a:rPr>
              <a:pPr/>
              <a:t>5</a:t>
            </a:fld>
            <a:endParaRPr lang="en-US">
              <a:latin typeface="Arial"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8A7D361-1DD5-E84B-9D52-A752CC5F33C2}" type="slidenum">
              <a:rPr lang="en-US">
                <a:latin typeface="Arial" charset="0"/>
              </a:rPr>
              <a:pPr/>
              <a:t>7</a:t>
            </a:fld>
            <a:endParaRPr lang="en-US">
              <a:latin typeface="Arial"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8F2423E9-778D-8A40-8E58-145FAD433FB9}" type="slidenum">
              <a:rPr lang="en-US">
                <a:latin typeface="Arial" charset="0"/>
              </a:rPr>
              <a:pPr/>
              <a:t>8</a:t>
            </a:fld>
            <a:endParaRPr lang="en-US">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4781F7-267A-CC4C-86A7-5D42ED02D0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69E131-14E4-044A-A346-20E21BF6F4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AC019-4F37-4543-9D2A-3AF30115EDF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0C99E-FAC1-3447-AA7C-6A6F8065D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CEF9F0-9958-8647-92B1-9CC08A523E4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5159EB-6BC0-3C47-8870-5D07E1BF0B2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021A55-BB17-EC44-983F-A6E31A2EBB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4C97ED2-E9A5-6A4A-8824-EB4FFC4DDA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3E4302-3453-6A4C-A287-02D33C503E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A991E3-417D-6E4D-8D60-1841A2677F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530C9A-82DF-4148-A4AC-B38C86C4B3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11"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1"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11" charset="0"/>
              </a:defRPr>
            </a:lvl1pPr>
          </a:lstStyle>
          <a:p>
            <a:pPr>
              <a:defRPr/>
            </a:pPr>
            <a:fld id="{15AFE59F-C0AD-A946-B3F5-DBEBADDE660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defRPr>
      </a:lvl6pPr>
      <a:lvl7pPr marL="914400" algn="ctr" rtl="0" fontAlgn="base">
        <a:spcBef>
          <a:spcPct val="0"/>
        </a:spcBef>
        <a:spcAft>
          <a:spcPct val="0"/>
        </a:spcAft>
        <a:defRPr sz="4400">
          <a:solidFill>
            <a:schemeClr val="tx2"/>
          </a:solidFill>
          <a:latin typeface="Arial" pitchFamily="-111" charset="0"/>
        </a:defRPr>
      </a:lvl7pPr>
      <a:lvl8pPr marL="1371600" algn="ctr" rtl="0" fontAlgn="base">
        <a:spcBef>
          <a:spcPct val="0"/>
        </a:spcBef>
        <a:spcAft>
          <a:spcPct val="0"/>
        </a:spcAft>
        <a:defRPr sz="4400">
          <a:solidFill>
            <a:schemeClr val="tx2"/>
          </a:solidFill>
          <a:latin typeface="Arial" pitchFamily="-111" charset="0"/>
        </a:defRPr>
      </a:lvl8pPr>
      <a:lvl9pPr marL="1828800" algn="ctr" rtl="0" fontAlgn="base">
        <a:spcBef>
          <a:spcPct val="0"/>
        </a:spcBef>
        <a:spcAft>
          <a:spcPct val="0"/>
        </a:spcAft>
        <a:defRPr sz="4400">
          <a:solidFill>
            <a:schemeClr val="tx2"/>
          </a:solidFill>
          <a:latin typeface="Arial"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a:ea typeface="ＭＳ Ｐゴシック" charset="-128"/>
                <a:cs typeface="ＭＳ Ｐゴシック" charset="-128"/>
              </a:rPr>
              <a:t>L2VPN WG Meeting</a:t>
            </a:r>
          </a:p>
        </p:txBody>
      </p:sp>
      <p:sp>
        <p:nvSpPr>
          <p:cNvPr id="14339" name="Rectangle 3"/>
          <p:cNvSpPr>
            <a:spLocks noGrp="1" noChangeArrowheads="1"/>
          </p:cNvSpPr>
          <p:nvPr>
            <p:ph type="subTitle" idx="1"/>
          </p:nvPr>
        </p:nvSpPr>
        <p:spPr/>
        <p:txBody>
          <a:bodyPr/>
          <a:lstStyle/>
          <a:p>
            <a:pPr eaLnBrk="1" hangingPunct="1"/>
            <a:r>
              <a:rPr lang="en-US" dirty="0">
                <a:ea typeface="ＭＳ Ｐゴシック" charset="-128"/>
                <a:cs typeface="ＭＳ Ｐゴシック" charset="-128"/>
              </a:rPr>
              <a:t>IETF</a:t>
            </a:r>
            <a:r>
              <a:rPr lang="en-US" dirty="0" smtClean="0">
                <a:ea typeface="ＭＳ Ｐゴシック" charset="-128"/>
                <a:cs typeface="ＭＳ Ｐゴシック" charset="-128"/>
              </a:rPr>
              <a:t> </a:t>
            </a:r>
            <a:r>
              <a:rPr lang="en-US" dirty="0" smtClean="0">
                <a:ea typeface="ＭＳ Ｐゴシック" charset="-128"/>
                <a:cs typeface="ＭＳ Ｐゴシック" charset="-128"/>
              </a:rPr>
              <a:t>82</a:t>
            </a:r>
          </a:p>
          <a:p>
            <a:pPr eaLnBrk="1" hangingPunct="1"/>
            <a:r>
              <a:rPr lang="en-US" dirty="0" smtClean="0">
                <a:ea typeface="ＭＳ Ｐゴシック" charset="-128"/>
                <a:cs typeface="ＭＳ Ｐゴシック" charset="-128"/>
              </a:rPr>
              <a:t>Taipei, Taiwan</a:t>
            </a:r>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15888"/>
            <a:ext cx="8229600" cy="633412"/>
          </a:xfrm>
        </p:spPr>
        <p:txBody>
          <a:bodyPr/>
          <a:lstStyle/>
          <a:p>
            <a:pPr eaLnBrk="1" hangingPunct="1"/>
            <a:r>
              <a:rPr lang="en-GB" sz="4000"/>
              <a:t>Note Well</a:t>
            </a:r>
          </a:p>
        </p:txBody>
      </p:sp>
      <p:sp>
        <p:nvSpPr>
          <p:cNvPr id="3075" name="Rectangle 3"/>
          <p:cNvSpPr>
            <a:spLocks noGrp="1" noChangeArrowheads="1"/>
          </p:cNvSpPr>
          <p:nvPr>
            <p:ph type="body" idx="1"/>
          </p:nvPr>
        </p:nvSpPr>
        <p:spPr>
          <a:xfrm>
            <a:off x="457200" y="765175"/>
            <a:ext cx="8229600" cy="5903913"/>
          </a:xfrm>
        </p:spPr>
        <p:txBody>
          <a:bodyPr/>
          <a:lstStyle/>
          <a:p>
            <a:pPr eaLnBrk="1" hangingPunct="1">
              <a:lnSpc>
                <a:spcPct val="80000"/>
              </a:lnSpc>
            </a:pPr>
            <a:r>
              <a:rPr lang="en-GB" sz="18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eaLnBrk="1" hangingPunct="1">
              <a:lnSpc>
                <a:spcPct val="80000"/>
              </a:lnSpc>
            </a:pPr>
            <a:r>
              <a:rPr lang="en-GB" sz="1600"/>
              <a:t>The IETF plenary session </a:t>
            </a:r>
          </a:p>
          <a:p>
            <a:pPr lvl="1" eaLnBrk="1" hangingPunct="1">
              <a:lnSpc>
                <a:spcPct val="80000"/>
              </a:lnSpc>
            </a:pPr>
            <a:r>
              <a:rPr lang="en-GB" sz="1600"/>
              <a:t>The IESG, or any member thereof on behalf of the IESG </a:t>
            </a:r>
          </a:p>
          <a:p>
            <a:pPr lvl="1" eaLnBrk="1" hangingPunct="1">
              <a:lnSpc>
                <a:spcPct val="80000"/>
              </a:lnSpc>
            </a:pPr>
            <a:r>
              <a:rPr lang="en-GB" sz="1600"/>
              <a:t>Any IETF mailing list, including the IETF list itself, any working group or design team list, or any other list functioning under IETF auspices </a:t>
            </a:r>
          </a:p>
          <a:p>
            <a:pPr lvl="1" eaLnBrk="1" hangingPunct="1">
              <a:lnSpc>
                <a:spcPct val="80000"/>
              </a:lnSpc>
            </a:pPr>
            <a:r>
              <a:rPr lang="en-GB" sz="1600"/>
              <a:t>Any IETF working group or portion thereof </a:t>
            </a:r>
          </a:p>
          <a:p>
            <a:pPr lvl="1" eaLnBrk="1" hangingPunct="1">
              <a:lnSpc>
                <a:spcPct val="80000"/>
              </a:lnSpc>
            </a:pPr>
            <a:r>
              <a:rPr lang="en-GB" sz="1600"/>
              <a:t>The IAB or any member thereof on behalf of the IAB </a:t>
            </a:r>
          </a:p>
          <a:p>
            <a:pPr lvl="1" eaLnBrk="1" hangingPunct="1">
              <a:lnSpc>
                <a:spcPct val="80000"/>
              </a:lnSpc>
            </a:pPr>
            <a:r>
              <a:rPr lang="en-GB" sz="1600"/>
              <a:t>The RFC Editor or the Internet-Drafts function </a:t>
            </a:r>
          </a:p>
          <a:p>
            <a:pPr eaLnBrk="1" hangingPunct="1">
              <a:lnSpc>
                <a:spcPct val="80000"/>
              </a:lnSpc>
            </a:pPr>
            <a:r>
              <a:rPr lang="en-GB" sz="1800"/>
              <a:t>All IETF Contributions are subject to the rules of </a:t>
            </a:r>
            <a:r>
              <a:rPr lang="en-GB" sz="1800">
                <a:hlinkClick r:id="rId2"/>
              </a:rPr>
              <a:t>RFC 5378</a:t>
            </a:r>
            <a:r>
              <a:rPr lang="en-GB" sz="1800"/>
              <a:t> and </a:t>
            </a:r>
            <a:r>
              <a:rPr lang="en-GB" sz="1800">
                <a:hlinkClick r:id="rId3"/>
              </a:rPr>
              <a:t>RFC 3979</a:t>
            </a:r>
            <a:r>
              <a:rPr lang="en-GB" sz="1800"/>
              <a:t> (updated by </a:t>
            </a:r>
            <a:r>
              <a:rPr lang="en-GB" sz="1800">
                <a:hlinkClick r:id="rId4"/>
              </a:rPr>
              <a:t>RFC 4879</a:t>
            </a:r>
            <a:r>
              <a:rPr lang="en-GB" sz="1800"/>
              <a:t>). </a:t>
            </a:r>
          </a:p>
          <a:p>
            <a:pPr eaLnBrk="1" hangingPunct="1">
              <a:lnSpc>
                <a:spcPct val="80000"/>
              </a:lnSpc>
            </a:pPr>
            <a:r>
              <a:rPr lang="en-GB" sz="1800"/>
              <a:t>Statements made outside of an IETF session, mailing list or other function, that are clearly not intended to be input to an IETF activity, group or function, are not IETF Contributions in the context of this notice.</a:t>
            </a:r>
          </a:p>
          <a:p>
            <a:pPr eaLnBrk="1" hangingPunct="1">
              <a:lnSpc>
                <a:spcPct val="80000"/>
              </a:lnSpc>
            </a:pPr>
            <a:r>
              <a:rPr lang="en-GB" sz="1800"/>
              <a:t>Please consult </a:t>
            </a:r>
            <a:r>
              <a:rPr lang="en-GB" sz="1800">
                <a:hlinkClick r:id="rId2"/>
              </a:rPr>
              <a:t>RFC 5378</a:t>
            </a:r>
            <a:r>
              <a:rPr lang="en-GB" sz="1800"/>
              <a:t> and </a:t>
            </a:r>
            <a:r>
              <a:rPr lang="en-GB" sz="1800">
                <a:hlinkClick r:id="rId3"/>
              </a:rPr>
              <a:t>RFC 3979</a:t>
            </a:r>
            <a:r>
              <a:rPr lang="en-GB" sz="1800"/>
              <a:t> for details.</a:t>
            </a:r>
          </a:p>
          <a:p>
            <a:pPr eaLnBrk="1" hangingPunct="1">
              <a:lnSpc>
                <a:spcPct val="80000"/>
              </a:lnSpc>
            </a:pPr>
            <a:r>
              <a:rPr lang="en-GB" sz="1800"/>
              <a:t>A participant in any IETF activity is deemed to accept all IETF rules of process, as documented in Best Current Practices RFCs and IESG Statements.</a:t>
            </a:r>
          </a:p>
          <a:p>
            <a:pPr eaLnBrk="1" hangingPunct="1">
              <a:lnSpc>
                <a:spcPct val="80000"/>
              </a:lnSpc>
            </a:pPr>
            <a:r>
              <a:rPr lang="en-GB" sz="1800"/>
              <a:t>A participant in any IETF activity acknowledges that written, audio and video records of meetings may be made and may be available to the public. </a:t>
            </a:r>
            <a:endParaRPr lang="en-US" sz="180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Re-charter of L2VPN</a:t>
            </a:r>
            <a:endParaRPr lang="en-US" dirty="0"/>
          </a:p>
        </p:txBody>
      </p:sp>
      <p:sp>
        <p:nvSpPr>
          <p:cNvPr id="3" name="Content Placeholder 2"/>
          <p:cNvSpPr>
            <a:spLocks noGrp="1"/>
          </p:cNvSpPr>
          <p:nvPr>
            <p:ph idx="1"/>
          </p:nvPr>
        </p:nvSpPr>
        <p:spPr>
          <a:xfrm>
            <a:off x="457200" y="1600200"/>
            <a:ext cx="8458200" cy="4525963"/>
          </a:xfrm>
        </p:spPr>
        <p:txBody>
          <a:bodyPr/>
          <a:lstStyle/>
          <a:p>
            <a:r>
              <a:rPr lang="en-US" dirty="0" smtClean="0"/>
              <a:t>New charter now adopted</a:t>
            </a:r>
          </a:p>
          <a:p>
            <a:r>
              <a:rPr lang="en-US" dirty="0" smtClean="0"/>
              <a:t>E-Tree, E-VPN and “L2VPN in Data-Centre” in scope</a:t>
            </a:r>
          </a:p>
          <a:p>
            <a:r>
              <a:rPr lang="en-US" dirty="0" smtClean="0"/>
              <a:t>E-Tree requirements accepted as WG doc:</a:t>
            </a:r>
          </a:p>
          <a:p>
            <a:pPr lvl="1"/>
            <a:r>
              <a:rPr lang="en-US" dirty="0" smtClean="0"/>
              <a:t>draft-ietf-l2vpn-etree-reqt-</a:t>
            </a:r>
            <a:r>
              <a:rPr lang="en-US" dirty="0" smtClean="0"/>
              <a:t>00</a:t>
            </a:r>
          </a:p>
          <a:p>
            <a:r>
              <a:rPr lang="en-US" dirty="0" smtClean="0"/>
              <a:t>E-VPN requirements accepted as WG doc:</a:t>
            </a:r>
          </a:p>
          <a:p>
            <a:pPr lvl="1"/>
            <a:r>
              <a:rPr lang="en-US" dirty="0" smtClean="0"/>
              <a:t>Will be draft-ietf-l2vpn-evpn-reqt-00</a:t>
            </a:r>
          </a:p>
          <a:p>
            <a:pPr lvl="1"/>
            <a:r>
              <a:rPr lang="en-US" dirty="0" smtClean="0"/>
              <a:t>Being published post IETF (missed cut-</a:t>
            </a:r>
            <a:r>
              <a:rPr lang="en-US" dirty="0" smtClean="0"/>
              <a:t>off)</a:t>
            </a:r>
          </a:p>
          <a:p>
            <a:pPr lvl="1"/>
            <a:r>
              <a:rPr lang="en-US" dirty="0" smtClean="0"/>
              <a:t>Addresses some data-centre requirements</a:t>
            </a:r>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3</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69280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Re-charter of L2VPN</a:t>
            </a:r>
            <a:endParaRPr lang="en-US" dirty="0"/>
          </a:p>
        </p:txBody>
      </p:sp>
      <p:sp>
        <p:nvSpPr>
          <p:cNvPr id="3" name="Content Placeholder 2"/>
          <p:cNvSpPr>
            <a:spLocks noGrp="1"/>
          </p:cNvSpPr>
          <p:nvPr>
            <p:ph idx="1"/>
          </p:nvPr>
        </p:nvSpPr>
        <p:spPr>
          <a:xfrm>
            <a:off x="457200" y="1524000"/>
            <a:ext cx="8458200" cy="4602163"/>
          </a:xfrm>
        </p:spPr>
        <p:txBody>
          <a:bodyPr/>
          <a:lstStyle/>
          <a:p>
            <a:r>
              <a:rPr lang="en-US" dirty="0" smtClean="0"/>
              <a:t>Will </a:t>
            </a:r>
            <a:r>
              <a:rPr lang="en-US" dirty="0" smtClean="0"/>
              <a:t>now be able to progress solutions</a:t>
            </a:r>
          </a:p>
          <a:p>
            <a:r>
              <a:rPr lang="en-US" dirty="0" smtClean="0"/>
              <a:t>Various E-Tree solutions</a:t>
            </a:r>
          </a:p>
          <a:p>
            <a:pPr lvl="1"/>
            <a:r>
              <a:rPr lang="en-US" dirty="0" smtClean="0"/>
              <a:t>Dual VLAN approach presented today</a:t>
            </a:r>
          </a:p>
          <a:p>
            <a:pPr lvl="1"/>
            <a:r>
              <a:rPr lang="en-US" dirty="0" smtClean="0"/>
              <a:t>Also dual PWE, multiple PWE and CW bit</a:t>
            </a:r>
          </a:p>
          <a:p>
            <a:pPr lvl="1"/>
            <a:r>
              <a:rPr lang="en-US" dirty="0" smtClean="0"/>
              <a:t>Would be nice to converge on one solution…</a:t>
            </a:r>
          </a:p>
          <a:p>
            <a:r>
              <a:rPr lang="en-US" dirty="0" smtClean="0"/>
              <a:t>Various E-VPN solutions</a:t>
            </a:r>
          </a:p>
          <a:p>
            <a:pPr lvl="1"/>
            <a:r>
              <a:rPr lang="en-US" dirty="0" smtClean="0"/>
              <a:t>PBB E-VPN being presented today</a:t>
            </a:r>
          </a:p>
          <a:p>
            <a:pPr lvl="1"/>
            <a:r>
              <a:rPr lang="en-US" dirty="0" smtClean="0"/>
              <a:t>E-VPN and E-VPN Segment Route also</a:t>
            </a:r>
          </a:p>
          <a:p>
            <a:pPr lvl="1"/>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4</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69280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CC8A257D-2C10-734F-BC68-DA9066D2B354}" type="slidenum">
              <a:rPr lang="en-US" smtClean="0">
                <a:latin typeface="Arial" charset="0"/>
              </a:rPr>
              <a:pPr/>
              <a:t>5</a:t>
            </a:fld>
            <a:endParaRPr lang="en-US" smtClean="0">
              <a:latin typeface="Arial" charset="0"/>
            </a:endParaRPr>
          </a:p>
        </p:txBody>
      </p:sp>
      <p:sp>
        <p:nvSpPr>
          <p:cNvPr id="16387"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(1)</a:t>
            </a:r>
          </a:p>
        </p:txBody>
      </p:sp>
      <p:sp>
        <p:nvSpPr>
          <p:cNvPr id="16388" name="Rectangle 3"/>
          <p:cNvSpPr>
            <a:spLocks noGrp="1" noChangeArrowheads="1"/>
          </p:cNvSpPr>
          <p:nvPr>
            <p:ph type="body" idx="1"/>
          </p:nvPr>
        </p:nvSpPr>
        <p:spPr>
          <a:xfrm>
            <a:off x="457200" y="1295400"/>
            <a:ext cx="8229600" cy="5334000"/>
          </a:xfrm>
        </p:spPr>
        <p:txBody>
          <a:bodyPr/>
          <a:lstStyle/>
          <a:p>
            <a:pPr lvl="1" eaLnBrk="1" hangingPunct="1">
              <a:lnSpc>
                <a:spcPct val="90000"/>
              </a:lnSpc>
              <a:buNone/>
            </a:pPr>
            <a:endParaRPr lang="en-US" sz="2400" dirty="0" smtClean="0">
              <a:ea typeface="ＭＳ Ｐゴシック" charset="-128"/>
              <a:cs typeface="ＭＳ Ｐゴシック" charset="-128"/>
            </a:endParaRPr>
          </a:p>
          <a:p>
            <a:pPr eaLnBrk="1" hangingPunct="1">
              <a:lnSpc>
                <a:spcPct val="90000"/>
              </a:lnSpc>
              <a:spcAft>
                <a:spcPts val="600"/>
              </a:spcAft>
            </a:pPr>
            <a:r>
              <a:rPr lang="en-US" sz="2800" dirty="0" smtClean="0">
                <a:ea typeface="ＭＳ Ｐゴシック" charset="-128"/>
                <a:cs typeface="ＭＳ Ｐゴシック" charset="-128"/>
              </a:rPr>
              <a:t>Shepherd Write-Up Done:</a:t>
            </a:r>
            <a:endParaRPr lang="en-US" sz="2800" dirty="0" smtClean="0">
              <a:ea typeface="ＭＳ Ｐゴシック" charset="-128"/>
              <a:cs typeface="ＭＳ Ｐゴシック" charset="-128"/>
            </a:endParaRPr>
          </a:p>
          <a:p>
            <a:pPr lvl="1" eaLnBrk="1" hangingPunct="1">
              <a:lnSpc>
                <a:spcPct val="90000"/>
              </a:lnSpc>
            </a:pPr>
            <a:r>
              <a:rPr lang="en-US" sz="2400" dirty="0" smtClean="0"/>
              <a:t>Draft-ietf-l2vpn-arp-mediation-18</a:t>
            </a:r>
          </a:p>
          <a:p>
            <a:pPr lvl="1" eaLnBrk="1" hangingPunct="1">
              <a:lnSpc>
                <a:spcPct val="90000"/>
              </a:lnSpc>
            </a:pPr>
            <a:r>
              <a:rPr lang="en-US" sz="2400" dirty="0" smtClean="0"/>
              <a:t>Passed IESG LG</a:t>
            </a:r>
            <a:endParaRPr lang="en-US" sz="2400" dirty="0" smtClean="0"/>
          </a:p>
          <a:p>
            <a:pPr lvl="1" eaLnBrk="1" hangingPunct="1">
              <a:lnSpc>
                <a:spcPct val="90000"/>
              </a:lnSpc>
            </a:pPr>
            <a:r>
              <a:rPr lang="en-US" sz="2400" dirty="0" smtClean="0"/>
              <a:t>Cross-posted to 6MAN WG for comments </a:t>
            </a:r>
          </a:p>
          <a:p>
            <a:pPr lvl="1" eaLnBrk="1" hangingPunct="1">
              <a:lnSpc>
                <a:spcPct val="90000"/>
              </a:lnSpc>
            </a:pPr>
            <a:endParaRPr lang="en-US" sz="2400" dirty="0" smtClean="0"/>
          </a:p>
          <a:p>
            <a:pPr eaLnBrk="1" hangingPunct="1">
              <a:lnSpc>
                <a:spcPct val="90000"/>
              </a:lnSpc>
            </a:pPr>
            <a:r>
              <a:rPr lang="en-US" sz="2800" dirty="0" smtClean="0"/>
              <a:t>Shepherd Write-Up in Progress:</a:t>
            </a:r>
          </a:p>
          <a:p>
            <a:pPr lvl="1" eaLnBrk="1" hangingPunct="1">
              <a:lnSpc>
                <a:spcPct val="90000"/>
              </a:lnSpc>
            </a:pPr>
            <a:r>
              <a:rPr lang="en-US" sz="2400" dirty="0" smtClean="0"/>
              <a:t>draft-ietf-l2vpn-vpls-</a:t>
            </a:r>
            <a:r>
              <a:rPr lang="en-US" sz="2400" dirty="0" smtClean="0"/>
              <a:t>mib-07</a:t>
            </a:r>
          </a:p>
          <a:p>
            <a:pPr lvl="1" eaLnBrk="1" hangingPunct="1">
              <a:lnSpc>
                <a:spcPct val="90000"/>
              </a:lnSpc>
            </a:pPr>
            <a:endParaRPr lang="en-US" sz="2400" dirty="0" smtClean="0"/>
          </a:p>
          <a:p>
            <a:pPr eaLnBrk="1" hangingPunct="1">
              <a:lnSpc>
                <a:spcPct val="90000"/>
              </a:lnSpc>
            </a:pPr>
            <a:r>
              <a:rPr lang="en-US" sz="2800" dirty="0" smtClean="0"/>
              <a:t>Being progressed as AD-Sponsored</a:t>
            </a:r>
          </a:p>
          <a:p>
            <a:pPr lvl="1" eaLnBrk="1" hangingPunct="1">
              <a:lnSpc>
                <a:spcPct val="90000"/>
              </a:lnSpc>
            </a:pPr>
            <a:r>
              <a:rPr lang="en-US" sz="2400" dirty="0" smtClean="0"/>
              <a:t>d</a:t>
            </a:r>
            <a:r>
              <a:rPr lang="en-US" sz="2400" dirty="0" smtClean="0"/>
              <a:t>raft-kompella-l2vpn-l2vpn-07</a:t>
            </a:r>
          </a:p>
          <a:p>
            <a:pPr lvl="1" eaLnBrk="1" hangingPunct="1">
              <a:lnSpc>
                <a:spcPct val="90000"/>
              </a:lnSpc>
              <a:buNone/>
            </a:pP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ea typeface="ＭＳ Ｐゴシック" charset="-128"/>
                <a:cs typeface="ＭＳ Ｐゴシック" charset="-128"/>
              </a:rPr>
              <a:t>Document Status (2)</a:t>
            </a:r>
          </a:p>
        </p:txBody>
      </p:sp>
      <p:sp>
        <p:nvSpPr>
          <p:cNvPr id="22531" name="Content Placeholder 2"/>
          <p:cNvSpPr>
            <a:spLocks noGrp="1"/>
          </p:cNvSpPr>
          <p:nvPr>
            <p:ph idx="1"/>
          </p:nvPr>
        </p:nvSpPr>
        <p:spPr/>
        <p:txBody>
          <a:bodyPr/>
          <a:lstStyle/>
          <a:p>
            <a:pPr eaLnBrk="1" hangingPunct="1">
              <a:lnSpc>
                <a:spcPct val="80000"/>
              </a:lnSpc>
            </a:pPr>
            <a:r>
              <a:rPr lang="en-US" dirty="0" smtClean="0">
                <a:ea typeface="ＭＳ Ｐゴシック" charset="-128"/>
                <a:cs typeface="ＭＳ Ｐゴシック" charset="-128"/>
              </a:rPr>
              <a:t>Multicast</a:t>
            </a:r>
          </a:p>
          <a:p>
            <a:pPr lvl="1" eaLnBrk="1" hangingPunct="1">
              <a:lnSpc>
                <a:spcPct val="80000"/>
              </a:lnSpc>
            </a:pPr>
            <a:r>
              <a:rPr lang="en-US" dirty="0" smtClean="0"/>
              <a:t>VPLS:</a:t>
            </a:r>
          </a:p>
          <a:p>
            <a:pPr lvl="2" eaLnBrk="1" hangingPunct="1">
              <a:lnSpc>
                <a:spcPct val="80000"/>
              </a:lnSpc>
            </a:pPr>
            <a:r>
              <a:rPr lang="en-US" dirty="0" smtClean="0">
                <a:ea typeface="ＭＳ Ｐゴシック" charset="-128"/>
              </a:rPr>
              <a:t>draft-ietf-l2vpn-mcast-09</a:t>
            </a:r>
            <a:endParaRPr lang="en-US" dirty="0" smtClean="0">
              <a:ea typeface="ＭＳ Ｐゴシック" charset="-128"/>
            </a:endParaRPr>
          </a:p>
          <a:p>
            <a:pPr lvl="3" eaLnBrk="1" hangingPunct="1">
              <a:lnSpc>
                <a:spcPct val="80000"/>
              </a:lnSpc>
            </a:pPr>
            <a:r>
              <a:rPr lang="en-US" dirty="0" smtClean="0">
                <a:ea typeface="ＭＳ Ｐゴシック" charset="-128"/>
              </a:rPr>
              <a:t>Some comments </a:t>
            </a:r>
            <a:r>
              <a:rPr lang="en-US" dirty="0" smtClean="0">
                <a:ea typeface="ＭＳ Ｐゴシック" charset="-128"/>
              </a:rPr>
              <a:t>addressed as part of IETF LC</a:t>
            </a:r>
          </a:p>
          <a:p>
            <a:pPr lvl="2" eaLnBrk="1" hangingPunct="1">
              <a:lnSpc>
                <a:spcPct val="80000"/>
              </a:lnSpc>
            </a:pPr>
            <a:r>
              <a:rPr lang="en-US" dirty="0" smtClean="0">
                <a:ea typeface="ＭＳ Ｐゴシック" charset="-128"/>
              </a:rPr>
              <a:t>draft</a:t>
            </a:r>
            <a:r>
              <a:rPr lang="en-US" dirty="0" smtClean="0">
                <a:ea typeface="ＭＳ Ｐゴシック" charset="-128"/>
              </a:rPr>
              <a:t>-ietf-l2vpn-ldp-vpls-broadcast-extn-02</a:t>
            </a:r>
          </a:p>
          <a:p>
            <a:pPr lvl="3" eaLnBrk="1" hangingPunct="1">
              <a:lnSpc>
                <a:spcPct val="80000"/>
              </a:lnSpc>
            </a:pPr>
            <a:r>
              <a:rPr lang="en-US" dirty="0" smtClean="0">
                <a:ea typeface="ＭＳ Ｐゴシック" charset="-128"/>
              </a:rPr>
              <a:t>WG Last Call only once P2MP PWE </a:t>
            </a:r>
            <a:r>
              <a:rPr lang="en-US" dirty="0" smtClean="0">
                <a:ea typeface="ＭＳ Ｐゴシック" charset="-128"/>
              </a:rPr>
              <a:t>progresses</a:t>
            </a:r>
          </a:p>
          <a:p>
            <a:pPr lvl="2" eaLnBrk="1" hangingPunct="1">
              <a:lnSpc>
                <a:spcPct val="80000"/>
              </a:lnSpc>
              <a:buNone/>
            </a:pPr>
            <a:endParaRPr lang="en-US" sz="2000" dirty="0" smtClean="0">
              <a:ea typeface="ＭＳ Ｐゴシック" charset="-128"/>
            </a:endParaRPr>
          </a:p>
          <a:p>
            <a:pPr lvl="1" eaLnBrk="1" hangingPunct="1">
              <a:lnSpc>
                <a:spcPct val="80000"/>
              </a:lnSpc>
            </a:pPr>
            <a:r>
              <a:rPr lang="en-US" dirty="0" smtClean="0"/>
              <a:t>VPMS:</a:t>
            </a:r>
          </a:p>
          <a:p>
            <a:pPr lvl="2" eaLnBrk="1" hangingPunct="1">
              <a:lnSpc>
                <a:spcPct val="80000"/>
              </a:lnSpc>
            </a:pPr>
            <a:r>
              <a:rPr lang="en-US" dirty="0" smtClean="0">
                <a:ea typeface="ＭＳ Ｐゴシック" charset="-128"/>
              </a:rPr>
              <a:t>draft-ietf-l2vpn-vpms-frmwk-requirements-04</a:t>
            </a:r>
          </a:p>
          <a:p>
            <a:pPr lvl="3" eaLnBrk="1" hangingPunct="1">
              <a:lnSpc>
                <a:spcPct val="80000"/>
              </a:lnSpc>
            </a:pPr>
            <a:r>
              <a:rPr lang="en-US" dirty="0" smtClean="0">
                <a:ea typeface="ＭＳ Ｐゴシック" charset="-128"/>
              </a:rPr>
              <a:t>Last called before IETF</a:t>
            </a:r>
          </a:p>
          <a:p>
            <a:pPr lvl="3" eaLnBrk="1" hangingPunct="1">
              <a:lnSpc>
                <a:spcPct val="80000"/>
              </a:lnSpc>
            </a:pPr>
            <a:r>
              <a:rPr lang="en-US" dirty="0" smtClean="0">
                <a:ea typeface="ＭＳ Ｐゴシック" charset="-128"/>
              </a:rPr>
              <a:t>No comments received</a:t>
            </a:r>
          </a:p>
          <a:p>
            <a:pPr lvl="3" eaLnBrk="1" hangingPunct="1">
              <a:lnSpc>
                <a:spcPct val="80000"/>
              </a:lnSpc>
            </a:pPr>
            <a:r>
              <a:rPr lang="en-US" dirty="0" smtClean="0">
                <a:ea typeface="ＭＳ Ｐゴシック" charset="-128"/>
              </a:rPr>
              <a:t>Will </a:t>
            </a:r>
            <a:r>
              <a:rPr lang="en-US" dirty="0" smtClean="0">
                <a:ea typeface="ＭＳ Ｐゴシック" charset="-128"/>
              </a:rPr>
              <a:t>arrange for expert review</a:t>
            </a:r>
          </a:p>
        </p:txBody>
      </p:sp>
      <p:sp>
        <p:nvSpPr>
          <p:cNvPr id="22532" name="Slide Number Placeholder 3"/>
          <p:cNvSpPr>
            <a:spLocks noGrp="1"/>
          </p:cNvSpPr>
          <p:nvPr>
            <p:ph type="sldNum" sz="quarter" idx="12"/>
          </p:nvPr>
        </p:nvSpPr>
        <p:spPr>
          <a:noFill/>
        </p:spPr>
        <p:txBody>
          <a:bodyPr/>
          <a:lstStyle/>
          <a:p>
            <a:fld id="{9E93D34C-46AF-364C-901E-F323376F570B}" type="slidenum">
              <a:rPr lang="en-US" smtClean="0">
                <a:latin typeface="Arial" charset="0"/>
              </a:rPr>
              <a:pPr/>
              <a:t>6</a:t>
            </a:fld>
            <a:endParaRPr lang="en-US" smtClean="0">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p>
            <a:fld id="{0E1424BF-E259-5F4A-A6CB-22FCDF209CC3}" type="slidenum">
              <a:rPr lang="en-US" smtClean="0">
                <a:latin typeface="Arial" charset="0"/>
              </a:rPr>
              <a:pPr/>
              <a:t>7</a:t>
            </a:fld>
            <a:endParaRPr lang="en-US" smtClean="0">
              <a:latin typeface="Arial" charset="0"/>
            </a:endParaRPr>
          </a:p>
        </p:txBody>
      </p:sp>
      <p:sp>
        <p:nvSpPr>
          <p:cNvPr id="23555"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(3)</a:t>
            </a:r>
          </a:p>
        </p:txBody>
      </p:sp>
      <p:sp>
        <p:nvSpPr>
          <p:cNvPr id="23556" name="Rectangle 3"/>
          <p:cNvSpPr>
            <a:spLocks noGrp="1" noChangeArrowheads="1"/>
          </p:cNvSpPr>
          <p:nvPr>
            <p:ph type="body" idx="1"/>
          </p:nvPr>
        </p:nvSpPr>
        <p:spPr>
          <a:xfrm>
            <a:off x="457200" y="1371600"/>
            <a:ext cx="8229600" cy="5029200"/>
          </a:xfrm>
        </p:spPr>
        <p:txBody>
          <a:bodyPr/>
          <a:lstStyle/>
          <a:p>
            <a:pPr lvl="1" eaLnBrk="1" hangingPunct="1">
              <a:lnSpc>
                <a:spcPct val="80000"/>
              </a:lnSpc>
              <a:buNone/>
            </a:pPr>
            <a:endParaRPr lang="en-US" sz="1600" i="1" dirty="0" smtClean="0">
              <a:solidFill>
                <a:srgbClr val="969696"/>
              </a:solidFill>
              <a:ea typeface="ＭＳ Ｐゴシック" charset="-128"/>
              <a:cs typeface="ＭＳ Ｐゴシック" charset="-128"/>
            </a:endParaRPr>
          </a:p>
          <a:p>
            <a:pPr eaLnBrk="1" hangingPunct="1">
              <a:lnSpc>
                <a:spcPct val="80000"/>
              </a:lnSpc>
            </a:pPr>
            <a:r>
              <a:rPr lang="en-US" dirty="0" smtClean="0">
                <a:ea typeface="ＭＳ Ｐゴシック" charset="-128"/>
                <a:cs typeface="ＭＳ Ｐゴシック" charset="-128"/>
              </a:rPr>
              <a:t>Service Convergence / Multi-homing:</a:t>
            </a:r>
          </a:p>
          <a:p>
            <a:pPr lvl="1" eaLnBrk="1" hangingPunct="1">
              <a:lnSpc>
                <a:spcPct val="80000"/>
              </a:lnSpc>
            </a:pPr>
            <a:r>
              <a:rPr lang="en-US" dirty="0" smtClean="0">
                <a:solidFill>
                  <a:srgbClr val="000000"/>
                </a:solidFill>
              </a:rPr>
              <a:t>draft-ietf-l2vpn-vpls-ldp-mac-opt-</a:t>
            </a:r>
            <a:r>
              <a:rPr lang="en-US" dirty="0" smtClean="0">
                <a:solidFill>
                  <a:srgbClr val="000000"/>
                </a:solidFill>
              </a:rPr>
              <a:t>05</a:t>
            </a:r>
          </a:p>
          <a:p>
            <a:pPr lvl="2" eaLnBrk="1" hangingPunct="1">
              <a:lnSpc>
                <a:spcPct val="80000"/>
              </a:lnSpc>
            </a:pPr>
            <a:r>
              <a:rPr lang="en-US" dirty="0" smtClean="0">
                <a:solidFill>
                  <a:srgbClr val="000000"/>
                </a:solidFill>
              </a:rPr>
              <a:t>Addressed some comments from Daniel Cohn</a:t>
            </a:r>
          </a:p>
          <a:p>
            <a:pPr lvl="2" eaLnBrk="1" hangingPunct="1">
              <a:lnSpc>
                <a:spcPct val="80000"/>
              </a:lnSpc>
            </a:pPr>
            <a:r>
              <a:rPr lang="en-US" dirty="0" smtClean="0">
                <a:solidFill>
                  <a:srgbClr val="000000"/>
                </a:solidFill>
              </a:rPr>
              <a:t>WG Last Call post IETF</a:t>
            </a:r>
          </a:p>
          <a:p>
            <a:pPr lvl="2" eaLnBrk="1" hangingPunct="1">
              <a:lnSpc>
                <a:spcPct val="80000"/>
              </a:lnSpc>
              <a:buNone/>
            </a:pPr>
            <a:endParaRPr lang="en-US" dirty="0" smtClean="0">
              <a:solidFill>
                <a:srgbClr val="000000"/>
              </a:solidFill>
              <a:ea typeface="ＭＳ Ｐゴシック" charset="-128"/>
            </a:endParaRPr>
          </a:p>
          <a:p>
            <a:pPr lvl="1" eaLnBrk="1" hangingPunct="1">
              <a:lnSpc>
                <a:spcPct val="80000"/>
              </a:lnSpc>
            </a:pPr>
            <a:r>
              <a:rPr lang="en-US" dirty="0" smtClean="0"/>
              <a:t>draft-ietf-l2vpn-vpls-macflush-ld-01</a:t>
            </a:r>
            <a:endParaRPr lang="en-US" dirty="0" smtClean="0"/>
          </a:p>
          <a:p>
            <a:pPr lvl="2" eaLnBrk="1" hangingPunct="1">
              <a:lnSpc>
                <a:spcPct val="80000"/>
              </a:lnSpc>
            </a:pPr>
            <a:r>
              <a:rPr lang="en-US" dirty="0" smtClean="0"/>
              <a:t>Needs expert review as no </a:t>
            </a:r>
            <a:r>
              <a:rPr lang="en-US" dirty="0" smtClean="0"/>
              <a:t>comments in LC</a:t>
            </a:r>
          </a:p>
          <a:p>
            <a:pPr lvl="2" eaLnBrk="1" hangingPunct="1">
              <a:lnSpc>
                <a:spcPct val="80000"/>
              </a:lnSpc>
            </a:pPr>
            <a:endParaRPr lang="en-US" sz="2000" dirty="0" smtClean="0"/>
          </a:p>
          <a:p>
            <a:pPr lvl="1" eaLnBrk="1" hangingPunct="1">
              <a:lnSpc>
                <a:spcPct val="80000"/>
              </a:lnSpc>
            </a:pPr>
            <a:r>
              <a:rPr lang="en-US" dirty="0" smtClean="0"/>
              <a:t>draft-ietf-l2vpn-vpls-multihoming-03</a:t>
            </a:r>
            <a:endParaRPr lang="en-US" dirty="0" smtClean="0"/>
          </a:p>
          <a:p>
            <a:pPr lvl="2" eaLnBrk="1" hangingPunct="1">
              <a:lnSpc>
                <a:spcPct val="80000"/>
              </a:lnSpc>
            </a:pPr>
            <a:r>
              <a:rPr lang="en-US" dirty="0" err="1" smtClean="0"/>
              <a:t>Kireeti</a:t>
            </a:r>
            <a:r>
              <a:rPr lang="en-US" dirty="0" smtClean="0"/>
              <a:t> presenting today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37F8ADE1-4063-784B-A599-980832A58C98}" type="slidenum">
              <a:rPr lang="en-US" smtClean="0">
                <a:latin typeface="Arial" charset="0"/>
              </a:rPr>
              <a:pPr/>
              <a:t>8</a:t>
            </a:fld>
            <a:endParaRPr lang="en-US" smtClean="0">
              <a:latin typeface="Arial" charset="0"/>
            </a:endParaRPr>
          </a:p>
        </p:txBody>
      </p:sp>
      <p:sp>
        <p:nvSpPr>
          <p:cNvPr id="25603"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(4)</a:t>
            </a:r>
          </a:p>
        </p:txBody>
      </p:sp>
      <p:sp>
        <p:nvSpPr>
          <p:cNvPr id="23556" name="Rectangle 3"/>
          <p:cNvSpPr>
            <a:spLocks noGrp="1" noChangeArrowheads="1"/>
          </p:cNvSpPr>
          <p:nvPr>
            <p:ph type="body" idx="1"/>
          </p:nvPr>
        </p:nvSpPr>
        <p:spPr>
          <a:xfrm>
            <a:off x="457200" y="1676400"/>
            <a:ext cx="8229600" cy="4800600"/>
          </a:xfrm>
        </p:spPr>
        <p:txBody>
          <a:bodyPr/>
          <a:lstStyle/>
          <a:p>
            <a:pPr eaLnBrk="1" hangingPunct="1">
              <a:lnSpc>
                <a:spcPct val="80000"/>
              </a:lnSpc>
              <a:defRPr/>
            </a:pPr>
            <a:r>
              <a:rPr lang="en-US" dirty="0" smtClean="0">
                <a:ea typeface="ＭＳ Ｐゴシック" charset="-128"/>
                <a:cs typeface="ＭＳ Ｐゴシック" charset="-128"/>
              </a:rPr>
              <a:t>Scalability</a:t>
            </a:r>
          </a:p>
          <a:p>
            <a:pPr lvl="1" eaLnBrk="1" hangingPunct="1">
              <a:lnSpc>
                <a:spcPct val="80000"/>
              </a:lnSpc>
              <a:defRPr/>
            </a:pPr>
            <a:r>
              <a:rPr lang="en-US" sz="2400" dirty="0" smtClean="0"/>
              <a:t>draft-ietf-l2vpn-pbb-vpls-pe-model-03</a:t>
            </a:r>
            <a:endParaRPr lang="en-US" sz="2000" dirty="0" smtClean="0"/>
          </a:p>
          <a:p>
            <a:pPr lvl="1" eaLnBrk="1" hangingPunct="1">
              <a:lnSpc>
                <a:spcPct val="80000"/>
              </a:lnSpc>
              <a:defRPr/>
            </a:pPr>
            <a:r>
              <a:rPr lang="en-US" sz="2400" dirty="0" smtClean="0"/>
              <a:t>draft-ietf-l2vpn-pbb-vpls-interop-01</a:t>
            </a:r>
            <a:endParaRPr lang="en-US" sz="2000" dirty="0" smtClean="0"/>
          </a:p>
          <a:p>
            <a:pPr lvl="2" eaLnBrk="1" hangingPunct="1">
              <a:lnSpc>
                <a:spcPct val="80000"/>
              </a:lnSpc>
              <a:defRPr/>
            </a:pPr>
            <a:r>
              <a:rPr lang="en-US" sz="2000" dirty="0" smtClean="0"/>
              <a:t>Last Calls went through OK</a:t>
            </a:r>
          </a:p>
          <a:p>
            <a:pPr lvl="2" eaLnBrk="1" hangingPunct="1">
              <a:lnSpc>
                <a:spcPct val="80000"/>
              </a:lnSpc>
              <a:defRPr/>
            </a:pPr>
            <a:r>
              <a:rPr lang="en-US" sz="2000" dirty="0" smtClean="0"/>
              <a:t>Florin resubmitting </a:t>
            </a:r>
            <a:r>
              <a:rPr lang="en-US" sz="2000" dirty="0" err="1" smtClean="0"/>
              <a:t>pe</a:t>
            </a:r>
            <a:r>
              <a:rPr lang="en-US" sz="2000" dirty="0" smtClean="0"/>
              <a:t>-model based on Dave Allan’s comments</a:t>
            </a:r>
          </a:p>
          <a:p>
            <a:pPr lvl="2" eaLnBrk="1" hangingPunct="1">
              <a:lnSpc>
                <a:spcPct val="80000"/>
              </a:lnSpc>
              <a:defRPr/>
            </a:pPr>
            <a:r>
              <a:rPr lang="en-US" sz="2000" dirty="0" smtClean="0"/>
              <a:t>Will progress once resubmitted</a:t>
            </a:r>
          </a:p>
          <a:p>
            <a:pPr lvl="2" eaLnBrk="1" hangingPunct="1">
              <a:lnSpc>
                <a:spcPct val="80000"/>
              </a:lnSpc>
              <a:defRPr/>
            </a:pPr>
            <a:endParaRPr lang="en-US" sz="2000" dirty="0" smtClean="0"/>
          </a:p>
          <a:p>
            <a:pPr eaLnBrk="1" hangingPunct="1">
              <a:lnSpc>
                <a:spcPct val="80000"/>
              </a:lnSpc>
              <a:defRPr/>
            </a:pPr>
            <a:r>
              <a:rPr lang="en-US" dirty="0" smtClean="0"/>
              <a:t>OAM</a:t>
            </a:r>
          </a:p>
          <a:p>
            <a:pPr lvl="1" eaLnBrk="1" hangingPunct="1">
              <a:lnSpc>
                <a:spcPct val="80000"/>
              </a:lnSpc>
              <a:defRPr/>
            </a:pPr>
            <a:r>
              <a:rPr lang="en-US" sz="2400" dirty="0" smtClean="0"/>
              <a:t>draft-ietf-l2vpn-vpws-iw-oam-02</a:t>
            </a:r>
            <a:endParaRPr lang="en-US" sz="2400" dirty="0" smtClean="0"/>
          </a:p>
          <a:p>
            <a:pPr lvl="2" eaLnBrk="1" hangingPunct="1">
              <a:lnSpc>
                <a:spcPct val="80000"/>
              </a:lnSpc>
              <a:defRPr/>
            </a:pPr>
            <a:r>
              <a:rPr lang="en-US" sz="2000" dirty="0" smtClean="0"/>
              <a:t>More than ready </a:t>
            </a:r>
            <a:r>
              <a:rPr lang="en-US" sz="2000" dirty="0" smtClean="0"/>
              <a:t>for WG last </a:t>
            </a:r>
            <a:r>
              <a:rPr lang="en-US" sz="2000" dirty="0" smtClean="0"/>
              <a:t>call so do post IETF</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NVO3</a:t>
            </a:r>
            <a:endParaRPr lang="en-US" dirty="0"/>
          </a:p>
        </p:txBody>
      </p:sp>
      <p:sp>
        <p:nvSpPr>
          <p:cNvPr id="3" name="Content Placeholder 2"/>
          <p:cNvSpPr>
            <a:spLocks noGrp="1"/>
          </p:cNvSpPr>
          <p:nvPr>
            <p:ph idx="1"/>
          </p:nvPr>
        </p:nvSpPr>
        <p:spPr>
          <a:xfrm>
            <a:off x="457200" y="1600200"/>
            <a:ext cx="8458200" cy="4525963"/>
          </a:xfrm>
        </p:spPr>
        <p:txBody>
          <a:bodyPr/>
          <a:lstStyle/>
          <a:p>
            <a:pPr>
              <a:buFont typeface="Arial"/>
              <a:buChar char="•"/>
            </a:pPr>
            <a:r>
              <a:rPr lang="en-US" dirty="0" smtClean="0"/>
              <a:t>Network </a:t>
            </a:r>
            <a:r>
              <a:rPr lang="en-US" dirty="0" err="1" smtClean="0"/>
              <a:t>Virtualisation</a:t>
            </a:r>
            <a:r>
              <a:rPr lang="en-US" dirty="0" smtClean="0"/>
              <a:t> Over L3 (IP)</a:t>
            </a:r>
          </a:p>
          <a:p>
            <a:pPr lvl="1">
              <a:buFont typeface="Arial"/>
              <a:buChar char="•"/>
            </a:pPr>
            <a:r>
              <a:rPr lang="en-US" dirty="0" smtClean="0"/>
              <a:t>L2 Service over IP tunnels</a:t>
            </a:r>
          </a:p>
          <a:p>
            <a:pPr lvl="1">
              <a:buFont typeface="Arial"/>
              <a:buChar char="•"/>
            </a:pPr>
            <a:r>
              <a:rPr lang="en-US" dirty="0" smtClean="0"/>
              <a:t>Various </a:t>
            </a:r>
            <a:r>
              <a:rPr lang="en-US" dirty="0" err="1" smtClean="0"/>
              <a:t>encap</a:t>
            </a:r>
            <a:r>
              <a:rPr lang="en-US" dirty="0" smtClean="0"/>
              <a:t> proposals already in draft</a:t>
            </a:r>
          </a:p>
          <a:p>
            <a:pPr lvl="1">
              <a:buFont typeface="Arial"/>
              <a:buChar char="•"/>
            </a:pPr>
            <a:r>
              <a:rPr lang="en-US" dirty="0" smtClean="0"/>
              <a:t>Various MAC learning options (data plane as per bridges/VPLS, control plane as per TRILL/E-VPN, something else?)</a:t>
            </a:r>
          </a:p>
          <a:p>
            <a:pPr>
              <a:buFont typeface="Arial"/>
              <a:buChar char="•"/>
            </a:pPr>
            <a:r>
              <a:rPr lang="en-US" dirty="0" smtClean="0"/>
              <a:t>Original plan was to set up a </a:t>
            </a:r>
            <a:r>
              <a:rPr lang="en-US" dirty="0" err="1" smtClean="0"/>
              <a:t>BoF</a:t>
            </a:r>
            <a:endParaRPr lang="en-US" dirty="0" smtClean="0"/>
          </a:p>
          <a:p>
            <a:r>
              <a:rPr lang="en-US" dirty="0" err="1" smtClean="0"/>
              <a:t>ADs</a:t>
            </a:r>
            <a:r>
              <a:rPr lang="en-US" dirty="0" smtClean="0"/>
              <a:t> decided this was within L2VPN scope</a:t>
            </a:r>
          </a:p>
          <a:p>
            <a:r>
              <a:rPr lang="en-US" dirty="0" smtClean="0"/>
              <a:t>Wil</a:t>
            </a:r>
            <a:r>
              <a:rPr lang="en-US" dirty="0" smtClean="0"/>
              <a:t>l be discussed in Thursday’s session!</a:t>
            </a:r>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9</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69280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7035</TotalTime>
  <Words>797</Words>
  <Application>Microsoft Macintosh PowerPoint</Application>
  <PresentationFormat>On-screen Show (4:3)</PresentationFormat>
  <Paragraphs>102</Paragraphs>
  <Slides>9</Slides>
  <Notes>4</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Default Design</vt:lpstr>
      <vt:lpstr>L2VPN WG Meeting</vt:lpstr>
      <vt:lpstr>Note Well</vt:lpstr>
      <vt:lpstr> Re-charter of L2VPN</vt:lpstr>
      <vt:lpstr> Re-charter of L2VPN</vt:lpstr>
      <vt:lpstr>Document Status (1)</vt:lpstr>
      <vt:lpstr>Document Status (2)</vt:lpstr>
      <vt:lpstr>Document Status (3)</vt:lpstr>
      <vt:lpstr>Document Status (4)</vt:lpstr>
      <vt:lpstr>NVO3</vt:lpstr>
    </vt:vector>
  </TitlesOfParts>
  <Manager/>
  <Company>Cisco Systems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L2VPN WG Status</dc:title>
  <dc:subject/>
  <dc:creator>Giles Heron</dc:creator>
  <cp:keywords/>
  <dc:description/>
  <cp:lastModifiedBy>Giles Heron</cp:lastModifiedBy>
  <cp:revision>88</cp:revision>
  <dcterms:created xsi:type="dcterms:W3CDTF">2011-11-13T10:39:22Z</dcterms:created>
  <dcterms:modified xsi:type="dcterms:W3CDTF">2011-11-14T03:00:28Z</dcterms:modified>
  <cp:category/>
</cp:coreProperties>
</file>