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Override PartName="/ppt/theme/theme3.xml" ContentType="application/vnd.openxmlformats-officedocument.theme+xml"/>
  <Override PartName="/ppt/slides/slide5.xml" ContentType="application/vnd.openxmlformats-officedocument.presentationml.slide+xml"/>
  <Override PartName="/ppt/slideLayouts/slideLayout8.xml" ContentType="application/vnd.openxmlformats-officedocument.presentationml.slideLayout+xml"/>
  <Override PartName="/ppt/handoutMasters/handoutMaster1.xml" ContentType="application/vnd.openxmlformats-officedocument.presentationml.handoutMaster+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slides/slide4.xml" ContentType="application/vnd.openxmlformats-officedocument.presentationml.slide+xml"/>
  <Override PartName="/ppt/slideLayouts/slideLayout5.xml" ContentType="application/vnd.openxmlformats-officedocument.presentationml.slideLayout+xml"/>
  <Override PartName="/ppt/viewProps.xml" ContentType="application/vnd.openxmlformats-officedocument.presentationml.viewProps+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Override PartName="/ppt/slides/slide1.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48" r:id="rId1"/>
  </p:sldMasterIdLst>
  <p:notesMasterIdLst>
    <p:notesMasterId r:id="rId7"/>
  </p:notesMasterIdLst>
  <p:handoutMasterIdLst>
    <p:handoutMasterId r:id="rId8"/>
  </p:handoutMasterIdLst>
  <p:sldIdLst>
    <p:sldId id="256" r:id="rId2"/>
    <p:sldId id="283" r:id="rId3"/>
    <p:sldId id="278" r:id="rId4"/>
    <p:sldId id="281" r:id="rId5"/>
    <p:sldId id="284"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457200" rtl="0" eaLnBrk="1" latinLnBrk="0" hangingPunct="1">
      <a:defRPr kern="1200">
        <a:solidFill>
          <a:schemeClr val="tx1"/>
        </a:solidFill>
        <a:latin typeface="Arial" charset="0"/>
        <a:ea typeface="+mn-ea"/>
        <a:cs typeface="+mn-cs"/>
      </a:defRPr>
    </a:lvl6pPr>
    <a:lvl7pPr marL="2743200" algn="l" defTabSz="457200" rtl="0" eaLnBrk="1" latinLnBrk="0" hangingPunct="1">
      <a:defRPr kern="1200">
        <a:solidFill>
          <a:schemeClr val="tx1"/>
        </a:solidFill>
        <a:latin typeface="Arial" charset="0"/>
        <a:ea typeface="+mn-ea"/>
        <a:cs typeface="+mn-cs"/>
      </a:defRPr>
    </a:lvl7pPr>
    <a:lvl8pPr marL="3200400" algn="l" defTabSz="457200" rtl="0" eaLnBrk="1" latinLnBrk="0" hangingPunct="1">
      <a:defRPr kern="1200">
        <a:solidFill>
          <a:schemeClr val="tx1"/>
        </a:solidFill>
        <a:latin typeface="Arial" charset="0"/>
        <a:ea typeface="+mn-ea"/>
        <a:cs typeface="+mn-cs"/>
      </a:defRPr>
    </a:lvl8pPr>
    <a:lvl9pPr marL="3657600" algn="l" defTabSz="4572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8000"/>
    <a:srgbClr val="0000FF"/>
    <a:srgbClr val="FF0000"/>
    <a:srgbClr val="969696"/>
    <a:srgbClr val="B2B2B2"/>
    <a:srgbClr val="0033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117" d="100"/>
          <a:sy n="117" d="100"/>
        </p:scale>
        <p:origin x="-64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handoutMaster" Target="handoutMasters/handout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9A8899F-EA74-9D40-9EC3-A093D4AD1F00}" type="datetimeFigureOut">
              <a:rPr lang="en-US" smtClean="0"/>
              <a:pPr/>
              <a:t>11/16/11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5AD5C2B-658C-E94C-ADDE-877B6EDD5448}"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111" charset="0"/>
              </a:defRPr>
            </a:lvl1pPr>
          </a:lstStyle>
          <a:p>
            <a:pPr>
              <a:defRPr/>
            </a:pPr>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111" charset="0"/>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111" charset="0"/>
              </a:defRPr>
            </a:lvl1pPr>
          </a:lstStyle>
          <a:p>
            <a:pPr>
              <a:defRPr/>
            </a:pPr>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111" charset="0"/>
              </a:defRPr>
            </a:lvl1pPr>
          </a:lstStyle>
          <a:p>
            <a:pPr>
              <a:defRPr/>
            </a:pPr>
            <a:fld id="{C0FCBA1B-BBA7-8B4B-B76F-564E78E6A426}"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ＭＳ Ｐゴシック" pitchFamily="-111" charset="-128"/>
      </a:defRPr>
    </a:lvl1pPr>
    <a:lvl2pPr marL="4572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2pPr>
    <a:lvl3pPr marL="9144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3pPr>
    <a:lvl4pPr marL="13716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4pPr>
    <a:lvl5pPr marL="18288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978E8458-272E-CE41-A2DD-49163B98EB91}" type="slidenum">
              <a:rPr lang="en-US">
                <a:latin typeface="Arial" charset="0"/>
              </a:rPr>
              <a:pPr/>
              <a:t>1</a:t>
            </a:fld>
            <a:endParaRPr lang="en-US">
              <a:latin typeface="Arial" charset="0"/>
            </a:endParaRPr>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B4781F7-267A-CC4C-86A7-5D42ED02D06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469E131-14E4-044A-A346-20E21BF6F4B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E3AC019-4F37-4543-9D2A-3AF30115EDF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F60C99E-FAC1-3447-AA7C-6A6F8065DE1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9CEF9F0-9958-8647-92B1-9CC08A523E4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B5159EB-6BC0-3C47-8870-5D07E1BF0B2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8021A55-BB17-EC44-983F-A6E31A2EBBC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4C97ED2-E9A5-6A4A-8824-EB4FFC4DDA7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E3E4302-3453-6A4C-A287-02D33C503EF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1A991E3-417D-6E4D-8D60-1841A2677F2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D530C9A-82DF-4148-A4AC-B38C86C4B33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111"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111"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pitchFamily="-111" charset="0"/>
              </a:defRPr>
            </a:lvl1pPr>
          </a:lstStyle>
          <a:p>
            <a:pPr>
              <a:defRPr/>
            </a:pPr>
            <a:fld id="{15AFE59F-C0AD-A946-B3F5-DBEBADDE660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ＭＳ Ｐゴシック" pitchFamily="-111" charset="-128"/>
          <a:cs typeface="ＭＳ Ｐゴシック" pitchFamily="-111" charset="-128"/>
        </a:defRPr>
      </a:lvl1pPr>
      <a:lvl2pPr algn="ctr" rtl="0" eaLnBrk="0" fontAlgn="base" hangingPunct="0">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2pPr>
      <a:lvl3pPr algn="ctr" rtl="0" eaLnBrk="0" fontAlgn="base" hangingPunct="0">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3pPr>
      <a:lvl4pPr algn="ctr" rtl="0" eaLnBrk="0" fontAlgn="base" hangingPunct="0">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4pPr>
      <a:lvl5pPr algn="ctr" rtl="0" eaLnBrk="0" fontAlgn="base" hangingPunct="0">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5pPr>
      <a:lvl6pPr marL="457200" algn="ctr" rtl="0" fontAlgn="base">
        <a:spcBef>
          <a:spcPct val="0"/>
        </a:spcBef>
        <a:spcAft>
          <a:spcPct val="0"/>
        </a:spcAft>
        <a:defRPr sz="4400">
          <a:solidFill>
            <a:schemeClr val="tx2"/>
          </a:solidFill>
          <a:latin typeface="Arial" pitchFamily="-111" charset="0"/>
        </a:defRPr>
      </a:lvl6pPr>
      <a:lvl7pPr marL="914400" algn="ctr" rtl="0" fontAlgn="base">
        <a:spcBef>
          <a:spcPct val="0"/>
        </a:spcBef>
        <a:spcAft>
          <a:spcPct val="0"/>
        </a:spcAft>
        <a:defRPr sz="4400">
          <a:solidFill>
            <a:schemeClr val="tx2"/>
          </a:solidFill>
          <a:latin typeface="Arial" pitchFamily="-111" charset="0"/>
        </a:defRPr>
      </a:lvl7pPr>
      <a:lvl8pPr marL="1371600" algn="ctr" rtl="0" fontAlgn="base">
        <a:spcBef>
          <a:spcPct val="0"/>
        </a:spcBef>
        <a:spcAft>
          <a:spcPct val="0"/>
        </a:spcAft>
        <a:defRPr sz="4400">
          <a:solidFill>
            <a:schemeClr val="tx2"/>
          </a:solidFill>
          <a:latin typeface="Arial" pitchFamily="-111" charset="0"/>
        </a:defRPr>
      </a:lvl8pPr>
      <a:lvl9pPr marL="1828800" algn="ctr" rtl="0" fontAlgn="base">
        <a:spcBef>
          <a:spcPct val="0"/>
        </a:spcBef>
        <a:spcAft>
          <a:spcPct val="0"/>
        </a:spcAft>
        <a:defRPr sz="4400">
          <a:solidFill>
            <a:schemeClr val="tx2"/>
          </a:solidFill>
          <a:latin typeface="Arial" pitchFamily="-111"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1"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1"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1"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1"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1"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1"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1"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1"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4" Type="http://schemas.openxmlformats.org/officeDocument/2006/relationships/hyperlink" Target="http://www.ietf.org/rfc/rfc4879.txt" TargetMode="External"/><Relationship Id="rId1" Type="http://schemas.openxmlformats.org/officeDocument/2006/relationships/slideLayout" Target="../slideLayouts/slideLayout2.xml"/><Relationship Id="rId2" Type="http://schemas.openxmlformats.org/officeDocument/2006/relationships/hyperlink" Target="http://www.ietf.org/rfc/rfc5378.tx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p:txBody>
          <a:bodyPr/>
          <a:lstStyle/>
          <a:p>
            <a:pPr eaLnBrk="1" hangingPunct="1"/>
            <a:r>
              <a:rPr lang="en-US" dirty="0">
                <a:ea typeface="ＭＳ Ｐゴシック" charset="-128"/>
                <a:cs typeface="ＭＳ Ｐゴシック" charset="-128"/>
              </a:rPr>
              <a:t>L2VPN WG</a:t>
            </a:r>
            <a:r>
              <a:rPr lang="en-US" dirty="0" smtClean="0">
                <a:ea typeface="ＭＳ Ｐゴシック" charset="-128"/>
                <a:cs typeface="ＭＳ Ｐゴシック" charset="-128"/>
              </a:rPr>
              <a:t> “NVO3” Meeting</a:t>
            </a:r>
            <a:endParaRPr lang="en-US" dirty="0">
              <a:ea typeface="ＭＳ Ｐゴシック" charset="-128"/>
              <a:cs typeface="ＭＳ Ｐゴシック" charset="-128"/>
            </a:endParaRPr>
          </a:p>
        </p:txBody>
      </p:sp>
      <p:sp>
        <p:nvSpPr>
          <p:cNvPr id="14339" name="Rectangle 3"/>
          <p:cNvSpPr>
            <a:spLocks noGrp="1" noChangeArrowheads="1"/>
          </p:cNvSpPr>
          <p:nvPr>
            <p:ph type="subTitle" idx="1"/>
          </p:nvPr>
        </p:nvSpPr>
        <p:spPr/>
        <p:txBody>
          <a:bodyPr/>
          <a:lstStyle/>
          <a:p>
            <a:pPr eaLnBrk="1" hangingPunct="1"/>
            <a:r>
              <a:rPr lang="en-US" dirty="0">
                <a:ea typeface="ＭＳ Ｐゴシック" charset="-128"/>
                <a:cs typeface="ＭＳ Ｐゴシック" charset="-128"/>
              </a:rPr>
              <a:t>IETF</a:t>
            </a:r>
            <a:r>
              <a:rPr lang="en-US" dirty="0" smtClean="0">
                <a:ea typeface="ＭＳ Ｐゴシック" charset="-128"/>
                <a:cs typeface="ＭＳ Ｐゴシック" charset="-128"/>
              </a:rPr>
              <a:t> 82</a:t>
            </a:r>
          </a:p>
          <a:p>
            <a:pPr eaLnBrk="1" hangingPunct="1"/>
            <a:r>
              <a:rPr lang="en-US" dirty="0" smtClean="0">
                <a:ea typeface="ＭＳ Ｐゴシック" charset="-128"/>
                <a:cs typeface="ＭＳ Ｐゴシック" charset="-128"/>
              </a:rPr>
              <a:t>Taipei, Taiwan</a:t>
            </a:r>
            <a:endParaRPr lang="en-US" dirty="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err="1" smtClean="0"/>
              <a:t>Administrivia</a:t>
            </a:r>
            <a:endParaRPr lang="en-US" dirty="0" smtClean="0"/>
          </a:p>
          <a:p>
            <a:r>
              <a:rPr lang="en-US" dirty="0" smtClean="0"/>
              <a:t>Framing </a:t>
            </a:r>
            <a:r>
              <a:rPr lang="en-US" dirty="0" smtClean="0"/>
              <a:t>Today’s Discussions (5 minutes)</a:t>
            </a:r>
          </a:p>
          <a:p>
            <a:r>
              <a:rPr lang="en-US" dirty="0" smtClean="0"/>
              <a:t>Cloud Networking: Framework and VPN </a:t>
            </a:r>
            <a:r>
              <a:rPr lang="en-US" dirty="0" smtClean="0"/>
              <a:t>Applicability (30 minutes)</a:t>
            </a:r>
          </a:p>
          <a:p>
            <a:r>
              <a:rPr lang="en-US" dirty="0" smtClean="0"/>
              <a:t>Problem Statement: Overlays for Network Virtualization (45 minutes)</a:t>
            </a:r>
          </a:p>
          <a:p>
            <a:r>
              <a:rPr lang="en-US" dirty="0" smtClean="0"/>
              <a:t>Open </a:t>
            </a:r>
            <a:r>
              <a:rPr lang="en-US" dirty="0" err="1" smtClean="0"/>
              <a:t>Mic</a:t>
            </a:r>
            <a:r>
              <a:rPr lang="en-US" dirty="0" smtClean="0"/>
              <a:t> (70 minutes)</a:t>
            </a:r>
            <a:endParaRPr lang="en-US" dirty="0" smtClean="0"/>
          </a:p>
        </p:txBody>
      </p:sp>
      <p:sp>
        <p:nvSpPr>
          <p:cNvPr id="4" name="Slide Number Placeholder 3"/>
          <p:cNvSpPr>
            <a:spLocks noGrp="1"/>
          </p:cNvSpPr>
          <p:nvPr>
            <p:ph type="sldNum" sz="quarter" idx="12"/>
          </p:nvPr>
        </p:nvSpPr>
        <p:spPr/>
        <p:txBody>
          <a:bodyPr/>
          <a:lstStyle/>
          <a:p>
            <a:pPr>
              <a:defRPr/>
            </a:pPr>
            <a:fld id="{BF60C99E-FAC1-3447-AA7C-6A6F8065DE1D}"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115888"/>
            <a:ext cx="8229600" cy="633412"/>
          </a:xfrm>
        </p:spPr>
        <p:txBody>
          <a:bodyPr/>
          <a:lstStyle/>
          <a:p>
            <a:pPr eaLnBrk="1" hangingPunct="1"/>
            <a:r>
              <a:rPr lang="en-GB" sz="4000"/>
              <a:t>Note Well</a:t>
            </a:r>
          </a:p>
        </p:txBody>
      </p:sp>
      <p:sp>
        <p:nvSpPr>
          <p:cNvPr id="3075" name="Rectangle 3"/>
          <p:cNvSpPr>
            <a:spLocks noGrp="1" noChangeArrowheads="1"/>
          </p:cNvSpPr>
          <p:nvPr>
            <p:ph type="body" idx="1"/>
          </p:nvPr>
        </p:nvSpPr>
        <p:spPr>
          <a:xfrm>
            <a:off x="457200" y="765175"/>
            <a:ext cx="8229600" cy="5903913"/>
          </a:xfrm>
        </p:spPr>
        <p:txBody>
          <a:bodyPr/>
          <a:lstStyle/>
          <a:p>
            <a:pPr eaLnBrk="1" hangingPunct="1">
              <a:lnSpc>
                <a:spcPct val="80000"/>
              </a:lnSpc>
            </a:pPr>
            <a:r>
              <a:rPr lang="en-GB" sz="180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lvl="1" eaLnBrk="1" hangingPunct="1">
              <a:lnSpc>
                <a:spcPct val="80000"/>
              </a:lnSpc>
            </a:pPr>
            <a:r>
              <a:rPr lang="en-GB" sz="1600"/>
              <a:t>The IETF plenary session </a:t>
            </a:r>
          </a:p>
          <a:p>
            <a:pPr lvl="1" eaLnBrk="1" hangingPunct="1">
              <a:lnSpc>
                <a:spcPct val="80000"/>
              </a:lnSpc>
            </a:pPr>
            <a:r>
              <a:rPr lang="en-GB" sz="1600"/>
              <a:t>The IESG, or any member thereof on behalf of the IESG </a:t>
            </a:r>
          </a:p>
          <a:p>
            <a:pPr lvl="1" eaLnBrk="1" hangingPunct="1">
              <a:lnSpc>
                <a:spcPct val="80000"/>
              </a:lnSpc>
            </a:pPr>
            <a:r>
              <a:rPr lang="en-GB" sz="1600"/>
              <a:t>Any IETF mailing list, including the IETF list itself, any working group or design team list, or any other list functioning under IETF auspices </a:t>
            </a:r>
          </a:p>
          <a:p>
            <a:pPr lvl="1" eaLnBrk="1" hangingPunct="1">
              <a:lnSpc>
                <a:spcPct val="80000"/>
              </a:lnSpc>
            </a:pPr>
            <a:r>
              <a:rPr lang="en-GB" sz="1600"/>
              <a:t>Any IETF working group or portion thereof </a:t>
            </a:r>
          </a:p>
          <a:p>
            <a:pPr lvl="1" eaLnBrk="1" hangingPunct="1">
              <a:lnSpc>
                <a:spcPct val="80000"/>
              </a:lnSpc>
            </a:pPr>
            <a:r>
              <a:rPr lang="en-GB" sz="1600"/>
              <a:t>The IAB or any member thereof on behalf of the IAB </a:t>
            </a:r>
          </a:p>
          <a:p>
            <a:pPr lvl="1" eaLnBrk="1" hangingPunct="1">
              <a:lnSpc>
                <a:spcPct val="80000"/>
              </a:lnSpc>
            </a:pPr>
            <a:r>
              <a:rPr lang="en-GB" sz="1600"/>
              <a:t>The RFC Editor or the Internet-Drafts function </a:t>
            </a:r>
          </a:p>
          <a:p>
            <a:pPr eaLnBrk="1" hangingPunct="1">
              <a:lnSpc>
                <a:spcPct val="80000"/>
              </a:lnSpc>
            </a:pPr>
            <a:r>
              <a:rPr lang="en-GB" sz="1800"/>
              <a:t>All IETF Contributions are subject to the rules of </a:t>
            </a:r>
            <a:r>
              <a:rPr lang="en-GB" sz="1800">
                <a:hlinkClick r:id="rId2"/>
              </a:rPr>
              <a:t>RFC 5378</a:t>
            </a:r>
            <a:r>
              <a:rPr lang="en-GB" sz="1800"/>
              <a:t> and </a:t>
            </a:r>
            <a:r>
              <a:rPr lang="en-GB" sz="1800">
                <a:hlinkClick r:id="rId3"/>
              </a:rPr>
              <a:t>RFC 3979</a:t>
            </a:r>
            <a:r>
              <a:rPr lang="en-GB" sz="1800"/>
              <a:t> (updated by </a:t>
            </a:r>
            <a:r>
              <a:rPr lang="en-GB" sz="1800">
                <a:hlinkClick r:id="rId4"/>
              </a:rPr>
              <a:t>RFC 4879</a:t>
            </a:r>
            <a:r>
              <a:rPr lang="en-GB" sz="1800"/>
              <a:t>). </a:t>
            </a:r>
          </a:p>
          <a:p>
            <a:pPr eaLnBrk="1" hangingPunct="1">
              <a:lnSpc>
                <a:spcPct val="80000"/>
              </a:lnSpc>
            </a:pPr>
            <a:r>
              <a:rPr lang="en-GB" sz="1800"/>
              <a:t>Statements made outside of an IETF session, mailing list or other function, that are clearly not intended to be input to an IETF activity, group or function, are not IETF Contributions in the context of this notice.</a:t>
            </a:r>
          </a:p>
          <a:p>
            <a:pPr eaLnBrk="1" hangingPunct="1">
              <a:lnSpc>
                <a:spcPct val="80000"/>
              </a:lnSpc>
            </a:pPr>
            <a:r>
              <a:rPr lang="en-GB" sz="1800"/>
              <a:t>Please consult </a:t>
            </a:r>
            <a:r>
              <a:rPr lang="en-GB" sz="1800">
                <a:hlinkClick r:id="rId2"/>
              </a:rPr>
              <a:t>RFC 5378</a:t>
            </a:r>
            <a:r>
              <a:rPr lang="en-GB" sz="1800"/>
              <a:t> and </a:t>
            </a:r>
            <a:r>
              <a:rPr lang="en-GB" sz="1800">
                <a:hlinkClick r:id="rId3"/>
              </a:rPr>
              <a:t>RFC 3979</a:t>
            </a:r>
            <a:r>
              <a:rPr lang="en-GB" sz="1800"/>
              <a:t> for details.</a:t>
            </a:r>
          </a:p>
          <a:p>
            <a:pPr eaLnBrk="1" hangingPunct="1">
              <a:lnSpc>
                <a:spcPct val="80000"/>
              </a:lnSpc>
            </a:pPr>
            <a:r>
              <a:rPr lang="en-GB" sz="1800"/>
              <a:t>A participant in any IETF activity is deemed to accept all IETF rules of process, as documented in Best Current Practices RFCs and IESG Statements.</a:t>
            </a:r>
          </a:p>
          <a:p>
            <a:pPr eaLnBrk="1" hangingPunct="1">
              <a:lnSpc>
                <a:spcPct val="80000"/>
              </a:lnSpc>
            </a:pPr>
            <a:r>
              <a:rPr lang="en-GB" sz="1800"/>
              <a:t>A participant in any IETF activity acknowledges that written, audio and video records of meetings may be made and may be available to the public. </a:t>
            </a:r>
            <a:endParaRPr lang="en-US" sz="1800"/>
          </a:p>
        </p:txBody>
      </p:sp>
      <p:sp>
        <p:nvSpPr>
          <p:cNvPr id="4" name="Slide Number Placeholder 3"/>
          <p:cNvSpPr>
            <a:spLocks noGrp="1"/>
          </p:cNvSpPr>
          <p:nvPr>
            <p:ph type="sldNum" sz="quarter" idx="12"/>
          </p:nvPr>
        </p:nvSpPr>
        <p:spPr/>
        <p:txBody>
          <a:bodyPr/>
          <a:lstStyle/>
          <a:p>
            <a:pPr>
              <a:defRPr/>
            </a:pPr>
            <a:fld id="{BF60C99E-FAC1-3447-AA7C-6A6F8065DE1D}"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NVO3</a:t>
            </a:r>
            <a:endParaRPr lang="en-US" dirty="0"/>
          </a:p>
        </p:txBody>
      </p:sp>
      <p:sp>
        <p:nvSpPr>
          <p:cNvPr id="3" name="Content Placeholder 2"/>
          <p:cNvSpPr>
            <a:spLocks noGrp="1"/>
          </p:cNvSpPr>
          <p:nvPr>
            <p:ph idx="1"/>
          </p:nvPr>
        </p:nvSpPr>
        <p:spPr>
          <a:xfrm>
            <a:off x="457200" y="1600200"/>
            <a:ext cx="8458200" cy="4525963"/>
          </a:xfrm>
        </p:spPr>
        <p:txBody>
          <a:bodyPr/>
          <a:lstStyle/>
          <a:p>
            <a:pPr>
              <a:buFont typeface="Arial"/>
              <a:buChar char="•"/>
            </a:pPr>
            <a:r>
              <a:rPr lang="en-US" dirty="0" smtClean="0"/>
              <a:t>Network </a:t>
            </a:r>
            <a:r>
              <a:rPr lang="en-US" dirty="0" err="1" smtClean="0"/>
              <a:t>Virtualisation</a:t>
            </a:r>
            <a:r>
              <a:rPr lang="en-US" dirty="0" smtClean="0"/>
              <a:t> Over L3 (IP)</a:t>
            </a:r>
          </a:p>
          <a:p>
            <a:pPr lvl="1">
              <a:buFont typeface="Arial"/>
              <a:buChar char="•"/>
            </a:pPr>
            <a:r>
              <a:rPr lang="en-US" dirty="0" smtClean="0"/>
              <a:t>L2 Service over IP tunnels</a:t>
            </a:r>
          </a:p>
          <a:p>
            <a:pPr lvl="1">
              <a:buFont typeface="Arial"/>
              <a:buChar char="•"/>
            </a:pPr>
            <a:r>
              <a:rPr lang="en-US" dirty="0" smtClean="0"/>
              <a:t>Various </a:t>
            </a:r>
            <a:r>
              <a:rPr lang="en-US" dirty="0" err="1" smtClean="0"/>
              <a:t>encap</a:t>
            </a:r>
            <a:r>
              <a:rPr lang="en-US" dirty="0" smtClean="0"/>
              <a:t> proposals already in draft</a:t>
            </a:r>
          </a:p>
          <a:p>
            <a:pPr lvl="1">
              <a:buFont typeface="Arial"/>
              <a:buChar char="•"/>
            </a:pPr>
            <a:r>
              <a:rPr lang="en-US" dirty="0" smtClean="0"/>
              <a:t>Various MAC learning options (data plane as per bridges/VPLS, control plane as per TRILL/E-VPN, something else?)</a:t>
            </a:r>
          </a:p>
          <a:p>
            <a:pPr>
              <a:buFont typeface="Arial"/>
              <a:buChar char="•"/>
            </a:pPr>
            <a:r>
              <a:rPr lang="en-US" dirty="0" smtClean="0"/>
              <a:t>Original plan was to set up a </a:t>
            </a:r>
            <a:r>
              <a:rPr lang="en-US" dirty="0" err="1" smtClean="0"/>
              <a:t>BoF</a:t>
            </a:r>
            <a:endParaRPr lang="en-US" dirty="0" smtClean="0"/>
          </a:p>
          <a:p>
            <a:r>
              <a:rPr lang="en-US" dirty="0" err="1" smtClean="0"/>
              <a:t>ADs</a:t>
            </a:r>
            <a:r>
              <a:rPr lang="en-US" dirty="0" smtClean="0"/>
              <a:t> decided this was within L2VPN scope</a:t>
            </a:r>
            <a:endParaRPr lang="en-US" dirty="0" smtClean="0"/>
          </a:p>
          <a:p>
            <a:r>
              <a:rPr lang="en-US" dirty="0" smtClean="0"/>
              <a:t>We are discussing this now…</a:t>
            </a:r>
            <a:endParaRPr lang="en-US" dirty="0" smtClean="0"/>
          </a:p>
        </p:txBody>
      </p:sp>
      <p:sp>
        <p:nvSpPr>
          <p:cNvPr id="4" name="Slide Number Placeholder 3"/>
          <p:cNvSpPr>
            <a:spLocks noGrp="1"/>
          </p:cNvSpPr>
          <p:nvPr>
            <p:ph type="sldNum" sz="quarter" idx="12"/>
          </p:nvPr>
        </p:nvSpPr>
        <p:spPr/>
        <p:txBody>
          <a:bodyPr/>
          <a:lstStyle/>
          <a:p>
            <a:pPr>
              <a:defRPr/>
            </a:pPr>
            <a:fld id="{BF60C99E-FAC1-3447-AA7C-6A6F8065DE1D}" type="slidenum">
              <a:rPr lang="en-US" smtClean="0"/>
              <a:pPr>
                <a:defRPr/>
              </a:pPr>
              <a:t>4</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692809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Framing the Discussion</a:t>
            </a:r>
            <a:endParaRPr lang="en-US" dirty="0"/>
          </a:p>
        </p:txBody>
      </p:sp>
      <p:sp>
        <p:nvSpPr>
          <p:cNvPr id="3" name="Content Placeholder 2"/>
          <p:cNvSpPr>
            <a:spLocks noGrp="1"/>
          </p:cNvSpPr>
          <p:nvPr>
            <p:ph idx="1"/>
          </p:nvPr>
        </p:nvSpPr>
        <p:spPr>
          <a:xfrm>
            <a:off x="457200" y="1600200"/>
            <a:ext cx="8458200" cy="4525963"/>
          </a:xfrm>
        </p:spPr>
        <p:txBody>
          <a:bodyPr/>
          <a:lstStyle/>
          <a:p>
            <a:pPr marL="514350" indent="-514350">
              <a:buFont typeface="+mj-lt"/>
              <a:buAutoNum type="arabicParenR"/>
            </a:pPr>
            <a:r>
              <a:rPr lang="en-US" dirty="0" smtClean="0"/>
              <a:t>What is th</a:t>
            </a:r>
            <a:r>
              <a:rPr lang="en-US" dirty="0" smtClean="0"/>
              <a:t>e problem?</a:t>
            </a:r>
          </a:p>
          <a:p>
            <a:pPr lvl="1">
              <a:buFont typeface="Arial"/>
              <a:buChar char="•"/>
            </a:pPr>
            <a:r>
              <a:rPr lang="en-US" dirty="0" smtClean="0"/>
              <a:t>Is the problem statement a good starting point?</a:t>
            </a:r>
          </a:p>
          <a:p>
            <a:pPr lvl="1">
              <a:buFont typeface="Arial"/>
              <a:buChar char="•"/>
            </a:pPr>
            <a:endParaRPr lang="en-US" dirty="0" smtClean="0"/>
          </a:p>
          <a:p>
            <a:pPr marL="514350" indent="-514350">
              <a:buFont typeface="+mj-lt"/>
              <a:buAutoNum type="arabicParenR"/>
            </a:pPr>
            <a:r>
              <a:rPr lang="en-US" dirty="0" smtClean="0"/>
              <a:t>What new work has to be done?</a:t>
            </a:r>
          </a:p>
          <a:p>
            <a:pPr lvl="1">
              <a:buFont typeface="Arial"/>
              <a:buChar char="•"/>
            </a:pPr>
            <a:r>
              <a:rPr lang="en-US" dirty="0" smtClean="0"/>
              <a:t>By “work” we don’t just mean create protocols</a:t>
            </a:r>
          </a:p>
          <a:p>
            <a:pPr marL="514350" indent="-514350">
              <a:buNone/>
            </a:pPr>
            <a:endParaRPr lang="en-US" dirty="0" smtClean="0"/>
          </a:p>
          <a:p>
            <a:pPr marL="514350" indent="-514350">
              <a:buFont typeface="+mj-lt"/>
              <a:buAutoNum type="arabicParenR"/>
            </a:pPr>
            <a:r>
              <a:rPr lang="en-US" dirty="0" smtClean="0"/>
              <a:t>Do we agree IETF needs to work on this?</a:t>
            </a:r>
          </a:p>
          <a:p>
            <a:pPr lvl="1">
              <a:buFont typeface="Arial"/>
              <a:buChar char="•"/>
            </a:pPr>
            <a:r>
              <a:rPr lang="en-US" dirty="0" smtClean="0"/>
              <a:t>Not discussing which WG here and now!</a:t>
            </a:r>
          </a:p>
        </p:txBody>
      </p:sp>
      <p:sp>
        <p:nvSpPr>
          <p:cNvPr id="4" name="Slide Number Placeholder 3"/>
          <p:cNvSpPr>
            <a:spLocks noGrp="1"/>
          </p:cNvSpPr>
          <p:nvPr>
            <p:ph type="sldNum" sz="quarter" idx="12"/>
          </p:nvPr>
        </p:nvSpPr>
        <p:spPr/>
        <p:txBody>
          <a:bodyPr/>
          <a:lstStyle/>
          <a:p>
            <a:pPr>
              <a:defRPr/>
            </a:pPr>
            <a:fld id="{BF60C99E-FAC1-3447-AA7C-6A6F8065DE1D}" type="slidenum">
              <a:rPr lang="en-US" smtClean="0"/>
              <a:pPr>
                <a:defRPr/>
              </a:pPr>
              <a:t>5</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69280959"/>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7268</TotalTime>
  <Words>442</Words>
  <Application>Microsoft Macintosh PowerPoint</Application>
  <PresentationFormat>On-screen Show (4:3)</PresentationFormat>
  <Paragraphs>44</Paragraphs>
  <Slides>5</Slides>
  <Notes>1</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Default Design</vt:lpstr>
      <vt:lpstr>L2VPN WG “NVO3” Meeting</vt:lpstr>
      <vt:lpstr>Agenda</vt:lpstr>
      <vt:lpstr>Note Well</vt:lpstr>
      <vt:lpstr>NVO3</vt:lpstr>
      <vt:lpstr>Framing the Discussion</vt:lpstr>
    </vt:vector>
  </TitlesOfParts>
  <Manager/>
  <Company>Cisco Systems</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L2VPN WG Status</dc:title>
  <dc:subject/>
  <dc:creator>Giles Heron</dc:creator>
  <cp:keywords/>
  <dc:description/>
  <cp:lastModifiedBy>Giles Heron</cp:lastModifiedBy>
  <cp:revision>91</cp:revision>
  <dcterms:created xsi:type="dcterms:W3CDTF">2011-11-16T10:57:25Z</dcterms:created>
  <dcterms:modified xsi:type="dcterms:W3CDTF">2011-11-16T11:20:58Z</dcterms:modified>
  <cp:category/>
</cp:coreProperties>
</file>