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62" r:id="rId5"/>
    <p:sldId id="258" r:id="rId6"/>
    <p:sldId id="264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33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5B3BF-D8D1-4CEC-9ADE-611A45B1E40C}" type="datetimeFigureOut">
              <a:rPr lang="zh-CN" altLang="en-US" smtClean="0"/>
              <a:t>2011-11-11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80BC-90E7-4E2A-81C0-D9446D9332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94920" cy="365125"/>
          </a:xfrm>
        </p:spPr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626968" cy="365125"/>
          </a:xfrm>
        </p:spPr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IETF 82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draft-</a:t>
            </a:r>
            <a:r>
              <a:rPr lang="en-US" altLang="zh-CN" dirty="0" err="1" smtClean="0"/>
              <a:t>yue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mmusic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rtsp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-control-extension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 smtClean="0"/>
              <a:t>Peiyu</a:t>
            </a:r>
            <a:r>
              <a:rPr lang="en-US" altLang="zh-CN" dirty="0" smtClean="0"/>
              <a:t> YUE (Roy)</a:t>
            </a:r>
          </a:p>
          <a:p>
            <a:r>
              <a:rPr lang="en-US" altLang="zh-CN" dirty="0" err="1" smtClean="0"/>
              <a:t>Huawei</a:t>
            </a:r>
            <a:r>
              <a:rPr lang="en-US" altLang="zh-CN" dirty="0" smtClean="0"/>
              <a:t> Technologies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altLang="zh-CN" dirty="0" smtClean="0"/>
              <a:t>Scenario: Single Session Transport</a:t>
            </a:r>
            <a:br>
              <a:rPr lang="en-US" altLang="zh-CN" dirty="0" smtClean="0"/>
            </a:br>
            <a:r>
              <a:rPr lang="en-US" altLang="zh-CN" sz="2700" dirty="0" smtClean="0"/>
              <a:t>--- used for SVC and MVC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6588224" y="2996952"/>
            <a:ext cx="12241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r>
              <a:rPr lang="en-US" altLang="zh-CN" dirty="0" smtClean="0"/>
              <a:t>Server</a:t>
            </a:r>
          </a:p>
          <a:p>
            <a:pPr algn="ctr"/>
            <a:r>
              <a:rPr lang="en-US" altLang="zh-CN" sz="1100" dirty="0" smtClean="0"/>
              <a:t>RTSP+RTP</a:t>
            </a:r>
            <a:endParaRPr lang="zh-CN" altLang="en-US" sz="1100" dirty="0"/>
          </a:p>
        </p:txBody>
      </p:sp>
      <p:sp>
        <p:nvSpPr>
          <p:cNvPr id="8" name="圆角矩形 7"/>
          <p:cNvSpPr/>
          <p:nvPr/>
        </p:nvSpPr>
        <p:spPr>
          <a:xfrm>
            <a:off x="971600" y="2996952"/>
            <a:ext cx="12241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r>
              <a:rPr lang="en-US" altLang="zh-CN" dirty="0" smtClean="0"/>
              <a:t>Client</a:t>
            </a:r>
          </a:p>
          <a:p>
            <a:pPr algn="ctr"/>
            <a:r>
              <a:rPr lang="en-US" altLang="zh-CN" sz="1100" dirty="0" smtClean="0"/>
              <a:t>RTSP+RTP</a:t>
            </a:r>
            <a:endParaRPr lang="zh-CN" altLang="en-US" sz="1100" dirty="0"/>
          </a:p>
        </p:txBody>
      </p:sp>
      <p:sp>
        <p:nvSpPr>
          <p:cNvPr id="9" name="圆角矩形 8"/>
          <p:cNvSpPr/>
          <p:nvPr/>
        </p:nvSpPr>
        <p:spPr>
          <a:xfrm>
            <a:off x="6804248" y="2996952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164288" y="2996952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7164288" y="2708920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7452320" y="2996952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7452320" y="2708920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7452320" y="2420888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左箭头 17"/>
          <p:cNvSpPr/>
          <p:nvPr/>
        </p:nvSpPr>
        <p:spPr>
          <a:xfrm>
            <a:off x="2195736" y="3429000"/>
            <a:ext cx="4392488" cy="2880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1907704" y="3645028"/>
            <a:ext cx="936104" cy="5760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3568" y="422108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Single RTP Session</a:t>
            </a:r>
            <a:endParaRPr lang="zh-CN" altLang="en-US" sz="1200" dirty="0"/>
          </a:p>
        </p:txBody>
      </p:sp>
      <p:cxnSp>
        <p:nvCxnSpPr>
          <p:cNvPr id="25" name="直接箭头连接符 24"/>
          <p:cNvCxnSpPr>
            <a:stCxn id="28" idx="1"/>
            <a:endCxn id="9" idx="3"/>
          </p:cNvCxnSpPr>
          <p:nvPr/>
        </p:nvCxnSpPr>
        <p:spPr>
          <a:xfrm flipH="1" flipV="1">
            <a:off x="6948264" y="3104964"/>
            <a:ext cx="1224136" cy="7505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172400" y="371703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base layer </a:t>
            </a:r>
            <a:endParaRPr lang="zh-CN" alt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740352" y="3284984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enhancement layer 1 </a:t>
            </a:r>
            <a:endParaRPr lang="zh-CN" altLang="en-US" sz="1200" dirty="0"/>
          </a:p>
        </p:txBody>
      </p:sp>
      <p:cxnSp>
        <p:nvCxnSpPr>
          <p:cNvPr id="30" name="直接箭头连接符 29"/>
          <p:cNvCxnSpPr>
            <a:stCxn id="29" idx="0"/>
            <a:endCxn id="12" idx="3"/>
          </p:cNvCxnSpPr>
          <p:nvPr/>
        </p:nvCxnSpPr>
        <p:spPr>
          <a:xfrm flipH="1" flipV="1">
            <a:off x="7308304" y="3104964"/>
            <a:ext cx="1188132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40352" y="263691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enhancement layer 2 </a:t>
            </a:r>
            <a:endParaRPr lang="zh-CN" altLang="en-US" sz="1200" dirty="0"/>
          </a:p>
        </p:txBody>
      </p:sp>
      <p:cxnSp>
        <p:nvCxnSpPr>
          <p:cNvPr id="35" name="直接箭头连接符 34"/>
          <p:cNvCxnSpPr>
            <a:stCxn id="34" idx="0"/>
            <a:endCxn id="17" idx="3"/>
          </p:cNvCxnSpPr>
          <p:nvPr/>
        </p:nvCxnSpPr>
        <p:spPr>
          <a:xfrm flipH="1" flipV="1">
            <a:off x="7596336" y="2528900"/>
            <a:ext cx="900100" cy="108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5364088" y="3284984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5580112" y="3284984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5580112" y="2996952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5796136" y="3284984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5796136" y="2996952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5796136" y="2708920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4283968" y="3284984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4499992" y="3284984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4499992" y="2996952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4716016" y="3284984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716016" y="2996952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4716016" y="2708920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3275856" y="3284984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3491880" y="3284984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3491880" y="2996952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3707904" y="3284984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3707904" y="2996952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>
            <a:off x="3707904" y="2708920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611560" y="177281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Example :SVC content transport to client</a:t>
            </a:r>
            <a:endParaRPr lang="zh-CN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251520" y="5373216"/>
            <a:ext cx="889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Problem identified:</a:t>
            </a:r>
          </a:p>
          <a:p>
            <a:r>
              <a:rPr lang="en-US" altLang="zh-CN" dirty="0" smtClean="0"/>
              <a:t>How can the client retrieve part of the content (e.g. Operation point 1, the base layer), or even switch between operation points?   </a:t>
            </a:r>
            <a:endParaRPr lang="zh-CN" alt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6732240" y="4293096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Operation point 1:</a:t>
            </a:r>
          </a:p>
          <a:p>
            <a:endParaRPr lang="en-US" altLang="zh-CN" sz="1200" dirty="0" smtClean="0"/>
          </a:p>
          <a:p>
            <a:r>
              <a:rPr lang="en-US" altLang="zh-CN" sz="1200" dirty="0" smtClean="0"/>
              <a:t>Operation point 2:          +</a:t>
            </a:r>
          </a:p>
          <a:p>
            <a:endParaRPr lang="en-US" altLang="zh-CN" sz="1200" dirty="0" smtClean="0"/>
          </a:p>
          <a:p>
            <a:r>
              <a:rPr lang="en-US" altLang="zh-CN" sz="1200" dirty="0" smtClean="0"/>
              <a:t>Operation point 3:          +           +</a:t>
            </a:r>
            <a:endParaRPr lang="zh-CN" altLang="en-US" sz="1200" dirty="0"/>
          </a:p>
        </p:txBody>
      </p:sp>
      <p:sp>
        <p:nvSpPr>
          <p:cNvPr id="88" name="圆角矩形 87"/>
          <p:cNvSpPr/>
          <p:nvPr/>
        </p:nvSpPr>
        <p:spPr>
          <a:xfrm>
            <a:off x="8028384" y="4293096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圆角矩形 88"/>
          <p:cNvSpPr/>
          <p:nvPr/>
        </p:nvSpPr>
        <p:spPr>
          <a:xfrm>
            <a:off x="8028384" y="4653136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8028384" y="5013176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圆角矩形 90"/>
          <p:cNvSpPr/>
          <p:nvPr/>
        </p:nvSpPr>
        <p:spPr>
          <a:xfrm>
            <a:off x="8460432" y="4653136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圆角矩形 91"/>
          <p:cNvSpPr/>
          <p:nvPr/>
        </p:nvSpPr>
        <p:spPr>
          <a:xfrm>
            <a:off x="8460432" y="5013176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>
            <a:off x="8964488" y="5013176"/>
            <a:ext cx="144016" cy="21602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日期占位符 5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 dirty="0"/>
          </a:p>
        </p:txBody>
      </p:sp>
      <p:sp>
        <p:nvSpPr>
          <p:cNvPr id="56" name="灯片编号占位符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Definition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Definition</a:t>
            </a:r>
          </a:p>
          <a:p>
            <a:endParaRPr lang="en-US" altLang="zh-CN" dirty="0" smtClean="0"/>
          </a:p>
          <a:p>
            <a:pPr lvl="1"/>
            <a:r>
              <a:rPr lang="en-US" altLang="zh-CN" dirty="0" err="1" smtClean="0"/>
              <a:t>Substream</a:t>
            </a:r>
            <a:r>
              <a:rPr lang="en-US" altLang="zh-CN" dirty="0" smtClean="0"/>
              <a:t>: a part of a media stream containing one or more </a:t>
            </a:r>
            <a:r>
              <a:rPr lang="en-US" altLang="zh-CN" dirty="0" err="1" smtClean="0"/>
              <a:t>bitstream</a:t>
            </a:r>
            <a:r>
              <a:rPr lang="en-US" altLang="zh-CN" dirty="0" smtClean="0"/>
              <a:t> components, which can be independently decoded.  </a:t>
            </a:r>
          </a:p>
          <a:p>
            <a:pPr lvl="1">
              <a:buNone/>
            </a:pPr>
            <a:r>
              <a:rPr lang="en-US" altLang="zh-CN" dirty="0" smtClean="0"/>
              <a:t>	Typically a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is identified by an operation point.</a:t>
            </a:r>
          </a:p>
          <a:p>
            <a:pPr lvl="1">
              <a:buNone/>
            </a:pPr>
            <a:endParaRPr lang="en-US" altLang="zh-CN" dirty="0" smtClean="0"/>
          </a:p>
          <a:p>
            <a:pPr lvl="1"/>
            <a:r>
              <a:rPr lang="en-US" altLang="zh-CN" dirty="0" err="1" smtClean="0"/>
              <a:t>Substream</a:t>
            </a:r>
            <a:r>
              <a:rPr lang="en-US" altLang="zh-CN" dirty="0" smtClean="0"/>
              <a:t> type: the compound mode of the </a:t>
            </a:r>
            <a:r>
              <a:rPr lang="en-US" altLang="zh-CN" dirty="0" err="1" smtClean="0"/>
              <a:t>bitstream</a:t>
            </a:r>
            <a:r>
              <a:rPr lang="en-US" altLang="zh-CN" dirty="0" smtClean="0"/>
              <a:t> components in a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, e.g.  SVC, MVC, etc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Substream</a:t>
            </a:r>
            <a:r>
              <a:rPr lang="en-US" altLang="zh-CN" dirty="0" smtClean="0"/>
              <a:t> control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Annotation</a:t>
            </a:r>
          </a:p>
          <a:p>
            <a:pPr lvl="1"/>
            <a:r>
              <a:rPr lang="en-US" altLang="zh-CN" dirty="0" smtClean="0"/>
              <a:t>Signaling the </a:t>
            </a:r>
            <a:r>
              <a:rPr lang="en-US" altLang="zh-CN" dirty="0" err="1" smtClean="0"/>
              <a:t>substreams</a:t>
            </a:r>
            <a:r>
              <a:rPr lang="en-US" altLang="zh-CN" dirty="0" smtClean="0"/>
              <a:t> available for control.</a:t>
            </a:r>
          </a:p>
          <a:p>
            <a:pPr lvl="1"/>
            <a:r>
              <a:rPr lang="en-US" altLang="zh-CN" dirty="0" smtClean="0"/>
              <a:t>It is usually done by the SDP specification of the RTP PF specification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Capability negotiation</a:t>
            </a:r>
          </a:p>
          <a:p>
            <a:pPr lvl="1"/>
            <a:r>
              <a:rPr lang="en-US" altLang="zh-CN" dirty="0" smtClean="0"/>
              <a:t>Based on the RTSP feature tag negotiation mechanism</a:t>
            </a:r>
          </a:p>
          <a:p>
            <a:pPr lvl="1"/>
            <a:r>
              <a:rPr lang="en-US" altLang="zh-CN" dirty="0" smtClean="0"/>
              <a:t>new feature tag defined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Control operations</a:t>
            </a:r>
          </a:p>
          <a:p>
            <a:pPr lvl="1"/>
            <a:r>
              <a:rPr lang="en-US" altLang="zh-CN" dirty="0" smtClean="0"/>
              <a:t>Define new RTSP header, used in PLAY request.</a:t>
            </a:r>
          </a:p>
          <a:p>
            <a:pPr lvl="1"/>
            <a:r>
              <a:rPr lang="en-US" altLang="zh-CN" dirty="0" smtClean="0"/>
              <a:t>New status code for failure cases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Example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3779912" y="1124744"/>
            <a:ext cx="12241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Server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79512" y="1124744"/>
            <a:ext cx="12241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Client</a:t>
            </a:r>
          </a:p>
        </p:txBody>
      </p:sp>
      <p:cxnSp>
        <p:nvCxnSpPr>
          <p:cNvPr id="8" name="直接连接符 7"/>
          <p:cNvCxnSpPr>
            <a:stCxn id="5" idx="2"/>
          </p:cNvCxnSpPr>
          <p:nvPr/>
        </p:nvCxnSpPr>
        <p:spPr>
          <a:xfrm>
            <a:off x="791580" y="2132856"/>
            <a:ext cx="36004" cy="46085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427984" y="2132856"/>
            <a:ext cx="36004" cy="46085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755576" y="2636912"/>
            <a:ext cx="3672408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67536" y="1196752"/>
            <a:ext cx="414096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 SDP:</a:t>
            </a:r>
          </a:p>
          <a:p>
            <a:r>
              <a:rPr lang="en-US" altLang="zh-CN" sz="1200" dirty="0" smtClean="0"/>
              <a:t>…….</a:t>
            </a:r>
          </a:p>
          <a:p>
            <a:r>
              <a:rPr lang="en-US" altLang="zh-CN" sz="1200" dirty="0" smtClean="0"/>
              <a:t>m=video 20000 RTP/AVP 97</a:t>
            </a:r>
          </a:p>
          <a:p>
            <a:r>
              <a:rPr lang="en-US" altLang="zh-CN" sz="1200" dirty="0" smtClean="0"/>
              <a:t>      a=rtpmap:97 H264-SVC/90000</a:t>
            </a:r>
          </a:p>
          <a:p>
            <a:r>
              <a:rPr lang="en-US" altLang="zh-CN" sz="1200" dirty="0" smtClean="0"/>
              <a:t>      a=fmtp:97 profile-level-id=53000c; </a:t>
            </a:r>
            <a:r>
              <a:rPr lang="en-US" altLang="zh-CN" sz="1200" dirty="0" err="1" smtClean="0"/>
              <a:t>packetization</a:t>
            </a:r>
            <a:r>
              <a:rPr lang="en-US" altLang="zh-CN" sz="1200" dirty="0" smtClean="0"/>
              <a:t>-mode=1;</a:t>
            </a:r>
          </a:p>
          <a:p>
            <a:r>
              <a:rPr lang="en-US" altLang="zh-CN" sz="1200" dirty="0" smtClean="0"/>
              <a:t>       </a:t>
            </a:r>
            <a:r>
              <a:rPr lang="en-US" altLang="zh-CN" sz="1200" dirty="0" err="1" smtClean="0"/>
              <a:t>sprop</a:t>
            </a:r>
            <a:r>
              <a:rPr lang="en-US" altLang="zh-CN" sz="1200" dirty="0" smtClean="0"/>
              <a:t>-parameter-sets={sps0},{sps1},{pps0},{pps1};</a:t>
            </a:r>
          </a:p>
          <a:p>
            <a:r>
              <a:rPr lang="en-US" altLang="zh-CN" sz="1200" dirty="0" smtClean="0"/>
              <a:t>       </a:t>
            </a:r>
            <a:r>
              <a:rPr lang="en-US" altLang="zh-CN" sz="1200" dirty="0" err="1" smtClean="0">
                <a:solidFill>
                  <a:srgbClr val="FF0000"/>
                </a:solidFill>
              </a:rPr>
              <a:t>sprop</a:t>
            </a:r>
            <a:r>
              <a:rPr lang="en-US" altLang="zh-CN" sz="1200" dirty="0" smtClean="0">
                <a:solidFill>
                  <a:srgbClr val="FF0000"/>
                </a:solidFill>
              </a:rPr>
              <a:t>-operation-point-info=&lt;1,0,0,0,4de00a,3200,176,144,128,</a:t>
            </a:r>
          </a:p>
          <a:p>
            <a:r>
              <a:rPr lang="en-US" altLang="zh-CN" sz="1200" dirty="0" smtClean="0">
                <a:solidFill>
                  <a:srgbClr val="FF0000"/>
                </a:solidFill>
              </a:rPr>
              <a:t>      256&gt;,&lt;2,1,1,0,53000c,6400,352,288,256,512&gt;;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5736" y="2420888"/>
            <a:ext cx="64807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 SDP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755576" y="3717032"/>
            <a:ext cx="3672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827584" y="5157192"/>
            <a:ext cx="360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827584" y="4293096"/>
            <a:ext cx="360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51720" y="350100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 RTSP SETUP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95736" y="4077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200 OK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1720" y="494116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RTSP PLAY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28" name="直接箭头连接符 27"/>
          <p:cNvCxnSpPr>
            <a:stCxn id="17" idx="1"/>
          </p:cNvCxnSpPr>
          <p:nvPr/>
        </p:nvCxnSpPr>
        <p:spPr>
          <a:xfrm flipH="1">
            <a:off x="2519264" y="2073915"/>
            <a:ext cx="2448272" cy="4189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827584" y="5517232"/>
            <a:ext cx="360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95736" y="531224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200 OK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 flipH="1">
            <a:off x="827584" y="6093296"/>
            <a:ext cx="3600400" cy="0"/>
          </a:xfrm>
          <a:prstGeom prst="straightConnector1">
            <a:avLst/>
          </a:prstGeom>
          <a:ln w="44450" cmpd="sng">
            <a:headEnd type="none" w="med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圆角矩形 34"/>
          <p:cNvSpPr/>
          <p:nvPr/>
        </p:nvSpPr>
        <p:spPr>
          <a:xfrm>
            <a:off x="3707904" y="5877272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771800" y="5877272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1835696" y="5877272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4967472" y="4437112"/>
            <a:ext cx="4139952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PLAY rtsp://example.com/svc.mp4/ RTSP/2.0 </a:t>
            </a:r>
          </a:p>
          <a:p>
            <a:r>
              <a:rPr lang="en-US" altLang="zh-CN" sz="1200" dirty="0" err="1" smtClean="0"/>
              <a:t>CSeq</a:t>
            </a:r>
            <a:r>
              <a:rPr lang="en-US" altLang="zh-CN" sz="1200" dirty="0" smtClean="0"/>
              <a:t>: 6 </a:t>
            </a:r>
          </a:p>
          <a:p>
            <a:r>
              <a:rPr lang="en-US" altLang="zh-CN" sz="1200" dirty="0" smtClean="0"/>
              <a:t>User-Agent: </a:t>
            </a:r>
            <a:r>
              <a:rPr lang="en-US" altLang="zh-CN" sz="1200" dirty="0" err="1" smtClean="0"/>
              <a:t>PhonyClient</a:t>
            </a:r>
            <a:r>
              <a:rPr lang="en-US" altLang="zh-CN" sz="1200" dirty="0" smtClean="0"/>
              <a:t>/1.2 </a:t>
            </a:r>
          </a:p>
          <a:p>
            <a:r>
              <a:rPr lang="en-US" altLang="zh-CN" sz="1200" dirty="0" smtClean="0"/>
              <a:t>Range: </a:t>
            </a:r>
            <a:r>
              <a:rPr lang="en-US" altLang="zh-CN" sz="1200" dirty="0" err="1" smtClean="0"/>
              <a:t>npt</a:t>
            </a:r>
            <a:r>
              <a:rPr lang="en-US" altLang="zh-CN" sz="1200" dirty="0" smtClean="0"/>
              <a:t>=30.87-634.10 </a:t>
            </a:r>
          </a:p>
          <a:p>
            <a:r>
              <a:rPr lang="en-US" altLang="zh-CN" sz="1200" dirty="0" smtClean="0"/>
              <a:t>Seek-Style: Next </a:t>
            </a:r>
          </a:p>
          <a:p>
            <a:r>
              <a:rPr lang="en-US" altLang="zh-CN" sz="1200" dirty="0" smtClean="0"/>
              <a:t>Session: 12345678 </a:t>
            </a:r>
          </a:p>
          <a:p>
            <a:r>
              <a:rPr lang="en-US" altLang="zh-CN" sz="1200" dirty="0" err="1" smtClean="0">
                <a:solidFill>
                  <a:srgbClr val="FF0000"/>
                </a:solidFill>
              </a:rPr>
              <a:t>Substream</a:t>
            </a:r>
            <a:r>
              <a:rPr lang="en-US" altLang="zh-CN" sz="1200" dirty="0" smtClean="0">
                <a:solidFill>
                  <a:srgbClr val="FF0000"/>
                </a:solidFill>
              </a:rPr>
              <a:t>: rtsp://example.com/svc.mp4/, SVC, lay-id=1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69760" y="3068960"/>
            <a:ext cx="410445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SETUP rtsp://example.com/SVC.mp4/ RTSP/2.0 </a:t>
            </a:r>
          </a:p>
          <a:p>
            <a:r>
              <a:rPr lang="en-US" altLang="zh-CN" sz="1200" dirty="0" err="1" smtClean="0"/>
              <a:t>CSeq</a:t>
            </a:r>
            <a:r>
              <a:rPr lang="en-US" altLang="zh-CN" sz="1200" dirty="0" smtClean="0"/>
              <a:t>: 3 </a:t>
            </a:r>
          </a:p>
          <a:p>
            <a:r>
              <a:rPr lang="en-US" altLang="zh-CN" sz="1200" dirty="0" smtClean="0"/>
              <a:t>User-Agent: </a:t>
            </a:r>
            <a:r>
              <a:rPr lang="en-US" altLang="zh-CN" sz="1200" dirty="0" err="1" smtClean="0"/>
              <a:t>PhonyClient</a:t>
            </a:r>
            <a:r>
              <a:rPr lang="en-US" altLang="zh-CN" sz="1200" dirty="0" smtClean="0"/>
              <a:t>/1.2 </a:t>
            </a:r>
          </a:p>
          <a:p>
            <a:r>
              <a:rPr lang="en-US" altLang="zh-CN" sz="1200" dirty="0" smtClean="0">
                <a:solidFill>
                  <a:srgbClr val="FF0000"/>
                </a:solidFill>
              </a:rPr>
              <a:t>Require: </a:t>
            </a:r>
            <a:r>
              <a:rPr lang="en-US" altLang="zh-CN" sz="1200" dirty="0" err="1" smtClean="0">
                <a:solidFill>
                  <a:srgbClr val="FF0000"/>
                </a:solidFill>
              </a:rPr>
              <a:t>play.substream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en-US" altLang="zh-CN" sz="1200" dirty="0" smtClean="0"/>
              <a:t>Transport: ……</a:t>
            </a:r>
            <a:endParaRPr lang="zh-CN" altLang="en-US" sz="1200" dirty="0"/>
          </a:p>
        </p:txBody>
      </p:sp>
      <p:cxnSp>
        <p:nvCxnSpPr>
          <p:cNvPr id="46" name="直接箭头连接符 45"/>
          <p:cNvCxnSpPr/>
          <p:nvPr/>
        </p:nvCxnSpPr>
        <p:spPr>
          <a:xfrm flipH="1">
            <a:off x="2987824" y="3573016"/>
            <a:ext cx="1944216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flipH="1">
            <a:off x="2987824" y="5013176"/>
            <a:ext cx="1944216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任意多边形 51"/>
          <p:cNvSpPr/>
          <p:nvPr/>
        </p:nvSpPr>
        <p:spPr>
          <a:xfrm>
            <a:off x="5547360" y="2609088"/>
            <a:ext cx="3686048" cy="3048000"/>
          </a:xfrm>
          <a:custGeom>
            <a:avLst/>
            <a:gdLst>
              <a:gd name="connsiteX0" fmla="*/ 2950464 w 3686048"/>
              <a:gd name="connsiteY0" fmla="*/ 3048000 h 3048000"/>
              <a:gd name="connsiteX1" fmla="*/ 3194304 w 3686048"/>
              <a:gd name="connsiteY1" fmla="*/ 1194816 h 3048000"/>
              <a:gd name="connsiteX2" fmla="*/ 0 w 3686048"/>
              <a:gd name="connsiteY2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6048" h="3048000">
                <a:moveTo>
                  <a:pt x="2950464" y="3048000"/>
                </a:moveTo>
                <a:cubicBezTo>
                  <a:pt x="3318256" y="2375408"/>
                  <a:pt x="3686048" y="1702816"/>
                  <a:pt x="3194304" y="1194816"/>
                </a:cubicBezTo>
                <a:cubicBezTo>
                  <a:pt x="2702560" y="686816"/>
                  <a:pt x="382016" y="67056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  <a:prstDash val="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35896" y="1556792"/>
            <a:ext cx="144016" cy="21602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3851920" y="1556792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3851920" y="1268760"/>
            <a:ext cx="144016" cy="216024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日期占位符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 of extensions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Extension to RTSP</a:t>
            </a:r>
          </a:p>
          <a:p>
            <a:pPr lvl="1"/>
            <a:r>
              <a:rPr lang="en-US" altLang="zh-CN" dirty="0" smtClean="0"/>
              <a:t>Header extension: </a:t>
            </a:r>
          </a:p>
          <a:p>
            <a:pPr lvl="2"/>
            <a:r>
              <a:rPr lang="en-US" altLang="zh-CN" dirty="0" err="1" smtClean="0"/>
              <a:t>Substream</a:t>
            </a:r>
            <a:r>
              <a:rPr lang="en-US" altLang="zh-CN" dirty="0" smtClean="0"/>
              <a:t>, contains the Request-URI,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type and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id triples.</a:t>
            </a:r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Feature Tag extension</a:t>
            </a:r>
          </a:p>
          <a:p>
            <a:pPr lvl="2"/>
            <a:r>
              <a:rPr lang="en-US" altLang="zh-CN" dirty="0" err="1" smtClean="0"/>
              <a:t>Play.substream</a:t>
            </a:r>
            <a:r>
              <a:rPr lang="en-US" altLang="zh-CN" dirty="0" smtClean="0"/>
              <a:t>, indicating the support of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control defined here.</a:t>
            </a:r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Status Code Extension</a:t>
            </a:r>
          </a:p>
          <a:p>
            <a:pPr lvl="2"/>
            <a:r>
              <a:rPr lang="en-US" altLang="zh-CN" dirty="0" smtClean="0"/>
              <a:t>552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Type Not Recognized</a:t>
            </a:r>
          </a:p>
          <a:p>
            <a:pPr lvl="2"/>
            <a:r>
              <a:rPr lang="en-US" altLang="zh-CN" dirty="0" smtClean="0"/>
              <a:t>553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Control Not Allowed</a:t>
            </a:r>
          </a:p>
          <a:p>
            <a:pPr lvl="2"/>
            <a:r>
              <a:rPr lang="en-US" altLang="zh-CN" dirty="0" smtClean="0"/>
              <a:t>554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Id Not Valid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Complete the MVC part with the ongoing discussion of  I-</a:t>
            </a:r>
            <a:r>
              <a:rPr lang="en-US" altLang="zh-CN" dirty="0" err="1" smtClean="0"/>
              <a:t>D.ietf</a:t>
            </a:r>
            <a:r>
              <a:rPr lang="en-US" altLang="zh-CN" dirty="0" smtClean="0"/>
              <a:t>-payload-</a:t>
            </a:r>
            <a:r>
              <a:rPr lang="en-US" altLang="zh-CN" dirty="0" err="1" smtClean="0"/>
              <a:t>rtp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mvc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MVC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annotation</a:t>
            </a:r>
          </a:p>
          <a:p>
            <a:pPr lvl="1"/>
            <a:r>
              <a:rPr lang="en-US" altLang="zh-CN" dirty="0" smtClean="0"/>
              <a:t>MVC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id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Discuss on the need of in-band signaling of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annotation.</a:t>
            </a:r>
          </a:p>
          <a:p>
            <a:pPr lvl="1"/>
            <a:r>
              <a:rPr lang="en-US" altLang="zh-CN" dirty="0" smtClean="0"/>
              <a:t>e.g. when the client request to play a non-exist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, 554 error will be responded. In this response message, the </a:t>
            </a:r>
            <a:r>
              <a:rPr lang="en-US" altLang="zh-CN" dirty="0" err="1" smtClean="0"/>
              <a:t>substream</a:t>
            </a:r>
            <a:r>
              <a:rPr lang="en-US" altLang="zh-CN" dirty="0" smtClean="0"/>
              <a:t> annotation may be further contained. Does this make sense?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Security considerations?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draft-yue-mmusic-rtsp-substream-control-extension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393</Words>
  <Application>Microsoft Office PowerPoint</Application>
  <PresentationFormat>全屏显示(4:3)</PresentationFormat>
  <Paragraphs>102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draft-yue-mmusic-rtsp-substream-control-extension</vt:lpstr>
      <vt:lpstr>Scenario: Single Session Transport --- used for SVC and MVC</vt:lpstr>
      <vt:lpstr>Definition</vt:lpstr>
      <vt:lpstr>Substream control solution</vt:lpstr>
      <vt:lpstr>Example </vt:lpstr>
      <vt:lpstr>Summary of extensions</vt:lpstr>
      <vt:lpstr>Next step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draft-yue-mmusic-rtsp-substream-control-extension</dc:title>
  <cp:lastModifiedBy>Roy</cp:lastModifiedBy>
  <cp:revision>68</cp:revision>
  <dcterms:modified xsi:type="dcterms:W3CDTF">2011-11-11T05:45:10Z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(2)2RmaL/jnGtxLQJvaFpHdsuJe0LCvrIFZ/idTYKsG7IATlCvgdXn0nApqKgSnQD8dOVcNygwl
VA/Pqjdaf8w1xWDmjej2qfq8ZRuDdiQSSPc5/2VUFZXaval0rUFD5FTImqOjQNt7Q4HqAAFH
hCqvJCcgu0mUcq3eAyMrkCqsBRK2WKN8kZ+py4GgjIkJFilDKss8Qp5aid0O9XIjbfsLSMya
9f5MpFarRiyFklIxSg/VR</vt:lpwstr>
  </property>
  <property fmtid="{D5CDD505-2E9C-101B-9397-08002B2CF9AE}" pid="3" name="_ms_pID_7253431">
    <vt:lpwstr>y2eKmX/rMSjLd/fCIe49pH6UGToUrrS2miGLLnHTb4sXaFeoWth
cyeqRnN3M9jBrFZATELb3mp1gHbKCejZMuGkokknRAXL/bpE/p/lkHIFJLHOY+lElK8fYR4d
RnY=</vt:lpwstr>
  </property>
  <property fmtid="{D5CDD505-2E9C-101B-9397-08002B2CF9AE}" pid="4" name="sflag">
    <vt:lpwstr>1320972419</vt:lpwstr>
  </property>
</Properties>
</file>