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6"/>
  </p:notesMasterIdLst>
  <p:handoutMasterIdLst>
    <p:handoutMasterId r:id="rId7"/>
  </p:handoutMasterIdLst>
  <p:sldIdLst>
    <p:sldId id="259" r:id="rId2"/>
    <p:sldId id="262" r:id="rId3"/>
    <p:sldId id="263" r:id="rId4"/>
    <p:sldId id="264" r:id="rId5"/>
  </p:sldIdLst>
  <p:sldSz cx="9144000" cy="6858000" type="screen4x3"/>
  <p:notesSz cx="6884988" cy="10018713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386CF36-BFA9-4BB0-91B9-1B19D4CB6FFA}">
          <p14:sldIdLst>
            <p14:sldId id="259"/>
            <p14:sldId id="262"/>
            <p14:sldId id="263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8FBF"/>
    <a:srgbClr val="00A9D4"/>
    <a:srgbClr val="007B78"/>
    <a:srgbClr val="89BA17"/>
    <a:srgbClr val="FABB00"/>
    <a:srgbClr val="F08A00"/>
    <a:srgbClr val="E32119"/>
    <a:srgbClr val="8F3F7B"/>
    <a:srgbClr val="0028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80" autoAdjust="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152" y="-102"/>
      </p:cViewPr>
      <p:guideLst>
        <p:guide orient="horz" pos="867"/>
        <p:guide orient="horz" pos="4110"/>
        <p:guide orient="horz" pos="663"/>
        <p:guide orient="horz" pos="2262"/>
        <p:guide orient="horz" pos="2171"/>
        <p:guide orient="horz" pos="3566"/>
        <p:guide pos="5511"/>
        <p:guide pos="1941"/>
        <p:guide pos="3818"/>
        <p:guide pos="3727"/>
        <p:guide pos="2834"/>
        <p:guide pos="2926"/>
        <p:guide pos="248"/>
        <p:guide pos="203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40" d="100"/>
          <a:sy n="40" d="100"/>
        </p:scale>
        <p:origin x="-2178" y="-126"/>
      </p:cViewPr>
      <p:guideLst>
        <p:guide orient="horz" pos="3155"/>
        <p:guide pos="2168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endParaRPr lang="en-US" dirty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90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endParaRPr lang="en-US" dirty="0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endParaRPr lang="en-US" dirty="0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90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fld id="{4ECEF30E-552D-42ED-82CA-C73F83CA10A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58323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3900488" y="0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2011-11-16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>
          <a:xfrm>
            <a:off x="3900488" y="9515475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2353D-F306-481A-B3D0-C36CE0BF9563}" type="slidenum">
              <a:rPr lang="en-US" smtClean="0"/>
              <a:t>‹#›</a:t>
            </a:fld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SDP Bandwidth Attribute </a:t>
            </a:r>
            <a:endParaRPr lang="en-US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5475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IETF 82 - MMUSIC </a:t>
            </a:r>
            <a:endParaRPr lang="en-US"/>
          </a:p>
        </p:txBody>
      </p:sp>
      <p:sp>
        <p:nvSpPr>
          <p:cNvPr id="7" name="Notes Placeholder 6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07038" cy="4508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57339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499" y="4758889"/>
            <a:ext cx="5507990" cy="450842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2011-11-16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82 - MMUSIC 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353D-F306-481A-B3D0-C36CE0BF9563}" type="slidenum">
              <a:rPr lang="en-US" smtClean="0"/>
              <a:t>1</a:t>
            </a:fld>
            <a:endParaRPr lang="en-US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SDP Bandwidth Attribute 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ubTitle_TM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93701" y="4090990"/>
            <a:ext cx="8355013" cy="2016125"/>
          </a:xfrm>
        </p:spPr>
        <p:txBody>
          <a:bodyPr/>
          <a:lstStyle>
            <a:lvl1pPr marL="0" indent="0">
              <a:buFont typeface="Arial" charset="0"/>
              <a:buNone/>
              <a:defRPr sz="3000" baseline="0">
                <a:latin typeface="Arial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subtitle</a:t>
            </a:r>
            <a:endParaRPr lang="en-US" dirty="0"/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96875" y="2459594"/>
            <a:ext cx="8351838" cy="738664"/>
          </a:xfrm>
        </p:spPr>
        <p:txBody>
          <a:bodyPr anchor="ctr"/>
          <a:lstStyle>
            <a:lvl1pPr>
              <a:defRPr sz="4800">
                <a:latin typeface="Arial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title</a:t>
            </a:r>
            <a:endParaRPr lang="en-US" dirty="0"/>
          </a:p>
        </p:txBody>
      </p:sp>
      <p:sp>
        <p:nvSpPr>
          <p:cNvPr id="22532" name="LeftInfo"/>
          <p:cNvSpPr txBox="1">
            <a:spLocks noChangeArrowheads="1"/>
          </p:cNvSpPr>
          <p:nvPr/>
        </p:nvSpPr>
        <p:spPr bwMode="auto">
          <a:xfrm>
            <a:off x="-1514474" y="2540000"/>
            <a:ext cx="14763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Slide title</a:t>
            </a:r>
          </a:p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minimum 48 </a:t>
            </a:r>
            <a:r>
              <a:rPr lang="en-US" sz="1200" dirty="0" smtClean="0">
                <a:solidFill>
                  <a:srgbClr val="FFFFFF"/>
                </a:solidFill>
              </a:rPr>
              <a:t>pt</a:t>
            </a: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6A8FBF"/>
                </a:solidFill>
              </a:rPr>
              <a:t>CAPITALS</a:t>
            </a:r>
            <a:endParaRPr lang="en-US" sz="1200" dirty="0">
              <a:solidFill>
                <a:srgbClr val="6A8FB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FFFFFF"/>
                </a:solidFill>
              </a:rPr>
              <a:t>Slide </a:t>
            </a:r>
            <a:r>
              <a:rPr lang="en-US" sz="1200" dirty="0">
                <a:solidFill>
                  <a:srgbClr val="FFFFFF"/>
                </a:solidFill>
              </a:rPr>
              <a:t>subtitle </a:t>
            </a:r>
          </a:p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minimum 30 pt</a:t>
            </a:r>
          </a:p>
          <a:p>
            <a:pPr algn="r">
              <a:spcBef>
                <a:spcPct val="0"/>
              </a:spcBef>
            </a:pP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22536" name="Logo_TM" descr="ERI_FH_rgb"/>
          <p:cNvPicPr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62425" y="-17462"/>
            <a:ext cx="8032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two content parts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4646613" y="1376363"/>
            <a:ext cx="4102100" cy="4284662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393700" y="1376363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393700" y="3590925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four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4102100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4645025" y="1376363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4645025" y="3590925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 hasCustomPrompt="1"/>
          </p:nvPr>
        </p:nvSpPr>
        <p:spPr>
          <a:xfrm>
            <a:off x="393700" y="3590925"/>
            <a:ext cx="4105275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393701" y="1376363"/>
            <a:ext cx="8355012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393700" y="3590925"/>
            <a:ext cx="8355013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Content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835183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4645025" y="3590925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 hasCustomPrompt="1"/>
          </p:nvPr>
        </p:nvSpPr>
        <p:spPr>
          <a:xfrm>
            <a:off x="393700" y="3590925"/>
            <a:ext cx="4105275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two content parts over conte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4102100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4645025" y="1376363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 hasCustomPrompt="1"/>
          </p:nvPr>
        </p:nvSpPr>
        <p:spPr>
          <a:xfrm>
            <a:off x="393700" y="3590925"/>
            <a:ext cx="8355013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eader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</p:spPr>
        <p:txBody>
          <a:bodyPr/>
          <a:lstStyle/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Withou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</p:spPr>
        <p:txBody>
          <a:bodyPr/>
          <a:lstStyle/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buFontTx/>
              <a:buNone/>
              <a:defRPr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</a:t>
            </a:r>
            <a:r>
              <a:rPr lang="sv-SE" dirty="0" err="1" smtClean="0"/>
              <a:t>header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</a:t>
            </a:r>
            <a:r>
              <a:rPr lang="sv-SE" dirty="0" err="1" smtClean="0"/>
              <a:t>header</a:t>
            </a:r>
            <a:endParaRPr lang="en-US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quarter" idx="10" hasCustomPrompt="1"/>
          </p:nvPr>
        </p:nvSpPr>
        <p:spPr>
          <a:xfrm>
            <a:off x="393700" y="1376363"/>
            <a:ext cx="4105275" cy="5148262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11" hasCustomPrompt="1"/>
          </p:nvPr>
        </p:nvSpPr>
        <p:spPr>
          <a:xfrm>
            <a:off x="4645025" y="1376363"/>
            <a:ext cx="4103688" cy="5148262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</a:t>
            </a:r>
            <a:r>
              <a:rPr lang="sv-SE" dirty="0" err="1" smtClean="0"/>
              <a:t>header</a:t>
            </a:r>
            <a:endParaRPr lang="en-US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quarter" idx="10" hasCustomPrompt="1"/>
          </p:nvPr>
        </p:nvSpPr>
        <p:spPr>
          <a:xfrm>
            <a:off x="393700" y="1376363"/>
            <a:ext cx="2687638" cy="5148262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11" hasCustomPrompt="1"/>
          </p:nvPr>
        </p:nvSpPr>
        <p:spPr>
          <a:xfrm>
            <a:off x="3228975" y="1376363"/>
            <a:ext cx="2687638" cy="5148262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 hasCustomPrompt="1"/>
          </p:nvPr>
        </p:nvSpPr>
        <p:spPr>
          <a:xfrm>
            <a:off x="6061075" y="1376363"/>
            <a:ext cx="2687638" cy="5148262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_SM" descr="ERI_FH_rgb"/>
          <p:cNvPicPr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6611" y="-17462"/>
            <a:ext cx="47466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content and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4102100" cy="4284662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4645025" y="1376363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4645025" y="3590925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393701" y="560072"/>
            <a:ext cx="7826375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Add Header</a:t>
            </a:r>
          </a:p>
        </p:txBody>
      </p:sp>
      <p:sp>
        <p:nvSpPr>
          <p:cNvPr id="21507" name="Content_SM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76363"/>
            <a:ext cx="8351838" cy="428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1508" name="LeftInfo"/>
          <p:cNvSpPr txBox="1">
            <a:spLocks noChangeArrowheads="1"/>
          </p:cNvSpPr>
          <p:nvPr/>
        </p:nvSpPr>
        <p:spPr bwMode="auto">
          <a:xfrm>
            <a:off x="-1886857" y="438151"/>
            <a:ext cx="1764294" cy="6419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Slide title 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minimum 32 pt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(32 pt makes 2 rows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Text and bullet level 1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 minimum 24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Bullets level 2-5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minimum 20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r>
              <a:rPr lang="en-US" sz="500" noProof="0" dirty="0" smtClean="0">
                <a:solidFill>
                  <a:srgbClr val="6A8FBF"/>
                </a:solidFill>
                <a:latin typeface="+mn-lt"/>
              </a:rPr>
              <a:t>Characters for Embedded font:</a:t>
            </a:r>
            <a:br>
              <a:rPr lang="en-US" sz="500" noProof="0" dirty="0" smtClean="0">
                <a:solidFill>
                  <a:srgbClr val="6A8FBF"/>
                </a:solidFill>
                <a:latin typeface="+mn-lt"/>
              </a:rPr>
            </a:br>
            <a:r>
              <a:rPr lang="en-US" sz="500" noProof="0" dirty="0" smtClean="0">
                <a:solidFill>
                  <a:srgbClr val="6A8FBF"/>
                </a:solidFill>
                <a:latin typeface="Ericsson Capital TT" pitchFamily="2" charset="0"/>
              </a:rPr>
              <a:t>!"#$%&amp;'()*+,-./0123456789:;&lt;=&gt;?@ABCDEFGHIJKLMNOPQRSTUVWXYZ[\]^_`abcdefghijklmnopqrstuvwxyz{|}~¡¢£¤¥¦§¨©ª«¬®¯°±²³´¶·¸¹º»¼½ÀÁÂÃÄÅÆÇÈËÌÍÎÏÐÑÒÓÔÕÖ×ØÙÚÛÜÝÞßàáâãäåæçèéêëìíîïðñòóôõö÷øùúûüýþÿĀāĂăąĆćĊċČĎďĐđĒĖėĘęĚěĞğĠġĢģĪīĮįİıĶķĹĺĻļĽľŁłŃńŅņŇňŌŐőŒœŔŕŖŗŘřŚśŞşŠšŢţŤťŪūŮůŰűŲųŴŵŶŷŸŹźŻżŽžƒȘșˆˇ˘˙˚˛˜˝ẀẁẃẄẅỲỳ–—‘’‚“”„†‡•…‰‹›⁄€™ĀĀĂĂĄĄĆĆĊĊČČĎĎĐĐĒĒĖĖĘĘĚĚĞĞĠĠĢĢĪĪĮĮİĶĶĹĹĻĻĽĽŃŃŅŅŇŇŌŌŐŐŔŔŖŖŘŘŚŚŞŞŢŢŤŤŪŪŮŮŰŰŲŲŴŴŶŶŹŹŻŻȘș−≤≥ﬁﬂ</a:t>
            </a:r>
            <a:endParaRPr lang="en-US" sz="500" i="1" noProof="0" dirty="0" smtClean="0">
              <a:solidFill>
                <a:srgbClr val="6A8FBF"/>
              </a:solidFill>
              <a:latin typeface="Ericsson Capital TT" pitchFamily="2" charset="0"/>
            </a:endParaRPr>
          </a:p>
          <a:p>
            <a:endParaRPr lang="en-US" sz="500" i="1" noProof="0" dirty="0" smtClean="0">
              <a:solidFill>
                <a:srgbClr val="6A8FBF"/>
              </a:solidFill>
              <a:latin typeface="Ericsson Capital TT" pitchFamily="2" charset="0"/>
            </a:endParaRPr>
          </a:p>
          <a:p>
            <a:r>
              <a:rPr lang="en-US" sz="500" noProof="0" dirty="0" smtClean="0">
                <a:solidFill>
                  <a:srgbClr val="6A8FBF"/>
                </a:solidFill>
                <a:latin typeface="Ericsson Capital TT" pitchFamily="2" charset="0"/>
              </a:rPr>
              <a:t>ΆΈΉΊΌΎΏΐΑΒΓΕΖΗΘΙΚΛΜΝΞΟΠΡΣΤΥΦΧΨΪΫΆΈΉΊΰαβγδεζηθικλνξορςΣΤΥΦΧΨΩΪΫΌΎΏ</a:t>
            </a:r>
            <a:endParaRPr lang="en-US" sz="500" i="1" noProof="0" dirty="0" smtClean="0">
              <a:solidFill>
                <a:srgbClr val="6A8FBF"/>
              </a:solidFill>
              <a:latin typeface="Ericsson Capital TT" pitchFamily="2" charset="0"/>
            </a:endParaRPr>
          </a:p>
          <a:p>
            <a:r>
              <a:rPr lang="en-US" sz="500" noProof="0" dirty="0" smtClean="0">
                <a:solidFill>
                  <a:srgbClr val="6A8FBF"/>
                </a:solidFill>
                <a:latin typeface="Ericsson Capital TT" pitchFamily="2" charset="0"/>
              </a:rPr>
              <a:t>ЁЂЃЄЅІЇЈЉЊЋЌЎЏАБВГДЕЖЗИЙКЛМНОПРСТУФХЦЧШЩЪЫЬЭЮЯАБВГДЕЖЗИЙКЛМНОПРСТУФХЦЧШЩЪЫЬЭЮЯЁЂЃЄЅІЇЈЉЊЋЌЎЏѢѢѲѲѴѴҐҐәǽẀẁẂẃẄẅỲỳ№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5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5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1400" noProof="0" dirty="0" smtClean="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endParaRPr lang="en-US" sz="1400" noProof="0" dirty="0" smtClean="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endParaRPr lang="en-US" sz="1400" noProof="0" dirty="0" smtClean="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chemeClr val="bg1"/>
                </a:solidFill>
              </a:rPr>
              <a:t>Do not add objects or text in the footer area</a:t>
            </a:r>
            <a:endParaRPr lang="en-US" sz="1200" noProof="0" dirty="0">
              <a:solidFill>
                <a:schemeClr val="bg1"/>
              </a:solidFill>
            </a:endParaRPr>
          </a:p>
        </p:txBody>
      </p:sp>
      <p:sp>
        <p:nvSpPr>
          <p:cNvPr id="21510" name="Line_SM"/>
          <p:cNvSpPr>
            <a:spLocks noChangeArrowheads="1"/>
          </p:cNvSpPr>
          <p:nvPr/>
        </p:nvSpPr>
        <p:spPr bwMode="auto">
          <a:xfrm>
            <a:off x="153989" y="1093790"/>
            <a:ext cx="8828087" cy="2222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2700" algn="ctr">
            <a:noFill/>
            <a:round/>
            <a:headEnd/>
            <a:tailEnd/>
          </a:ln>
          <a:effectLst/>
        </p:spPr>
        <p:txBody>
          <a:bodyPr anchor="ctr">
            <a:noAutofit/>
          </a:bodyPr>
          <a:lstStyle/>
          <a:p>
            <a:endParaRPr lang="en-US" dirty="0"/>
          </a:p>
        </p:txBody>
      </p:sp>
      <p:sp>
        <p:nvSpPr>
          <p:cNvPr id="21518" name="Line"/>
          <p:cNvSpPr>
            <a:spLocks noChangeShapeType="1"/>
          </p:cNvSpPr>
          <p:nvPr userDrawn="1"/>
        </p:nvSpPr>
        <p:spPr bwMode="auto">
          <a:xfrm flipH="1">
            <a:off x="-792162" y="0"/>
            <a:ext cx="595313" cy="15875"/>
          </a:xfrm>
          <a:prstGeom prst="line">
            <a:avLst/>
          </a:prstGeom>
          <a:noFill/>
          <a:ln w="12700">
            <a:noFill/>
            <a:round/>
            <a:headEnd/>
            <a:tailEnd type="none" w="lg" len="lg"/>
          </a:ln>
          <a:effectLst/>
        </p:spPr>
        <p:txBody>
          <a:bodyPr anchor="ctr">
            <a:spAutoFit/>
          </a:bodyPr>
          <a:lstStyle/>
          <a:p>
            <a:endParaRPr lang="en-US" dirty="0"/>
          </a:p>
        </p:txBody>
      </p:sp>
      <p:pic>
        <p:nvPicPr>
          <p:cNvPr id="21520" name="Logo_SM" descr="ERI_FH_rgb"/>
          <p:cNvPicPr>
            <a:picLocks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456611" y="-17462"/>
            <a:ext cx="47466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3" name="txtfooterCopy"/>
          <p:cNvSpPr txBox="1">
            <a:spLocks noChangeArrowheads="1"/>
          </p:cNvSpPr>
          <p:nvPr userDrawn="1"/>
        </p:nvSpPr>
        <p:spPr bwMode="auto">
          <a:xfrm>
            <a:off x="395288" y="6524625"/>
            <a:ext cx="7399338" cy="2159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/>
          <a:p>
            <a:pPr algn="l"/>
            <a:r>
              <a:rPr lang="en-US" sz="800" b="0" i="0" u="none" smtClean="0">
                <a:solidFill>
                  <a:srgbClr val="87888A"/>
                </a:solidFill>
              </a:rPr>
              <a:t>SDP Bandwidth Attribute  |  Magnus Westerlund  |  IETF 82 - MMUSIC  |  2011-11-16  |  Page </a:t>
            </a:r>
            <a:fld id="{764F7D49-1655-4298-919B-DDAF17E4C79A}" type="slidenum">
              <a:rPr lang="en-US" sz="800" b="0" i="0" u="none" smtClean="0">
                <a:solidFill>
                  <a:srgbClr val="87888A"/>
                </a:solidFill>
              </a:rPr>
              <a:t>‹#›</a:t>
            </a:fld>
            <a:endParaRPr lang="en-US" sz="800" b="0" i="0" u="none" dirty="0">
              <a:solidFill>
                <a:srgbClr val="87888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9" r:id="rId7"/>
    <p:sldLayoutId id="2147483658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9pPr>
    </p:titleStyle>
    <p:bodyStyle>
      <a:lvl1pPr marL="176213" indent="-176213" algn="l" rtl="0" fontAlgn="base">
        <a:spcBef>
          <a:spcPct val="20000"/>
        </a:spcBef>
        <a:spcAft>
          <a:spcPct val="0"/>
        </a:spcAft>
        <a:buClr>
          <a:srgbClr val="00A9D4"/>
        </a:buClr>
        <a:buFont typeface="Arial" charset="0"/>
        <a:buChar char="›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1778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–"/>
        <a:defRPr sz="2000">
          <a:solidFill>
            <a:schemeClr val="tx1"/>
          </a:solidFill>
          <a:latin typeface="+mn-lt"/>
        </a:defRPr>
      </a:lvl2pPr>
      <a:lvl3pPr marL="892175" indent="-179388" algn="l" rtl="0" fontAlgn="base">
        <a:spcBef>
          <a:spcPct val="20000"/>
        </a:spcBef>
        <a:spcAft>
          <a:spcPct val="0"/>
        </a:spcAft>
        <a:buClr>
          <a:srgbClr val="92CCE5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3pPr>
      <a:lvl4pPr marL="125253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-"/>
        <a:defRPr sz="2000">
          <a:solidFill>
            <a:schemeClr val="tx1"/>
          </a:solidFill>
          <a:latin typeface="+mn-lt"/>
        </a:defRPr>
      </a:lvl4pPr>
      <a:lvl5pPr marL="16144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5pPr>
      <a:lvl6pPr marL="20716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hyperlink" Target="https://datatracker.ietf.org/doc/draft-westerlund-mmusic-sdp-bw-attribute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ipr/1640/" TargetMode="External"/><Relationship Id="rId2" Type="http://schemas.openxmlformats.org/officeDocument/2006/relationships/hyperlink" Target="https://datatracker.ietf.org/doc/draft-westerlund-avtcore-multistream-and-simulcast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9" name="Rectangle 29"/>
          <p:cNvSpPr>
            <a:spLocks noGrp="1" noChangeArrowheads="1"/>
          </p:cNvSpPr>
          <p:nvPr>
            <p:ph type="ctrTitle"/>
          </p:nvPr>
        </p:nvSpPr>
        <p:spPr>
          <a:xfrm>
            <a:off x="393700" y="2489756"/>
            <a:ext cx="8351838" cy="738664"/>
          </a:xfrm>
        </p:spPr>
        <p:txBody>
          <a:bodyPr/>
          <a:lstStyle/>
          <a:p>
            <a:r>
              <a:rPr lang="en-US" dirty="0" smtClean="0"/>
              <a:t>SDP Bandwidth Attribute</a:t>
            </a:r>
            <a:endParaRPr lang="en-US" dirty="0"/>
          </a:p>
        </p:txBody>
      </p:sp>
      <p:sp>
        <p:nvSpPr>
          <p:cNvPr id="10270" name="Rectangle 3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Magnus Westerlund</a:t>
            </a:r>
          </a:p>
          <a:p>
            <a:r>
              <a:rPr lang="en-US" dirty="0"/>
              <a:t>Tomas </a:t>
            </a:r>
            <a:r>
              <a:rPr lang="en-US" dirty="0" err="1" smtClean="0"/>
              <a:t>Frankkila</a:t>
            </a:r>
            <a:endParaRPr lang="en-US" dirty="0" smtClean="0"/>
          </a:p>
          <a:p>
            <a:r>
              <a:rPr lang="en-US" dirty="0" smtClean="0"/>
              <a:t>Bo </a:t>
            </a:r>
            <a:r>
              <a:rPr lang="en-US" dirty="0" err="1" smtClean="0"/>
              <a:t>Burman</a:t>
            </a:r>
            <a:endParaRPr lang="en-US" dirty="0" smtClean="0"/>
          </a:p>
          <a:p>
            <a:r>
              <a:rPr lang="sv-SE" dirty="0">
                <a:hlinkClick r:id="rId4"/>
              </a:rPr>
              <a:t>draft-westerlund-mmusic-sdp-bw-attribute-00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Split out the SDP bandwidth attribute out of:</a:t>
            </a:r>
          </a:p>
          <a:p>
            <a:pPr lvl="1"/>
            <a:r>
              <a:rPr lang="sv-SE" dirty="0" smtClean="0">
                <a:hlinkClick r:id="rId2"/>
              </a:rPr>
              <a:t>draft-westerlund-avtcore-multistream-and-simulcast-00</a:t>
            </a:r>
            <a:endParaRPr lang="sv-SE" dirty="0" smtClean="0"/>
          </a:p>
          <a:p>
            <a:r>
              <a:rPr lang="en-US" dirty="0" smtClean="0"/>
              <a:t>IPR Disclosure:</a:t>
            </a:r>
          </a:p>
          <a:p>
            <a:pPr lvl="1"/>
            <a:r>
              <a:rPr lang="en-US" dirty="0" err="1" smtClean="0">
                <a:hlinkClick r:id="rId3"/>
              </a:rPr>
              <a:t>Telefonaktiebolaget</a:t>
            </a:r>
            <a:r>
              <a:rPr lang="en-US" dirty="0" smtClean="0">
                <a:hlinkClick r:id="rId3"/>
              </a:rPr>
              <a:t> </a:t>
            </a:r>
            <a:r>
              <a:rPr lang="en-US" dirty="0">
                <a:hlinkClick r:id="rId3"/>
              </a:rPr>
              <a:t>LM Ericsson (</a:t>
            </a:r>
            <a:r>
              <a:rPr lang="en-US" dirty="0" err="1">
                <a:hlinkClick r:id="rId3"/>
              </a:rPr>
              <a:t>publ</a:t>
            </a:r>
            <a:r>
              <a:rPr lang="en-US" dirty="0">
                <a:hlinkClick r:id="rId3"/>
              </a:rPr>
              <a:t>)'s Statement about IPR related to </a:t>
            </a:r>
            <a:r>
              <a:rPr lang="en-US" dirty="0" smtClean="0">
                <a:hlinkClick r:id="rId3"/>
              </a:rPr>
              <a:t>draft-westerlund-mmusic-sdp-bw-attribute-00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391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with new Bandwidth Attribute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Enable more detailed and accurate Bandwidth information</a:t>
            </a:r>
          </a:p>
          <a:p>
            <a:r>
              <a:rPr lang="en-US" dirty="0" smtClean="0"/>
              <a:t>Better Support for Negotiation using Offer/Answer</a:t>
            </a:r>
          </a:p>
          <a:p>
            <a:r>
              <a:rPr lang="en-US" dirty="0" smtClean="0"/>
              <a:t>Support Use Cases</a:t>
            </a:r>
          </a:p>
          <a:p>
            <a:pPr lvl="1"/>
            <a:r>
              <a:rPr lang="en-US" dirty="0" smtClean="0"/>
              <a:t>Asymmetric Bandwidth due to direction</a:t>
            </a:r>
          </a:p>
          <a:p>
            <a:pPr lvl="1"/>
            <a:r>
              <a:rPr lang="en-US" dirty="0" smtClean="0"/>
              <a:t>Multiple Media Streams from an end-point</a:t>
            </a:r>
          </a:p>
          <a:p>
            <a:pPr lvl="2"/>
            <a:r>
              <a:rPr lang="en-US" dirty="0" smtClean="0"/>
              <a:t>Allowing to describe the aggregate</a:t>
            </a:r>
          </a:p>
          <a:p>
            <a:pPr lvl="2"/>
            <a:r>
              <a:rPr lang="en-US" dirty="0" smtClean="0"/>
              <a:t>Allowing to describe the individual media streams</a:t>
            </a:r>
          </a:p>
          <a:p>
            <a:pPr lvl="1"/>
            <a:r>
              <a:rPr lang="en-US" dirty="0" smtClean="0"/>
              <a:t>Per Payload Type bandwidth information</a:t>
            </a:r>
          </a:p>
          <a:p>
            <a:pPr lvl="1"/>
            <a:r>
              <a:rPr lang="en-US" dirty="0" smtClean="0"/>
              <a:t>Describe the </a:t>
            </a:r>
            <a:r>
              <a:rPr lang="en-US" dirty="0" err="1" smtClean="0"/>
              <a:t>burstiness</a:t>
            </a:r>
            <a:r>
              <a:rPr lang="en-US" dirty="0" smtClean="0"/>
              <a:t> of the source</a:t>
            </a:r>
          </a:p>
          <a:p>
            <a:r>
              <a:rPr lang="en-US" dirty="0" smtClean="0"/>
              <a:t>Provide good extensibility for additional semantics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045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there Interest?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many have read it?</a:t>
            </a:r>
          </a:p>
          <a:p>
            <a:r>
              <a:rPr lang="en-US" dirty="0" smtClean="0"/>
              <a:t>Are there Interest in the WG for developing a solution to the Issues Identified in the draft?</a:t>
            </a:r>
          </a:p>
          <a:p>
            <a:r>
              <a:rPr lang="en-US" dirty="0" smtClean="0"/>
              <a:t>Please provide feedback!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4095252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TitlePage"/>
</p:tagLst>
</file>

<file path=ppt/theme/theme1.xml><?xml version="1.0" encoding="utf-8"?>
<a:theme xmlns:a="http://schemas.openxmlformats.org/drawingml/2006/main" name="Landscape2009">
  <a:themeElements>
    <a:clrScheme name="Landscape2009 1">
      <a:dk1>
        <a:srgbClr val="58585A"/>
      </a:dk1>
      <a:lt1>
        <a:srgbClr val="FFFFFF"/>
      </a:lt1>
      <a:dk2>
        <a:srgbClr val="00285E"/>
      </a:dk2>
      <a:lt2>
        <a:srgbClr val="B1B3B4"/>
      </a:lt2>
      <a:accent1>
        <a:srgbClr val="89BA17"/>
      </a:accent1>
      <a:accent2>
        <a:srgbClr val="F08A00"/>
      </a:accent2>
      <a:accent3>
        <a:srgbClr val="FFFFFF"/>
      </a:accent3>
      <a:accent4>
        <a:srgbClr val="4A4A4C"/>
      </a:accent4>
      <a:accent5>
        <a:srgbClr val="C4D9AB"/>
      </a:accent5>
      <a:accent6>
        <a:srgbClr val="D97D00"/>
      </a:accent6>
      <a:hlink>
        <a:srgbClr val="00A9D4"/>
      </a:hlink>
      <a:folHlink>
        <a:srgbClr val="00625F"/>
      </a:folHlink>
    </a:clrScheme>
    <a:fontScheme name="Landscape2009">
      <a:majorFont>
        <a:latin typeface="Ericsson Capital T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1751</TotalTime>
  <Words>139</Words>
  <Application>Microsoft Office PowerPoint</Application>
  <PresentationFormat>On-screen Show (4:3)</PresentationFormat>
  <Paragraphs>29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Landscape2009</vt:lpstr>
      <vt:lpstr>SDP Bandwidth Attribute</vt:lpstr>
      <vt:lpstr>Background</vt:lpstr>
      <vt:lpstr>Goals with new Bandwidth Attribute</vt:lpstr>
      <vt:lpstr>Are there Interest?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SDP Bandwidth Attribute</dc:title>
  <dc:creator/>
  <cp:keywords/>
  <dc:description>Rev PA1</dc:description>
  <cp:lastModifiedBy>Magnus Westerlund</cp:lastModifiedBy>
  <cp:revision>13</cp:revision>
  <dcterms:created xsi:type="dcterms:W3CDTF">2009-08-18T09:58:28Z</dcterms:created>
  <dcterms:modified xsi:type="dcterms:W3CDTF">2011-11-16T02:43:05Z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ype">
    <vt:lpwstr>OHLogoNew2009</vt:lpwstr>
  </property>
  <property fmtid="{D5CDD505-2E9C-101B-9397-08002B2CF9AE}" pid="3" name="TemplateName">
    <vt:lpwstr>CXC 172 2019/3</vt:lpwstr>
  </property>
  <property fmtid="{D5CDD505-2E9C-101B-9397-08002B2CF9AE}" pid="4" name="TemplateVersion">
    <vt:lpwstr>R2A/1</vt:lpwstr>
  </property>
  <property fmtid="{D5CDD505-2E9C-101B-9397-08002B2CF9AE}" pid="5" name="EmbeddedFonts">
    <vt:bool>false</vt:bool>
  </property>
  <property fmtid="{D5CDD505-2E9C-101B-9397-08002B2CF9AE}" pid="6" name="FooterType">
    <vt:lpwstr>PresTemp</vt:lpwstr>
  </property>
  <property fmtid="{D5CDD505-2E9C-101B-9397-08002B2CF9AE}" pid="7" name="UsedFont">
    <vt:lpwstr>Arial</vt:lpwstr>
  </property>
  <property fmtid="{D5CDD505-2E9C-101B-9397-08002B2CF9AE}" pid="8" name="x">
    <vt:lpwstr>1</vt:lpwstr>
  </property>
  <property fmtid="{D5CDD505-2E9C-101B-9397-08002B2CF9AE}" pid="9" name="White">
    <vt:bool>true</vt:bool>
  </property>
  <property fmtid="{D5CDD505-2E9C-101B-9397-08002B2CF9AE}" pid="10" name="chkMetaData">
    <vt:bool>false</vt:bool>
  </property>
  <property fmtid="{D5CDD505-2E9C-101B-9397-08002B2CF9AE}" pid="11" name="chkTaglines">
    <vt:bool>false</vt:bool>
  </property>
  <property fmtid="{D5CDD505-2E9C-101B-9397-08002B2CF9AE}" pid="12" name="SecurityClass">
    <vt:lpwstr>Public</vt:lpwstr>
  </property>
  <property fmtid="{D5CDD505-2E9C-101B-9397-08002B2CF9AE}" pid="13" name="txtConfLabel">
    <vt:lpwstr>Public</vt:lpwstr>
  </property>
  <property fmtid="{D5CDD505-2E9C-101B-9397-08002B2CF9AE}" pid="14" name="optUseConfClass">
    <vt:bool>true</vt:bool>
  </property>
  <property fmtid="{D5CDD505-2E9C-101B-9397-08002B2CF9AE}" pid="15" name="optUseConfLabel">
    <vt:bool>false</vt:bool>
  </property>
  <property fmtid="{D5CDD505-2E9C-101B-9397-08002B2CF9AE}" pid="16" name="optFooterCVLDocNo">
    <vt:bool>false</vt:bool>
  </property>
  <property fmtid="{D5CDD505-2E9C-101B-9397-08002B2CF9AE}" pid="17" name="optFooterCVLCopyright">
    <vt:bool>false</vt:bool>
  </property>
  <property fmtid="{D5CDD505-2E9C-101B-9397-08002B2CF9AE}" pid="18" name="optEnterText1">
    <vt:bool>true</vt:bool>
  </property>
  <property fmtid="{D5CDD505-2E9C-101B-9397-08002B2CF9AE}" pid="19" name="optFooterCVLConfLabel">
    <vt:bool>false</vt:bool>
  </property>
  <property fmtid="{D5CDD505-2E9C-101B-9397-08002B2CF9AE}" pid="20" name="optEnterText2">
    <vt:bool>true</vt:bool>
  </property>
  <property fmtid="{D5CDD505-2E9C-101B-9397-08002B2CF9AE}" pid="21" name="optFooterCVLTitle">
    <vt:bool>true</vt:bool>
  </property>
  <property fmtid="{D5CDD505-2E9C-101B-9397-08002B2CF9AE}" pid="22" name="optFooterCVLPrep">
    <vt:bool>false</vt:bool>
  </property>
  <property fmtid="{D5CDD505-2E9C-101B-9397-08002B2CF9AE}" pid="23" name="optEnterText3">
    <vt:bool>false</vt:bool>
  </property>
  <property fmtid="{D5CDD505-2E9C-101B-9397-08002B2CF9AE}" pid="24" name="optFooterCVLDate">
    <vt:bool>true</vt:bool>
  </property>
  <property fmtid="{D5CDD505-2E9C-101B-9397-08002B2CF9AE}" pid="25" name="optEnterText4">
    <vt:bool>false</vt:bool>
  </property>
  <property fmtid="{D5CDD505-2E9C-101B-9397-08002B2CF9AE}" pid="26" name="LeftFooterField">
    <vt:lpwstr>IETF 82 - MMUSIC</vt:lpwstr>
  </property>
  <property fmtid="{D5CDD505-2E9C-101B-9397-08002B2CF9AE}" pid="27" name="MiddleFooterField">
    <vt:lpwstr>Magnus Westerlund</vt:lpwstr>
  </property>
  <property fmtid="{D5CDD505-2E9C-101B-9397-08002B2CF9AE}" pid="28" name="RightFooterField">
    <vt:lpwstr>SDP Bandwidth Attribute</vt:lpwstr>
  </property>
  <property fmtid="{D5CDD505-2E9C-101B-9397-08002B2CF9AE}" pid="29" name="RightFooterField2">
    <vt:lpwstr>2011-11-16</vt:lpwstr>
  </property>
  <property fmtid="{D5CDD505-2E9C-101B-9397-08002B2CF9AE}" pid="30" name="TotalNumb">
    <vt:bool>false</vt:bool>
  </property>
  <property fmtid="{D5CDD505-2E9C-101B-9397-08002B2CF9AE}" pid="31" name="Pages">
    <vt:bool>true</vt:bool>
  </property>
  <property fmtid="{D5CDD505-2E9C-101B-9397-08002B2CF9AE}" pid="32" name="DocumentType2">
    <vt:lpwstr>OHLogoNew2009</vt:lpwstr>
  </property>
  <property fmtid="{D5CDD505-2E9C-101B-9397-08002B2CF9AE}" pid="33" name="TemplateName2">
    <vt:lpwstr>CXC 172 2019/3</vt:lpwstr>
  </property>
  <property fmtid="{D5CDD505-2E9C-101B-9397-08002B2CF9AE}" pid="34" name="TemplateVersion2">
    <vt:lpwstr>R2A/1</vt:lpwstr>
  </property>
  <property fmtid="{D5CDD505-2E9C-101B-9397-08002B2CF9AE}" pid="35" name="PackageNo">
    <vt:lpwstr>LXA 119 603</vt:lpwstr>
  </property>
  <property fmtid="{D5CDD505-2E9C-101B-9397-08002B2CF9AE}" pid="36" name="PackageVersion">
    <vt:lpwstr>R2B</vt:lpwstr>
  </property>
  <property fmtid="{D5CDD505-2E9C-101B-9397-08002B2CF9AE}" pid="37" name="Prepared">
    <vt:lpwstr/>
  </property>
  <property fmtid="{D5CDD505-2E9C-101B-9397-08002B2CF9AE}" pid="38" name="ApprovedBy">
    <vt:lpwstr/>
  </property>
  <property fmtid="{D5CDD505-2E9C-101B-9397-08002B2CF9AE}" pid="39" name="DocNo">
    <vt:lpwstr/>
  </property>
  <property fmtid="{D5CDD505-2E9C-101B-9397-08002B2CF9AE}" pid="40" name="Checked">
    <vt:lpwstr/>
  </property>
  <property fmtid="{D5CDD505-2E9C-101B-9397-08002B2CF9AE}" pid="41" name="Revision">
    <vt:lpwstr>PA1</vt:lpwstr>
  </property>
  <property fmtid="{D5CDD505-2E9C-101B-9397-08002B2CF9AE}" pid="42" name="DocName">
    <vt:lpwstr/>
  </property>
  <property fmtid="{D5CDD505-2E9C-101B-9397-08002B2CF9AE}" pid="43" name="Title">
    <vt:lpwstr>SDP Bandwidth Attribute</vt:lpwstr>
  </property>
  <property fmtid="{D5CDD505-2E9C-101B-9397-08002B2CF9AE}" pid="44" name="Date">
    <vt:lpwstr>2011-11-16</vt:lpwstr>
  </property>
  <property fmtid="{D5CDD505-2E9C-101B-9397-08002B2CF9AE}" pid="45" name="Reference">
    <vt:lpwstr/>
  </property>
  <property fmtid="{D5CDD505-2E9C-101B-9397-08002B2CF9AE}" pid="46" name="Keyword">
    <vt:lpwstr/>
  </property>
</Properties>
</file>