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A2233F-2802-4F17-8CDC-4782BEB5CEB2}" type="datetimeFigureOut">
              <a:rPr lang="en-US" smtClean="0"/>
              <a:t>11/12/2011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704C23-8C34-4105-A18A-2345AC0DA30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704C23-8C34-4105-A18A-2345AC0DA308}"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704C23-8C34-4105-A18A-2345AC0DA308}"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704C23-8C34-4105-A18A-2345AC0DA308}"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704C23-8C34-4105-A18A-2345AC0DA308}"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704C23-8C34-4105-A18A-2345AC0DA308}"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704C23-8C34-4105-A18A-2345AC0DA308}"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704C23-8C34-4105-A18A-2345AC0DA308}"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11D5B2-F033-47A5-9941-1BD55C97A2E0}" type="datetimeFigureOut">
              <a:rPr lang="en-US" smtClean="0"/>
              <a:t>11/12/2011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11D5B2-F033-47A5-9941-1BD55C97A2E0}" type="datetimeFigureOut">
              <a:rPr lang="en-US" smtClean="0"/>
              <a:t>11/12/2011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11D5B2-F033-47A5-9941-1BD55C97A2E0}" type="datetimeFigureOut">
              <a:rPr lang="en-US" smtClean="0"/>
              <a:t>11/12/2011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11D5B2-F033-47A5-9941-1BD55C97A2E0}" type="datetimeFigureOut">
              <a:rPr lang="en-US" smtClean="0"/>
              <a:t>11/12/2011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11D5B2-F033-47A5-9941-1BD55C97A2E0}" type="datetimeFigureOut">
              <a:rPr lang="en-US" smtClean="0"/>
              <a:t>11/12/2011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11D5B2-F033-47A5-9941-1BD55C97A2E0}" type="datetimeFigureOut">
              <a:rPr lang="en-US" smtClean="0"/>
              <a:t>11/12/2011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11D5B2-F033-47A5-9941-1BD55C97A2E0}" type="datetimeFigureOut">
              <a:rPr lang="en-US" smtClean="0"/>
              <a:t>11/12/2011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11D5B2-F033-47A5-9941-1BD55C97A2E0}" type="datetimeFigureOut">
              <a:rPr lang="en-US" smtClean="0"/>
              <a:t>11/12/2011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11D5B2-F033-47A5-9941-1BD55C97A2E0}" type="datetimeFigureOut">
              <a:rPr lang="en-US" smtClean="0"/>
              <a:t>11/12/2011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11D5B2-F033-47A5-9941-1BD55C97A2E0}" type="datetimeFigureOut">
              <a:rPr lang="en-US" smtClean="0"/>
              <a:t>11/12/2011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11D5B2-F033-47A5-9941-1BD55C97A2E0}" type="datetimeFigureOut">
              <a:rPr lang="en-US" smtClean="0"/>
              <a:t>11/12/2011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670102-D2C2-46B4-AD7A-D5CA9329B00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11D5B2-F033-47A5-9941-1BD55C97A2E0}" type="datetimeFigureOut">
              <a:rPr lang="en-US" smtClean="0"/>
              <a:t>11/12/2011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670102-D2C2-46B4-AD7A-D5CA9329B00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772400" cy="1146175"/>
          </a:xfrm>
        </p:spPr>
        <p:txBody>
          <a:bodyPr>
            <a:normAutofit fontScale="90000"/>
          </a:bodyPr>
          <a:lstStyle/>
          <a:p>
            <a:r>
              <a:rPr lang="en-US" sz="3600" dirty="0" smtClean="0"/>
              <a:t>2547 egress PE Fast Failure Protection</a:t>
            </a:r>
            <a:r>
              <a:rPr lang="en-US" dirty="0" smtClean="0"/>
              <a:t/>
            </a:r>
            <a:br>
              <a:rPr lang="en-US" dirty="0" smtClean="0"/>
            </a:br>
            <a:r>
              <a:rPr lang="en-US" sz="2700" dirty="0" smtClean="0"/>
              <a:t>draft-minto-2547-egress-node-fast-protection-00</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sz="1400" dirty="0" smtClean="0"/>
              <a:t>Jeyananth Minto Jeganathan(minto@juniper.net)</a:t>
            </a:r>
          </a:p>
          <a:p>
            <a:r>
              <a:rPr lang="en-US" sz="1400" dirty="0" smtClean="0"/>
              <a:t>Maciek Konstantynowicz(maciek@juniper.net)</a:t>
            </a:r>
          </a:p>
          <a:p>
            <a:r>
              <a:rPr lang="en-US" sz="1400" dirty="0" smtClean="0"/>
              <a:t>Hannes Gredler(hannes@juniper.net)</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Problem statement.</a:t>
            </a:r>
            <a:endParaRPr lang="en-US" dirty="0"/>
          </a:p>
        </p:txBody>
      </p:sp>
      <p:sp>
        <p:nvSpPr>
          <p:cNvPr id="3" name="Content Placeholder 2"/>
          <p:cNvSpPr>
            <a:spLocks noGrp="1"/>
          </p:cNvSpPr>
          <p:nvPr>
            <p:ph idx="1"/>
          </p:nvPr>
        </p:nvSpPr>
        <p:spPr/>
        <p:txBody>
          <a:bodyPr/>
          <a:lstStyle/>
          <a:p>
            <a:r>
              <a:rPr lang="en-US" dirty="0" smtClean="0"/>
              <a:t>MPLS provides fast service restoration for link and  node failure except egress node failure.  </a:t>
            </a:r>
          </a:p>
          <a:p>
            <a:r>
              <a:rPr lang="en-US" dirty="0" smtClean="0"/>
              <a:t>This draft propose </a:t>
            </a:r>
            <a:r>
              <a:rPr lang="en-US" dirty="0" err="1" smtClean="0"/>
              <a:t>rfc</a:t>
            </a:r>
            <a:r>
              <a:rPr lang="en-US" dirty="0" smtClean="0"/>
              <a:t> 2547 service restoration when egress node goes down. </a:t>
            </a:r>
          </a:p>
          <a:p>
            <a:r>
              <a:rPr lang="en-US" dirty="0" smtClean="0"/>
              <a:t>This proposal could be extended other mpls based service.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Problem statement.</a:t>
            </a:r>
            <a:endParaRPr lang="en-US" dirty="0"/>
          </a:p>
        </p:txBody>
      </p:sp>
      <p:sp>
        <p:nvSpPr>
          <p:cNvPr id="3" name="Content Placeholder 2"/>
          <p:cNvSpPr>
            <a:spLocks noGrp="1"/>
          </p:cNvSpPr>
          <p:nvPr>
            <p:ph idx="1"/>
          </p:nvPr>
        </p:nvSpPr>
        <p:spPr/>
        <p:txBody>
          <a:bodyPr>
            <a:normAutofit fontScale="92500"/>
          </a:bodyPr>
          <a:lstStyle/>
          <a:p>
            <a:endParaRPr lang="en-US" dirty="0" smtClean="0"/>
          </a:p>
          <a:p>
            <a:endParaRPr lang="en-US" dirty="0"/>
          </a:p>
          <a:p>
            <a:endParaRPr lang="en-US" dirty="0" smtClean="0"/>
          </a:p>
          <a:p>
            <a:endParaRPr lang="en-US" dirty="0" smtClean="0"/>
          </a:p>
          <a:p>
            <a:endParaRPr lang="en-US" dirty="0"/>
          </a:p>
          <a:p>
            <a:r>
              <a:rPr lang="en-US" sz="2400" dirty="0" smtClean="0"/>
              <a:t>In the above topology Even though service offered by other PE it cant be restored </a:t>
            </a:r>
            <a:r>
              <a:rPr lang="en-US" sz="2400" dirty="0" smtClean="0"/>
              <a:t>transport LSP goes down with failed egress PE.</a:t>
            </a:r>
            <a:r>
              <a:rPr lang="en-US" sz="2400" dirty="0" smtClean="0"/>
              <a:t> </a:t>
            </a:r>
          </a:p>
          <a:p>
            <a:r>
              <a:rPr lang="en-US" sz="2400" dirty="0" smtClean="0"/>
              <a:t>Assume P router redirect traffic to other service router. Service router cant do anything as the label does signify anything. </a:t>
            </a:r>
            <a:endParaRPr lang="en-US" sz="2400" dirty="0"/>
          </a:p>
        </p:txBody>
      </p:sp>
      <p:sp>
        <p:nvSpPr>
          <p:cNvPr id="138" name="Content Placeholder 190"/>
          <p:cNvSpPr txBox="1">
            <a:spLocks/>
          </p:cNvSpPr>
          <p:nvPr/>
        </p:nvSpPr>
        <p:spPr>
          <a:xfrm>
            <a:off x="304800" y="1295400"/>
            <a:ext cx="8416925" cy="4953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39" name="Picture 138" descr="Network Cloud 1.png"/>
          <p:cNvPicPr>
            <a:picLocks noChangeAspect="1"/>
          </p:cNvPicPr>
          <p:nvPr/>
        </p:nvPicPr>
        <p:blipFill>
          <a:blip r:embed="rId3" cstate="print"/>
          <a:stretch>
            <a:fillRect/>
          </a:stretch>
        </p:blipFill>
        <p:spPr>
          <a:xfrm>
            <a:off x="2781300" y="1609726"/>
            <a:ext cx="3200400" cy="2628900"/>
          </a:xfrm>
          <a:prstGeom prst="rect">
            <a:avLst/>
          </a:prstGeom>
        </p:spPr>
      </p:pic>
      <p:pic>
        <p:nvPicPr>
          <p:cNvPr id="140" name="Picture 139" descr="Network Cloud 2.png"/>
          <p:cNvPicPr>
            <a:picLocks noChangeAspect="1"/>
          </p:cNvPicPr>
          <p:nvPr/>
        </p:nvPicPr>
        <p:blipFill>
          <a:blip r:embed="rId4" cstate="print">
            <a:duotone>
              <a:prstClr val="black"/>
              <a:srgbClr val="00B050">
                <a:tint val="45000"/>
                <a:satMod val="400000"/>
              </a:srgbClr>
            </a:duotone>
          </a:blip>
          <a:stretch>
            <a:fillRect/>
          </a:stretch>
        </p:blipFill>
        <p:spPr>
          <a:xfrm>
            <a:off x="1515154" y="2028825"/>
            <a:ext cx="975471" cy="609600"/>
          </a:xfrm>
          <a:prstGeom prst="rect">
            <a:avLst/>
          </a:prstGeom>
        </p:spPr>
      </p:pic>
      <p:pic>
        <p:nvPicPr>
          <p:cNvPr id="141" name="Picture 10" descr="Generic Router 1.png"/>
          <p:cNvPicPr>
            <a:picLocks noChangeAspect="1"/>
          </p:cNvPicPr>
          <p:nvPr/>
        </p:nvPicPr>
        <p:blipFill>
          <a:blip r:embed="rId5" cstate="print"/>
          <a:srcRect/>
          <a:stretch>
            <a:fillRect/>
          </a:stretch>
        </p:blipFill>
        <p:spPr bwMode="auto">
          <a:xfrm>
            <a:off x="5630864" y="2974975"/>
            <a:ext cx="446087" cy="446088"/>
          </a:xfrm>
          <a:prstGeom prst="rect">
            <a:avLst/>
          </a:prstGeom>
          <a:noFill/>
          <a:ln w="9525">
            <a:noFill/>
            <a:miter lim="800000"/>
            <a:headEnd/>
            <a:tailEnd/>
          </a:ln>
        </p:spPr>
      </p:pic>
      <p:pic>
        <p:nvPicPr>
          <p:cNvPr id="142" name="Picture 11" descr="Generic Router 1.png"/>
          <p:cNvPicPr>
            <a:picLocks noChangeAspect="1"/>
          </p:cNvPicPr>
          <p:nvPr/>
        </p:nvPicPr>
        <p:blipFill>
          <a:blip r:embed="rId5" cstate="print"/>
          <a:srcRect/>
          <a:stretch>
            <a:fillRect/>
          </a:stretch>
        </p:blipFill>
        <p:spPr bwMode="auto">
          <a:xfrm>
            <a:off x="5183190" y="3479800"/>
            <a:ext cx="446087" cy="446088"/>
          </a:xfrm>
          <a:prstGeom prst="rect">
            <a:avLst/>
          </a:prstGeom>
          <a:noFill/>
          <a:ln w="9525">
            <a:noFill/>
            <a:miter lim="800000"/>
            <a:headEnd/>
            <a:tailEnd/>
          </a:ln>
        </p:spPr>
      </p:pic>
      <p:pic>
        <p:nvPicPr>
          <p:cNvPr id="143" name="Picture 12" descr="Generic Router 1.png"/>
          <p:cNvPicPr>
            <a:picLocks noChangeAspect="1"/>
          </p:cNvPicPr>
          <p:nvPr/>
        </p:nvPicPr>
        <p:blipFill>
          <a:blip r:embed="rId5" cstate="print"/>
          <a:srcRect/>
          <a:stretch>
            <a:fillRect/>
          </a:stretch>
        </p:blipFill>
        <p:spPr bwMode="auto">
          <a:xfrm>
            <a:off x="4533901" y="2495551"/>
            <a:ext cx="695325" cy="696913"/>
          </a:xfrm>
          <a:prstGeom prst="rect">
            <a:avLst/>
          </a:prstGeom>
          <a:noFill/>
          <a:ln w="9525">
            <a:noFill/>
            <a:miter lim="800000"/>
            <a:headEnd/>
            <a:tailEnd/>
          </a:ln>
        </p:spPr>
      </p:pic>
      <p:pic>
        <p:nvPicPr>
          <p:cNvPr id="144" name="Picture 13" descr="Generic Router 1.png"/>
          <p:cNvPicPr>
            <a:picLocks noChangeAspect="1"/>
          </p:cNvPicPr>
          <p:nvPr/>
        </p:nvPicPr>
        <p:blipFill>
          <a:blip r:embed="rId5" cstate="print"/>
          <a:srcRect/>
          <a:stretch>
            <a:fillRect/>
          </a:stretch>
        </p:blipFill>
        <p:spPr bwMode="auto">
          <a:xfrm>
            <a:off x="3571875" y="2714626"/>
            <a:ext cx="695325" cy="696913"/>
          </a:xfrm>
          <a:prstGeom prst="rect">
            <a:avLst/>
          </a:prstGeom>
          <a:noFill/>
          <a:ln w="9525">
            <a:noFill/>
            <a:miter lim="800000"/>
            <a:headEnd/>
            <a:tailEnd/>
          </a:ln>
        </p:spPr>
      </p:pic>
      <p:pic>
        <p:nvPicPr>
          <p:cNvPr id="145" name="Picture 14" descr="Generic Router 1.png"/>
          <p:cNvPicPr>
            <a:picLocks noChangeAspect="1"/>
          </p:cNvPicPr>
          <p:nvPr/>
        </p:nvPicPr>
        <p:blipFill>
          <a:blip r:embed="rId5" cstate="print"/>
          <a:srcRect/>
          <a:stretch>
            <a:fillRect/>
          </a:stretch>
        </p:blipFill>
        <p:spPr bwMode="auto">
          <a:xfrm>
            <a:off x="2792414" y="3165475"/>
            <a:ext cx="446087" cy="446088"/>
          </a:xfrm>
          <a:prstGeom prst="rect">
            <a:avLst/>
          </a:prstGeom>
          <a:noFill/>
          <a:ln w="9525">
            <a:noFill/>
            <a:miter lim="800000"/>
            <a:headEnd/>
            <a:tailEnd/>
          </a:ln>
        </p:spPr>
      </p:pic>
      <p:pic>
        <p:nvPicPr>
          <p:cNvPr id="146" name="Picture 145" descr="Network Cloud 2.png"/>
          <p:cNvPicPr>
            <a:picLocks noChangeAspect="1"/>
          </p:cNvPicPr>
          <p:nvPr/>
        </p:nvPicPr>
        <p:blipFill>
          <a:blip r:embed="rId4" cstate="print">
            <a:duotone>
              <a:prstClr val="black"/>
              <a:srgbClr val="00B0F0">
                <a:tint val="45000"/>
                <a:satMod val="400000"/>
              </a:srgbClr>
            </a:duotone>
          </a:blip>
          <a:stretch>
            <a:fillRect/>
          </a:stretch>
        </p:blipFill>
        <p:spPr>
          <a:xfrm>
            <a:off x="5991226" y="3619082"/>
            <a:ext cx="1052349" cy="657643"/>
          </a:xfrm>
          <a:prstGeom prst="rect">
            <a:avLst/>
          </a:prstGeom>
          <a:ln>
            <a:solidFill>
              <a:srgbClr val="00B0F0"/>
            </a:solidFill>
          </a:ln>
        </p:spPr>
      </p:pic>
      <p:pic>
        <p:nvPicPr>
          <p:cNvPr id="147" name="Picture 16" descr="Generic Router 1.png"/>
          <p:cNvPicPr>
            <a:picLocks noChangeAspect="1"/>
          </p:cNvPicPr>
          <p:nvPr/>
        </p:nvPicPr>
        <p:blipFill>
          <a:blip r:embed="rId6" cstate="print"/>
          <a:srcRect/>
          <a:stretch>
            <a:fillRect/>
          </a:stretch>
        </p:blipFill>
        <p:spPr bwMode="auto">
          <a:xfrm>
            <a:off x="6029326" y="3524251"/>
            <a:ext cx="314325" cy="315913"/>
          </a:xfrm>
          <a:prstGeom prst="rect">
            <a:avLst/>
          </a:prstGeom>
          <a:noFill/>
          <a:ln w="9525">
            <a:noFill/>
            <a:miter lim="800000"/>
            <a:headEnd/>
            <a:tailEnd/>
          </a:ln>
        </p:spPr>
      </p:pic>
      <p:pic>
        <p:nvPicPr>
          <p:cNvPr id="148" name="Picture 147" descr="Network Cloud 2.png"/>
          <p:cNvPicPr>
            <a:picLocks noChangeAspect="1"/>
          </p:cNvPicPr>
          <p:nvPr/>
        </p:nvPicPr>
        <p:blipFill>
          <a:blip r:embed="rId4" cstate="print">
            <a:duotone>
              <a:prstClr val="black"/>
              <a:srgbClr val="00B050">
                <a:tint val="45000"/>
                <a:satMod val="400000"/>
              </a:srgbClr>
            </a:duotone>
          </a:blip>
          <a:stretch>
            <a:fillRect/>
          </a:stretch>
        </p:blipFill>
        <p:spPr>
          <a:xfrm>
            <a:off x="6145165" y="2209382"/>
            <a:ext cx="793635" cy="526956"/>
          </a:xfrm>
          <a:prstGeom prst="rect">
            <a:avLst/>
          </a:prstGeom>
        </p:spPr>
      </p:pic>
      <p:pic>
        <p:nvPicPr>
          <p:cNvPr id="149" name="Picture 18" descr="Generic Router 1.png"/>
          <p:cNvPicPr>
            <a:picLocks noChangeAspect="1"/>
          </p:cNvPicPr>
          <p:nvPr/>
        </p:nvPicPr>
        <p:blipFill>
          <a:blip r:embed="rId6" cstate="print"/>
          <a:srcRect/>
          <a:stretch>
            <a:fillRect/>
          </a:stretch>
        </p:blipFill>
        <p:spPr bwMode="auto">
          <a:xfrm>
            <a:off x="6115050" y="2171701"/>
            <a:ext cx="314325" cy="315913"/>
          </a:xfrm>
          <a:prstGeom prst="rect">
            <a:avLst/>
          </a:prstGeom>
          <a:noFill/>
          <a:ln w="9525">
            <a:noFill/>
            <a:miter lim="800000"/>
            <a:headEnd/>
            <a:tailEnd/>
          </a:ln>
        </p:spPr>
      </p:pic>
      <p:pic>
        <p:nvPicPr>
          <p:cNvPr id="150" name="Picture 149" descr="Network Cloud 2.png"/>
          <p:cNvPicPr>
            <a:picLocks noChangeAspect="1"/>
          </p:cNvPicPr>
          <p:nvPr/>
        </p:nvPicPr>
        <p:blipFill>
          <a:blip r:embed="rId4" cstate="print">
            <a:duotone>
              <a:prstClr val="black"/>
              <a:srgbClr val="00B0F0">
                <a:tint val="45000"/>
                <a:satMod val="400000"/>
              </a:srgbClr>
            </a:duotone>
          </a:blip>
          <a:stretch>
            <a:fillRect/>
          </a:stretch>
        </p:blipFill>
        <p:spPr>
          <a:xfrm>
            <a:off x="1563640" y="3342857"/>
            <a:ext cx="793635" cy="526956"/>
          </a:xfrm>
          <a:prstGeom prst="rect">
            <a:avLst/>
          </a:prstGeom>
          <a:ln>
            <a:solidFill>
              <a:srgbClr val="FFC000"/>
            </a:solidFill>
          </a:ln>
        </p:spPr>
      </p:pic>
      <p:pic>
        <p:nvPicPr>
          <p:cNvPr id="151" name="Picture 20" descr="Generic Router 1.png"/>
          <p:cNvPicPr>
            <a:picLocks noChangeAspect="1"/>
          </p:cNvPicPr>
          <p:nvPr/>
        </p:nvPicPr>
        <p:blipFill>
          <a:blip r:embed="rId6" cstate="print"/>
          <a:srcRect/>
          <a:stretch>
            <a:fillRect/>
          </a:stretch>
        </p:blipFill>
        <p:spPr bwMode="auto">
          <a:xfrm>
            <a:off x="2314576" y="3390901"/>
            <a:ext cx="314325" cy="315913"/>
          </a:xfrm>
          <a:prstGeom prst="rect">
            <a:avLst/>
          </a:prstGeom>
          <a:noFill/>
          <a:ln w="9525">
            <a:noFill/>
            <a:miter lim="800000"/>
            <a:headEnd/>
            <a:tailEnd/>
          </a:ln>
        </p:spPr>
      </p:pic>
      <p:pic>
        <p:nvPicPr>
          <p:cNvPr id="152" name="Picture 21" descr="Generic Router 1.png"/>
          <p:cNvPicPr>
            <a:picLocks noChangeAspect="1"/>
          </p:cNvPicPr>
          <p:nvPr/>
        </p:nvPicPr>
        <p:blipFill>
          <a:blip r:embed="rId6" cstate="print"/>
          <a:srcRect/>
          <a:stretch>
            <a:fillRect/>
          </a:stretch>
        </p:blipFill>
        <p:spPr bwMode="auto">
          <a:xfrm>
            <a:off x="6286501" y="2638426"/>
            <a:ext cx="314325" cy="315913"/>
          </a:xfrm>
          <a:prstGeom prst="rect">
            <a:avLst/>
          </a:prstGeom>
          <a:noFill/>
          <a:ln w="9525">
            <a:noFill/>
            <a:miter lim="800000"/>
            <a:headEnd/>
            <a:tailEnd/>
          </a:ln>
        </p:spPr>
      </p:pic>
      <p:pic>
        <p:nvPicPr>
          <p:cNvPr id="153" name="Picture 22" descr="Generic Router 1.png"/>
          <p:cNvPicPr>
            <a:picLocks noChangeAspect="1"/>
          </p:cNvPicPr>
          <p:nvPr/>
        </p:nvPicPr>
        <p:blipFill>
          <a:blip r:embed="rId6" cstate="print"/>
          <a:srcRect/>
          <a:stretch>
            <a:fillRect/>
          </a:stretch>
        </p:blipFill>
        <p:spPr bwMode="auto">
          <a:xfrm>
            <a:off x="5848351" y="3867151"/>
            <a:ext cx="314325" cy="315913"/>
          </a:xfrm>
          <a:prstGeom prst="rect">
            <a:avLst/>
          </a:prstGeom>
          <a:noFill/>
          <a:ln w="9525">
            <a:noFill/>
            <a:miter lim="800000"/>
            <a:headEnd/>
            <a:tailEnd/>
          </a:ln>
        </p:spPr>
      </p:pic>
      <p:cxnSp>
        <p:nvCxnSpPr>
          <p:cNvPr id="154" name="Straight Connector 26"/>
          <p:cNvCxnSpPr>
            <a:cxnSpLocks noChangeShapeType="1"/>
          </p:cNvCxnSpPr>
          <p:nvPr/>
        </p:nvCxnSpPr>
        <p:spPr bwMode="auto">
          <a:xfrm>
            <a:off x="5600700" y="3781426"/>
            <a:ext cx="285751" cy="214313"/>
          </a:xfrm>
          <a:prstGeom prst="line">
            <a:avLst/>
          </a:prstGeom>
          <a:noFill/>
          <a:ln w="34925" algn="ctr">
            <a:solidFill>
              <a:srgbClr val="00B0F0"/>
            </a:solidFill>
            <a:round/>
            <a:headEnd/>
            <a:tailEnd/>
          </a:ln>
        </p:spPr>
      </p:cxnSp>
      <p:cxnSp>
        <p:nvCxnSpPr>
          <p:cNvPr id="155" name="Straight Connector 27"/>
          <p:cNvCxnSpPr>
            <a:cxnSpLocks noChangeShapeType="1"/>
          </p:cNvCxnSpPr>
          <p:nvPr/>
        </p:nvCxnSpPr>
        <p:spPr bwMode="auto">
          <a:xfrm flipV="1">
            <a:off x="2595564" y="3359151"/>
            <a:ext cx="234951" cy="136525"/>
          </a:xfrm>
          <a:prstGeom prst="line">
            <a:avLst/>
          </a:prstGeom>
          <a:noFill/>
          <a:ln w="34925" algn="ctr">
            <a:solidFill>
              <a:srgbClr val="00B0F0"/>
            </a:solidFill>
            <a:prstDash val="sysDot"/>
            <a:round/>
            <a:headEnd/>
            <a:tailEnd/>
          </a:ln>
        </p:spPr>
      </p:cxnSp>
      <p:pic>
        <p:nvPicPr>
          <p:cNvPr id="156" name="Picture 28" descr="Generic Router 1.png"/>
          <p:cNvPicPr>
            <a:picLocks noChangeAspect="1"/>
          </p:cNvPicPr>
          <p:nvPr/>
        </p:nvPicPr>
        <p:blipFill>
          <a:blip r:embed="rId5" cstate="print"/>
          <a:srcRect/>
          <a:stretch>
            <a:fillRect/>
          </a:stretch>
        </p:blipFill>
        <p:spPr bwMode="auto">
          <a:xfrm>
            <a:off x="2763840" y="2451100"/>
            <a:ext cx="446087" cy="446088"/>
          </a:xfrm>
          <a:prstGeom prst="rect">
            <a:avLst/>
          </a:prstGeom>
          <a:noFill/>
          <a:ln w="9525">
            <a:noFill/>
            <a:miter lim="800000"/>
            <a:headEnd/>
            <a:tailEnd/>
          </a:ln>
        </p:spPr>
      </p:pic>
      <p:pic>
        <p:nvPicPr>
          <p:cNvPr id="157" name="Picture 29" descr="Generic Router 1.png"/>
          <p:cNvPicPr>
            <a:picLocks noChangeAspect="1"/>
          </p:cNvPicPr>
          <p:nvPr/>
        </p:nvPicPr>
        <p:blipFill>
          <a:blip r:embed="rId6" cstate="print"/>
          <a:srcRect/>
          <a:stretch>
            <a:fillRect/>
          </a:stretch>
        </p:blipFill>
        <p:spPr bwMode="auto">
          <a:xfrm>
            <a:off x="2324101" y="2324101"/>
            <a:ext cx="314325" cy="315913"/>
          </a:xfrm>
          <a:prstGeom prst="rect">
            <a:avLst/>
          </a:prstGeom>
          <a:noFill/>
          <a:ln w="9525">
            <a:noFill/>
            <a:miter lim="800000"/>
            <a:headEnd/>
            <a:tailEnd/>
          </a:ln>
        </p:spPr>
      </p:pic>
      <p:cxnSp>
        <p:nvCxnSpPr>
          <p:cNvPr id="158" name="Straight Connector 30"/>
          <p:cNvCxnSpPr>
            <a:cxnSpLocks noChangeShapeType="1"/>
          </p:cNvCxnSpPr>
          <p:nvPr/>
        </p:nvCxnSpPr>
        <p:spPr bwMode="auto">
          <a:xfrm flipH="1" flipV="1">
            <a:off x="2657475" y="2514601"/>
            <a:ext cx="152400" cy="66675"/>
          </a:xfrm>
          <a:prstGeom prst="line">
            <a:avLst/>
          </a:prstGeom>
          <a:noFill/>
          <a:ln w="34925" algn="ctr">
            <a:solidFill>
              <a:srgbClr val="00B050"/>
            </a:solidFill>
            <a:prstDash val="sysDot"/>
            <a:round/>
            <a:headEnd/>
            <a:tailEnd/>
          </a:ln>
        </p:spPr>
      </p:cxnSp>
      <p:sp>
        <p:nvSpPr>
          <p:cNvPr id="159" name="TextBox 158"/>
          <p:cNvSpPr txBox="1"/>
          <p:nvPr/>
        </p:nvSpPr>
        <p:spPr>
          <a:xfrm>
            <a:off x="6181726" y="3857626"/>
            <a:ext cx="1000125" cy="430887"/>
          </a:xfrm>
          <a:prstGeom prst="rect">
            <a:avLst/>
          </a:prstGeom>
          <a:noFill/>
        </p:spPr>
        <p:txBody>
          <a:bodyPr>
            <a:spAutoFit/>
          </a:bodyPr>
          <a:lstStyle/>
          <a:p>
            <a:pPr>
              <a:defRPr/>
            </a:pPr>
            <a:r>
              <a:rPr lang="en-US" sz="1000" dirty="0" smtClean="0"/>
              <a:t>VPN-B </a:t>
            </a:r>
            <a:r>
              <a:rPr lang="en-US" sz="1200" dirty="0" smtClean="0"/>
              <a:t>site2 </a:t>
            </a:r>
            <a:r>
              <a:rPr lang="en-US" sz="1000" dirty="0" smtClean="0"/>
              <a:t>192.168.1./24</a:t>
            </a:r>
            <a:endParaRPr lang="en-US" sz="1000" dirty="0">
              <a:latin typeface="+mn-lt"/>
              <a:cs typeface="+mn-cs"/>
            </a:endParaRPr>
          </a:p>
        </p:txBody>
      </p:sp>
      <p:sp>
        <p:nvSpPr>
          <p:cNvPr id="160" name="TextBox 159"/>
          <p:cNvSpPr txBox="1"/>
          <p:nvPr/>
        </p:nvSpPr>
        <p:spPr>
          <a:xfrm>
            <a:off x="6219826" y="2352676"/>
            <a:ext cx="1000125" cy="400110"/>
          </a:xfrm>
          <a:prstGeom prst="rect">
            <a:avLst/>
          </a:prstGeom>
          <a:noFill/>
        </p:spPr>
        <p:txBody>
          <a:bodyPr>
            <a:spAutoFit/>
          </a:bodyPr>
          <a:lstStyle/>
          <a:p>
            <a:pPr>
              <a:defRPr/>
            </a:pPr>
            <a:r>
              <a:rPr lang="en-US" sz="1000" dirty="0" smtClean="0">
                <a:latin typeface="+mn-lt"/>
                <a:cs typeface="+mn-cs"/>
              </a:rPr>
              <a:t>VPN-A site2 192.168.1/24</a:t>
            </a:r>
            <a:endParaRPr lang="en-US" sz="1000" dirty="0">
              <a:latin typeface="+mn-lt"/>
              <a:cs typeface="+mn-cs"/>
            </a:endParaRPr>
          </a:p>
        </p:txBody>
      </p:sp>
      <p:sp>
        <p:nvSpPr>
          <p:cNvPr id="161" name="TextBox 160"/>
          <p:cNvSpPr txBox="1"/>
          <p:nvPr/>
        </p:nvSpPr>
        <p:spPr>
          <a:xfrm>
            <a:off x="4543426" y="2162175"/>
            <a:ext cx="431528" cy="338554"/>
          </a:xfrm>
          <a:prstGeom prst="rect">
            <a:avLst/>
          </a:prstGeom>
          <a:noFill/>
        </p:spPr>
        <p:txBody>
          <a:bodyPr wrap="none">
            <a:spAutoFit/>
          </a:bodyPr>
          <a:lstStyle/>
          <a:p>
            <a:pPr>
              <a:defRPr/>
            </a:pPr>
            <a:r>
              <a:rPr lang="en-US" sz="1600" dirty="0">
                <a:latin typeface="+mn-lt"/>
                <a:cs typeface="+mn-cs"/>
              </a:rPr>
              <a:t>P2</a:t>
            </a:r>
          </a:p>
        </p:txBody>
      </p:sp>
      <p:sp>
        <p:nvSpPr>
          <p:cNvPr id="162" name="TextBox 161"/>
          <p:cNvSpPr txBox="1"/>
          <p:nvPr/>
        </p:nvSpPr>
        <p:spPr>
          <a:xfrm>
            <a:off x="3838575" y="2495550"/>
            <a:ext cx="431528" cy="338554"/>
          </a:xfrm>
          <a:prstGeom prst="rect">
            <a:avLst/>
          </a:prstGeom>
          <a:noFill/>
        </p:spPr>
        <p:txBody>
          <a:bodyPr wrap="none">
            <a:spAutoFit/>
          </a:bodyPr>
          <a:lstStyle/>
          <a:p>
            <a:pPr>
              <a:defRPr/>
            </a:pPr>
            <a:r>
              <a:rPr lang="en-US" sz="1600" dirty="0">
                <a:latin typeface="+mn-lt"/>
                <a:cs typeface="+mn-cs"/>
              </a:rPr>
              <a:t>P1</a:t>
            </a:r>
          </a:p>
        </p:txBody>
      </p:sp>
      <p:sp>
        <p:nvSpPr>
          <p:cNvPr id="163" name="TextBox 162"/>
          <p:cNvSpPr txBox="1"/>
          <p:nvPr/>
        </p:nvSpPr>
        <p:spPr>
          <a:xfrm>
            <a:off x="5000626" y="2028825"/>
            <a:ext cx="554960" cy="338554"/>
          </a:xfrm>
          <a:prstGeom prst="rect">
            <a:avLst/>
          </a:prstGeom>
          <a:noFill/>
        </p:spPr>
        <p:txBody>
          <a:bodyPr wrap="none">
            <a:spAutoFit/>
          </a:bodyPr>
          <a:lstStyle/>
          <a:p>
            <a:pPr>
              <a:defRPr/>
            </a:pPr>
            <a:r>
              <a:rPr lang="en-US" sz="1600" dirty="0">
                <a:latin typeface="+mn-lt"/>
                <a:cs typeface="+mn-cs"/>
              </a:rPr>
              <a:t>PE3</a:t>
            </a:r>
          </a:p>
        </p:txBody>
      </p:sp>
      <p:sp>
        <p:nvSpPr>
          <p:cNvPr id="164" name="TextBox 163"/>
          <p:cNvSpPr txBox="1"/>
          <p:nvPr/>
        </p:nvSpPr>
        <p:spPr>
          <a:xfrm>
            <a:off x="2638426" y="2952750"/>
            <a:ext cx="554960" cy="338554"/>
          </a:xfrm>
          <a:prstGeom prst="rect">
            <a:avLst/>
          </a:prstGeom>
          <a:noFill/>
        </p:spPr>
        <p:txBody>
          <a:bodyPr wrap="none">
            <a:spAutoFit/>
          </a:bodyPr>
          <a:lstStyle/>
          <a:p>
            <a:pPr>
              <a:defRPr/>
            </a:pPr>
            <a:r>
              <a:rPr lang="en-US" sz="1600" dirty="0" smtClean="0">
                <a:latin typeface="+mn-lt"/>
                <a:cs typeface="+mn-cs"/>
              </a:rPr>
              <a:t>PE2</a:t>
            </a:r>
            <a:endParaRPr lang="en-US" sz="1600" dirty="0">
              <a:latin typeface="+mn-lt"/>
              <a:cs typeface="+mn-cs"/>
            </a:endParaRPr>
          </a:p>
        </p:txBody>
      </p:sp>
      <p:sp>
        <p:nvSpPr>
          <p:cNvPr id="165" name="TextBox 164"/>
          <p:cNvSpPr txBox="1"/>
          <p:nvPr/>
        </p:nvSpPr>
        <p:spPr>
          <a:xfrm>
            <a:off x="4972051" y="3886200"/>
            <a:ext cx="554960" cy="338554"/>
          </a:xfrm>
          <a:prstGeom prst="rect">
            <a:avLst/>
          </a:prstGeom>
          <a:noFill/>
        </p:spPr>
        <p:txBody>
          <a:bodyPr wrap="none">
            <a:spAutoFit/>
          </a:bodyPr>
          <a:lstStyle/>
          <a:p>
            <a:pPr>
              <a:defRPr/>
            </a:pPr>
            <a:r>
              <a:rPr lang="en-US" sz="1600" dirty="0">
                <a:latin typeface="+mn-lt"/>
                <a:cs typeface="+mn-cs"/>
              </a:rPr>
              <a:t>PE5</a:t>
            </a:r>
          </a:p>
        </p:txBody>
      </p:sp>
      <p:sp>
        <p:nvSpPr>
          <p:cNvPr id="166" name="TextBox 165"/>
          <p:cNvSpPr txBox="1"/>
          <p:nvPr/>
        </p:nvSpPr>
        <p:spPr>
          <a:xfrm>
            <a:off x="5524500" y="2724150"/>
            <a:ext cx="554960" cy="338554"/>
          </a:xfrm>
          <a:prstGeom prst="rect">
            <a:avLst/>
          </a:prstGeom>
          <a:noFill/>
        </p:spPr>
        <p:txBody>
          <a:bodyPr wrap="none">
            <a:spAutoFit/>
          </a:bodyPr>
          <a:lstStyle/>
          <a:p>
            <a:pPr>
              <a:defRPr/>
            </a:pPr>
            <a:r>
              <a:rPr lang="en-US" sz="1600" dirty="0" smtClean="0">
                <a:latin typeface="+mn-lt"/>
                <a:cs typeface="+mn-cs"/>
              </a:rPr>
              <a:t>PE4</a:t>
            </a:r>
            <a:endParaRPr lang="en-US" sz="1600" dirty="0">
              <a:latin typeface="+mn-lt"/>
              <a:cs typeface="+mn-cs"/>
            </a:endParaRPr>
          </a:p>
        </p:txBody>
      </p:sp>
      <p:pic>
        <p:nvPicPr>
          <p:cNvPr id="167" name="Picture 40" descr="Generic Router 1.png"/>
          <p:cNvPicPr>
            <a:picLocks noChangeAspect="1"/>
          </p:cNvPicPr>
          <p:nvPr/>
        </p:nvPicPr>
        <p:blipFill>
          <a:blip r:embed="rId5" cstate="print"/>
          <a:srcRect/>
          <a:stretch>
            <a:fillRect/>
          </a:stretch>
        </p:blipFill>
        <p:spPr bwMode="auto">
          <a:xfrm>
            <a:off x="5373689" y="2308225"/>
            <a:ext cx="446087" cy="446088"/>
          </a:xfrm>
          <a:prstGeom prst="rect">
            <a:avLst/>
          </a:prstGeom>
          <a:noFill/>
          <a:ln w="9525">
            <a:noFill/>
            <a:miter lim="800000"/>
            <a:headEnd/>
            <a:tailEnd/>
          </a:ln>
        </p:spPr>
      </p:pic>
      <p:sp>
        <p:nvSpPr>
          <p:cNvPr id="168" name="Flowchart: Punched Tape 167"/>
          <p:cNvSpPr/>
          <p:nvPr/>
        </p:nvSpPr>
        <p:spPr bwMode="auto">
          <a:xfrm rot="21264300">
            <a:off x="3198555" y="3186816"/>
            <a:ext cx="483162" cy="274638"/>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cs typeface="+mn-cs"/>
            </a:endParaRPr>
          </a:p>
        </p:txBody>
      </p:sp>
      <p:sp>
        <p:nvSpPr>
          <p:cNvPr id="169" name="Flowchart: Punched Tape 168"/>
          <p:cNvSpPr/>
          <p:nvPr/>
        </p:nvSpPr>
        <p:spPr bwMode="auto">
          <a:xfrm rot="1764942">
            <a:off x="3140057" y="2762281"/>
            <a:ext cx="504937" cy="255587"/>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p>
        </p:txBody>
      </p:sp>
      <p:sp>
        <p:nvSpPr>
          <p:cNvPr id="170" name="TextBox 169"/>
          <p:cNvSpPr txBox="1"/>
          <p:nvPr/>
        </p:nvSpPr>
        <p:spPr>
          <a:xfrm>
            <a:off x="1314450" y="3562351"/>
            <a:ext cx="933451" cy="246221"/>
          </a:xfrm>
          <a:prstGeom prst="rect">
            <a:avLst/>
          </a:prstGeom>
          <a:noFill/>
        </p:spPr>
        <p:txBody>
          <a:bodyPr wrap="square">
            <a:spAutoFit/>
          </a:bodyPr>
          <a:lstStyle/>
          <a:p>
            <a:pPr>
              <a:defRPr/>
            </a:pPr>
            <a:r>
              <a:rPr lang="en-US" sz="1000" dirty="0" smtClean="0">
                <a:latin typeface="+mn-lt"/>
                <a:cs typeface="+mn-cs"/>
              </a:rPr>
              <a:t>VPN-B site1</a:t>
            </a:r>
            <a:endParaRPr lang="en-US" sz="1000" dirty="0">
              <a:latin typeface="+mn-lt"/>
              <a:cs typeface="+mn-cs"/>
            </a:endParaRPr>
          </a:p>
        </p:txBody>
      </p:sp>
      <p:sp>
        <p:nvSpPr>
          <p:cNvPr id="171" name="TextBox 170"/>
          <p:cNvSpPr txBox="1"/>
          <p:nvPr/>
        </p:nvSpPr>
        <p:spPr>
          <a:xfrm>
            <a:off x="1266826" y="2266949"/>
            <a:ext cx="962026" cy="246221"/>
          </a:xfrm>
          <a:prstGeom prst="rect">
            <a:avLst/>
          </a:prstGeom>
          <a:noFill/>
        </p:spPr>
        <p:txBody>
          <a:bodyPr wrap="square">
            <a:spAutoFit/>
          </a:bodyPr>
          <a:lstStyle/>
          <a:p>
            <a:pPr>
              <a:defRPr/>
            </a:pPr>
            <a:r>
              <a:rPr lang="en-US" sz="1000" dirty="0" smtClean="0">
                <a:latin typeface="+mn-lt"/>
                <a:cs typeface="+mn-cs"/>
              </a:rPr>
              <a:t>VPN-A site1</a:t>
            </a:r>
            <a:endParaRPr lang="en-US" sz="1000" dirty="0">
              <a:latin typeface="+mn-lt"/>
              <a:cs typeface="+mn-cs"/>
            </a:endParaRPr>
          </a:p>
        </p:txBody>
      </p:sp>
      <p:sp>
        <p:nvSpPr>
          <p:cNvPr id="172" name="TextBox 171"/>
          <p:cNvSpPr txBox="1"/>
          <p:nvPr/>
        </p:nvSpPr>
        <p:spPr>
          <a:xfrm>
            <a:off x="6076950" y="1847850"/>
            <a:ext cx="582211" cy="307777"/>
          </a:xfrm>
          <a:prstGeom prst="rect">
            <a:avLst/>
          </a:prstGeom>
          <a:noFill/>
        </p:spPr>
        <p:txBody>
          <a:bodyPr wrap="square">
            <a:spAutoFit/>
          </a:bodyPr>
          <a:lstStyle/>
          <a:p>
            <a:pPr>
              <a:defRPr/>
            </a:pPr>
            <a:r>
              <a:rPr lang="en-US" sz="1400" dirty="0" smtClean="0">
                <a:latin typeface="+mn-lt"/>
                <a:cs typeface="+mn-cs"/>
              </a:rPr>
              <a:t>CE4</a:t>
            </a:r>
            <a:endParaRPr lang="en-US" sz="1400" dirty="0">
              <a:latin typeface="+mn-lt"/>
              <a:cs typeface="+mn-cs"/>
            </a:endParaRPr>
          </a:p>
        </p:txBody>
      </p:sp>
      <p:sp>
        <p:nvSpPr>
          <p:cNvPr id="173" name="TextBox 172"/>
          <p:cNvSpPr txBox="1"/>
          <p:nvPr/>
        </p:nvSpPr>
        <p:spPr>
          <a:xfrm>
            <a:off x="2057400" y="3028950"/>
            <a:ext cx="534121" cy="307777"/>
          </a:xfrm>
          <a:prstGeom prst="rect">
            <a:avLst/>
          </a:prstGeom>
          <a:noFill/>
        </p:spPr>
        <p:txBody>
          <a:bodyPr wrap="none">
            <a:spAutoFit/>
          </a:bodyPr>
          <a:lstStyle/>
          <a:p>
            <a:pPr>
              <a:defRPr/>
            </a:pPr>
            <a:r>
              <a:rPr lang="en-US" sz="1400" dirty="0" smtClean="0">
                <a:latin typeface="+mn-lt"/>
                <a:cs typeface="+mn-cs"/>
              </a:rPr>
              <a:t>CE2</a:t>
            </a:r>
            <a:endParaRPr lang="en-US" sz="1400" dirty="0">
              <a:latin typeface="+mn-lt"/>
              <a:cs typeface="+mn-cs"/>
            </a:endParaRPr>
          </a:p>
        </p:txBody>
      </p:sp>
      <p:sp>
        <p:nvSpPr>
          <p:cNvPr id="174" name="TextBox 173"/>
          <p:cNvSpPr txBox="1"/>
          <p:nvPr/>
        </p:nvSpPr>
        <p:spPr>
          <a:xfrm>
            <a:off x="5591176" y="4171951"/>
            <a:ext cx="581024" cy="307777"/>
          </a:xfrm>
          <a:prstGeom prst="rect">
            <a:avLst/>
          </a:prstGeom>
          <a:noFill/>
        </p:spPr>
        <p:txBody>
          <a:bodyPr wrap="square">
            <a:spAutoFit/>
          </a:bodyPr>
          <a:lstStyle/>
          <a:p>
            <a:pPr>
              <a:defRPr/>
            </a:pPr>
            <a:r>
              <a:rPr lang="en-US" sz="1400" dirty="0" smtClean="0">
                <a:latin typeface="+mn-lt"/>
                <a:cs typeface="+mn-cs"/>
              </a:rPr>
              <a:t>CE7</a:t>
            </a:r>
            <a:endParaRPr lang="en-US" sz="1400" dirty="0">
              <a:latin typeface="+mn-lt"/>
              <a:cs typeface="+mn-cs"/>
            </a:endParaRPr>
          </a:p>
        </p:txBody>
      </p:sp>
      <p:sp>
        <p:nvSpPr>
          <p:cNvPr id="175" name="TextBox 174"/>
          <p:cNvSpPr txBox="1"/>
          <p:nvPr/>
        </p:nvSpPr>
        <p:spPr>
          <a:xfrm>
            <a:off x="6210299" y="3267075"/>
            <a:ext cx="571501" cy="314325"/>
          </a:xfrm>
          <a:prstGeom prst="rect">
            <a:avLst/>
          </a:prstGeom>
          <a:noFill/>
        </p:spPr>
        <p:txBody>
          <a:bodyPr wrap="square">
            <a:spAutoFit/>
          </a:bodyPr>
          <a:lstStyle/>
          <a:p>
            <a:pPr>
              <a:defRPr/>
            </a:pPr>
            <a:r>
              <a:rPr lang="en-US" sz="1400" dirty="0" smtClean="0">
                <a:latin typeface="+mn-lt"/>
                <a:cs typeface="+mn-cs"/>
              </a:rPr>
              <a:t>CE6</a:t>
            </a:r>
            <a:endParaRPr lang="en-US" sz="1400" dirty="0">
              <a:latin typeface="+mn-lt"/>
              <a:cs typeface="+mn-cs"/>
            </a:endParaRPr>
          </a:p>
        </p:txBody>
      </p:sp>
      <p:sp>
        <p:nvSpPr>
          <p:cNvPr id="176" name="TextBox 175"/>
          <p:cNvSpPr txBox="1"/>
          <p:nvPr/>
        </p:nvSpPr>
        <p:spPr>
          <a:xfrm>
            <a:off x="2190750" y="1952625"/>
            <a:ext cx="534121" cy="307777"/>
          </a:xfrm>
          <a:prstGeom prst="rect">
            <a:avLst/>
          </a:prstGeom>
          <a:noFill/>
        </p:spPr>
        <p:txBody>
          <a:bodyPr wrap="none">
            <a:spAutoFit/>
          </a:bodyPr>
          <a:lstStyle/>
          <a:p>
            <a:pPr>
              <a:defRPr/>
            </a:pPr>
            <a:r>
              <a:rPr lang="en-US" sz="1400" dirty="0" smtClean="0">
                <a:latin typeface="+mn-lt"/>
                <a:cs typeface="+mn-cs"/>
              </a:rPr>
              <a:t>CE1</a:t>
            </a:r>
            <a:endParaRPr lang="en-US" sz="1400" dirty="0">
              <a:latin typeface="+mn-lt"/>
              <a:cs typeface="+mn-cs"/>
            </a:endParaRPr>
          </a:p>
        </p:txBody>
      </p:sp>
      <p:sp>
        <p:nvSpPr>
          <p:cNvPr id="177" name="TextBox 176"/>
          <p:cNvSpPr txBox="1"/>
          <p:nvPr/>
        </p:nvSpPr>
        <p:spPr>
          <a:xfrm>
            <a:off x="6315075" y="2943225"/>
            <a:ext cx="619125" cy="307777"/>
          </a:xfrm>
          <a:prstGeom prst="rect">
            <a:avLst/>
          </a:prstGeom>
          <a:noFill/>
        </p:spPr>
        <p:txBody>
          <a:bodyPr wrap="square">
            <a:spAutoFit/>
          </a:bodyPr>
          <a:lstStyle/>
          <a:p>
            <a:pPr>
              <a:defRPr/>
            </a:pPr>
            <a:r>
              <a:rPr lang="en-US" sz="1400" dirty="0" smtClean="0">
                <a:latin typeface="+mn-lt"/>
                <a:cs typeface="+mn-cs"/>
              </a:rPr>
              <a:t>CE5</a:t>
            </a:r>
            <a:endParaRPr lang="en-US" sz="1400" dirty="0">
              <a:latin typeface="+mn-lt"/>
              <a:cs typeface="+mn-cs"/>
            </a:endParaRPr>
          </a:p>
        </p:txBody>
      </p:sp>
      <p:sp>
        <p:nvSpPr>
          <p:cNvPr id="178" name="TextBox 177"/>
          <p:cNvSpPr txBox="1"/>
          <p:nvPr/>
        </p:nvSpPr>
        <p:spPr>
          <a:xfrm>
            <a:off x="4229100" y="3305175"/>
            <a:ext cx="479618" cy="338554"/>
          </a:xfrm>
          <a:prstGeom prst="rect">
            <a:avLst/>
          </a:prstGeom>
          <a:noFill/>
        </p:spPr>
        <p:txBody>
          <a:bodyPr wrap="square">
            <a:spAutoFit/>
          </a:bodyPr>
          <a:lstStyle/>
          <a:p>
            <a:pPr>
              <a:defRPr/>
            </a:pPr>
            <a:endParaRPr lang="en-US" sz="1600" dirty="0">
              <a:latin typeface="+mn-lt"/>
              <a:cs typeface="+mn-cs"/>
            </a:endParaRPr>
          </a:p>
        </p:txBody>
      </p:sp>
      <p:cxnSp>
        <p:nvCxnSpPr>
          <p:cNvPr id="179" name="Straight Connector 25"/>
          <p:cNvCxnSpPr>
            <a:cxnSpLocks noChangeShapeType="1"/>
            <a:endCxn id="149" idx="1"/>
          </p:cNvCxnSpPr>
          <p:nvPr/>
        </p:nvCxnSpPr>
        <p:spPr bwMode="auto">
          <a:xfrm flipV="1">
            <a:off x="5753100" y="2329658"/>
            <a:ext cx="361950" cy="127792"/>
          </a:xfrm>
          <a:prstGeom prst="line">
            <a:avLst/>
          </a:prstGeom>
          <a:noFill/>
          <a:ln w="34925" algn="ctr">
            <a:solidFill>
              <a:srgbClr val="00B050"/>
            </a:solidFill>
            <a:round/>
            <a:headEnd/>
            <a:tailEnd/>
          </a:ln>
        </p:spPr>
      </p:cxnSp>
      <p:sp>
        <p:nvSpPr>
          <p:cNvPr id="180" name="TextBox 179"/>
          <p:cNvSpPr txBox="1"/>
          <p:nvPr/>
        </p:nvSpPr>
        <p:spPr>
          <a:xfrm>
            <a:off x="6953251" y="1943101"/>
            <a:ext cx="1123949" cy="461665"/>
          </a:xfrm>
          <a:prstGeom prst="rect">
            <a:avLst/>
          </a:prstGeom>
          <a:noFill/>
        </p:spPr>
        <p:txBody>
          <a:bodyPr wrap="square">
            <a:spAutoFit/>
          </a:bodyPr>
          <a:lstStyle/>
          <a:p>
            <a:pPr>
              <a:defRPr/>
            </a:pPr>
            <a:r>
              <a:rPr lang="en-US" sz="1200" dirty="0" smtClean="0">
                <a:latin typeface="+mn-lt"/>
                <a:cs typeface="+mn-cs"/>
              </a:rPr>
              <a:t>Multi homed PE3 and PE4 </a:t>
            </a:r>
            <a:endParaRPr lang="en-US" sz="1200" dirty="0">
              <a:latin typeface="+mn-lt"/>
              <a:cs typeface="+mn-cs"/>
            </a:endParaRPr>
          </a:p>
        </p:txBody>
      </p:sp>
      <p:sp>
        <p:nvSpPr>
          <p:cNvPr id="181" name="TextBox 180"/>
          <p:cNvSpPr txBox="1"/>
          <p:nvPr/>
        </p:nvSpPr>
        <p:spPr>
          <a:xfrm>
            <a:off x="7134226" y="3705226"/>
            <a:ext cx="1123949" cy="646331"/>
          </a:xfrm>
          <a:prstGeom prst="rect">
            <a:avLst/>
          </a:prstGeom>
          <a:noFill/>
        </p:spPr>
        <p:txBody>
          <a:bodyPr wrap="square">
            <a:spAutoFit/>
          </a:bodyPr>
          <a:lstStyle/>
          <a:p>
            <a:pPr>
              <a:defRPr/>
            </a:pPr>
            <a:r>
              <a:rPr lang="en-US" sz="1200" dirty="0" smtClean="0">
                <a:latin typeface="+mn-lt"/>
                <a:cs typeface="+mn-cs"/>
              </a:rPr>
              <a:t>Multi homed With PE4 &amp; PE5 </a:t>
            </a:r>
            <a:endParaRPr lang="en-US" sz="1200" dirty="0">
              <a:latin typeface="+mn-lt"/>
              <a:cs typeface="+mn-cs"/>
            </a:endParaRPr>
          </a:p>
        </p:txBody>
      </p:sp>
      <p:sp>
        <p:nvSpPr>
          <p:cNvPr id="182" name="TextBox 181"/>
          <p:cNvSpPr txBox="1"/>
          <p:nvPr/>
        </p:nvSpPr>
        <p:spPr>
          <a:xfrm>
            <a:off x="3876675" y="2324101"/>
            <a:ext cx="1400175" cy="246221"/>
          </a:xfrm>
          <a:prstGeom prst="rect">
            <a:avLst/>
          </a:prstGeom>
          <a:noFill/>
        </p:spPr>
        <p:txBody>
          <a:bodyPr wrap="square">
            <a:spAutoFit/>
          </a:bodyPr>
          <a:lstStyle/>
          <a:p>
            <a:pPr>
              <a:defRPr/>
            </a:pPr>
            <a:r>
              <a:rPr lang="en-US" sz="1000" dirty="0" smtClean="0">
                <a:solidFill>
                  <a:srgbClr val="00B050"/>
                </a:solidFill>
              </a:rPr>
              <a:t>TL| VL1|192.168.1.1</a:t>
            </a:r>
            <a:endParaRPr lang="en-US" sz="1200" dirty="0">
              <a:latin typeface="+mn-lt"/>
              <a:cs typeface="+mn-cs"/>
            </a:endParaRPr>
          </a:p>
        </p:txBody>
      </p:sp>
      <p:sp>
        <p:nvSpPr>
          <p:cNvPr id="183" name="TextBox 182"/>
          <p:cNvSpPr txBox="1"/>
          <p:nvPr/>
        </p:nvSpPr>
        <p:spPr>
          <a:xfrm>
            <a:off x="4152900" y="3190876"/>
            <a:ext cx="1362075" cy="246221"/>
          </a:xfrm>
          <a:prstGeom prst="rect">
            <a:avLst/>
          </a:prstGeom>
          <a:noFill/>
        </p:spPr>
        <p:txBody>
          <a:bodyPr wrap="square">
            <a:spAutoFit/>
          </a:bodyPr>
          <a:lstStyle/>
          <a:p>
            <a:pPr>
              <a:defRPr/>
            </a:pPr>
            <a:r>
              <a:rPr lang="en-US" sz="1000" dirty="0" smtClean="0">
                <a:solidFill>
                  <a:srgbClr val="00B0F0"/>
                </a:solidFill>
              </a:rPr>
              <a:t>TL| VL2|192.168.1.1</a:t>
            </a:r>
            <a:endParaRPr lang="en-US" sz="1000" dirty="0">
              <a:latin typeface="+mn-lt"/>
              <a:cs typeface="+mn-cs"/>
            </a:endParaRPr>
          </a:p>
        </p:txBody>
      </p:sp>
      <p:cxnSp>
        <p:nvCxnSpPr>
          <p:cNvPr id="184" name="Straight Connector 27"/>
          <p:cNvCxnSpPr>
            <a:cxnSpLocks noChangeShapeType="1"/>
            <a:endCxn id="168" idx="3"/>
          </p:cNvCxnSpPr>
          <p:nvPr/>
        </p:nvCxnSpPr>
        <p:spPr bwMode="auto">
          <a:xfrm flipV="1">
            <a:off x="3243264" y="3300582"/>
            <a:ext cx="437302" cy="128420"/>
          </a:xfrm>
          <a:prstGeom prst="line">
            <a:avLst/>
          </a:prstGeom>
          <a:noFill/>
          <a:ln w="34925" algn="ctr">
            <a:solidFill>
              <a:srgbClr val="00B0F0"/>
            </a:solidFill>
            <a:prstDash val="sysDot"/>
            <a:round/>
            <a:headEnd/>
            <a:tailEnd/>
          </a:ln>
        </p:spPr>
      </p:cxnSp>
      <p:cxnSp>
        <p:nvCxnSpPr>
          <p:cNvPr id="185" name="Straight Connector 27"/>
          <p:cNvCxnSpPr>
            <a:cxnSpLocks noChangeShapeType="1"/>
            <a:endCxn id="194" idx="3"/>
          </p:cNvCxnSpPr>
          <p:nvPr/>
        </p:nvCxnSpPr>
        <p:spPr bwMode="auto">
          <a:xfrm flipV="1">
            <a:off x="4233864" y="2962275"/>
            <a:ext cx="300037" cy="85727"/>
          </a:xfrm>
          <a:prstGeom prst="line">
            <a:avLst/>
          </a:prstGeom>
          <a:noFill/>
          <a:ln w="34925" algn="ctr">
            <a:solidFill>
              <a:srgbClr val="00B0F0"/>
            </a:solidFill>
            <a:prstDash val="sysDot"/>
            <a:round/>
            <a:headEnd/>
            <a:tailEnd/>
          </a:ln>
        </p:spPr>
      </p:cxnSp>
      <p:cxnSp>
        <p:nvCxnSpPr>
          <p:cNvPr id="186" name="Straight Connector 30"/>
          <p:cNvCxnSpPr>
            <a:cxnSpLocks noChangeShapeType="1"/>
            <a:stCxn id="169" idx="3"/>
          </p:cNvCxnSpPr>
          <p:nvPr/>
        </p:nvCxnSpPr>
        <p:spPr bwMode="auto">
          <a:xfrm flipH="1" flipV="1">
            <a:off x="3190875" y="2800352"/>
            <a:ext cx="421570" cy="213721"/>
          </a:xfrm>
          <a:prstGeom prst="line">
            <a:avLst/>
          </a:prstGeom>
          <a:noFill/>
          <a:ln w="34925" algn="ctr">
            <a:solidFill>
              <a:srgbClr val="00B050"/>
            </a:solidFill>
            <a:prstDash val="sysDot"/>
            <a:round/>
            <a:headEnd/>
            <a:tailEnd/>
          </a:ln>
        </p:spPr>
      </p:cxnSp>
      <p:grpSp>
        <p:nvGrpSpPr>
          <p:cNvPr id="187" name="Group 186"/>
          <p:cNvGrpSpPr/>
          <p:nvPr/>
        </p:nvGrpSpPr>
        <p:grpSpPr>
          <a:xfrm>
            <a:off x="5105605" y="2886078"/>
            <a:ext cx="571295" cy="263677"/>
            <a:chOff x="5105605" y="2886078"/>
            <a:chExt cx="571295" cy="263677"/>
          </a:xfrm>
        </p:grpSpPr>
        <p:sp>
          <p:nvSpPr>
            <p:cNvPr id="188" name="Flowchart: Punched Tape 187"/>
            <p:cNvSpPr/>
            <p:nvPr/>
          </p:nvSpPr>
          <p:spPr bwMode="auto">
            <a:xfrm rot="1715681">
              <a:off x="5105605" y="2923885"/>
              <a:ext cx="550246" cy="188386"/>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p>
          </p:txBody>
        </p:sp>
        <p:cxnSp>
          <p:nvCxnSpPr>
            <p:cNvPr id="189" name="Straight Connector 27"/>
            <p:cNvCxnSpPr>
              <a:cxnSpLocks noChangeShapeType="1"/>
              <a:endCxn id="188" idx="3"/>
            </p:cNvCxnSpPr>
            <p:nvPr/>
          </p:nvCxnSpPr>
          <p:spPr bwMode="auto">
            <a:xfrm>
              <a:off x="5138739" y="2933703"/>
              <a:ext cx="483555" cy="216052"/>
            </a:xfrm>
            <a:prstGeom prst="line">
              <a:avLst/>
            </a:prstGeom>
            <a:noFill/>
            <a:ln w="34925" algn="ctr">
              <a:solidFill>
                <a:srgbClr val="00B0F0"/>
              </a:solidFill>
              <a:prstDash val="sysDot"/>
              <a:round/>
              <a:headEnd/>
              <a:tailEnd/>
            </a:ln>
          </p:spPr>
        </p:cxnSp>
        <p:cxnSp>
          <p:nvCxnSpPr>
            <p:cNvPr id="190" name="Straight Connector 30"/>
            <p:cNvCxnSpPr>
              <a:cxnSpLocks noChangeShapeType="1"/>
            </p:cNvCxnSpPr>
            <p:nvPr/>
          </p:nvCxnSpPr>
          <p:spPr bwMode="auto">
            <a:xfrm flipH="1" flipV="1">
              <a:off x="5153026" y="2886078"/>
              <a:ext cx="523874" cy="152397"/>
            </a:xfrm>
            <a:prstGeom prst="line">
              <a:avLst/>
            </a:prstGeom>
            <a:noFill/>
            <a:ln w="34925" algn="ctr">
              <a:solidFill>
                <a:srgbClr val="00B050"/>
              </a:solidFill>
              <a:prstDash val="sysDot"/>
              <a:round/>
              <a:headEnd/>
              <a:tailEnd/>
            </a:ln>
          </p:spPr>
        </p:cxnSp>
      </p:grpSp>
      <p:grpSp>
        <p:nvGrpSpPr>
          <p:cNvPr id="191" name="Group 62"/>
          <p:cNvGrpSpPr/>
          <p:nvPr/>
        </p:nvGrpSpPr>
        <p:grpSpPr>
          <a:xfrm>
            <a:off x="5534025" y="2914650"/>
            <a:ext cx="533400" cy="485775"/>
            <a:chOff x="5534025" y="2914650"/>
            <a:chExt cx="533400" cy="485775"/>
          </a:xfrm>
        </p:grpSpPr>
        <p:cxnSp>
          <p:nvCxnSpPr>
            <p:cNvPr id="192" name="Straight Connector 191"/>
            <p:cNvCxnSpPr/>
            <p:nvPr/>
          </p:nvCxnSpPr>
          <p:spPr bwMode="auto">
            <a:xfrm>
              <a:off x="5581650" y="2914650"/>
              <a:ext cx="476250" cy="485775"/>
            </a:xfrm>
            <a:prstGeom prst="line">
              <a:avLst/>
            </a:prstGeom>
            <a:noFill/>
            <a:ln w="76200" cap="flat" cmpd="sng" algn="ctr">
              <a:solidFill>
                <a:srgbClr val="FF3300"/>
              </a:solidFill>
              <a:prstDash val="solid"/>
              <a:round/>
              <a:headEnd type="none" w="med" len="med"/>
              <a:tailEnd type="none" w="med" len="med"/>
            </a:ln>
            <a:effectLst/>
          </p:spPr>
        </p:cxnSp>
        <p:cxnSp>
          <p:nvCxnSpPr>
            <p:cNvPr id="193" name="Straight Connector 192"/>
            <p:cNvCxnSpPr/>
            <p:nvPr/>
          </p:nvCxnSpPr>
          <p:spPr bwMode="auto">
            <a:xfrm flipV="1">
              <a:off x="5534025" y="3067051"/>
              <a:ext cx="533400" cy="266699"/>
            </a:xfrm>
            <a:prstGeom prst="line">
              <a:avLst/>
            </a:prstGeom>
            <a:noFill/>
            <a:ln w="76200" cap="flat" cmpd="sng" algn="ctr">
              <a:solidFill>
                <a:srgbClr val="FF3300"/>
              </a:solidFill>
              <a:prstDash val="solid"/>
              <a:round/>
              <a:headEnd type="none" w="med" len="med"/>
              <a:tailEnd type="none" w="med" len="med"/>
            </a:ln>
            <a:effectLst/>
          </p:spPr>
        </p:cxnSp>
      </p:grpSp>
      <p:sp>
        <p:nvSpPr>
          <p:cNvPr id="194" name="Flowchart: Punched Tape 193"/>
          <p:cNvSpPr/>
          <p:nvPr/>
        </p:nvSpPr>
        <p:spPr bwMode="auto">
          <a:xfrm>
            <a:off x="4248151" y="2809875"/>
            <a:ext cx="285750" cy="304800"/>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p>
        </p:txBody>
      </p:sp>
      <p:cxnSp>
        <p:nvCxnSpPr>
          <p:cNvPr id="195" name="Straight Connector 30"/>
          <p:cNvCxnSpPr>
            <a:cxnSpLocks noChangeShapeType="1"/>
          </p:cNvCxnSpPr>
          <p:nvPr/>
        </p:nvCxnSpPr>
        <p:spPr bwMode="auto">
          <a:xfrm flipH="1">
            <a:off x="4191001" y="2920208"/>
            <a:ext cx="342900" cy="61120"/>
          </a:xfrm>
          <a:prstGeom prst="line">
            <a:avLst/>
          </a:prstGeom>
          <a:noFill/>
          <a:ln w="34925" algn="ctr">
            <a:solidFill>
              <a:srgbClr val="00B050"/>
            </a:solidFill>
            <a:prstDash val="sysDot"/>
            <a:round/>
            <a:headEnd/>
            <a:tailEnd/>
          </a:ln>
        </p:spPr>
      </p:cxnSp>
      <p:cxnSp>
        <p:nvCxnSpPr>
          <p:cNvPr id="196" name="Straight Connector 27"/>
          <p:cNvCxnSpPr>
            <a:cxnSpLocks noChangeShapeType="1"/>
          </p:cNvCxnSpPr>
          <p:nvPr/>
        </p:nvCxnSpPr>
        <p:spPr bwMode="auto">
          <a:xfrm flipV="1">
            <a:off x="4262439" y="2990851"/>
            <a:ext cx="361949" cy="114301"/>
          </a:xfrm>
          <a:prstGeom prst="line">
            <a:avLst/>
          </a:prstGeom>
          <a:noFill/>
          <a:ln w="34925" algn="ctr">
            <a:solidFill>
              <a:srgbClr val="00B0F0"/>
            </a:solidFill>
            <a:prstDash val="sysDot"/>
            <a:round/>
            <a:headEnd/>
            <a:tailEnd/>
          </a:ln>
        </p:spPr>
      </p:cxnSp>
      <p:sp>
        <p:nvSpPr>
          <p:cNvPr id="197" name="TextBox 196"/>
          <p:cNvSpPr txBox="1"/>
          <p:nvPr/>
        </p:nvSpPr>
        <p:spPr>
          <a:xfrm>
            <a:off x="2657476" y="2105025"/>
            <a:ext cx="570990" cy="338554"/>
          </a:xfrm>
          <a:prstGeom prst="rect">
            <a:avLst/>
          </a:prstGeom>
          <a:noFill/>
        </p:spPr>
        <p:txBody>
          <a:bodyPr wrap="none">
            <a:spAutoFit/>
          </a:bodyPr>
          <a:lstStyle/>
          <a:p>
            <a:pPr>
              <a:defRPr/>
            </a:pPr>
            <a:r>
              <a:rPr lang="en-US" sz="1600" dirty="0" smtClean="0">
                <a:latin typeface="+mn-lt"/>
                <a:cs typeface="+mn-cs"/>
              </a:rPr>
              <a:t>PE1</a:t>
            </a:r>
            <a:endParaRPr lang="en-US" sz="1600" dirty="0">
              <a:latin typeface="+mn-lt"/>
              <a:cs typeface="+mn-cs"/>
            </a:endParaRPr>
          </a:p>
        </p:txBody>
      </p:sp>
      <p:grpSp>
        <p:nvGrpSpPr>
          <p:cNvPr id="201" name="Group 200"/>
          <p:cNvGrpSpPr/>
          <p:nvPr/>
        </p:nvGrpSpPr>
        <p:grpSpPr>
          <a:xfrm>
            <a:off x="6000751" y="2924175"/>
            <a:ext cx="304799" cy="600076"/>
            <a:chOff x="6000751" y="2924175"/>
            <a:chExt cx="304799" cy="600076"/>
          </a:xfrm>
        </p:grpSpPr>
        <p:cxnSp>
          <p:nvCxnSpPr>
            <p:cNvPr id="202" name="Straight Connector 27"/>
            <p:cNvCxnSpPr>
              <a:cxnSpLocks noChangeShapeType="1"/>
              <a:endCxn id="147" idx="0"/>
            </p:cNvCxnSpPr>
            <p:nvPr/>
          </p:nvCxnSpPr>
          <p:spPr bwMode="auto">
            <a:xfrm>
              <a:off x="6034089" y="3305178"/>
              <a:ext cx="152400" cy="219073"/>
            </a:xfrm>
            <a:prstGeom prst="line">
              <a:avLst/>
            </a:prstGeom>
            <a:noFill/>
            <a:ln w="34925" algn="ctr">
              <a:solidFill>
                <a:srgbClr val="00B0F0"/>
              </a:solidFill>
              <a:prstDash val="sysDot"/>
              <a:round/>
              <a:headEnd/>
              <a:tailEnd/>
            </a:ln>
          </p:spPr>
        </p:cxnSp>
        <p:cxnSp>
          <p:nvCxnSpPr>
            <p:cNvPr id="203" name="Straight Connector 30"/>
            <p:cNvCxnSpPr>
              <a:cxnSpLocks noChangeShapeType="1"/>
            </p:cNvCxnSpPr>
            <p:nvPr/>
          </p:nvCxnSpPr>
          <p:spPr bwMode="auto">
            <a:xfrm flipH="1">
              <a:off x="6000751" y="2924175"/>
              <a:ext cx="304799" cy="104778"/>
            </a:xfrm>
            <a:prstGeom prst="line">
              <a:avLst/>
            </a:prstGeom>
            <a:noFill/>
            <a:ln w="34925" algn="ctr">
              <a:solidFill>
                <a:srgbClr val="00B050"/>
              </a:solidFill>
              <a:prstDash val="sysDot"/>
              <a:round/>
              <a:headEnd/>
              <a:tailEn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87"/>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0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953000"/>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sz="2000" dirty="0" smtClean="0"/>
          </a:p>
          <a:p>
            <a:r>
              <a:rPr lang="en-US" sz="2000" dirty="0" smtClean="0"/>
              <a:t>A new role protector, can be played by any node participates in service routing.  With </a:t>
            </a:r>
            <a:r>
              <a:rPr lang="en-US" sz="2000" dirty="0" smtClean="0"/>
              <a:t>protector, P router sends traffic to protector </a:t>
            </a:r>
            <a:r>
              <a:rPr lang="en-US" sz="2000" dirty="0" smtClean="0"/>
              <a:t>when PE goes down </a:t>
            </a:r>
            <a:r>
              <a:rPr lang="en-US" sz="2000" dirty="0" smtClean="0"/>
              <a:t>(P router unaware service labels) and protector re-route traffic to VPN sites or other service PE. </a:t>
            </a:r>
            <a:endParaRPr lang="en-US" sz="2000" dirty="0"/>
          </a:p>
        </p:txBody>
      </p:sp>
      <p:sp>
        <p:nvSpPr>
          <p:cNvPr id="82" name="Title 81"/>
          <p:cNvSpPr>
            <a:spLocks noGrp="1"/>
          </p:cNvSpPr>
          <p:nvPr>
            <p:ph type="title"/>
          </p:nvPr>
        </p:nvSpPr>
        <p:spPr/>
        <p:txBody>
          <a:bodyPr>
            <a:normAutofit/>
          </a:bodyPr>
          <a:lstStyle/>
          <a:p>
            <a:pPr lvl="0"/>
            <a:r>
              <a:rPr lang="en-US" dirty="0" smtClean="0"/>
              <a:t>Proposed solution. </a:t>
            </a:r>
            <a:endParaRPr lang="en-US" dirty="0"/>
          </a:p>
        </p:txBody>
      </p:sp>
      <p:sp>
        <p:nvSpPr>
          <p:cNvPr id="85" name="TextBox 84"/>
          <p:cNvSpPr txBox="1"/>
          <p:nvPr/>
        </p:nvSpPr>
        <p:spPr>
          <a:xfrm>
            <a:off x="5676901" y="2314576"/>
            <a:ext cx="2409824" cy="276999"/>
          </a:xfrm>
          <a:prstGeom prst="rect">
            <a:avLst/>
          </a:prstGeom>
          <a:noFill/>
        </p:spPr>
        <p:txBody>
          <a:bodyPr wrap="square">
            <a:spAutoFit/>
          </a:bodyPr>
          <a:lstStyle/>
          <a:p>
            <a:pPr>
              <a:defRPr/>
            </a:pPr>
            <a:endParaRPr lang="en-US" sz="1200" dirty="0">
              <a:latin typeface="+mn-lt"/>
              <a:cs typeface="+mn-cs"/>
            </a:endParaRPr>
          </a:p>
        </p:txBody>
      </p:sp>
      <p:pic>
        <p:nvPicPr>
          <p:cNvPr id="86" name="Picture 85" descr="Network Cloud 1.png"/>
          <p:cNvPicPr>
            <a:picLocks noChangeAspect="1"/>
          </p:cNvPicPr>
          <p:nvPr/>
        </p:nvPicPr>
        <p:blipFill>
          <a:blip r:embed="rId3" cstate="print"/>
          <a:stretch>
            <a:fillRect/>
          </a:stretch>
        </p:blipFill>
        <p:spPr>
          <a:xfrm>
            <a:off x="2790825" y="1724026"/>
            <a:ext cx="3200400" cy="2628900"/>
          </a:xfrm>
          <a:prstGeom prst="rect">
            <a:avLst/>
          </a:prstGeom>
        </p:spPr>
      </p:pic>
      <p:pic>
        <p:nvPicPr>
          <p:cNvPr id="87" name="Picture 86" descr="Network Cloud 2.png"/>
          <p:cNvPicPr>
            <a:picLocks noChangeAspect="1"/>
          </p:cNvPicPr>
          <p:nvPr/>
        </p:nvPicPr>
        <p:blipFill>
          <a:blip r:embed="rId4" cstate="print">
            <a:duotone>
              <a:prstClr val="black"/>
              <a:srgbClr val="00B050">
                <a:tint val="45000"/>
                <a:satMod val="400000"/>
              </a:srgbClr>
            </a:duotone>
          </a:blip>
          <a:stretch>
            <a:fillRect/>
          </a:stretch>
        </p:blipFill>
        <p:spPr>
          <a:xfrm>
            <a:off x="1524679" y="2143125"/>
            <a:ext cx="975471" cy="609600"/>
          </a:xfrm>
          <a:prstGeom prst="rect">
            <a:avLst/>
          </a:prstGeom>
        </p:spPr>
      </p:pic>
      <p:pic>
        <p:nvPicPr>
          <p:cNvPr id="88" name="Picture 10" descr="Generic Router 1.png"/>
          <p:cNvPicPr>
            <a:picLocks noChangeAspect="1"/>
          </p:cNvPicPr>
          <p:nvPr/>
        </p:nvPicPr>
        <p:blipFill>
          <a:blip r:embed="rId5" cstate="print"/>
          <a:srcRect/>
          <a:stretch>
            <a:fillRect/>
          </a:stretch>
        </p:blipFill>
        <p:spPr bwMode="auto">
          <a:xfrm>
            <a:off x="5640389" y="3089275"/>
            <a:ext cx="446087" cy="446088"/>
          </a:xfrm>
          <a:prstGeom prst="rect">
            <a:avLst/>
          </a:prstGeom>
          <a:noFill/>
          <a:ln w="9525">
            <a:noFill/>
            <a:miter lim="800000"/>
            <a:headEnd/>
            <a:tailEnd/>
          </a:ln>
        </p:spPr>
      </p:pic>
      <p:pic>
        <p:nvPicPr>
          <p:cNvPr id="89" name="Picture 11" descr="Generic Router 1.png"/>
          <p:cNvPicPr>
            <a:picLocks noChangeAspect="1"/>
          </p:cNvPicPr>
          <p:nvPr/>
        </p:nvPicPr>
        <p:blipFill>
          <a:blip r:embed="rId5" cstate="print"/>
          <a:srcRect/>
          <a:stretch>
            <a:fillRect/>
          </a:stretch>
        </p:blipFill>
        <p:spPr bwMode="auto">
          <a:xfrm>
            <a:off x="5192715" y="3594100"/>
            <a:ext cx="446087" cy="446088"/>
          </a:xfrm>
          <a:prstGeom prst="rect">
            <a:avLst/>
          </a:prstGeom>
          <a:noFill/>
          <a:ln w="9525">
            <a:noFill/>
            <a:miter lim="800000"/>
            <a:headEnd/>
            <a:tailEnd/>
          </a:ln>
        </p:spPr>
      </p:pic>
      <p:pic>
        <p:nvPicPr>
          <p:cNvPr id="90" name="Picture 12" descr="Generic Router 1.png"/>
          <p:cNvPicPr>
            <a:picLocks noChangeAspect="1"/>
          </p:cNvPicPr>
          <p:nvPr/>
        </p:nvPicPr>
        <p:blipFill>
          <a:blip r:embed="rId5" cstate="print"/>
          <a:srcRect/>
          <a:stretch>
            <a:fillRect/>
          </a:stretch>
        </p:blipFill>
        <p:spPr bwMode="auto">
          <a:xfrm>
            <a:off x="4543426" y="2609851"/>
            <a:ext cx="695325" cy="696913"/>
          </a:xfrm>
          <a:prstGeom prst="rect">
            <a:avLst/>
          </a:prstGeom>
          <a:noFill/>
          <a:ln w="9525">
            <a:noFill/>
            <a:miter lim="800000"/>
            <a:headEnd/>
            <a:tailEnd/>
          </a:ln>
        </p:spPr>
      </p:pic>
      <p:pic>
        <p:nvPicPr>
          <p:cNvPr id="91" name="Picture 13" descr="Generic Router 1.png"/>
          <p:cNvPicPr>
            <a:picLocks noChangeAspect="1"/>
          </p:cNvPicPr>
          <p:nvPr/>
        </p:nvPicPr>
        <p:blipFill>
          <a:blip r:embed="rId5" cstate="print"/>
          <a:srcRect/>
          <a:stretch>
            <a:fillRect/>
          </a:stretch>
        </p:blipFill>
        <p:spPr bwMode="auto">
          <a:xfrm>
            <a:off x="3581400" y="2828926"/>
            <a:ext cx="695325" cy="696913"/>
          </a:xfrm>
          <a:prstGeom prst="rect">
            <a:avLst/>
          </a:prstGeom>
          <a:noFill/>
          <a:ln w="9525">
            <a:noFill/>
            <a:miter lim="800000"/>
            <a:headEnd/>
            <a:tailEnd/>
          </a:ln>
        </p:spPr>
      </p:pic>
      <p:pic>
        <p:nvPicPr>
          <p:cNvPr id="92" name="Picture 14" descr="Generic Router 1.png"/>
          <p:cNvPicPr>
            <a:picLocks noChangeAspect="1"/>
          </p:cNvPicPr>
          <p:nvPr/>
        </p:nvPicPr>
        <p:blipFill>
          <a:blip r:embed="rId5" cstate="print"/>
          <a:srcRect/>
          <a:stretch>
            <a:fillRect/>
          </a:stretch>
        </p:blipFill>
        <p:spPr bwMode="auto">
          <a:xfrm>
            <a:off x="2801939" y="3279775"/>
            <a:ext cx="446087" cy="446088"/>
          </a:xfrm>
          <a:prstGeom prst="rect">
            <a:avLst/>
          </a:prstGeom>
          <a:noFill/>
          <a:ln w="9525">
            <a:noFill/>
            <a:miter lim="800000"/>
            <a:headEnd/>
            <a:tailEnd/>
          </a:ln>
        </p:spPr>
      </p:pic>
      <p:pic>
        <p:nvPicPr>
          <p:cNvPr id="93" name="Picture 92" descr="Network Cloud 2.png"/>
          <p:cNvPicPr>
            <a:picLocks noChangeAspect="1"/>
          </p:cNvPicPr>
          <p:nvPr/>
        </p:nvPicPr>
        <p:blipFill>
          <a:blip r:embed="rId4" cstate="print">
            <a:duotone>
              <a:prstClr val="black"/>
              <a:srgbClr val="00B0F0">
                <a:tint val="45000"/>
                <a:satMod val="400000"/>
              </a:srgbClr>
            </a:duotone>
          </a:blip>
          <a:stretch>
            <a:fillRect/>
          </a:stretch>
        </p:blipFill>
        <p:spPr>
          <a:xfrm>
            <a:off x="6000751" y="3733382"/>
            <a:ext cx="1052349" cy="657643"/>
          </a:xfrm>
          <a:prstGeom prst="rect">
            <a:avLst/>
          </a:prstGeom>
          <a:ln>
            <a:solidFill>
              <a:srgbClr val="00B0F0"/>
            </a:solidFill>
          </a:ln>
        </p:spPr>
      </p:pic>
      <p:pic>
        <p:nvPicPr>
          <p:cNvPr id="94" name="Picture 16" descr="Generic Router 1.png"/>
          <p:cNvPicPr>
            <a:picLocks noChangeAspect="1"/>
          </p:cNvPicPr>
          <p:nvPr/>
        </p:nvPicPr>
        <p:blipFill>
          <a:blip r:embed="rId6" cstate="print"/>
          <a:srcRect/>
          <a:stretch>
            <a:fillRect/>
          </a:stretch>
        </p:blipFill>
        <p:spPr bwMode="auto">
          <a:xfrm>
            <a:off x="6038851" y="3638551"/>
            <a:ext cx="314325" cy="315913"/>
          </a:xfrm>
          <a:prstGeom prst="rect">
            <a:avLst/>
          </a:prstGeom>
          <a:noFill/>
          <a:ln w="9525">
            <a:noFill/>
            <a:miter lim="800000"/>
            <a:headEnd/>
            <a:tailEnd/>
          </a:ln>
        </p:spPr>
      </p:pic>
      <p:pic>
        <p:nvPicPr>
          <p:cNvPr id="95" name="Picture 94" descr="Network Cloud 2.png"/>
          <p:cNvPicPr>
            <a:picLocks noChangeAspect="1"/>
          </p:cNvPicPr>
          <p:nvPr/>
        </p:nvPicPr>
        <p:blipFill>
          <a:blip r:embed="rId4" cstate="print">
            <a:duotone>
              <a:prstClr val="black"/>
              <a:srgbClr val="00B050">
                <a:tint val="45000"/>
                <a:satMod val="400000"/>
              </a:srgbClr>
            </a:duotone>
          </a:blip>
          <a:stretch>
            <a:fillRect/>
          </a:stretch>
        </p:blipFill>
        <p:spPr>
          <a:xfrm>
            <a:off x="6154690" y="2323682"/>
            <a:ext cx="793635" cy="526956"/>
          </a:xfrm>
          <a:prstGeom prst="rect">
            <a:avLst/>
          </a:prstGeom>
        </p:spPr>
      </p:pic>
      <p:pic>
        <p:nvPicPr>
          <p:cNvPr id="96" name="Picture 18" descr="Generic Router 1.png"/>
          <p:cNvPicPr>
            <a:picLocks noChangeAspect="1"/>
          </p:cNvPicPr>
          <p:nvPr/>
        </p:nvPicPr>
        <p:blipFill>
          <a:blip r:embed="rId6" cstate="print"/>
          <a:srcRect/>
          <a:stretch>
            <a:fillRect/>
          </a:stretch>
        </p:blipFill>
        <p:spPr bwMode="auto">
          <a:xfrm>
            <a:off x="6124575" y="2286001"/>
            <a:ext cx="314325" cy="315913"/>
          </a:xfrm>
          <a:prstGeom prst="rect">
            <a:avLst/>
          </a:prstGeom>
          <a:noFill/>
          <a:ln w="9525">
            <a:noFill/>
            <a:miter lim="800000"/>
            <a:headEnd/>
            <a:tailEnd/>
          </a:ln>
        </p:spPr>
      </p:pic>
      <p:pic>
        <p:nvPicPr>
          <p:cNvPr id="97" name="Picture 96" descr="Network Cloud 2.png"/>
          <p:cNvPicPr>
            <a:picLocks noChangeAspect="1"/>
          </p:cNvPicPr>
          <p:nvPr/>
        </p:nvPicPr>
        <p:blipFill>
          <a:blip r:embed="rId4" cstate="print">
            <a:duotone>
              <a:prstClr val="black"/>
              <a:srgbClr val="00B0F0">
                <a:tint val="45000"/>
                <a:satMod val="400000"/>
              </a:srgbClr>
            </a:duotone>
          </a:blip>
          <a:stretch>
            <a:fillRect/>
          </a:stretch>
        </p:blipFill>
        <p:spPr>
          <a:xfrm>
            <a:off x="1573165" y="3457157"/>
            <a:ext cx="793635" cy="526956"/>
          </a:xfrm>
          <a:prstGeom prst="rect">
            <a:avLst/>
          </a:prstGeom>
          <a:ln>
            <a:solidFill>
              <a:srgbClr val="FFC000"/>
            </a:solidFill>
          </a:ln>
        </p:spPr>
      </p:pic>
      <p:pic>
        <p:nvPicPr>
          <p:cNvPr id="98" name="Picture 20" descr="Generic Router 1.png"/>
          <p:cNvPicPr>
            <a:picLocks noChangeAspect="1"/>
          </p:cNvPicPr>
          <p:nvPr/>
        </p:nvPicPr>
        <p:blipFill>
          <a:blip r:embed="rId6" cstate="print"/>
          <a:srcRect/>
          <a:stretch>
            <a:fillRect/>
          </a:stretch>
        </p:blipFill>
        <p:spPr bwMode="auto">
          <a:xfrm>
            <a:off x="2324101" y="3505201"/>
            <a:ext cx="314325" cy="315913"/>
          </a:xfrm>
          <a:prstGeom prst="rect">
            <a:avLst/>
          </a:prstGeom>
          <a:noFill/>
          <a:ln w="9525">
            <a:noFill/>
            <a:miter lim="800000"/>
            <a:headEnd/>
            <a:tailEnd/>
          </a:ln>
        </p:spPr>
      </p:pic>
      <p:pic>
        <p:nvPicPr>
          <p:cNvPr id="99" name="Picture 21" descr="Generic Router 1.png"/>
          <p:cNvPicPr>
            <a:picLocks noChangeAspect="1"/>
          </p:cNvPicPr>
          <p:nvPr/>
        </p:nvPicPr>
        <p:blipFill>
          <a:blip r:embed="rId6" cstate="print"/>
          <a:srcRect/>
          <a:stretch>
            <a:fillRect/>
          </a:stretch>
        </p:blipFill>
        <p:spPr bwMode="auto">
          <a:xfrm>
            <a:off x="6296026" y="2752726"/>
            <a:ext cx="314325" cy="315913"/>
          </a:xfrm>
          <a:prstGeom prst="rect">
            <a:avLst/>
          </a:prstGeom>
          <a:noFill/>
          <a:ln w="9525">
            <a:noFill/>
            <a:miter lim="800000"/>
            <a:headEnd/>
            <a:tailEnd/>
          </a:ln>
        </p:spPr>
      </p:pic>
      <p:pic>
        <p:nvPicPr>
          <p:cNvPr id="100" name="Picture 22" descr="Generic Router 1.png"/>
          <p:cNvPicPr>
            <a:picLocks noChangeAspect="1"/>
          </p:cNvPicPr>
          <p:nvPr/>
        </p:nvPicPr>
        <p:blipFill>
          <a:blip r:embed="rId6" cstate="print"/>
          <a:srcRect/>
          <a:stretch>
            <a:fillRect/>
          </a:stretch>
        </p:blipFill>
        <p:spPr bwMode="auto">
          <a:xfrm>
            <a:off x="5857876" y="3981451"/>
            <a:ext cx="314325" cy="315913"/>
          </a:xfrm>
          <a:prstGeom prst="rect">
            <a:avLst/>
          </a:prstGeom>
          <a:noFill/>
          <a:ln w="9525">
            <a:noFill/>
            <a:miter lim="800000"/>
            <a:headEnd/>
            <a:tailEnd/>
          </a:ln>
        </p:spPr>
      </p:pic>
      <p:cxnSp>
        <p:nvCxnSpPr>
          <p:cNvPr id="101" name="Straight Connector 27"/>
          <p:cNvCxnSpPr>
            <a:cxnSpLocks noChangeShapeType="1"/>
          </p:cNvCxnSpPr>
          <p:nvPr/>
        </p:nvCxnSpPr>
        <p:spPr bwMode="auto">
          <a:xfrm flipV="1">
            <a:off x="2605089" y="3473451"/>
            <a:ext cx="234951" cy="136525"/>
          </a:xfrm>
          <a:prstGeom prst="line">
            <a:avLst/>
          </a:prstGeom>
          <a:noFill/>
          <a:ln w="34925" algn="ctr">
            <a:solidFill>
              <a:srgbClr val="00B0F0"/>
            </a:solidFill>
            <a:prstDash val="sysDot"/>
            <a:round/>
            <a:headEnd/>
            <a:tailEnd/>
          </a:ln>
        </p:spPr>
      </p:cxnSp>
      <p:pic>
        <p:nvPicPr>
          <p:cNvPr id="102" name="Picture 28" descr="Generic Router 1.png"/>
          <p:cNvPicPr>
            <a:picLocks noChangeAspect="1"/>
          </p:cNvPicPr>
          <p:nvPr/>
        </p:nvPicPr>
        <p:blipFill>
          <a:blip r:embed="rId5" cstate="print"/>
          <a:srcRect/>
          <a:stretch>
            <a:fillRect/>
          </a:stretch>
        </p:blipFill>
        <p:spPr bwMode="auto">
          <a:xfrm>
            <a:off x="2773365" y="2565400"/>
            <a:ext cx="446087" cy="446088"/>
          </a:xfrm>
          <a:prstGeom prst="rect">
            <a:avLst/>
          </a:prstGeom>
          <a:noFill/>
          <a:ln w="9525">
            <a:noFill/>
            <a:miter lim="800000"/>
            <a:headEnd/>
            <a:tailEnd/>
          </a:ln>
        </p:spPr>
      </p:pic>
      <p:pic>
        <p:nvPicPr>
          <p:cNvPr id="103" name="Picture 29" descr="Generic Router 1.png"/>
          <p:cNvPicPr>
            <a:picLocks noChangeAspect="1"/>
          </p:cNvPicPr>
          <p:nvPr/>
        </p:nvPicPr>
        <p:blipFill>
          <a:blip r:embed="rId6" cstate="print"/>
          <a:srcRect/>
          <a:stretch>
            <a:fillRect/>
          </a:stretch>
        </p:blipFill>
        <p:spPr bwMode="auto">
          <a:xfrm>
            <a:off x="2333626" y="2438401"/>
            <a:ext cx="314325" cy="315913"/>
          </a:xfrm>
          <a:prstGeom prst="rect">
            <a:avLst/>
          </a:prstGeom>
          <a:noFill/>
          <a:ln w="9525">
            <a:noFill/>
            <a:miter lim="800000"/>
            <a:headEnd/>
            <a:tailEnd/>
          </a:ln>
        </p:spPr>
      </p:pic>
      <p:cxnSp>
        <p:nvCxnSpPr>
          <p:cNvPr id="104" name="Straight Connector 30"/>
          <p:cNvCxnSpPr>
            <a:cxnSpLocks noChangeShapeType="1"/>
          </p:cNvCxnSpPr>
          <p:nvPr/>
        </p:nvCxnSpPr>
        <p:spPr bwMode="auto">
          <a:xfrm flipH="1" flipV="1">
            <a:off x="2667000" y="2628901"/>
            <a:ext cx="152400" cy="66675"/>
          </a:xfrm>
          <a:prstGeom prst="line">
            <a:avLst/>
          </a:prstGeom>
          <a:noFill/>
          <a:ln w="34925" algn="ctr">
            <a:solidFill>
              <a:srgbClr val="00B050"/>
            </a:solidFill>
            <a:prstDash val="sysDot"/>
            <a:round/>
            <a:headEnd/>
            <a:tailEnd/>
          </a:ln>
        </p:spPr>
      </p:cxnSp>
      <p:sp>
        <p:nvSpPr>
          <p:cNvPr id="105" name="TextBox 104"/>
          <p:cNvSpPr txBox="1"/>
          <p:nvPr/>
        </p:nvSpPr>
        <p:spPr>
          <a:xfrm>
            <a:off x="6191251" y="3971926"/>
            <a:ext cx="1000125" cy="246221"/>
          </a:xfrm>
          <a:prstGeom prst="rect">
            <a:avLst/>
          </a:prstGeom>
          <a:noFill/>
        </p:spPr>
        <p:txBody>
          <a:bodyPr>
            <a:spAutoFit/>
          </a:bodyPr>
          <a:lstStyle/>
          <a:p>
            <a:pPr>
              <a:defRPr/>
            </a:pPr>
            <a:r>
              <a:rPr lang="en-US" sz="1000" dirty="0" smtClean="0">
                <a:latin typeface="+mn-lt"/>
                <a:cs typeface="+mn-cs"/>
              </a:rPr>
              <a:t>VPN-B site2</a:t>
            </a:r>
            <a:endParaRPr lang="en-US" sz="1000" dirty="0">
              <a:latin typeface="+mn-lt"/>
              <a:cs typeface="+mn-cs"/>
            </a:endParaRPr>
          </a:p>
        </p:txBody>
      </p:sp>
      <p:sp>
        <p:nvSpPr>
          <p:cNvPr id="106" name="TextBox 105"/>
          <p:cNvSpPr txBox="1"/>
          <p:nvPr/>
        </p:nvSpPr>
        <p:spPr>
          <a:xfrm>
            <a:off x="6229351" y="2466976"/>
            <a:ext cx="1000125" cy="246221"/>
          </a:xfrm>
          <a:prstGeom prst="rect">
            <a:avLst/>
          </a:prstGeom>
          <a:noFill/>
        </p:spPr>
        <p:txBody>
          <a:bodyPr>
            <a:spAutoFit/>
          </a:bodyPr>
          <a:lstStyle/>
          <a:p>
            <a:pPr>
              <a:defRPr/>
            </a:pPr>
            <a:r>
              <a:rPr lang="en-US" sz="1000" dirty="0" smtClean="0">
                <a:latin typeface="+mn-lt"/>
                <a:cs typeface="+mn-cs"/>
              </a:rPr>
              <a:t>VPN-A site2</a:t>
            </a:r>
            <a:endParaRPr lang="en-US" sz="1000" dirty="0">
              <a:latin typeface="+mn-lt"/>
              <a:cs typeface="+mn-cs"/>
            </a:endParaRPr>
          </a:p>
        </p:txBody>
      </p:sp>
      <p:sp>
        <p:nvSpPr>
          <p:cNvPr id="107" name="TextBox 106"/>
          <p:cNvSpPr txBox="1"/>
          <p:nvPr/>
        </p:nvSpPr>
        <p:spPr>
          <a:xfrm>
            <a:off x="4552951" y="2276475"/>
            <a:ext cx="431528" cy="338554"/>
          </a:xfrm>
          <a:prstGeom prst="rect">
            <a:avLst/>
          </a:prstGeom>
          <a:noFill/>
        </p:spPr>
        <p:txBody>
          <a:bodyPr wrap="none">
            <a:spAutoFit/>
          </a:bodyPr>
          <a:lstStyle/>
          <a:p>
            <a:pPr>
              <a:defRPr/>
            </a:pPr>
            <a:r>
              <a:rPr lang="en-US" sz="1600" dirty="0">
                <a:latin typeface="+mn-lt"/>
                <a:cs typeface="+mn-cs"/>
              </a:rPr>
              <a:t>P2</a:t>
            </a:r>
          </a:p>
        </p:txBody>
      </p:sp>
      <p:sp>
        <p:nvSpPr>
          <p:cNvPr id="108" name="TextBox 107"/>
          <p:cNvSpPr txBox="1"/>
          <p:nvPr/>
        </p:nvSpPr>
        <p:spPr>
          <a:xfrm>
            <a:off x="3848100" y="2609850"/>
            <a:ext cx="431528" cy="338554"/>
          </a:xfrm>
          <a:prstGeom prst="rect">
            <a:avLst/>
          </a:prstGeom>
          <a:noFill/>
        </p:spPr>
        <p:txBody>
          <a:bodyPr wrap="none">
            <a:spAutoFit/>
          </a:bodyPr>
          <a:lstStyle/>
          <a:p>
            <a:pPr>
              <a:defRPr/>
            </a:pPr>
            <a:r>
              <a:rPr lang="en-US" sz="1600" dirty="0">
                <a:latin typeface="+mn-lt"/>
                <a:cs typeface="+mn-cs"/>
              </a:rPr>
              <a:t>P1</a:t>
            </a:r>
          </a:p>
        </p:txBody>
      </p:sp>
      <p:sp>
        <p:nvSpPr>
          <p:cNvPr id="109" name="TextBox 108"/>
          <p:cNvSpPr txBox="1"/>
          <p:nvPr/>
        </p:nvSpPr>
        <p:spPr>
          <a:xfrm>
            <a:off x="2609851" y="2276475"/>
            <a:ext cx="554960" cy="338554"/>
          </a:xfrm>
          <a:prstGeom prst="rect">
            <a:avLst/>
          </a:prstGeom>
          <a:noFill/>
          <a:ln>
            <a:solidFill>
              <a:schemeClr val="tx1"/>
            </a:solidFill>
            <a:prstDash val="sysDot"/>
          </a:ln>
        </p:spPr>
        <p:txBody>
          <a:bodyPr wrap="none">
            <a:spAutoFit/>
          </a:bodyPr>
          <a:lstStyle/>
          <a:p>
            <a:pPr>
              <a:defRPr/>
            </a:pPr>
            <a:r>
              <a:rPr lang="en-US" sz="1600" dirty="0">
                <a:latin typeface="+mn-lt"/>
                <a:cs typeface="+mn-cs"/>
              </a:rPr>
              <a:t>PE1</a:t>
            </a:r>
          </a:p>
        </p:txBody>
      </p:sp>
      <p:sp>
        <p:nvSpPr>
          <p:cNvPr id="110" name="TextBox 109"/>
          <p:cNvSpPr txBox="1"/>
          <p:nvPr/>
        </p:nvSpPr>
        <p:spPr>
          <a:xfrm>
            <a:off x="5010151" y="2143125"/>
            <a:ext cx="554960" cy="338554"/>
          </a:xfrm>
          <a:prstGeom prst="rect">
            <a:avLst/>
          </a:prstGeom>
          <a:noFill/>
        </p:spPr>
        <p:txBody>
          <a:bodyPr wrap="none">
            <a:spAutoFit/>
          </a:bodyPr>
          <a:lstStyle/>
          <a:p>
            <a:pPr>
              <a:defRPr/>
            </a:pPr>
            <a:r>
              <a:rPr lang="en-US" sz="1600" dirty="0">
                <a:latin typeface="+mn-lt"/>
                <a:cs typeface="+mn-cs"/>
              </a:rPr>
              <a:t>PE3</a:t>
            </a:r>
          </a:p>
        </p:txBody>
      </p:sp>
      <p:sp>
        <p:nvSpPr>
          <p:cNvPr id="111" name="TextBox 110"/>
          <p:cNvSpPr txBox="1"/>
          <p:nvPr/>
        </p:nvSpPr>
        <p:spPr>
          <a:xfrm>
            <a:off x="2647951" y="3067050"/>
            <a:ext cx="554960" cy="338554"/>
          </a:xfrm>
          <a:prstGeom prst="rect">
            <a:avLst/>
          </a:prstGeom>
          <a:noFill/>
        </p:spPr>
        <p:txBody>
          <a:bodyPr wrap="none">
            <a:spAutoFit/>
          </a:bodyPr>
          <a:lstStyle/>
          <a:p>
            <a:pPr>
              <a:defRPr/>
            </a:pPr>
            <a:r>
              <a:rPr lang="en-US" sz="1600" dirty="0">
                <a:latin typeface="+mn-lt"/>
                <a:cs typeface="+mn-cs"/>
              </a:rPr>
              <a:t>PE2</a:t>
            </a:r>
          </a:p>
        </p:txBody>
      </p:sp>
      <p:sp>
        <p:nvSpPr>
          <p:cNvPr id="112" name="TextBox 111"/>
          <p:cNvSpPr txBox="1"/>
          <p:nvPr/>
        </p:nvSpPr>
        <p:spPr>
          <a:xfrm>
            <a:off x="4981576" y="4000500"/>
            <a:ext cx="554960" cy="338554"/>
          </a:xfrm>
          <a:prstGeom prst="rect">
            <a:avLst/>
          </a:prstGeom>
          <a:noFill/>
        </p:spPr>
        <p:txBody>
          <a:bodyPr wrap="none">
            <a:spAutoFit/>
          </a:bodyPr>
          <a:lstStyle/>
          <a:p>
            <a:pPr>
              <a:defRPr/>
            </a:pPr>
            <a:r>
              <a:rPr lang="en-US" sz="1600" dirty="0">
                <a:latin typeface="+mn-lt"/>
                <a:cs typeface="+mn-cs"/>
              </a:rPr>
              <a:t>PE5</a:t>
            </a:r>
          </a:p>
        </p:txBody>
      </p:sp>
      <p:sp>
        <p:nvSpPr>
          <p:cNvPr id="113" name="TextBox 112"/>
          <p:cNvSpPr txBox="1"/>
          <p:nvPr/>
        </p:nvSpPr>
        <p:spPr>
          <a:xfrm>
            <a:off x="5534025" y="2838450"/>
            <a:ext cx="554960" cy="338554"/>
          </a:xfrm>
          <a:prstGeom prst="rect">
            <a:avLst/>
          </a:prstGeom>
          <a:noFill/>
        </p:spPr>
        <p:txBody>
          <a:bodyPr wrap="none">
            <a:spAutoFit/>
          </a:bodyPr>
          <a:lstStyle/>
          <a:p>
            <a:pPr>
              <a:defRPr/>
            </a:pPr>
            <a:r>
              <a:rPr lang="en-US" sz="1600" dirty="0" smtClean="0">
                <a:latin typeface="+mn-lt"/>
                <a:cs typeface="+mn-cs"/>
              </a:rPr>
              <a:t>PE4</a:t>
            </a:r>
            <a:endParaRPr lang="en-US" sz="1600" dirty="0">
              <a:latin typeface="+mn-lt"/>
              <a:cs typeface="+mn-cs"/>
            </a:endParaRPr>
          </a:p>
        </p:txBody>
      </p:sp>
      <p:pic>
        <p:nvPicPr>
          <p:cNvPr id="114" name="Picture 40" descr="Generic Router 1.png"/>
          <p:cNvPicPr>
            <a:picLocks noChangeAspect="1"/>
          </p:cNvPicPr>
          <p:nvPr/>
        </p:nvPicPr>
        <p:blipFill>
          <a:blip r:embed="rId5" cstate="print"/>
          <a:srcRect/>
          <a:stretch>
            <a:fillRect/>
          </a:stretch>
        </p:blipFill>
        <p:spPr bwMode="auto">
          <a:xfrm>
            <a:off x="5383214" y="2422525"/>
            <a:ext cx="446087" cy="446088"/>
          </a:xfrm>
          <a:prstGeom prst="rect">
            <a:avLst/>
          </a:prstGeom>
          <a:noFill/>
          <a:ln w="9525">
            <a:noFill/>
            <a:miter lim="800000"/>
            <a:headEnd/>
            <a:tailEnd/>
          </a:ln>
        </p:spPr>
      </p:pic>
      <p:sp>
        <p:nvSpPr>
          <p:cNvPr id="115" name="Flowchart: Punched Tape 114"/>
          <p:cNvSpPr/>
          <p:nvPr/>
        </p:nvSpPr>
        <p:spPr bwMode="auto">
          <a:xfrm rot="21264300">
            <a:off x="3208080" y="3301116"/>
            <a:ext cx="483162" cy="274638"/>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cs typeface="+mn-cs"/>
            </a:endParaRPr>
          </a:p>
        </p:txBody>
      </p:sp>
      <p:sp>
        <p:nvSpPr>
          <p:cNvPr id="116" name="Flowchart: Punched Tape 115"/>
          <p:cNvSpPr/>
          <p:nvPr/>
        </p:nvSpPr>
        <p:spPr bwMode="auto">
          <a:xfrm rot="1764942">
            <a:off x="3149582" y="2876581"/>
            <a:ext cx="504937" cy="255587"/>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p>
        </p:txBody>
      </p:sp>
      <p:sp>
        <p:nvSpPr>
          <p:cNvPr id="117" name="TextBox 116"/>
          <p:cNvSpPr txBox="1"/>
          <p:nvPr/>
        </p:nvSpPr>
        <p:spPr>
          <a:xfrm>
            <a:off x="1371600" y="3676651"/>
            <a:ext cx="971549" cy="246221"/>
          </a:xfrm>
          <a:prstGeom prst="rect">
            <a:avLst/>
          </a:prstGeom>
          <a:noFill/>
        </p:spPr>
        <p:txBody>
          <a:bodyPr wrap="square">
            <a:spAutoFit/>
          </a:bodyPr>
          <a:lstStyle/>
          <a:p>
            <a:pPr>
              <a:defRPr/>
            </a:pPr>
            <a:r>
              <a:rPr lang="en-US" sz="1000" dirty="0" smtClean="0">
                <a:latin typeface="+mn-lt"/>
                <a:cs typeface="+mn-cs"/>
              </a:rPr>
              <a:t>VPN-B site1</a:t>
            </a:r>
            <a:endParaRPr lang="en-US" sz="1000" dirty="0">
              <a:latin typeface="+mn-lt"/>
              <a:cs typeface="+mn-cs"/>
            </a:endParaRPr>
          </a:p>
        </p:txBody>
      </p:sp>
      <p:sp>
        <p:nvSpPr>
          <p:cNvPr id="118" name="TextBox 117"/>
          <p:cNvSpPr txBox="1"/>
          <p:nvPr/>
        </p:nvSpPr>
        <p:spPr>
          <a:xfrm>
            <a:off x="1314449" y="2381249"/>
            <a:ext cx="923927" cy="246221"/>
          </a:xfrm>
          <a:prstGeom prst="rect">
            <a:avLst/>
          </a:prstGeom>
          <a:noFill/>
        </p:spPr>
        <p:txBody>
          <a:bodyPr wrap="square">
            <a:spAutoFit/>
          </a:bodyPr>
          <a:lstStyle/>
          <a:p>
            <a:pPr>
              <a:defRPr/>
            </a:pPr>
            <a:r>
              <a:rPr lang="en-US" sz="1000" dirty="0" smtClean="0">
                <a:latin typeface="+mn-lt"/>
                <a:cs typeface="+mn-cs"/>
              </a:rPr>
              <a:t>VPN-A site1</a:t>
            </a:r>
            <a:endParaRPr lang="en-US" sz="1000" dirty="0">
              <a:latin typeface="+mn-lt"/>
              <a:cs typeface="+mn-cs"/>
            </a:endParaRPr>
          </a:p>
        </p:txBody>
      </p:sp>
      <p:sp>
        <p:nvSpPr>
          <p:cNvPr id="119" name="TextBox 118"/>
          <p:cNvSpPr txBox="1"/>
          <p:nvPr/>
        </p:nvSpPr>
        <p:spPr>
          <a:xfrm>
            <a:off x="6086475" y="1962150"/>
            <a:ext cx="582211" cy="307777"/>
          </a:xfrm>
          <a:prstGeom prst="rect">
            <a:avLst/>
          </a:prstGeom>
          <a:noFill/>
        </p:spPr>
        <p:txBody>
          <a:bodyPr wrap="square">
            <a:spAutoFit/>
          </a:bodyPr>
          <a:lstStyle/>
          <a:p>
            <a:pPr>
              <a:defRPr/>
            </a:pPr>
            <a:r>
              <a:rPr lang="en-US" sz="1400" dirty="0" smtClean="0">
                <a:latin typeface="+mn-lt"/>
                <a:cs typeface="+mn-cs"/>
              </a:rPr>
              <a:t>CE4</a:t>
            </a:r>
            <a:endParaRPr lang="en-US" sz="1400" dirty="0">
              <a:latin typeface="+mn-lt"/>
              <a:cs typeface="+mn-cs"/>
            </a:endParaRPr>
          </a:p>
        </p:txBody>
      </p:sp>
      <p:sp>
        <p:nvSpPr>
          <p:cNvPr id="120" name="TextBox 119"/>
          <p:cNvSpPr txBox="1"/>
          <p:nvPr/>
        </p:nvSpPr>
        <p:spPr>
          <a:xfrm>
            <a:off x="2066925" y="3143250"/>
            <a:ext cx="534121" cy="307777"/>
          </a:xfrm>
          <a:prstGeom prst="rect">
            <a:avLst/>
          </a:prstGeom>
          <a:noFill/>
        </p:spPr>
        <p:txBody>
          <a:bodyPr wrap="none">
            <a:spAutoFit/>
          </a:bodyPr>
          <a:lstStyle/>
          <a:p>
            <a:pPr>
              <a:defRPr/>
            </a:pPr>
            <a:r>
              <a:rPr lang="en-US" sz="1400" dirty="0" smtClean="0">
                <a:latin typeface="+mn-lt"/>
                <a:cs typeface="+mn-cs"/>
              </a:rPr>
              <a:t>CE2</a:t>
            </a:r>
            <a:endParaRPr lang="en-US" sz="1400" dirty="0">
              <a:latin typeface="+mn-lt"/>
              <a:cs typeface="+mn-cs"/>
            </a:endParaRPr>
          </a:p>
        </p:txBody>
      </p:sp>
      <p:sp>
        <p:nvSpPr>
          <p:cNvPr id="121" name="TextBox 120"/>
          <p:cNvSpPr txBox="1"/>
          <p:nvPr/>
        </p:nvSpPr>
        <p:spPr>
          <a:xfrm>
            <a:off x="5600701" y="4286251"/>
            <a:ext cx="581024" cy="307777"/>
          </a:xfrm>
          <a:prstGeom prst="rect">
            <a:avLst/>
          </a:prstGeom>
          <a:noFill/>
        </p:spPr>
        <p:txBody>
          <a:bodyPr wrap="square">
            <a:spAutoFit/>
          </a:bodyPr>
          <a:lstStyle/>
          <a:p>
            <a:pPr>
              <a:defRPr/>
            </a:pPr>
            <a:r>
              <a:rPr lang="en-US" sz="1400" dirty="0" smtClean="0">
                <a:latin typeface="+mn-lt"/>
                <a:cs typeface="+mn-cs"/>
              </a:rPr>
              <a:t>CE7</a:t>
            </a:r>
            <a:endParaRPr lang="en-US" sz="1400" dirty="0">
              <a:latin typeface="+mn-lt"/>
              <a:cs typeface="+mn-cs"/>
            </a:endParaRPr>
          </a:p>
        </p:txBody>
      </p:sp>
      <p:sp>
        <p:nvSpPr>
          <p:cNvPr id="122" name="TextBox 121"/>
          <p:cNvSpPr txBox="1"/>
          <p:nvPr/>
        </p:nvSpPr>
        <p:spPr>
          <a:xfrm>
            <a:off x="6219824" y="3381375"/>
            <a:ext cx="571501" cy="314325"/>
          </a:xfrm>
          <a:prstGeom prst="rect">
            <a:avLst/>
          </a:prstGeom>
          <a:noFill/>
        </p:spPr>
        <p:txBody>
          <a:bodyPr wrap="square">
            <a:spAutoFit/>
          </a:bodyPr>
          <a:lstStyle/>
          <a:p>
            <a:pPr>
              <a:defRPr/>
            </a:pPr>
            <a:r>
              <a:rPr lang="en-US" sz="1400" dirty="0" smtClean="0">
                <a:latin typeface="+mn-lt"/>
                <a:cs typeface="+mn-cs"/>
              </a:rPr>
              <a:t>CE6</a:t>
            </a:r>
            <a:endParaRPr lang="en-US" sz="1400" dirty="0">
              <a:latin typeface="+mn-lt"/>
              <a:cs typeface="+mn-cs"/>
            </a:endParaRPr>
          </a:p>
        </p:txBody>
      </p:sp>
      <p:sp>
        <p:nvSpPr>
          <p:cNvPr id="123" name="TextBox 122"/>
          <p:cNvSpPr txBox="1"/>
          <p:nvPr/>
        </p:nvSpPr>
        <p:spPr>
          <a:xfrm>
            <a:off x="2200275" y="2066925"/>
            <a:ext cx="534121" cy="307777"/>
          </a:xfrm>
          <a:prstGeom prst="rect">
            <a:avLst/>
          </a:prstGeom>
          <a:noFill/>
        </p:spPr>
        <p:txBody>
          <a:bodyPr wrap="none">
            <a:spAutoFit/>
          </a:bodyPr>
          <a:lstStyle/>
          <a:p>
            <a:pPr>
              <a:defRPr/>
            </a:pPr>
            <a:r>
              <a:rPr lang="en-US" sz="1400" dirty="0" smtClean="0">
                <a:latin typeface="+mn-lt"/>
                <a:cs typeface="+mn-cs"/>
              </a:rPr>
              <a:t>CE1</a:t>
            </a:r>
            <a:endParaRPr lang="en-US" sz="1400" dirty="0">
              <a:latin typeface="+mn-lt"/>
              <a:cs typeface="+mn-cs"/>
            </a:endParaRPr>
          </a:p>
        </p:txBody>
      </p:sp>
      <p:sp>
        <p:nvSpPr>
          <p:cNvPr id="124" name="TextBox 123"/>
          <p:cNvSpPr txBox="1"/>
          <p:nvPr/>
        </p:nvSpPr>
        <p:spPr>
          <a:xfrm>
            <a:off x="6324600" y="3057525"/>
            <a:ext cx="619125" cy="307777"/>
          </a:xfrm>
          <a:prstGeom prst="rect">
            <a:avLst/>
          </a:prstGeom>
          <a:noFill/>
        </p:spPr>
        <p:txBody>
          <a:bodyPr wrap="square">
            <a:spAutoFit/>
          </a:bodyPr>
          <a:lstStyle/>
          <a:p>
            <a:pPr>
              <a:defRPr/>
            </a:pPr>
            <a:r>
              <a:rPr lang="en-US" sz="1400" dirty="0" smtClean="0">
                <a:latin typeface="+mn-lt"/>
                <a:cs typeface="+mn-cs"/>
              </a:rPr>
              <a:t>CE5</a:t>
            </a:r>
            <a:endParaRPr lang="en-US" sz="1400" dirty="0">
              <a:latin typeface="+mn-lt"/>
              <a:cs typeface="+mn-cs"/>
            </a:endParaRPr>
          </a:p>
        </p:txBody>
      </p:sp>
      <p:sp>
        <p:nvSpPr>
          <p:cNvPr id="125" name="TextBox 124"/>
          <p:cNvSpPr txBox="1"/>
          <p:nvPr/>
        </p:nvSpPr>
        <p:spPr>
          <a:xfrm>
            <a:off x="4238625" y="3419475"/>
            <a:ext cx="479618" cy="338554"/>
          </a:xfrm>
          <a:prstGeom prst="rect">
            <a:avLst/>
          </a:prstGeom>
          <a:noFill/>
        </p:spPr>
        <p:txBody>
          <a:bodyPr wrap="square">
            <a:spAutoFit/>
          </a:bodyPr>
          <a:lstStyle/>
          <a:p>
            <a:pPr>
              <a:defRPr/>
            </a:pPr>
            <a:endParaRPr lang="en-US" sz="1600" dirty="0">
              <a:latin typeface="+mn-lt"/>
              <a:cs typeface="+mn-cs"/>
            </a:endParaRPr>
          </a:p>
        </p:txBody>
      </p:sp>
      <p:grpSp>
        <p:nvGrpSpPr>
          <p:cNvPr id="126" name="Group 125"/>
          <p:cNvGrpSpPr/>
          <p:nvPr/>
        </p:nvGrpSpPr>
        <p:grpSpPr>
          <a:xfrm>
            <a:off x="5610225" y="2443958"/>
            <a:ext cx="514350" cy="1666081"/>
            <a:chOff x="5610225" y="2443958"/>
            <a:chExt cx="514350" cy="1666081"/>
          </a:xfrm>
        </p:grpSpPr>
        <p:cxnSp>
          <p:nvCxnSpPr>
            <p:cNvPr id="127" name="Straight Connector 26"/>
            <p:cNvCxnSpPr>
              <a:cxnSpLocks noChangeShapeType="1"/>
            </p:cNvCxnSpPr>
            <p:nvPr/>
          </p:nvCxnSpPr>
          <p:spPr bwMode="auto">
            <a:xfrm>
              <a:off x="5610225" y="3895726"/>
              <a:ext cx="285751" cy="214313"/>
            </a:xfrm>
            <a:prstGeom prst="line">
              <a:avLst/>
            </a:prstGeom>
            <a:noFill/>
            <a:ln w="34925" algn="ctr">
              <a:solidFill>
                <a:srgbClr val="00B0F0"/>
              </a:solidFill>
              <a:prstDash val="sysDot"/>
              <a:round/>
              <a:headEnd/>
              <a:tailEnd/>
            </a:ln>
          </p:spPr>
        </p:cxnSp>
        <p:cxnSp>
          <p:nvCxnSpPr>
            <p:cNvPr id="128" name="Straight Connector 25"/>
            <p:cNvCxnSpPr>
              <a:cxnSpLocks noChangeShapeType="1"/>
              <a:endCxn id="96" idx="1"/>
            </p:cNvCxnSpPr>
            <p:nvPr/>
          </p:nvCxnSpPr>
          <p:spPr bwMode="auto">
            <a:xfrm flipV="1">
              <a:off x="5762625" y="2443958"/>
              <a:ext cx="361950" cy="127792"/>
            </a:xfrm>
            <a:prstGeom prst="line">
              <a:avLst/>
            </a:prstGeom>
            <a:noFill/>
            <a:ln w="34925" algn="ctr">
              <a:solidFill>
                <a:srgbClr val="00B050"/>
              </a:solidFill>
              <a:prstDash val="sysDot"/>
              <a:round/>
              <a:headEnd/>
              <a:tailEnd/>
            </a:ln>
          </p:spPr>
        </p:cxnSp>
      </p:grpSp>
      <p:sp>
        <p:nvSpPr>
          <p:cNvPr id="129" name="TextBox 128"/>
          <p:cNvSpPr txBox="1"/>
          <p:nvPr/>
        </p:nvSpPr>
        <p:spPr>
          <a:xfrm>
            <a:off x="3095626" y="2419351"/>
            <a:ext cx="1247774" cy="246221"/>
          </a:xfrm>
          <a:prstGeom prst="rect">
            <a:avLst/>
          </a:prstGeom>
          <a:noFill/>
        </p:spPr>
        <p:txBody>
          <a:bodyPr wrap="square">
            <a:spAutoFit/>
          </a:bodyPr>
          <a:lstStyle/>
          <a:p>
            <a:pPr>
              <a:defRPr/>
            </a:pPr>
            <a:r>
              <a:rPr lang="en-US" sz="1000" dirty="0">
                <a:solidFill>
                  <a:srgbClr val="00B050"/>
                </a:solidFill>
              </a:rPr>
              <a:t>TL1| 39|192.168.1.1</a:t>
            </a:r>
            <a:endParaRPr lang="en-US" sz="1000" dirty="0">
              <a:latin typeface="+mn-lt"/>
              <a:cs typeface="+mn-cs"/>
            </a:endParaRPr>
          </a:p>
        </p:txBody>
      </p:sp>
      <p:sp>
        <p:nvSpPr>
          <p:cNvPr id="130" name="TextBox 129"/>
          <p:cNvSpPr txBox="1"/>
          <p:nvPr/>
        </p:nvSpPr>
        <p:spPr>
          <a:xfrm>
            <a:off x="3143251" y="3581401"/>
            <a:ext cx="1247774" cy="246221"/>
          </a:xfrm>
          <a:prstGeom prst="rect">
            <a:avLst/>
          </a:prstGeom>
          <a:noFill/>
        </p:spPr>
        <p:txBody>
          <a:bodyPr wrap="square">
            <a:spAutoFit/>
          </a:bodyPr>
          <a:lstStyle/>
          <a:p>
            <a:pPr>
              <a:defRPr/>
            </a:pPr>
            <a:r>
              <a:rPr lang="en-US" sz="1000" dirty="0">
                <a:solidFill>
                  <a:srgbClr val="00B0F0"/>
                </a:solidFill>
              </a:rPr>
              <a:t>TL1| 41|192.168.1.1</a:t>
            </a:r>
            <a:endParaRPr lang="en-US" sz="1000" dirty="0">
              <a:latin typeface="+mn-lt"/>
              <a:cs typeface="+mn-cs"/>
            </a:endParaRPr>
          </a:p>
        </p:txBody>
      </p:sp>
      <p:cxnSp>
        <p:nvCxnSpPr>
          <p:cNvPr id="131" name="Straight Connector 27"/>
          <p:cNvCxnSpPr>
            <a:cxnSpLocks noChangeShapeType="1"/>
            <a:endCxn id="115" idx="3"/>
          </p:cNvCxnSpPr>
          <p:nvPr/>
        </p:nvCxnSpPr>
        <p:spPr bwMode="auto">
          <a:xfrm flipV="1">
            <a:off x="3252789" y="3414882"/>
            <a:ext cx="437302" cy="128420"/>
          </a:xfrm>
          <a:prstGeom prst="line">
            <a:avLst/>
          </a:prstGeom>
          <a:noFill/>
          <a:ln w="34925" algn="ctr">
            <a:solidFill>
              <a:srgbClr val="00B0F0"/>
            </a:solidFill>
            <a:prstDash val="sysDot"/>
            <a:round/>
            <a:headEnd/>
            <a:tailEnd/>
          </a:ln>
        </p:spPr>
      </p:cxnSp>
      <p:cxnSp>
        <p:nvCxnSpPr>
          <p:cNvPr id="132" name="Straight Connector 27"/>
          <p:cNvCxnSpPr>
            <a:cxnSpLocks noChangeShapeType="1"/>
            <a:endCxn id="141" idx="3"/>
          </p:cNvCxnSpPr>
          <p:nvPr/>
        </p:nvCxnSpPr>
        <p:spPr bwMode="auto">
          <a:xfrm flipV="1">
            <a:off x="4243389" y="3076575"/>
            <a:ext cx="300037" cy="85727"/>
          </a:xfrm>
          <a:prstGeom prst="line">
            <a:avLst/>
          </a:prstGeom>
          <a:noFill/>
          <a:ln w="34925" algn="ctr">
            <a:solidFill>
              <a:srgbClr val="00B0F0"/>
            </a:solidFill>
            <a:prstDash val="sysDot"/>
            <a:round/>
            <a:headEnd/>
            <a:tailEnd/>
          </a:ln>
        </p:spPr>
      </p:cxnSp>
      <p:cxnSp>
        <p:nvCxnSpPr>
          <p:cNvPr id="133" name="Straight Connector 30"/>
          <p:cNvCxnSpPr>
            <a:cxnSpLocks noChangeShapeType="1"/>
            <a:stCxn id="116" idx="3"/>
          </p:cNvCxnSpPr>
          <p:nvPr/>
        </p:nvCxnSpPr>
        <p:spPr bwMode="auto">
          <a:xfrm flipH="1" flipV="1">
            <a:off x="3200400" y="2914652"/>
            <a:ext cx="421570" cy="213721"/>
          </a:xfrm>
          <a:prstGeom prst="line">
            <a:avLst/>
          </a:prstGeom>
          <a:noFill/>
          <a:ln w="34925" algn="ctr">
            <a:solidFill>
              <a:srgbClr val="00B050"/>
            </a:solidFill>
            <a:prstDash val="sysDot"/>
            <a:round/>
            <a:headEnd/>
            <a:tailEnd/>
          </a:ln>
        </p:spPr>
      </p:cxnSp>
      <p:grpSp>
        <p:nvGrpSpPr>
          <p:cNvPr id="134" name="Group 133"/>
          <p:cNvGrpSpPr/>
          <p:nvPr/>
        </p:nvGrpSpPr>
        <p:grpSpPr>
          <a:xfrm>
            <a:off x="5543550" y="3028950"/>
            <a:ext cx="533400" cy="485775"/>
            <a:chOff x="4162425" y="3362325"/>
            <a:chExt cx="533400" cy="485775"/>
          </a:xfrm>
        </p:grpSpPr>
        <p:cxnSp>
          <p:nvCxnSpPr>
            <p:cNvPr id="135" name="Straight Connector 134"/>
            <p:cNvCxnSpPr/>
            <p:nvPr/>
          </p:nvCxnSpPr>
          <p:spPr bwMode="auto">
            <a:xfrm>
              <a:off x="4210050" y="3362325"/>
              <a:ext cx="476250" cy="485775"/>
            </a:xfrm>
            <a:prstGeom prst="line">
              <a:avLst/>
            </a:prstGeom>
            <a:noFill/>
            <a:ln w="76200" cap="flat" cmpd="sng" algn="ctr">
              <a:solidFill>
                <a:srgbClr val="FF3300"/>
              </a:solidFill>
              <a:prstDash val="solid"/>
              <a:round/>
              <a:headEnd type="none" w="med" len="med"/>
              <a:tailEnd type="none" w="med" len="med"/>
            </a:ln>
            <a:effectLst/>
          </p:spPr>
        </p:cxnSp>
        <p:cxnSp>
          <p:nvCxnSpPr>
            <p:cNvPr id="136" name="Straight Connector 135"/>
            <p:cNvCxnSpPr/>
            <p:nvPr/>
          </p:nvCxnSpPr>
          <p:spPr bwMode="auto">
            <a:xfrm flipV="1">
              <a:off x="4162425" y="3514726"/>
              <a:ext cx="533400" cy="266699"/>
            </a:xfrm>
            <a:prstGeom prst="line">
              <a:avLst/>
            </a:prstGeom>
            <a:noFill/>
            <a:ln w="76200" cap="flat" cmpd="sng" algn="ctr">
              <a:solidFill>
                <a:srgbClr val="FF3300"/>
              </a:solidFill>
              <a:prstDash val="solid"/>
              <a:round/>
              <a:headEnd type="none" w="med" len="med"/>
              <a:tailEnd type="none" w="med" len="med"/>
            </a:ln>
            <a:effectLst/>
          </p:spPr>
        </p:cxnSp>
      </p:grpSp>
      <p:grpSp>
        <p:nvGrpSpPr>
          <p:cNvPr id="137" name="Group 136"/>
          <p:cNvGrpSpPr/>
          <p:nvPr/>
        </p:nvGrpSpPr>
        <p:grpSpPr>
          <a:xfrm>
            <a:off x="4210050" y="2449513"/>
            <a:ext cx="1162050" cy="1217612"/>
            <a:chOff x="2828925" y="2782888"/>
            <a:chExt cx="1162050" cy="1217612"/>
          </a:xfrm>
        </p:grpSpPr>
        <p:sp>
          <p:nvSpPr>
            <p:cNvPr id="138" name="Freeform 137"/>
            <p:cNvSpPr/>
            <p:nvPr/>
          </p:nvSpPr>
          <p:spPr bwMode="auto">
            <a:xfrm>
              <a:off x="2870200" y="2782888"/>
              <a:ext cx="1120775" cy="1217612"/>
            </a:xfrm>
            <a:custGeom>
              <a:avLst/>
              <a:gdLst>
                <a:gd name="connsiteX0" fmla="*/ 368300 w 1120775"/>
                <a:gd name="connsiteY0" fmla="*/ 1217612 h 1217612"/>
                <a:gd name="connsiteX1" fmla="*/ 168275 w 1120775"/>
                <a:gd name="connsiteY1" fmla="*/ 874712 h 1217612"/>
                <a:gd name="connsiteX2" fmla="*/ 158750 w 1120775"/>
                <a:gd name="connsiteY2" fmla="*/ 131762 h 1217612"/>
                <a:gd name="connsiteX3" fmla="*/ 1120775 w 1120775"/>
                <a:gd name="connsiteY3" fmla="*/ 84137 h 1217612"/>
              </a:gdLst>
              <a:ahLst/>
              <a:cxnLst>
                <a:cxn ang="0">
                  <a:pos x="connsiteX0" y="connsiteY0"/>
                </a:cxn>
                <a:cxn ang="0">
                  <a:pos x="connsiteX1" y="connsiteY1"/>
                </a:cxn>
                <a:cxn ang="0">
                  <a:pos x="connsiteX2" y="connsiteY2"/>
                </a:cxn>
                <a:cxn ang="0">
                  <a:pos x="connsiteX3" y="connsiteY3"/>
                </a:cxn>
              </a:cxnLst>
              <a:rect l="l" t="t" r="r" b="b"/>
              <a:pathLst>
                <a:path w="1120775" h="1217612">
                  <a:moveTo>
                    <a:pt x="368300" y="1217612"/>
                  </a:moveTo>
                  <a:cubicBezTo>
                    <a:pt x="285750" y="1136649"/>
                    <a:pt x="203200" y="1055687"/>
                    <a:pt x="168275" y="874712"/>
                  </a:cubicBezTo>
                  <a:cubicBezTo>
                    <a:pt x="133350" y="693737"/>
                    <a:pt x="0" y="263525"/>
                    <a:pt x="158750" y="131762"/>
                  </a:cubicBezTo>
                  <a:cubicBezTo>
                    <a:pt x="317500" y="0"/>
                    <a:pt x="954088" y="88899"/>
                    <a:pt x="1120775" y="84137"/>
                  </a:cubicBezTo>
                </a:path>
              </a:pathLst>
            </a:custGeom>
            <a:noFill/>
            <a:ln w="254000" cap="flat" cmpd="sng" algn="ctr">
              <a:solidFill>
                <a:schemeClr val="accent2">
                  <a:lumMod val="20000"/>
                  <a:lumOff val="80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139" name="Freeform 138"/>
            <p:cNvSpPr/>
            <p:nvPr/>
          </p:nvSpPr>
          <p:spPr bwMode="auto">
            <a:xfrm>
              <a:off x="2828925" y="2797175"/>
              <a:ext cx="1104900" cy="1193800"/>
            </a:xfrm>
            <a:custGeom>
              <a:avLst/>
              <a:gdLst>
                <a:gd name="connsiteX0" fmla="*/ 361950 w 1104900"/>
                <a:gd name="connsiteY0" fmla="*/ 1193800 h 1193800"/>
                <a:gd name="connsiteX1" fmla="*/ 123825 w 1104900"/>
                <a:gd name="connsiteY1" fmla="*/ 184150 h 1193800"/>
                <a:gd name="connsiteX2" fmla="*/ 1104900 w 1104900"/>
                <a:gd name="connsiteY2" fmla="*/ 88900 h 1193800"/>
              </a:gdLst>
              <a:ahLst/>
              <a:cxnLst>
                <a:cxn ang="0">
                  <a:pos x="connsiteX0" y="connsiteY0"/>
                </a:cxn>
                <a:cxn ang="0">
                  <a:pos x="connsiteX1" y="connsiteY1"/>
                </a:cxn>
                <a:cxn ang="0">
                  <a:pos x="connsiteX2" y="connsiteY2"/>
                </a:cxn>
              </a:cxnLst>
              <a:rect l="l" t="t" r="r" b="b"/>
              <a:pathLst>
                <a:path w="1104900" h="1193800">
                  <a:moveTo>
                    <a:pt x="361950" y="1193800"/>
                  </a:moveTo>
                  <a:cubicBezTo>
                    <a:pt x="180975" y="781050"/>
                    <a:pt x="0" y="368300"/>
                    <a:pt x="123825" y="184150"/>
                  </a:cubicBezTo>
                  <a:cubicBezTo>
                    <a:pt x="247650" y="0"/>
                    <a:pt x="942975" y="104775"/>
                    <a:pt x="1104900" y="88900"/>
                  </a:cubicBezTo>
                </a:path>
              </a:pathLst>
            </a:custGeom>
            <a:noFill/>
            <a:ln w="34925" cap="flat" cmpd="sng" algn="ctr">
              <a:solidFill>
                <a:schemeClr val="accent1"/>
              </a:solidFill>
              <a:prstDash val="sysDot"/>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grpSp>
      <p:grpSp>
        <p:nvGrpSpPr>
          <p:cNvPr id="140" name="Group 139"/>
          <p:cNvGrpSpPr/>
          <p:nvPr/>
        </p:nvGrpSpPr>
        <p:grpSpPr>
          <a:xfrm>
            <a:off x="4200526" y="2924175"/>
            <a:ext cx="433387" cy="304800"/>
            <a:chOff x="2819401" y="3257550"/>
            <a:chExt cx="433387" cy="304800"/>
          </a:xfrm>
        </p:grpSpPr>
        <p:sp>
          <p:nvSpPr>
            <p:cNvPr id="141" name="Flowchart: Punched Tape 140"/>
            <p:cNvSpPr/>
            <p:nvPr/>
          </p:nvSpPr>
          <p:spPr bwMode="auto">
            <a:xfrm>
              <a:off x="2876551" y="3257550"/>
              <a:ext cx="285750" cy="304800"/>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p>
          </p:txBody>
        </p:sp>
        <p:cxnSp>
          <p:nvCxnSpPr>
            <p:cNvPr id="142" name="Straight Connector 30"/>
            <p:cNvCxnSpPr>
              <a:cxnSpLocks noChangeShapeType="1"/>
            </p:cNvCxnSpPr>
            <p:nvPr/>
          </p:nvCxnSpPr>
          <p:spPr bwMode="auto">
            <a:xfrm flipH="1">
              <a:off x="2819401" y="3367883"/>
              <a:ext cx="342900" cy="61120"/>
            </a:xfrm>
            <a:prstGeom prst="line">
              <a:avLst/>
            </a:prstGeom>
            <a:noFill/>
            <a:ln w="34925" algn="ctr">
              <a:solidFill>
                <a:srgbClr val="00B050"/>
              </a:solidFill>
              <a:prstDash val="sysDot"/>
              <a:round/>
              <a:headEnd/>
              <a:tailEnd/>
            </a:ln>
          </p:spPr>
        </p:cxnSp>
        <p:cxnSp>
          <p:nvCxnSpPr>
            <p:cNvPr id="143" name="Straight Connector 27"/>
            <p:cNvCxnSpPr>
              <a:cxnSpLocks noChangeShapeType="1"/>
            </p:cNvCxnSpPr>
            <p:nvPr/>
          </p:nvCxnSpPr>
          <p:spPr bwMode="auto">
            <a:xfrm flipV="1">
              <a:off x="2890839" y="3438526"/>
              <a:ext cx="361949" cy="114301"/>
            </a:xfrm>
            <a:prstGeom prst="line">
              <a:avLst/>
            </a:prstGeom>
            <a:noFill/>
            <a:ln w="34925" algn="ctr">
              <a:solidFill>
                <a:srgbClr val="00B0F0"/>
              </a:solidFill>
              <a:prstDash val="sysDot"/>
              <a:round/>
              <a:headEnd/>
              <a:tailEnd/>
            </a:ln>
          </p:spPr>
        </p:cxnSp>
      </p:grpSp>
      <p:grpSp>
        <p:nvGrpSpPr>
          <p:cNvPr id="144" name="Group 143"/>
          <p:cNvGrpSpPr/>
          <p:nvPr/>
        </p:nvGrpSpPr>
        <p:grpSpPr>
          <a:xfrm>
            <a:off x="4657725" y="3086100"/>
            <a:ext cx="785812" cy="695325"/>
            <a:chOff x="3276600" y="3419475"/>
            <a:chExt cx="785812" cy="695325"/>
          </a:xfrm>
        </p:grpSpPr>
        <p:sp>
          <p:nvSpPr>
            <p:cNvPr id="145" name="Freeform 144"/>
            <p:cNvSpPr/>
            <p:nvPr/>
          </p:nvSpPr>
          <p:spPr bwMode="auto">
            <a:xfrm>
              <a:off x="3286125" y="3543300"/>
              <a:ext cx="693738" cy="514350"/>
            </a:xfrm>
            <a:custGeom>
              <a:avLst/>
              <a:gdLst>
                <a:gd name="connsiteX0" fmla="*/ 504825 w 693738"/>
                <a:gd name="connsiteY0" fmla="*/ 0 h 514350"/>
                <a:gd name="connsiteX1" fmla="*/ 609600 w 693738"/>
                <a:gd name="connsiteY1" fmla="*/ 190500 h 514350"/>
                <a:gd name="connsiteX2" fmla="*/ 0 w 693738"/>
                <a:gd name="connsiteY2" fmla="*/ 514350 h 514350"/>
              </a:gdLst>
              <a:ahLst/>
              <a:cxnLst>
                <a:cxn ang="0">
                  <a:pos x="connsiteX0" y="connsiteY0"/>
                </a:cxn>
                <a:cxn ang="0">
                  <a:pos x="connsiteX1" y="connsiteY1"/>
                </a:cxn>
                <a:cxn ang="0">
                  <a:pos x="connsiteX2" y="connsiteY2"/>
                </a:cxn>
              </a:cxnLst>
              <a:rect l="l" t="t" r="r" b="b"/>
              <a:pathLst>
                <a:path w="693738" h="514350">
                  <a:moveTo>
                    <a:pt x="504825" y="0"/>
                  </a:moveTo>
                  <a:cubicBezTo>
                    <a:pt x="599281" y="52387"/>
                    <a:pt x="693738" y="104775"/>
                    <a:pt x="609600" y="190500"/>
                  </a:cubicBezTo>
                  <a:cubicBezTo>
                    <a:pt x="525463" y="276225"/>
                    <a:pt x="79375" y="471488"/>
                    <a:pt x="0" y="514350"/>
                  </a:cubicBezTo>
                </a:path>
              </a:pathLst>
            </a:custGeom>
            <a:solidFill>
              <a:schemeClr val="bg1"/>
            </a:solidFill>
            <a:ln w="254000" cap="flat" cmpd="sng" algn="ctr">
              <a:solidFill>
                <a:srgbClr val="FFC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146" name="Freeform 145"/>
            <p:cNvSpPr/>
            <p:nvPr/>
          </p:nvSpPr>
          <p:spPr bwMode="auto">
            <a:xfrm>
              <a:off x="3343275" y="3419475"/>
              <a:ext cx="719137" cy="695325"/>
            </a:xfrm>
            <a:custGeom>
              <a:avLst/>
              <a:gdLst>
                <a:gd name="connsiteX0" fmla="*/ 0 w 719137"/>
                <a:gd name="connsiteY0" fmla="*/ 695325 h 695325"/>
                <a:gd name="connsiteX1" fmla="*/ 638175 w 719137"/>
                <a:gd name="connsiteY1" fmla="*/ 342900 h 695325"/>
                <a:gd name="connsiteX2" fmla="*/ 485775 w 719137"/>
                <a:gd name="connsiteY2" fmla="*/ 0 h 695325"/>
              </a:gdLst>
              <a:ahLst/>
              <a:cxnLst>
                <a:cxn ang="0">
                  <a:pos x="connsiteX0" y="connsiteY0"/>
                </a:cxn>
                <a:cxn ang="0">
                  <a:pos x="connsiteX1" y="connsiteY1"/>
                </a:cxn>
                <a:cxn ang="0">
                  <a:pos x="connsiteX2" y="connsiteY2"/>
                </a:cxn>
              </a:cxnLst>
              <a:rect l="l" t="t" r="r" b="b"/>
              <a:pathLst>
                <a:path w="719137" h="695325">
                  <a:moveTo>
                    <a:pt x="0" y="695325"/>
                  </a:moveTo>
                  <a:cubicBezTo>
                    <a:pt x="278606" y="577056"/>
                    <a:pt x="557213" y="458787"/>
                    <a:pt x="638175" y="342900"/>
                  </a:cubicBezTo>
                  <a:cubicBezTo>
                    <a:pt x="719137" y="227013"/>
                    <a:pt x="512762" y="55562"/>
                    <a:pt x="485775" y="0"/>
                  </a:cubicBezTo>
                </a:path>
              </a:pathLst>
            </a:custGeom>
            <a:noFill/>
            <a:ln w="34925" cap="flat" cmpd="sng" algn="ctr">
              <a:solidFill>
                <a:srgbClr val="00B0F0"/>
              </a:solidFill>
              <a:prstDash val="sysDot"/>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147" name="Freeform 146"/>
            <p:cNvSpPr/>
            <p:nvPr/>
          </p:nvSpPr>
          <p:spPr bwMode="auto">
            <a:xfrm>
              <a:off x="3276600" y="3481388"/>
              <a:ext cx="650875" cy="528637"/>
            </a:xfrm>
            <a:custGeom>
              <a:avLst/>
              <a:gdLst>
                <a:gd name="connsiteX0" fmla="*/ 0 w 650875"/>
                <a:gd name="connsiteY0" fmla="*/ 528637 h 528637"/>
                <a:gd name="connsiteX1" fmla="*/ 571500 w 650875"/>
                <a:gd name="connsiteY1" fmla="*/ 242887 h 528637"/>
                <a:gd name="connsiteX2" fmla="*/ 476250 w 650875"/>
                <a:gd name="connsiteY2" fmla="*/ 33337 h 528637"/>
                <a:gd name="connsiteX3" fmla="*/ 485775 w 650875"/>
                <a:gd name="connsiteY3" fmla="*/ 42862 h 528637"/>
              </a:gdLst>
              <a:ahLst/>
              <a:cxnLst>
                <a:cxn ang="0">
                  <a:pos x="connsiteX0" y="connsiteY0"/>
                </a:cxn>
                <a:cxn ang="0">
                  <a:pos x="connsiteX1" y="connsiteY1"/>
                </a:cxn>
                <a:cxn ang="0">
                  <a:pos x="connsiteX2" y="connsiteY2"/>
                </a:cxn>
                <a:cxn ang="0">
                  <a:pos x="connsiteX3" y="connsiteY3"/>
                </a:cxn>
              </a:cxnLst>
              <a:rect l="l" t="t" r="r" b="b"/>
              <a:pathLst>
                <a:path w="650875" h="528637">
                  <a:moveTo>
                    <a:pt x="0" y="528637"/>
                  </a:moveTo>
                  <a:cubicBezTo>
                    <a:pt x="246062" y="427037"/>
                    <a:pt x="492125" y="325437"/>
                    <a:pt x="571500" y="242887"/>
                  </a:cubicBezTo>
                  <a:cubicBezTo>
                    <a:pt x="650875" y="160337"/>
                    <a:pt x="490537" y="66674"/>
                    <a:pt x="476250" y="33337"/>
                  </a:cubicBezTo>
                  <a:cubicBezTo>
                    <a:pt x="461963" y="0"/>
                    <a:pt x="473869" y="21431"/>
                    <a:pt x="485775" y="42862"/>
                  </a:cubicBezTo>
                </a:path>
              </a:pathLst>
            </a:custGeom>
            <a:noFill/>
            <a:ln w="34925" cap="flat" cmpd="sng" algn="ctr">
              <a:solidFill>
                <a:schemeClr val="accent1">
                  <a:lumMod val="60000"/>
                  <a:lumOff val="40000"/>
                </a:schemeClr>
              </a:solidFill>
              <a:prstDash val="sysDot"/>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grpSp>
      <p:grpSp>
        <p:nvGrpSpPr>
          <p:cNvPr id="148" name="Group 147"/>
          <p:cNvGrpSpPr/>
          <p:nvPr/>
        </p:nvGrpSpPr>
        <p:grpSpPr>
          <a:xfrm>
            <a:off x="3181350" y="3643342"/>
            <a:ext cx="1568913" cy="723574"/>
            <a:chOff x="1800225" y="3976717"/>
            <a:chExt cx="1568913" cy="723574"/>
          </a:xfrm>
        </p:grpSpPr>
        <p:pic>
          <p:nvPicPr>
            <p:cNvPr id="149" name="Picture 148" descr="Generic Router 2.png"/>
            <p:cNvPicPr>
              <a:picLocks noChangeAspect="1"/>
            </p:cNvPicPr>
            <p:nvPr/>
          </p:nvPicPr>
          <p:blipFill>
            <a:blip r:embed="rId7" cstate="print"/>
            <a:stretch>
              <a:fillRect/>
            </a:stretch>
          </p:blipFill>
          <p:spPr>
            <a:xfrm>
              <a:off x="2859581" y="3976717"/>
              <a:ext cx="509557" cy="509557"/>
            </a:xfrm>
            <a:prstGeom prst="rect">
              <a:avLst/>
            </a:prstGeom>
          </p:spPr>
        </p:pic>
        <p:sp>
          <p:nvSpPr>
            <p:cNvPr id="150" name="TextBox 149"/>
            <p:cNvSpPr txBox="1"/>
            <p:nvPr/>
          </p:nvSpPr>
          <p:spPr>
            <a:xfrm>
              <a:off x="1800225" y="4238626"/>
              <a:ext cx="1523999" cy="461665"/>
            </a:xfrm>
            <a:prstGeom prst="rect">
              <a:avLst/>
            </a:prstGeom>
            <a:noFill/>
          </p:spPr>
          <p:txBody>
            <a:bodyPr wrap="square">
              <a:spAutoFit/>
            </a:bodyPr>
            <a:lstStyle/>
            <a:p>
              <a:pPr>
                <a:defRPr/>
              </a:pPr>
              <a:r>
                <a:rPr lang="en-US" dirty="0"/>
                <a:t>Protector</a:t>
              </a:r>
            </a:p>
          </p:txBody>
        </p:sp>
      </p:grpSp>
      <p:grpSp>
        <p:nvGrpSpPr>
          <p:cNvPr id="151" name="Group 150"/>
          <p:cNvGrpSpPr/>
          <p:nvPr/>
        </p:nvGrpSpPr>
        <p:grpSpPr>
          <a:xfrm>
            <a:off x="5143705" y="3019428"/>
            <a:ext cx="571295" cy="263677"/>
            <a:chOff x="5105605" y="2886078"/>
            <a:chExt cx="571295" cy="263677"/>
          </a:xfrm>
        </p:grpSpPr>
        <p:sp>
          <p:nvSpPr>
            <p:cNvPr id="152" name="Flowchart: Punched Tape 151"/>
            <p:cNvSpPr/>
            <p:nvPr/>
          </p:nvSpPr>
          <p:spPr bwMode="auto">
            <a:xfrm rot="1715681">
              <a:off x="5105605" y="2923885"/>
              <a:ext cx="550246" cy="188386"/>
            </a:xfrm>
            <a:prstGeom prst="flowChartPunchedTape">
              <a:avLst/>
            </a:prstGeom>
            <a:solidFill>
              <a:srgbClr val="FFC000"/>
            </a:solidFill>
            <a:ln w="34925" cap="flat" cmpd="sng" algn="ctr">
              <a:solidFill>
                <a:srgbClr val="FFC000"/>
              </a:solidFill>
              <a:prstDash val="solid"/>
              <a:round/>
              <a:headEnd type="none" w="med" len="med"/>
              <a:tailEnd type="none" w="med" len="med"/>
            </a:ln>
            <a:effectLst/>
          </p:spPr>
          <p:txBody>
            <a:bodyPr wrap="none"/>
            <a:lstStyle/>
            <a:p>
              <a:pPr>
                <a:defRPr/>
              </a:pPr>
              <a:endParaRPr lang="en-US"/>
            </a:p>
          </p:txBody>
        </p:sp>
        <p:cxnSp>
          <p:nvCxnSpPr>
            <p:cNvPr id="153" name="Straight Connector 27"/>
            <p:cNvCxnSpPr>
              <a:cxnSpLocks noChangeShapeType="1"/>
              <a:endCxn id="152" idx="3"/>
            </p:cNvCxnSpPr>
            <p:nvPr/>
          </p:nvCxnSpPr>
          <p:spPr bwMode="auto">
            <a:xfrm>
              <a:off x="5138739" y="2933703"/>
              <a:ext cx="483555" cy="216052"/>
            </a:xfrm>
            <a:prstGeom prst="line">
              <a:avLst/>
            </a:prstGeom>
            <a:noFill/>
            <a:ln w="34925" algn="ctr">
              <a:solidFill>
                <a:srgbClr val="00B0F0"/>
              </a:solidFill>
              <a:prstDash val="sysDot"/>
              <a:round/>
              <a:headEnd/>
              <a:tailEnd/>
            </a:ln>
          </p:spPr>
        </p:cxnSp>
        <p:cxnSp>
          <p:nvCxnSpPr>
            <p:cNvPr id="154" name="Straight Connector 30"/>
            <p:cNvCxnSpPr>
              <a:cxnSpLocks noChangeShapeType="1"/>
            </p:cNvCxnSpPr>
            <p:nvPr/>
          </p:nvCxnSpPr>
          <p:spPr bwMode="auto">
            <a:xfrm flipH="1" flipV="1">
              <a:off x="5153026" y="2886078"/>
              <a:ext cx="523874" cy="152397"/>
            </a:xfrm>
            <a:prstGeom prst="line">
              <a:avLst/>
            </a:prstGeom>
            <a:noFill/>
            <a:ln w="34925" algn="ctr">
              <a:solidFill>
                <a:srgbClr val="00B050"/>
              </a:solidFill>
              <a:prstDash val="sysDot"/>
              <a:round/>
              <a:headEnd/>
              <a:tailEnd/>
            </a:ln>
          </p:spPr>
        </p:cxnSp>
      </p:grpSp>
      <p:grpSp>
        <p:nvGrpSpPr>
          <p:cNvPr id="155" name="Group 154"/>
          <p:cNvGrpSpPr/>
          <p:nvPr/>
        </p:nvGrpSpPr>
        <p:grpSpPr>
          <a:xfrm>
            <a:off x="4702638" y="3817144"/>
            <a:ext cx="490077" cy="69056"/>
            <a:chOff x="3321513" y="4150519"/>
            <a:chExt cx="490077" cy="69056"/>
          </a:xfrm>
        </p:grpSpPr>
        <p:cxnSp>
          <p:nvCxnSpPr>
            <p:cNvPr id="156" name="Straight Connector 155"/>
            <p:cNvCxnSpPr/>
            <p:nvPr/>
          </p:nvCxnSpPr>
          <p:spPr bwMode="auto">
            <a:xfrm>
              <a:off x="3321513" y="4212446"/>
              <a:ext cx="469437" cy="7129"/>
            </a:xfrm>
            <a:prstGeom prst="line">
              <a:avLst/>
            </a:prstGeom>
            <a:noFill/>
            <a:ln w="254000" cap="flat" cmpd="sng" algn="ctr">
              <a:solidFill>
                <a:schemeClr val="accent1">
                  <a:lumMod val="20000"/>
                  <a:lumOff val="80000"/>
                </a:schemeClr>
              </a:solidFill>
              <a:prstDash val="solid"/>
              <a:round/>
              <a:headEnd type="none" w="med" len="med"/>
              <a:tailEnd type="none" w="med" len="med"/>
            </a:ln>
            <a:effectLst/>
          </p:spPr>
        </p:cxnSp>
        <p:cxnSp>
          <p:nvCxnSpPr>
            <p:cNvPr id="157" name="Straight Connector 27"/>
            <p:cNvCxnSpPr>
              <a:cxnSpLocks noChangeShapeType="1"/>
            </p:cNvCxnSpPr>
            <p:nvPr/>
          </p:nvCxnSpPr>
          <p:spPr bwMode="auto">
            <a:xfrm flipV="1">
              <a:off x="3376614" y="4150519"/>
              <a:ext cx="434976" cy="21434"/>
            </a:xfrm>
            <a:prstGeom prst="line">
              <a:avLst/>
            </a:prstGeom>
            <a:noFill/>
            <a:ln w="34925" algn="ctr">
              <a:solidFill>
                <a:srgbClr val="00B0F0"/>
              </a:solidFill>
              <a:prstDash val="sysDot"/>
              <a:round/>
              <a:headEnd/>
              <a:tailEnd/>
            </a:ln>
          </p:spPr>
        </p:cxnSp>
      </p:grpSp>
      <p:grpSp>
        <p:nvGrpSpPr>
          <p:cNvPr id="158" name="Group 157"/>
          <p:cNvGrpSpPr/>
          <p:nvPr/>
        </p:nvGrpSpPr>
        <p:grpSpPr>
          <a:xfrm>
            <a:off x="5981700" y="2910683"/>
            <a:ext cx="314326" cy="694531"/>
            <a:chOff x="5981700" y="2910683"/>
            <a:chExt cx="314326" cy="694531"/>
          </a:xfrm>
        </p:grpSpPr>
        <p:cxnSp>
          <p:nvCxnSpPr>
            <p:cNvPr id="159" name="Straight Connector 26"/>
            <p:cNvCxnSpPr>
              <a:cxnSpLocks noChangeShapeType="1"/>
            </p:cNvCxnSpPr>
            <p:nvPr/>
          </p:nvCxnSpPr>
          <p:spPr bwMode="auto">
            <a:xfrm>
              <a:off x="5981700" y="3390901"/>
              <a:ext cx="285751" cy="214313"/>
            </a:xfrm>
            <a:prstGeom prst="line">
              <a:avLst/>
            </a:prstGeom>
            <a:noFill/>
            <a:ln w="34925" algn="ctr">
              <a:solidFill>
                <a:srgbClr val="00B0F0"/>
              </a:solidFill>
              <a:prstDash val="sysDot"/>
              <a:round/>
              <a:headEnd/>
              <a:tailEnd/>
            </a:ln>
          </p:spPr>
        </p:cxnSp>
        <p:cxnSp>
          <p:nvCxnSpPr>
            <p:cNvPr id="160" name="Straight Connector 30"/>
            <p:cNvCxnSpPr>
              <a:cxnSpLocks noChangeShapeType="1"/>
              <a:stCxn id="99" idx="1"/>
            </p:cNvCxnSpPr>
            <p:nvPr/>
          </p:nvCxnSpPr>
          <p:spPr bwMode="auto">
            <a:xfrm flipH="1">
              <a:off x="6010275" y="2910683"/>
              <a:ext cx="285751" cy="213520"/>
            </a:xfrm>
            <a:prstGeom prst="line">
              <a:avLst/>
            </a:prstGeom>
            <a:noFill/>
            <a:ln w="34925" algn="ctr">
              <a:solidFill>
                <a:srgbClr val="00B050"/>
              </a:solidFill>
              <a:prstDash val="sysDot"/>
              <a:round/>
              <a:headEnd/>
              <a:tailEn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51"/>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58"/>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Details- Traffic reroute.</a:t>
            </a:r>
            <a:endParaRPr lang="en-US" dirty="0"/>
          </a:p>
        </p:txBody>
      </p:sp>
      <p:sp>
        <p:nvSpPr>
          <p:cNvPr id="3" name="Content Placeholder 2"/>
          <p:cNvSpPr>
            <a:spLocks noGrp="1"/>
          </p:cNvSpPr>
          <p:nvPr>
            <p:ph idx="1"/>
          </p:nvPr>
        </p:nvSpPr>
        <p:spPr/>
        <p:txBody>
          <a:bodyPr>
            <a:normAutofit/>
          </a:bodyPr>
          <a:lstStyle/>
          <a:p>
            <a:r>
              <a:rPr lang="en-US" sz="2000" dirty="0" smtClean="0"/>
              <a:t>The service transport LSP will be terminated in context-identifier instead of  egress PE loopback address.  </a:t>
            </a:r>
          </a:p>
          <a:p>
            <a:r>
              <a:rPr lang="en-US" sz="2000" dirty="0" smtClean="0"/>
              <a:t>The context-identifier is an IP address identify the service point. The </a:t>
            </a:r>
            <a:r>
              <a:rPr lang="en-US" sz="2000" dirty="0" smtClean="0"/>
              <a:t>context-identifier is </a:t>
            </a:r>
            <a:r>
              <a:rPr lang="en-US" sz="2000" dirty="0" smtClean="0"/>
              <a:t>shared between protector and the primary(which required protection).  This sharing  helps P router to reroute traffic to protector when egress node down.  </a:t>
            </a:r>
          </a:p>
          <a:p>
            <a:endParaRPr lang="en-US" sz="2000" dirty="0"/>
          </a:p>
          <a:p>
            <a:endParaRPr lang="en-US"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Details- Service mirroring.</a:t>
            </a:r>
            <a:endParaRPr lang="en-US" dirty="0"/>
          </a:p>
        </p:txBody>
      </p:sp>
      <p:sp>
        <p:nvSpPr>
          <p:cNvPr id="3" name="Content Placeholder 2"/>
          <p:cNvSpPr>
            <a:spLocks noGrp="1"/>
          </p:cNvSpPr>
          <p:nvPr>
            <p:ph idx="1"/>
          </p:nvPr>
        </p:nvSpPr>
        <p:spPr/>
        <p:txBody>
          <a:bodyPr/>
          <a:lstStyle/>
          <a:p>
            <a:r>
              <a:rPr lang="en-US" sz="2000" dirty="0" smtClean="0"/>
              <a:t>Context-identifier advertise by protector in IGP and a real label advertised for the bypass-LSP (LFA/MPLS FRR ) in Label protocols (So real label identify forwarding context.).  Context label identify the forwarding context (context-table) in protector.</a:t>
            </a:r>
          </a:p>
          <a:p>
            <a:r>
              <a:rPr lang="en-US" sz="2000" dirty="0" smtClean="0"/>
              <a:t>This context table is populated by label in service routes advertised by egress PE that required protections. The context table identify backup FIB table and lookup in that table give us the backup egress PE nexthop /or nexthop.  </a:t>
            </a:r>
          </a:p>
          <a:p>
            <a:r>
              <a:rPr lang="en-US" sz="2000" dirty="0" smtClean="0"/>
              <a:t>The backup FIB is populated by backup PE routes for protected egress PE.</a:t>
            </a:r>
          </a:p>
          <a:p>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next. </a:t>
            </a:r>
            <a:endParaRPr lang="en-US" dirty="0"/>
          </a:p>
        </p:txBody>
      </p:sp>
      <p:sp>
        <p:nvSpPr>
          <p:cNvPr id="3" name="Content Placeholder 2"/>
          <p:cNvSpPr>
            <a:spLocks noGrp="1"/>
          </p:cNvSpPr>
          <p:nvPr>
            <p:ph idx="1"/>
          </p:nvPr>
        </p:nvSpPr>
        <p:spPr/>
        <p:txBody>
          <a:bodyPr/>
          <a:lstStyle/>
          <a:p>
            <a:endParaRPr lang="en-US" sz="2000" dirty="0" smtClean="0"/>
          </a:p>
          <a:p>
            <a:r>
              <a:rPr lang="en-US" sz="2000" dirty="0" smtClean="0"/>
              <a:t>This can be extended to other mpls services. </a:t>
            </a:r>
            <a:endParaRPr lang="en-US" sz="2000" dirty="0" smtClean="0"/>
          </a:p>
          <a:p>
            <a:endParaRPr lang="en-US" sz="2000" dirty="0" smtClean="0"/>
          </a:p>
          <a:p>
            <a:r>
              <a:rPr lang="en-US" sz="2000" dirty="0" smtClean="0"/>
              <a:t>Questions and comments?</a:t>
            </a:r>
          </a:p>
          <a:p>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404</Words>
  <Application>Microsoft Office PowerPoint</Application>
  <PresentationFormat>On-screen Show (4:3)</PresentationFormat>
  <Paragraphs>87</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2547 egress PE Fast Failure Protection draft-minto-2547-egress-node-fast-protection-00 </vt:lpstr>
      <vt:lpstr> Problem statement.</vt:lpstr>
      <vt:lpstr> Problem statement.</vt:lpstr>
      <vt:lpstr>Proposed solution. </vt:lpstr>
      <vt:lpstr>Solution Details- Traffic reroute.</vt:lpstr>
      <vt:lpstr>Solution Details- Service mirroring.</vt:lpstr>
      <vt:lpstr>What next. </vt:lpstr>
    </vt:vector>
  </TitlesOfParts>
  <Company>Juniper Networks,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2547 egress PE Fast Failure Protection draft-minto-2547-egress-node-fast-protection-00 </dc:title>
  <dc:creator>minto</dc:creator>
  <cp:lastModifiedBy>minto</cp:lastModifiedBy>
  <cp:revision>7</cp:revision>
  <dcterms:created xsi:type="dcterms:W3CDTF">2011-11-13T00:56:33Z</dcterms:created>
  <dcterms:modified xsi:type="dcterms:W3CDTF">2011-11-13T02:58:33Z</dcterms:modified>
</cp:coreProperties>
</file>