
<file path=[Content_Types].xml><?xml version="1.0" encoding="utf-8"?>
<Types xmlns="http://schemas.openxmlformats.org/package/2006/content-types">
  <Override PartName="/ppt/slideLayouts/slideLayout4.xml" ContentType="application/vnd.openxmlformats-officedocument.presentationml.slideLayout+xml"/>
  <Default Extension="jpeg" ContentType="image/jpeg"/>
  <Override PartName="/ppt/slideLayouts/slideLayout6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Default Extension="rels" ContentType="application/vnd.openxmlformats-package.relationship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s/slide9.xml" ContentType="application/vnd.openxmlformats-officedocument.presentationml.slide+xml"/>
  <Default Extension="xml" ContentType="application/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8.xml" ContentType="application/vnd.openxmlformats-officedocument.presentationml.slide+xml"/>
  <Override PartName="/ppt/slideLayouts/slideLayout2.xml" ContentType="application/vnd.openxmlformats-officedocument.presentationml.slideLayout+xml"/>
  <Override PartName="/ppt/presentation.xml" ContentType="application/vnd.openxmlformats-officedocument.presentationml.presentation.main+xml"/>
  <Default Extension="bin" ContentType="application/vnd.openxmlformats-officedocument.presentationml.printerSettings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slides/slide3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r:id="rId1"/>
  </p:sldMasterIdLst>
  <p:sldIdLst>
    <p:sldId id="256" r:id="rId2"/>
    <p:sldId id="257" r:id="rId3"/>
    <p:sldId id="261" r:id="rId4"/>
    <p:sldId id="259" r:id="rId5"/>
    <p:sldId id="260" r:id="rId6"/>
    <p:sldId id="262" r:id="rId7"/>
    <p:sldId id="263" r:id="rId8"/>
    <p:sldId id="264" r:id="rId9"/>
    <p:sldId id="265" r:id="rId1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5620"/>
    <p:restoredTop sz="94660"/>
  </p:normalViewPr>
  <p:slideViewPr>
    <p:cSldViewPr snapToObjects="1">
      <p:cViewPr varScale="1">
        <p:scale>
          <a:sx n="100" d="100"/>
          <a:sy n="100" d="100"/>
        </p:scale>
        <p:origin x="-1128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interSettings" Target="printerSettings/printerSettings1.bin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D78695-23B6-9B45-88AF-FA79930377E0}" type="datetimeFigureOut">
              <a:rPr lang="en-US" smtClean="0"/>
              <a:t>11/11/11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288C03-F38A-B64A-A111-D51EB0B89C0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D78695-23B6-9B45-88AF-FA79930377E0}" type="datetimeFigureOut">
              <a:rPr lang="en-US" smtClean="0"/>
              <a:t>11/11/11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288C03-F38A-B64A-A111-D51EB0B89C0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D78695-23B6-9B45-88AF-FA79930377E0}" type="datetimeFigureOut">
              <a:rPr lang="en-US" smtClean="0"/>
              <a:t>11/11/11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288C03-F38A-B64A-A111-D51EB0B89C0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D78695-23B6-9B45-88AF-FA79930377E0}" type="datetimeFigureOut">
              <a:rPr lang="en-US" smtClean="0"/>
              <a:t>11/11/11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288C03-F38A-B64A-A111-D51EB0B89C0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D78695-23B6-9B45-88AF-FA79930377E0}" type="datetimeFigureOut">
              <a:rPr lang="en-US" smtClean="0"/>
              <a:t>11/11/11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288C03-F38A-B64A-A111-D51EB0B89C0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D78695-23B6-9B45-88AF-FA79930377E0}" type="datetimeFigureOut">
              <a:rPr lang="en-US" smtClean="0"/>
              <a:t>11/11/11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288C03-F38A-B64A-A111-D51EB0B89C0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D78695-23B6-9B45-88AF-FA79930377E0}" type="datetimeFigureOut">
              <a:rPr lang="en-US" smtClean="0"/>
              <a:t>11/11/11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288C03-F38A-B64A-A111-D51EB0B89C0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D78695-23B6-9B45-88AF-FA79930377E0}" type="datetimeFigureOut">
              <a:rPr lang="en-US" smtClean="0"/>
              <a:t>11/11/11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288C03-F38A-B64A-A111-D51EB0B89C0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D78695-23B6-9B45-88AF-FA79930377E0}" type="datetimeFigureOut">
              <a:rPr lang="en-US" smtClean="0"/>
              <a:t>11/11/11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288C03-F38A-B64A-A111-D51EB0B89C0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D78695-23B6-9B45-88AF-FA79930377E0}" type="datetimeFigureOut">
              <a:rPr lang="en-US" smtClean="0"/>
              <a:t>11/11/11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288C03-F38A-B64A-A111-D51EB0B89C0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D78695-23B6-9B45-88AF-FA79930377E0}" type="datetimeFigureOut">
              <a:rPr lang="en-US" smtClean="0"/>
              <a:t>11/11/11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288C03-F38A-B64A-A111-D51EB0B89C0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D78695-23B6-9B45-88AF-FA79930377E0}" type="datetimeFigureOut">
              <a:rPr lang="en-US" smtClean="0"/>
              <a:t>11/11/11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288C03-F38A-B64A-A111-D51EB0B89C0C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r:id="rId1"/>
    <p:sldLayoutId r:id="rId2"/>
    <p:sldLayoutId r:id="rId3"/>
    <p:sldLayoutId r:id="rId4"/>
    <p:sldLayoutId r:id="rId5"/>
    <p:sldLayoutId r:id="rId6"/>
    <p:sldLayoutId r:id="rId7"/>
    <p:sldLayoutId r:id="rId8"/>
    <p:sldLayoutId r:id="rId9"/>
    <p:sldLayoutId r:id="rId10"/>
    <p:sldLayoutId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draft-</a:t>
            </a:r>
            <a:r>
              <a:rPr lang="en-US" dirty="0" err="1" smtClean="0"/>
              <a:t>ietf-mpls-entropy-label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ietf</a:t>
            </a:r>
            <a:r>
              <a:rPr lang="en-US" dirty="0" smtClean="0"/>
              <a:t> 82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Entropy Labels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Generalize what’s been done in the fat PW draft</a:t>
            </a:r>
          </a:p>
          <a:p>
            <a:pPr lvl="1"/>
            <a:r>
              <a:rPr lang="en-US" dirty="0" smtClean="0"/>
              <a:t>Define general characteristics of entropy labels</a:t>
            </a:r>
          </a:p>
          <a:p>
            <a:pPr lvl="1"/>
            <a:r>
              <a:rPr lang="en-US" dirty="0" smtClean="0"/>
              <a:t>Define the Entropy Label Indicator label: what, why, how used, etc.</a:t>
            </a:r>
          </a:p>
          <a:p>
            <a:pPr lvl="1"/>
            <a:r>
              <a:rPr lang="en-US" dirty="0" smtClean="0"/>
              <a:t>Define signaling and forwarding behavior for RSVP-TE and LDP tunnels and for labeled BGP</a:t>
            </a:r>
          </a:p>
          <a:p>
            <a:pPr lvl="1"/>
            <a:r>
              <a:rPr lang="en-US" dirty="0" smtClean="0"/>
              <a:t>Define signaling for other applications: IP </a:t>
            </a:r>
            <a:r>
              <a:rPr lang="en-US" dirty="0" err="1" smtClean="0"/>
              <a:t>VPNs</a:t>
            </a:r>
            <a:r>
              <a:rPr lang="en-US" dirty="0" smtClean="0"/>
              <a:t>, VPLS, IP over MPLS, etc.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</a:t>
            </a:r>
            <a:r>
              <a:rPr lang="en-US" dirty="0" smtClean="0"/>
              <a:t>raft Changes 00 to 01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Removed wording that entropy label MUST be at bottom of stack (see later) (</a:t>
            </a:r>
            <a:r>
              <a:rPr lang="en-US" dirty="0" err="1" smtClean="0"/>
              <a:t>cf</a:t>
            </a:r>
            <a:r>
              <a:rPr lang="en-US" dirty="0" smtClean="0"/>
              <a:t> RFC 4182)</a:t>
            </a:r>
          </a:p>
          <a:p>
            <a:pPr lvl="1"/>
            <a:r>
              <a:rPr lang="en-US" dirty="0" smtClean="0"/>
              <a:t>For completeness, added verbiage for </a:t>
            </a:r>
            <a:r>
              <a:rPr lang="en-US" dirty="0" err="1" smtClean="0"/>
              <a:t>CoS</a:t>
            </a:r>
            <a:r>
              <a:rPr lang="en-US" dirty="0" smtClean="0"/>
              <a:t> bits</a:t>
            </a:r>
          </a:p>
          <a:p>
            <a:r>
              <a:rPr lang="en-US" dirty="0" smtClean="0"/>
              <a:t>Changed requirement of TTL value on ELI from 1 to TTL of label above in the stack</a:t>
            </a:r>
          </a:p>
          <a:p>
            <a:r>
              <a:rPr lang="en-US" dirty="0" smtClean="0"/>
              <a:t>Tightened up EL processing on ingress, transit and egress </a:t>
            </a:r>
            <a:r>
              <a:rPr lang="en-US" dirty="0" err="1" smtClean="0"/>
              <a:t>LSRs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</a:t>
            </a:r>
            <a:r>
              <a:rPr lang="en-US" dirty="0" smtClean="0"/>
              <a:t>raft Status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Stable</a:t>
            </a:r>
          </a:p>
          <a:p>
            <a:pPr lvl="1"/>
            <a:r>
              <a:rPr lang="en-US" dirty="0" smtClean="0"/>
              <a:t>So, let’s mess with it :-)</a:t>
            </a:r>
          </a:p>
          <a:p>
            <a:r>
              <a:rPr lang="en-US" dirty="0" smtClean="0"/>
              <a:t>So, here are some things to think about: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 smtClean="0"/>
              <a:t>Does the entropy label </a:t>
            </a:r>
            <a:r>
              <a:rPr lang="en-US" i="1" dirty="0" smtClean="0"/>
              <a:t>have</a:t>
            </a:r>
            <a:r>
              <a:rPr lang="en-US" dirty="0" smtClean="0"/>
              <a:t> to be at the bottom of stack? (remember the explicit IPv4 label)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 smtClean="0"/>
              <a:t>Can there be more than one entropy label in the label stack?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 smtClean="0"/>
              <a:t>Should </a:t>
            </a:r>
            <a:r>
              <a:rPr lang="en-US" dirty="0" err="1" smtClean="0"/>
              <a:t>ELIs</a:t>
            </a:r>
            <a:r>
              <a:rPr lang="en-US" dirty="0" smtClean="0"/>
              <a:t> be reserved labels?  Why or why not?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 smtClean="0"/>
              <a:t>Should entropy labels be associated with tunnels or with MPLS applications?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Carriers’ Carrier </a:t>
            </a:r>
            <a:r>
              <a:rPr lang="en-US" dirty="0" err="1" smtClean="0"/>
              <a:t>VPNs</a:t>
            </a:r>
            <a:endParaRPr lang="en-US" dirty="0"/>
          </a:p>
        </p:txBody>
      </p:sp>
      <p:sp>
        <p:nvSpPr>
          <p:cNvPr id="5" name="Cloud 4"/>
          <p:cNvSpPr/>
          <p:nvPr/>
        </p:nvSpPr>
        <p:spPr>
          <a:xfrm>
            <a:off x="2590800" y="2311400"/>
            <a:ext cx="3962400" cy="3124200"/>
          </a:xfrm>
          <a:prstGeom prst="cloud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>
            <a:spLocks noChangeAspect="1"/>
          </p:cNvSpPr>
          <p:nvPr/>
        </p:nvSpPr>
        <p:spPr>
          <a:xfrm>
            <a:off x="2286000" y="3606800"/>
            <a:ext cx="609600" cy="609600"/>
          </a:xfrm>
          <a:prstGeom prst="ellipse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>
            <a:spLocks noChangeAspect="1"/>
          </p:cNvSpPr>
          <p:nvPr/>
        </p:nvSpPr>
        <p:spPr>
          <a:xfrm>
            <a:off x="6248400" y="3606800"/>
            <a:ext cx="609600" cy="609600"/>
          </a:xfrm>
          <a:prstGeom prst="ellipse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>
            <a:spLocks noChangeAspect="1"/>
          </p:cNvSpPr>
          <p:nvPr/>
        </p:nvSpPr>
        <p:spPr>
          <a:xfrm>
            <a:off x="266700" y="3683000"/>
            <a:ext cx="381000" cy="381000"/>
          </a:xfrm>
          <a:prstGeom prst="ellipse">
            <a:avLst/>
          </a:prstGeom>
          <a:solidFill>
            <a:srgbClr val="008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2794000" y="3155950"/>
            <a:ext cx="3568700" cy="552450"/>
          </a:xfrm>
          <a:custGeom>
            <a:avLst/>
            <a:gdLst>
              <a:gd name="connsiteX0" fmla="*/ 0 w 3568700"/>
              <a:gd name="connsiteY0" fmla="*/ 552450 h 552450"/>
              <a:gd name="connsiteX1" fmla="*/ 749300 w 3568700"/>
              <a:gd name="connsiteY1" fmla="*/ 273050 h 552450"/>
              <a:gd name="connsiteX2" fmla="*/ 1270000 w 3568700"/>
              <a:gd name="connsiteY2" fmla="*/ 463550 h 552450"/>
              <a:gd name="connsiteX3" fmla="*/ 2032000 w 3568700"/>
              <a:gd name="connsiteY3" fmla="*/ 31750 h 552450"/>
              <a:gd name="connsiteX4" fmla="*/ 2527300 w 3568700"/>
              <a:gd name="connsiteY4" fmla="*/ 273050 h 552450"/>
              <a:gd name="connsiteX5" fmla="*/ 2895600 w 3568700"/>
              <a:gd name="connsiteY5" fmla="*/ 260350 h 552450"/>
              <a:gd name="connsiteX6" fmla="*/ 3175000 w 3568700"/>
              <a:gd name="connsiteY6" fmla="*/ 285750 h 552450"/>
              <a:gd name="connsiteX7" fmla="*/ 3568700 w 3568700"/>
              <a:gd name="connsiteY7" fmla="*/ 501650 h 552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568700" h="552450">
                <a:moveTo>
                  <a:pt x="0" y="552450"/>
                </a:moveTo>
                <a:cubicBezTo>
                  <a:pt x="268816" y="420158"/>
                  <a:pt x="537633" y="287867"/>
                  <a:pt x="749300" y="273050"/>
                </a:cubicBezTo>
                <a:cubicBezTo>
                  <a:pt x="960967" y="258233"/>
                  <a:pt x="1056217" y="503767"/>
                  <a:pt x="1270000" y="463550"/>
                </a:cubicBezTo>
                <a:cubicBezTo>
                  <a:pt x="1483783" y="423333"/>
                  <a:pt x="1822450" y="63500"/>
                  <a:pt x="2032000" y="31750"/>
                </a:cubicBezTo>
                <a:cubicBezTo>
                  <a:pt x="2241550" y="0"/>
                  <a:pt x="2383367" y="234950"/>
                  <a:pt x="2527300" y="273050"/>
                </a:cubicBezTo>
                <a:cubicBezTo>
                  <a:pt x="2671233" y="311150"/>
                  <a:pt x="2787650" y="258233"/>
                  <a:pt x="2895600" y="260350"/>
                </a:cubicBezTo>
                <a:cubicBezTo>
                  <a:pt x="3003550" y="262467"/>
                  <a:pt x="3062817" y="245533"/>
                  <a:pt x="3175000" y="285750"/>
                </a:cubicBezTo>
                <a:cubicBezTo>
                  <a:pt x="3287183" y="325967"/>
                  <a:pt x="3427941" y="413808"/>
                  <a:pt x="3568700" y="501650"/>
                </a:cubicBezTo>
              </a:path>
            </a:pathLst>
          </a:cu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 10"/>
          <p:cNvSpPr/>
          <p:nvPr/>
        </p:nvSpPr>
        <p:spPr>
          <a:xfrm>
            <a:off x="2870200" y="3763433"/>
            <a:ext cx="3365500" cy="328084"/>
          </a:xfrm>
          <a:custGeom>
            <a:avLst/>
            <a:gdLst>
              <a:gd name="connsiteX0" fmla="*/ 0 w 3365500"/>
              <a:gd name="connsiteY0" fmla="*/ 224367 h 328084"/>
              <a:gd name="connsiteX1" fmla="*/ 431800 w 3365500"/>
              <a:gd name="connsiteY1" fmla="*/ 313267 h 328084"/>
              <a:gd name="connsiteX2" fmla="*/ 838200 w 3365500"/>
              <a:gd name="connsiteY2" fmla="*/ 135467 h 328084"/>
              <a:gd name="connsiteX3" fmla="*/ 1752600 w 3365500"/>
              <a:gd name="connsiteY3" fmla="*/ 249767 h 328084"/>
              <a:gd name="connsiteX4" fmla="*/ 2171700 w 3365500"/>
              <a:gd name="connsiteY4" fmla="*/ 8467 h 328084"/>
              <a:gd name="connsiteX5" fmla="*/ 2895600 w 3365500"/>
              <a:gd name="connsiteY5" fmla="*/ 198967 h 328084"/>
              <a:gd name="connsiteX6" fmla="*/ 3365500 w 3365500"/>
              <a:gd name="connsiteY6" fmla="*/ 135467 h 3280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365500" h="328084">
                <a:moveTo>
                  <a:pt x="0" y="224367"/>
                </a:moveTo>
                <a:cubicBezTo>
                  <a:pt x="146050" y="276225"/>
                  <a:pt x="292100" y="328084"/>
                  <a:pt x="431800" y="313267"/>
                </a:cubicBezTo>
                <a:cubicBezTo>
                  <a:pt x="571500" y="298450"/>
                  <a:pt x="618067" y="146050"/>
                  <a:pt x="838200" y="135467"/>
                </a:cubicBezTo>
                <a:cubicBezTo>
                  <a:pt x="1058333" y="124884"/>
                  <a:pt x="1530350" y="270934"/>
                  <a:pt x="1752600" y="249767"/>
                </a:cubicBezTo>
                <a:cubicBezTo>
                  <a:pt x="1974850" y="228600"/>
                  <a:pt x="1981200" y="16934"/>
                  <a:pt x="2171700" y="8467"/>
                </a:cubicBezTo>
                <a:cubicBezTo>
                  <a:pt x="2362200" y="0"/>
                  <a:pt x="2696633" y="177800"/>
                  <a:pt x="2895600" y="198967"/>
                </a:cubicBezTo>
                <a:cubicBezTo>
                  <a:pt x="3094567" y="220134"/>
                  <a:pt x="3230033" y="177800"/>
                  <a:pt x="3365500" y="135467"/>
                </a:cubicBezTo>
              </a:path>
            </a:pathLst>
          </a:cu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Freeform 11"/>
          <p:cNvSpPr/>
          <p:nvPr/>
        </p:nvSpPr>
        <p:spPr>
          <a:xfrm>
            <a:off x="2743200" y="4127500"/>
            <a:ext cx="3568700" cy="586317"/>
          </a:xfrm>
          <a:custGeom>
            <a:avLst/>
            <a:gdLst>
              <a:gd name="connsiteX0" fmla="*/ 0 w 3568700"/>
              <a:gd name="connsiteY0" fmla="*/ 50800 h 586317"/>
              <a:gd name="connsiteX1" fmla="*/ 635000 w 3568700"/>
              <a:gd name="connsiteY1" fmla="*/ 546100 h 586317"/>
              <a:gd name="connsiteX2" fmla="*/ 1117600 w 3568700"/>
              <a:gd name="connsiteY2" fmla="*/ 292100 h 586317"/>
              <a:gd name="connsiteX3" fmla="*/ 1562100 w 3568700"/>
              <a:gd name="connsiteY3" fmla="*/ 508000 h 586317"/>
              <a:gd name="connsiteX4" fmla="*/ 2273300 w 3568700"/>
              <a:gd name="connsiteY4" fmla="*/ 203200 h 586317"/>
              <a:gd name="connsiteX5" fmla="*/ 2552700 w 3568700"/>
              <a:gd name="connsiteY5" fmla="*/ 292100 h 586317"/>
              <a:gd name="connsiteX6" fmla="*/ 2857500 w 3568700"/>
              <a:gd name="connsiteY6" fmla="*/ 304800 h 586317"/>
              <a:gd name="connsiteX7" fmla="*/ 3568700 w 3568700"/>
              <a:gd name="connsiteY7" fmla="*/ 0 h 5863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568700" h="586317">
                <a:moveTo>
                  <a:pt x="0" y="50800"/>
                </a:moveTo>
                <a:cubicBezTo>
                  <a:pt x="224366" y="278341"/>
                  <a:pt x="448733" y="505883"/>
                  <a:pt x="635000" y="546100"/>
                </a:cubicBezTo>
                <a:cubicBezTo>
                  <a:pt x="821267" y="586317"/>
                  <a:pt x="963083" y="298450"/>
                  <a:pt x="1117600" y="292100"/>
                </a:cubicBezTo>
                <a:cubicBezTo>
                  <a:pt x="1272117" y="285750"/>
                  <a:pt x="1369483" y="522817"/>
                  <a:pt x="1562100" y="508000"/>
                </a:cubicBezTo>
                <a:cubicBezTo>
                  <a:pt x="1754717" y="493183"/>
                  <a:pt x="2108200" y="239183"/>
                  <a:pt x="2273300" y="203200"/>
                </a:cubicBezTo>
                <a:cubicBezTo>
                  <a:pt x="2438400" y="167217"/>
                  <a:pt x="2455333" y="275167"/>
                  <a:pt x="2552700" y="292100"/>
                </a:cubicBezTo>
                <a:cubicBezTo>
                  <a:pt x="2650067" y="309033"/>
                  <a:pt x="2688167" y="353483"/>
                  <a:pt x="2857500" y="304800"/>
                </a:cubicBezTo>
                <a:cubicBezTo>
                  <a:pt x="3026833" y="256117"/>
                  <a:pt x="3297766" y="128058"/>
                  <a:pt x="3568700" y="0"/>
                </a:cubicBezTo>
              </a:path>
            </a:pathLst>
          </a:cu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>
            <a:spLocks noChangeAspect="1"/>
          </p:cNvSpPr>
          <p:nvPr/>
        </p:nvSpPr>
        <p:spPr>
          <a:xfrm>
            <a:off x="1676400" y="3708400"/>
            <a:ext cx="381000" cy="381000"/>
          </a:xfrm>
          <a:prstGeom prst="ellipse">
            <a:avLst/>
          </a:prstGeom>
          <a:solidFill>
            <a:srgbClr val="660066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Cloud 14"/>
          <p:cNvSpPr/>
          <p:nvPr/>
        </p:nvSpPr>
        <p:spPr>
          <a:xfrm>
            <a:off x="647700" y="3378200"/>
            <a:ext cx="1028700" cy="990600"/>
          </a:xfrm>
          <a:prstGeom prst="cloud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Cloud 15"/>
          <p:cNvSpPr/>
          <p:nvPr/>
        </p:nvSpPr>
        <p:spPr>
          <a:xfrm>
            <a:off x="7391400" y="3378200"/>
            <a:ext cx="1028700" cy="990600"/>
          </a:xfrm>
          <a:prstGeom prst="cloud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>
            <a:spLocks noChangeAspect="1"/>
          </p:cNvSpPr>
          <p:nvPr/>
        </p:nvSpPr>
        <p:spPr>
          <a:xfrm>
            <a:off x="8305800" y="3683000"/>
            <a:ext cx="381000" cy="381000"/>
          </a:xfrm>
          <a:prstGeom prst="ellipse">
            <a:avLst/>
          </a:prstGeom>
          <a:solidFill>
            <a:srgbClr val="008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/>
          <p:cNvSpPr>
            <a:spLocks noChangeAspect="1"/>
          </p:cNvSpPr>
          <p:nvPr/>
        </p:nvSpPr>
        <p:spPr>
          <a:xfrm>
            <a:off x="7086600" y="3708400"/>
            <a:ext cx="381000" cy="381000"/>
          </a:xfrm>
          <a:prstGeom prst="ellipse">
            <a:avLst/>
          </a:prstGeom>
          <a:solidFill>
            <a:srgbClr val="660066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>
            <a:stCxn id="14" idx="6"/>
            <a:endCxn id="6" idx="2"/>
          </p:cNvCxnSpPr>
          <p:nvPr/>
        </p:nvCxnSpPr>
        <p:spPr>
          <a:xfrm>
            <a:off x="2057400" y="3898900"/>
            <a:ext cx="228600" cy="1270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>
            <a:stCxn id="7" idx="6"/>
            <a:endCxn id="13" idx="2"/>
          </p:cNvCxnSpPr>
          <p:nvPr/>
        </p:nvCxnSpPr>
        <p:spPr>
          <a:xfrm flipV="1">
            <a:off x="6858000" y="3898900"/>
            <a:ext cx="228600" cy="1270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Freeform 23"/>
          <p:cNvSpPr/>
          <p:nvPr/>
        </p:nvSpPr>
        <p:spPr>
          <a:xfrm>
            <a:off x="368300" y="4102100"/>
            <a:ext cx="8183033" cy="2201333"/>
          </a:xfrm>
          <a:custGeom>
            <a:avLst/>
            <a:gdLst>
              <a:gd name="connsiteX0" fmla="*/ 63500 w 8183033"/>
              <a:gd name="connsiteY0" fmla="*/ 0 h 2201333"/>
              <a:gd name="connsiteX1" fmla="*/ 254000 w 8183033"/>
              <a:gd name="connsiteY1" fmla="*/ 1028700 h 2201333"/>
              <a:gd name="connsiteX2" fmla="*/ 1587500 w 8183033"/>
              <a:gd name="connsiteY2" fmla="*/ 1905000 h 2201333"/>
              <a:gd name="connsiteX3" fmla="*/ 3378200 w 8183033"/>
              <a:gd name="connsiteY3" fmla="*/ 1968500 h 2201333"/>
              <a:gd name="connsiteX4" fmla="*/ 5435600 w 8183033"/>
              <a:gd name="connsiteY4" fmla="*/ 2159000 h 2201333"/>
              <a:gd name="connsiteX5" fmla="*/ 6426200 w 8183033"/>
              <a:gd name="connsiteY5" fmla="*/ 1714500 h 2201333"/>
              <a:gd name="connsiteX6" fmla="*/ 7442200 w 8183033"/>
              <a:gd name="connsiteY6" fmla="*/ 1422400 h 2201333"/>
              <a:gd name="connsiteX7" fmla="*/ 8064500 w 8183033"/>
              <a:gd name="connsiteY7" fmla="*/ 889000 h 2201333"/>
              <a:gd name="connsiteX8" fmla="*/ 8153400 w 8183033"/>
              <a:gd name="connsiteY8" fmla="*/ 76200 h 22013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183033" h="2201333">
                <a:moveTo>
                  <a:pt x="63500" y="0"/>
                </a:moveTo>
                <a:cubicBezTo>
                  <a:pt x="31750" y="355600"/>
                  <a:pt x="0" y="711200"/>
                  <a:pt x="254000" y="1028700"/>
                </a:cubicBezTo>
                <a:cubicBezTo>
                  <a:pt x="508000" y="1346200"/>
                  <a:pt x="1066800" y="1748367"/>
                  <a:pt x="1587500" y="1905000"/>
                </a:cubicBezTo>
                <a:cubicBezTo>
                  <a:pt x="2108200" y="2061633"/>
                  <a:pt x="2736850" y="1926167"/>
                  <a:pt x="3378200" y="1968500"/>
                </a:cubicBezTo>
                <a:cubicBezTo>
                  <a:pt x="4019550" y="2010833"/>
                  <a:pt x="4927600" y="2201333"/>
                  <a:pt x="5435600" y="2159000"/>
                </a:cubicBezTo>
                <a:cubicBezTo>
                  <a:pt x="5943600" y="2116667"/>
                  <a:pt x="6091767" y="1837267"/>
                  <a:pt x="6426200" y="1714500"/>
                </a:cubicBezTo>
                <a:cubicBezTo>
                  <a:pt x="6760633" y="1591733"/>
                  <a:pt x="7169150" y="1559983"/>
                  <a:pt x="7442200" y="1422400"/>
                </a:cubicBezTo>
                <a:cubicBezTo>
                  <a:pt x="7715250" y="1284817"/>
                  <a:pt x="7945967" y="1113367"/>
                  <a:pt x="8064500" y="889000"/>
                </a:cubicBezTo>
                <a:cubicBezTo>
                  <a:pt x="8183033" y="664633"/>
                  <a:pt x="8168216" y="370416"/>
                  <a:pt x="8153400" y="76200"/>
                </a:cubicBezTo>
              </a:path>
            </a:pathLst>
          </a:custGeom>
          <a:ln>
            <a:solidFill>
              <a:srgbClr val="008000"/>
            </a:solidFill>
            <a:headEnd type="triangle" w="lg" len="lg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Freeform 24"/>
          <p:cNvSpPr/>
          <p:nvPr/>
        </p:nvSpPr>
        <p:spPr>
          <a:xfrm>
            <a:off x="2455333" y="1801283"/>
            <a:ext cx="4364567" cy="1767417"/>
          </a:xfrm>
          <a:custGeom>
            <a:avLst/>
            <a:gdLst>
              <a:gd name="connsiteX0" fmla="*/ 59267 w 4364567"/>
              <a:gd name="connsiteY0" fmla="*/ 1742017 h 1767417"/>
              <a:gd name="connsiteX1" fmla="*/ 110067 w 4364567"/>
              <a:gd name="connsiteY1" fmla="*/ 916517 h 1767417"/>
              <a:gd name="connsiteX2" fmla="*/ 719667 w 4364567"/>
              <a:gd name="connsiteY2" fmla="*/ 256117 h 1767417"/>
              <a:gd name="connsiteX3" fmla="*/ 2154767 w 4364567"/>
              <a:gd name="connsiteY3" fmla="*/ 116417 h 1767417"/>
              <a:gd name="connsiteX4" fmla="*/ 3551767 w 4364567"/>
              <a:gd name="connsiteY4" fmla="*/ 167217 h 1767417"/>
              <a:gd name="connsiteX5" fmla="*/ 4262967 w 4364567"/>
              <a:gd name="connsiteY5" fmla="*/ 1119717 h 1767417"/>
              <a:gd name="connsiteX6" fmla="*/ 4161367 w 4364567"/>
              <a:gd name="connsiteY6" fmla="*/ 1767417 h 17674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364567" h="1767417">
                <a:moveTo>
                  <a:pt x="59267" y="1742017"/>
                </a:moveTo>
                <a:cubicBezTo>
                  <a:pt x="29633" y="1453092"/>
                  <a:pt x="0" y="1164167"/>
                  <a:pt x="110067" y="916517"/>
                </a:cubicBezTo>
                <a:cubicBezTo>
                  <a:pt x="220134" y="668867"/>
                  <a:pt x="378884" y="389467"/>
                  <a:pt x="719667" y="256117"/>
                </a:cubicBezTo>
                <a:cubicBezTo>
                  <a:pt x="1060450" y="122767"/>
                  <a:pt x="1682750" y="131234"/>
                  <a:pt x="2154767" y="116417"/>
                </a:cubicBezTo>
                <a:cubicBezTo>
                  <a:pt x="2626784" y="101600"/>
                  <a:pt x="3200400" y="0"/>
                  <a:pt x="3551767" y="167217"/>
                </a:cubicBezTo>
                <a:cubicBezTo>
                  <a:pt x="3903134" y="334434"/>
                  <a:pt x="4161367" y="853017"/>
                  <a:pt x="4262967" y="1119717"/>
                </a:cubicBezTo>
                <a:cubicBezTo>
                  <a:pt x="4364567" y="1386417"/>
                  <a:pt x="4262967" y="1576917"/>
                  <a:pt x="4161367" y="1767417"/>
                </a:cubicBezTo>
              </a:path>
            </a:pathLst>
          </a:custGeom>
          <a:ln>
            <a:solidFill>
              <a:srgbClr val="FF0000"/>
            </a:solidFill>
            <a:headEnd type="triangle" w="lg" len="lg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extBox 25"/>
          <p:cNvSpPr txBox="1"/>
          <p:nvPr/>
        </p:nvSpPr>
        <p:spPr>
          <a:xfrm>
            <a:off x="2120900" y="1066800"/>
            <a:ext cx="49149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err="1" smtClean="0"/>
              <a:t>CsC</a:t>
            </a:r>
            <a:r>
              <a:rPr lang="en-US" sz="2400" dirty="0" smtClean="0"/>
              <a:t> VPN signaling: should this include entropy label signaling or not?</a:t>
            </a:r>
            <a:endParaRPr lang="en-US" sz="2400" dirty="0"/>
          </a:p>
        </p:txBody>
      </p:sp>
      <p:sp>
        <p:nvSpPr>
          <p:cNvPr id="27" name="TextBox 26"/>
          <p:cNvSpPr txBox="1"/>
          <p:nvPr/>
        </p:nvSpPr>
        <p:spPr>
          <a:xfrm>
            <a:off x="1480715" y="5334000"/>
            <a:ext cx="598688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End VPN signaling: transparent to </a:t>
            </a:r>
            <a:r>
              <a:rPr lang="en-US" sz="2400" dirty="0" err="1" smtClean="0"/>
              <a:t>CsC</a:t>
            </a:r>
            <a:r>
              <a:rPr lang="en-US" sz="2400" dirty="0" smtClean="0"/>
              <a:t> VPN </a:t>
            </a:r>
            <a:r>
              <a:rPr lang="en-US" sz="2400" dirty="0" err="1" smtClean="0"/>
              <a:t>PEs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Autonomy of Carrier’s Carrier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Should the Carrier’s Carrier delegate the insertion of entropy labels to its customer?</a:t>
            </a:r>
          </a:p>
          <a:p>
            <a:pPr lvl="1"/>
            <a:r>
              <a:rPr lang="en-US" dirty="0" smtClean="0"/>
              <a:t>If customer carrier isn’t interested in entropy (they don’t have much ECMP), the Carrier’s Carrier pays the price (in bandwidth, management, etc.)</a:t>
            </a:r>
          </a:p>
          <a:p>
            <a:r>
              <a:rPr lang="en-US" dirty="0" smtClean="0"/>
              <a:t>Should the Carrier’s Carrier be aware of its customer’s signaling?</a:t>
            </a:r>
          </a:p>
          <a:p>
            <a:r>
              <a:rPr lang="en-US" dirty="0" smtClean="0"/>
              <a:t>Or should the Carrier’s Carrier be free to insert entropy labels if it wishes to?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2895600" y="5867400"/>
            <a:ext cx="3754754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FF0000"/>
                </a:solidFill>
              </a:rPr>
              <a:t>Operators: take note!</a:t>
            </a:r>
            <a:endParaRPr lang="en-US" sz="32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Autonomy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If the answer is to give the Carrier’s Carrier the freedom to insert entropy labels, then:</a:t>
            </a:r>
          </a:p>
          <a:p>
            <a:pPr lvl="1"/>
            <a:r>
              <a:rPr lang="en-US" dirty="0" smtClean="0"/>
              <a:t>There may be many entropy labels in a label stack</a:t>
            </a:r>
          </a:p>
          <a:p>
            <a:pPr lvl="1"/>
            <a:r>
              <a:rPr lang="en-US" dirty="0" smtClean="0"/>
              <a:t>This in turn means that entropy labels do not have to be at the bottom of stack</a:t>
            </a:r>
          </a:p>
          <a:p>
            <a:r>
              <a:rPr lang="en-US" dirty="0" smtClean="0"/>
              <a:t>Note that applications today that assume that entropy labels are at the bottom of stack (like fat </a:t>
            </a:r>
            <a:r>
              <a:rPr lang="en-US" dirty="0" err="1" smtClean="0"/>
              <a:t>PWs</a:t>
            </a:r>
            <a:r>
              <a:rPr lang="en-US" dirty="0" smtClean="0"/>
              <a:t> or “regular” IP </a:t>
            </a:r>
            <a:r>
              <a:rPr lang="en-US" dirty="0" err="1" smtClean="0"/>
              <a:t>VPNs</a:t>
            </a:r>
            <a:r>
              <a:rPr lang="en-US" dirty="0" smtClean="0"/>
              <a:t>) are not affected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Reserved ELI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Having the ELI be reserved simplifies signaling, forwarding, microcode, …</a:t>
            </a:r>
          </a:p>
          <a:p>
            <a:r>
              <a:rPr lang="en-US" dirty="0" smtClean="0"/>
              <a:t>Doesn’t seem to have a downside</a:t>
            </a:r>
          </a:p>
          <a:p>
            <a:r>
              <a:rPr lang="en-US" dirty="0" smtClean="0"/>
              <a:t>Should we take this to the list?  To the WG chairs?  To the UN?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Tunnels or Apps?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ECMP is not usually associated with MPLS </a:t>
            </a:r>
            <a:r>
              <a:rPr lang="en-US" i="1" dirty="0" smtClean="0"/>
              <a:t>apps </a:t>
            </a:r>
            <a:r>
              <a:rPr lang="en-US" dirty="0" smtClean="0"/>
              <a:t>(e.g., </a:t>
            </a:r>
            <a:r>
              <a:rPr lang="en-US" dirty="0" err="1" smtClean="0"/>
              <a:t>PWs</a:t>
            </a:r>
            <a:r>
              <a:rPr lang="en-US" dirty="0" smtClean="0"/>
              <a:t>, </a:t>
            </a:r>
            <a:r>
              <a:rPr lang="en-US" dirty="0" err="1" smtClean="0"/>
              <a:t>VPNs</a:t>
            </a:r>
            <a:r>
              <a:rPr lang="en-US" dirty="0" smtClean="0"/>
              <a:t>, VPLS, …)</a:t>
            </a:r>
          </a:p>
          <a:p>
            <a:pPr lvl="1"/>
            <a:r>
              <a:rPr lang="en-US" dirty="0" smtClean="0"/>
              <a:t>ECMP is associated with MPLS </a:t>
            </a:r>
            <a:r>
              <a:rPr lang="en-US" i="1" dirty="0" smtClean="0"/>
              <a:t>tunnels</a:t>
            </a:r>
            <a:endParaRPr lang="en-US" dirty="0" smtClean="0"/>
          </a:p>
          <a:p>
            <a:r>
              <a:rPr lang="en-US" dirty="0" smtClean="0"/>
              <a:t>Thus, associating entropy labels with a tunnel rather than with an app seems “more right”</a:t>
            </a:r>
          </a:p>
          <a:p>
            <a:pPr lvl="1"/>
            <a:r>
              <a:rPr lang="en-US" dirty="0" smtClean="0"/>
              <a:t>It also means that we won’t need new entropy label signaling for each new app</a:t>
            </a:r>
          </a:p>
          <a:p>
            <a:r>
              <a:rPr lang="en-US" dirty="0" smtClean="0"/>
              <a:t>The price, however, is to always carry an ELI …</a:t>
            </a:r>
          </a:p>
          <a:p>
            <a:pPr lvl="1"/>
            <a:r>
              <a:rPr lang="en-US" dirty="0" smtClean="0"/>
              <a:t>… unless someone has a better idea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1641</TotalTime>
  <Words>517</Words>
  <Application>Microsoft Macintosh PowerPoint</Application>
  <PresentationFormat>On-screen Show (4:3)</PresentationFormat>
  <Paragraphs>46</Paragraphs>
  <Slides>9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draft-ietf-mpls-entropy-label</vt:lpstr>
      <vt:lpstr>Entropy Labels</vt:lpstr>
      <vt:lpstr>Draft Changes 00 to 01</vt:lpstr>
      <vt:lpstr>Draft Status</vt:lpstr>
      <vt:lpstr>Carriers’ Carrier VPNs</vt:lpstr>
      <vt:lpstr>Autonomy of Carrier’s Carrier</vt:lpstr>
      <vt:lpstr>Autonomy</vt:lpstr>
      <vt:lpstr>Reserved ELI</vt:lpstr>
      <vt:lpstr>Tunnels or Apps?</vt:lpstr>
    </vt:vector>
  </TitlesOfParts>
  <Company>Juniper Networks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draft-kompella-mpls-entropy-label</dc:title>
  <dc:creator>Kireeti Kompella</dc:creator>
  <cp:lastModifiedBy>Kireeti Kompella</cp:lastModifiedBy>
  <cp:revision>14</cp:revision>
  <dcterms:created xsi:type="dcterms:W3CDTF">2011-11-12T04:41:37Z</dcterms:created>
  <dcterms:modified xsi:type="dcterms:W3CDTF">2011-11-13T08:03:35Z</dcterms:modified>
</cp:coreProperties>
</file>