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74" r:id="rId4"/>
    <p:sldId id="262" r:id="rId5"/>
    <p:sldId id="264" r:id="rId6"/>
    <p:sldId id="283" r:id="rId7"/>
    <p:sldId id="276" r:id="rId8"/>
    <p:sldId id="281" r:id="rId9"/>
    <p:sldId id="282" r:id="rId10"/>
    <p:sldId id="27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4714" autoAdjust="0"/>
  </p:normalViewPr>
  <p:slideViewPr>
    <p:cSldViewPr snapToObjects="1">
      <p:cViewPr varScale="1">
        <p:scale>
          <a:sx n="87" d="100"/>
          <a:sy n="87" d="100"/>
        </p:scale>
        <p:origin x="-21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27" d="100"/>
        <a:sy n="227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0183B8-26A2-354D-988D-A39958D8D508}" type="datetimeFigureOut">
              <a:t>16/11/2011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3D79DB-A147-064A-ABCC-98134318597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665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D79DB-A147-064A-ABCC-981343185971}" type="slidenum"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8624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B879CF-CBE6-7A4F-956B-39E8722CA37A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437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BA5335D-D980-0541-BFD1-80F7A712CB08}" type="datetimeFigureOut">
              <a:t>16/11/2011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B879CF-CBE6-7A4F-956B-39E8722CA37A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637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BA5335D-D980-0541-BFD1-80F7A712CB08}" type="datetimeFigureOut">
              <a:t>16/11/2011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B879CF-CBE6-7A4F-956B-39E8722CA37A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1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B879CF-CBE6-7A4F-956B-39E8722CA37A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96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B879CF-CBE6-7A4F-956B-39E8722CA37A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959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B879CF-CBE6-7A4F-956B-39E8722CA37A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831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BA5335D-D980-0541-BFD1-80F7A712CB08}" type="datetimeFigureOut">
              <a:t>16/11/2011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B879CF-CBE6-7A4F-956B-39E8722CA37A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310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BA5335D-D980-0541-BFD1-80F7A712CB08}" type="datetimeFigureOut">
              <a:t>16/11/2011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B879CF-CBE6-7A4F-956B-39E8722CA37A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242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BA5335D-D980-0541-BFD1-80F7A712CB08}" type="datetimeFigureOut">
              <a:t>16/11/2011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B879CF-CBE6-7A4F-956B-39E8722CA37A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870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BA5335D-D980-0541-BFD1-80F7A712CB08}" type="datetimeFigureOut">
              <a:t>16/11/2011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B879CF-CBE6-7A4F-956B-39E8722CA37A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710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BA5335D-D980-0541-BFD1-80F7A712CB08}" type="datetimeFigureOut">
              <a:t>16/11/2011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B879CF-CBE6-7A4F-956B-39E8722CA37A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71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3580149" y="6597352"/>
            <a:ext cx="186461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>
                <a:solidFill>
                  <a:srgbClr val="7F7F7F"/>
                </a:solidFill>
              </a:rPr>
              <a:t>draft-beckhaus-ldp-dod-01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23528" y="6597352"/>
            <a:ext cx="190914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>
                <a:solidFill>
                  <a:srgbClr val="7F7F7F"/>
                </a:solidFill>
              </a:rPr>
              <a:t>IETF</a:t>
            </a:r>
            <a:r>
              <a:rPr lang="en-US" sz="1200" baseline="0">
                <a:solidFill>
                  <a:srgbClr val="7F7F7F"/>
                </a:solidFill>
              </a:rPr>
              <a:t> </a:t>
            </a:r>
            <a:r>
              <a:rPr lang="en-US" sz="1200">
                <a:solidFill>
                  <a:srgbClr val="7F7F7F"/>
                </a:solidFill>
              </a:rPr>
              <a:t>82: 14 November 2011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8382859" y="6597352"/>
            <a:ext cx="36560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50D549F8-80C5-8C40-89C4-BD2AEBABBF10}" type="slidenum">
              <a:rPr lang="en-US" sz="1200">
                <a:solidFill>
                  <a:srgbClr val="7F7F7F"/>
                </a:solidFill>
              </a:rPr>
              <a:t>‹#›</a:t>
            </a:fld>
            <a:endParaRPr lang="en-US" sz="120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588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DE" sz="5400"/>
              <a:t>LDP DoD</a:t>
            </a:r>
            <a:br>
              <a:rPr lang="de-DE" sz="5400"/>
            </a:br>
            <a:r>
              <a:rPr lang="de-DE"/>
              <a:t>draft-beckhaus-ldp-dod-01.txt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de-DE" sz="2000">
                <a:solidFill>
                  <a:schemeClr val="tx1"/>
                </a:solidFill>
              </a:rPr>
              <a:t>Thomas Beckhaus (Deutsche Telekom AG)</a:t>
            </a:r>
          </a:p>
          <a:p>
            <a:pPr>
              <a:lnSpc>
                <a:spcPct val="80000"/>
              </a:lnSpc>
            </a:pPr>
            <a:r>
              <a:rPr lang="de-DE" sz="2000">
                <a:solidFill>
                  <a:schemeClr val="tx1"/>
                </a:solidFill>
              </a:rPr>
              <a:t>Bruno Decraene (France Telecom)</a:t>
            </a:r>
          </a:p>
          <a:p>
            <a:pPr>
              <a:lnSpc>
                <a:spcPct val="80000"/>
              </a:lnSpc>
            </a:pPr>
            <a:r>
              <a:rPr lang="de-DE" sz="2000">
                <a:solidFill>
                  <a:schemeClr val="tx1"/>
                </a:solidFill>
              </a:rPr>
              <a:t>Kishore Tiruveedhula, </a:t>
            </a:r>
            <a:r>
              <a:rPr lang="de-DE" sz="2000" u="sng">
                <a:solidFill>
                  <a:schemeClr val="tx1"/>
                </a:solidFill>
              </a:rPr>
              <a:t>Maciek Konstantynowicz</a:t>
            </a:r>
            <a:r>
              <a:rPr lang="de-DE" sz="2000">
                <a:solidFill>
                  <a:schemeClr val="tx1"/>
                </a:solidFill>
              </a:rPr>
              <a:t> (Juniper)</a:t>
            </a:r>
          </a:p>
          <a:p>
            <a:pPr>
              <a:lnSpc>
                <a:spcPct val="80000"/>
              </a:lnSpc>
            </a:pPr>
            <a:r>
              <a:rPr lang="de-DE" sz="2000">
                <a:solidFill>
                  <a:schemeClr val="tx1"/>
                </a:solidFill>
              </a:rPr>
              <a:t>Luca Martini (Cisco)</a:t>
            </a:r>
          </a:p>
          <a:p>
            <a:pPr>
              <a:lnSpc>
                <a:spcPct val="80000"/>
              </a:lnSpc>
            </a:pPr>
            <a:endParaRPr lang="de-DE" sz="2000"/>
          </a:p>
          <a:p>
            <a:pPr>
              <a:lnSpc>
                <a:spcPct val="80000"/>
              </a:lnSpc>
            </a:pPr>
            <a:r>
              <a:rPr lang="de-DE" sz="2000"/>
              <a:t>IETF 82, Taipei, Taiwan</a:t>
            </a:r>
          </a:p>
          <a:p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33241153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/>
              <a:t>Comments please</a:t>
            </a:r>
          </a:p>
          <a:p>
            <a:r>
              <a:rPr lang="en-US" sz="2800"/>
              <a:t>MPLS WG adoption</a:t>
            </a:r>
          </a:p>
        </p:txBody>
      </p:sp>
    </p:spTree>
    <p:extLst>
      <p:ext uri="{BB962C8B-B14F-4D97-AF65-F5344CB8AC3E}">
        <p14:creationId xmlns:p14="http://schemas.microsoft.com/office/powerpoint/2010/main" val="27263001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draft-beckhaus-ldp-dod-01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Motivation</a:t>
            </a:r>
          </a:p>
          <a:p>
            <a:r>
              <a:rPr lang="en-US"/>
              <a:t>Updates from -00</a:t>
            </a:r>
          </a:p>
          <a:p>
            <a:r>
              <a:rPr lang="en-US"/>
              <a:t>Next steps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1947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Changes from -00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/>
              <a:t>Addressed open points from Quebec and mpls list</a:t>
            </a:r>
          </a:p>
          <a:p>
            <a:pPr lvl="1"/>
            <a:r>
              <a:rPr lang="en-US" sz="2400"/>
              <a:t>Updated access topologies</a:t>
            </a:r>
          </a:p>
          <a:p>
            <a:pPr lvl="2"/>
            <a:r>
              <a:rPr lang="en-US" sz="2000"/>
              <a:t>Added daisy chain, horseshoes, rings, ...</a:t>
            </a:r>
          </a:p>
          <a:p>
            <a:pPr lvl="1"/>
            <a:r>
              <a:rPr lang="en-US" sz="2400"/>
              <a:t>Access IGP added as alternative to static routes for subset of access topologies</a:t>
            </a:r>
          </a:p>
          <a:p>
            <a:pPr lvl="1"/>
            <a:r>
              <a:rPr lang="en-US" sz="2400"/>
              <a:t>Generalized the service use cases</a:t>
            </a:r>
          </a:p>
          <a:p>
            <a:pPr lvl="1"/>
            <a:r>
              <a:rPr lang="en-US" sz="2400"/>
              <a:t>Added new LDP TLV for optimized fast-up restoration</a:t>
            </a:r>
          </a:p>
          <a:p>
            <a:r>
              <a:rPr lang="en-US" sz="2800"/>
              <a:t>Editorial changes</a:t>
            </a: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282435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Motivation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/>
              <a:t>Seamless MPLS design (draft-ietf-mpls-seamless-mpls) relies on LDP DoD for scalability and support of access devices</a:t>
            </a:r>
          </a:p>
          <a:p>
            <a:pPr lvl="1"/>
            <a:r>
              <a:rPr lang="en-US" sz="2000"/>
              <a:t>well strutured access topologies</a:t>
            </a:r>
          </a:p>
          <a:p>
            <a:pPr lvl="1"/>
            <a:r>
              <a:rPr lang="en-US" sz="2000"/>
              <a:t>compute and memory constraints limiting the amount of state access devices can hold</a:t>
            </a:r>
          </a:p>
          <a:p>
            <a:r>
              <a:rPr lang="en-US" sz="2400"/>
              <a:t>RFC5036 specifies LDP Downstream on Demand mode of operation</a:t>
            </a:r>
          </a:p>
          <a:p>
            <a:pPr lvl="1"/>
            <a:r>
              <a:rPr lang="en-US" sz="2000"/>
              <a:t>but LDP DoD is not widely available on modern IP/MPLS devices</a:t>
            </a:r>
          </a:p>
          <a:p>
            <a:endParaRPr lang="en-US" sz="2400" b="1"/>
          </a:p>
          <a:p>
            <a:r>
              <a:rPr lang="en-US" sz="2400" b="1"/>
              <a:t>Goal of the draft is to address that</a:t>
            </a:r>
          </a:p>
        </p:txBody>
      </p:sp>
    </p:spTree>
    <p:extLst>
      <p:ext uri="{BB962C8B-B14F-4D97-AF65-F5344CB8AC3E}">
        <p14:creationId xmlns:p14="http://schemas.microsoft.com/office/powerpoint/2010/main" val="18567191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5029200" y="3526160"/>
            <a:ext cx="44958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A2A8"/>
              </a:buClr>
              <a:buChar char="•"/>
              <a:defRPr sz="24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Char char="•"/>
              <a:defRPr sz="22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A2A8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A2A8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A2A8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A2A8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A2A8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9pPr>
          </a:lstStyle>
          <a:p>
            <a:pPr marL="804863" lvl="1" indent="-290513">
              <a:buFont typeface="+mj-lt"/>
              <a:buAutoNum type="alphaLcParenR"/>
              <a:defRPr/>
            </a:pPr>
            <a:r>
              <a:rPr lang="en-US" sz="1600" b="0"/>
              <a:t>LDP DoD session negotiation</a:t>
            </a:r>
          </a:p>
          <a:p>
            <a:pPr marL="804863" lvl="1" indent="-290513">
              <a:buFont typeface="+mj-lt"/>
              <a:buAutoNum type="alphaLcParenR"/>
              <a:defRPr/>
            </a:pPr>
            <a:r>
              <a:rPr lang="en-US" sz="1600" b="0"/>
              <a:t>Label request, mapping</a:t>
            </a:r>
          </a:p>
          <a:p>
            <a:pPr marL="804863" lvl="1" indent="-290513">
              <a:buFont typeface="+mj-lt"/>
              <a:buAutoNum type="alphaLcParenR"/>
              <a:defRPr/>
            </a:pPr>
            <a:r>
              <a:rPr lang="en-US" sz="1600" b="0"/>
              <a:t>Label withdraw</a:t>
            </a:r>
          </a:p>
          <a:p>
            <a:pPr marL="804863" lvl="1" indent="-290513">
              <a:buFont typeface="+mj-lt"/>
              <a:buAutoNum type="alphaLcParenR"/>
              <a:defRPr/>
            </a:pPr>
            <a:r>
              <a:rPr lang="en-US" sz="1600" b="0"/>
              <a:t>Label release</a:t>
            </a:r>
          </a:p>
          <a:p>
            <a:pPr marL="804863" lvl="1" indent="-290513">
              <a:buFont typeface="+mj-lt"/>
              <a:buAutoNum type="alphaLcParenR"/>
              <a:defRPr/>
            </a:pPr>
            <a:r>
              <a:rPr lang="en-US" sz="1600" b="0"/>
              <a:t>Local repair</a:t>
            </a:r>
          </a:p>
          <a:p>
            <a:pPr eaLnBrk="1" hangingPunct="1">
              <a:defRPr/>
            </a:pPr>
            <a:endParaRPr lang="en-US" sz="1600" b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3600" smtClean="0">
                <a:cs typeface="+mj-cs"/>
              </a:rPr>
              <a:t>MPLS LDP DoD in access and aggregation</a:t>
            </a:r>
            <a:br>
              <a:rPr lang="en-US" sz="3600" smtClean="0">
                <a:cs typeface="+mj-cs"/>
              </a:rPr>
            </a:br>
            <a:r>
              <a:rPr lang="en-US" sz="3600" smtClean="0">
                <a:cs typeface="+mj-cs"/>
              </a:rPr>
              <a:t>use cases and LDP DoD procedures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12776"/>
            <a:ext cx="8784976" cy="5373216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200">
                <a:cs typeface="+mn-cs"/>
              </a:rPr>
              <a:t>Seamless MPLS access use cases drive the required LSR LDP DoD procedures for Access Nodes and border Aggregation Nodes</a:t>
            </a:r>
          </a:p>
          <a:p>
            <a:pPr>
              <a:defRPr/>
            </a:pPr>
            <a:r>
              <a:rPr lang="en-US" sz="2200" i="1">
                <a:solidFill>
                  <a:srgbClr val="FF0000"/>
                </a:solidFill>
                <a:cs typeface="+mn-cs"/>
              </a:rPr>
              <a:t>I-D.draft-beckhaus-ldp-dod-01</a:t>
            </a:r>
            <a:r>
              <a:rPr lang="en-US" sz="2200">
                <a:cs typeface="+mn-cs"/>
              </a:rPr>
              <a:t> lists the access use cases and maps LDP DoD procedures against them</a:t>
            </a:r>
          </a:p>
          <a:p>
            <a:pPr>
              <a:defRPr/>
            </a:pPr>
            <a:endParaRPr lang="en-US" sz="2200"/>
          </a:p>
          <a:p>
            <a:pPr>
              <a:defRPr/>
            </a:pPr>
            <a:endParaRPr lang="en-US" sz="2200">
              <a:cs typeface="+mn-cs"/>
            </a:endParaRPr>
          </a:p>
          <a:p>
            <a:pPr>
              <a:defRPr/>
            </a:pPr>
            <a:endParaRPr lang="en-US" sz="2200"/>
          </a:p>
          <a:p>
            <a:pPr>
              <a:defRPr/>
            </a:pPr>
            <a:endParaRPr lang="en-US" sz="2200">
              <a:cs typeface="+mn-cs"/>
            </a:endParaRPr>
          </a:p>
          <a:p>
            <a:pPr>
              <a:defRPr/>
            </a:pPr>
            <a:endParaRPr lang="en-US" sz="2200"/>
          </a:p>
          <a:p>
            <a:pPr>
              <a:defRPr/>
            </a:pPr>
            <a:endParaRPr lang="en-US" sz="2200">
              <a:cs typeface="+mn-cs"/>
            </a:endParaRPr>
          </a:p>
          <a:p>
            <a:pPr>
              <a:defRPr/>
            </a:pPr>
            <a:r>
              <a:rPr lang="en-US" sz="2200"/>
              <a:t>All described LDP DoD procedures rely on LDP specification [RFC 5036]</a:t>
            </a:r>
          </a:p>
          <a:p>
            <a:pPr lvl="1">
              <a:defRPr/>
            </a:pPr>
            <a:r>
              <a:rPr lang="en-US" sz="1800"/>
              <a:t>E</a:t>
            </a:r>
            <a:r>
              <a:rPr lang="en-US" sz="1800">
                <a:cs typeface="+mn-cs"/>
              </a:rPr>
              <a:t>xception is fast-up convergence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-228600" y="3526160"/>
            <a:ext cx="51816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A2A8"/>
              </a:buClr>
              <a:buChar char="•"/>
              <a:defRPr sz="24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Char char="•"/>
              <a:defRPr sz="22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A2A8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A2A8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A2A8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A2A8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A2A8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9pPr>
          </a:lstStyle>
          <a:p>
            <a:pPr marL="804863" lvl="1" indent="-290513">
              <a:buFont typeface="+mj-lt"/>
              <a:buAutoNum type="arabicParenR"/>
              <a:defRPr/>
            </a:pPr>
            <a:r>
              <a:rPr lang="en-US" sz="1600" b="0"/>
              <a:t>(AN, AGN) Initial network setup</a:t>
            </a:r>
          </a:p>
          <a:p>
            <a:pPr marL="804863" lvl="1" indent="-290513">
              <a:buFont typeface="+mj-lt"/>
              <a:buAutoNum type="arabicParenR"/>
              <a:defRPr/>
            </a:pPr>
            <a:r>
              <a:rPr lang="en-US" sz="1600" b="0"/>
              <a:t>(AN) Service provisioning, activation</a:t>
            </a:r>
          </a:p>
          <a:p>
            <a:pPr marL="804863" lvl="1" indent="-290513">
              <a:buFont typeface="+mj-lt"/>
              <a:buAutoNum type="arabicParenR"/>
              <a:defRPr/>
            </a:pPr>
            <a:r>
              <a:rPr lang="en-US" sz="1600" b="0"/>
              <a:t>(AN) Service changes, decommissioning</a:t>
            </a:r>
          </a:p>
          <a:p>
            <a:pPr marL="804863" lvl="1" indent="-290513">
              <a:buFont typeface="+mj-lt"/>
              <a:buAutoNum type="arabicParenR"/>
              <a:defRPr/>
            </a:pPr>
            <a:r>
              <a:rPr lang="en-US" sz="1600" b="0"/>
              <a:t>(AN) Service failure</a:t>
            </a:r>
          </a:p>
          <a:p>
            <a:pPr marL="804863" lvl="1" indent="-290513">
              <a:buFont typeface="+mj-lt"/>
              <a:buAutoNum type="arabicParenR"/>
              <a:defRPr/>
            </a:pPr>
            <a:r>
              <a:rPr lang="en-US" sz="1600" b="0"/>
              <a:t>(AN, AGN) Network transport failures</a:t>
            </a:r>
          </a:p>
          <a:p>
            <a:pPr eaLnBrk="1" hangingPunct="1">
              <a:defRPr/>
            </a:pPr>
            <a:endParaRPr lang="en-US" sz="1600" b="0" smtClean="0"/>
          </a:p>
        </p:txBody>
      </p:sp>
      <p:sp>
        <p:nvSpPr>
          <p:cNvPr id="9" name="Rectangle 8"/>
          <p:cNvSpPr/>
          <p:nvPr/>
        </p:nvSpPr>
        <p:spPr bwMode="auto">
          <a:xfrm>
            <a:off x="304800" y="3449960"/>
            <a:ext cx="4114800" cy="16764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5486400" y="3449960"/>
            <a:ext cx="3200400" cy="16764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/>
          </a:p>
        </p:txBody>
      </p:sp>
      <p:sp>
        <p:nvSpPr>
          <p:cNvPr id="12" name="Quad Arrow 11"/>
          <p:cNvSpPr/>
          <p:nvPr/>
        </p:nvSpPr>
        <p:spPr bwMode="auto">
          <a:xfrm rot="18937474">
            <a:off x="4530725" y="3894460"/>
            <a:ext cx="908050" cy="906463"/>
          </a:xfrm>
          <a:prstGeom prst="quadArrow">
            <a:avLst/>
          </a:prstGeom>
          <a:solidFill>
            <a:schemeClr val="bg1">
              <a:lumMod val="75000"/>
            </a:schemeClr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>
              <a:defRPr/>
            </a:pPr>
            <a:endParaRPr lang="en-US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-457200" y="3068960"/>
            <a:ext cx="5181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A2A8"/>
              </a:buClr>
              <a:buChar char="•"/>
              <a:defRPr sz="24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Char char="•"/>
              <a:defRPr sz="22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A2A8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A2A8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A2A8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A2A8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A2A8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9pPr>
          </a:lstStyle>
          <a:p>
            <a:pPr marL="452438" indent="0" algn="ctr">
              <a:buFontTx/>
              <a:buNone/>
              <a:defRPr/>
            </a:pPr>
            <a:r>
              <a:rPr lang="en-US" sz="1800" b="1"/>
              <a:t>LDP DoD use cases (AN, AGN)</a:t>
            </a:r>
            <a:endParaRPr lang="en-US" sz="1600" b="1" smtClean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4648200" y="3068960"/>
            <a:ext cx="44958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A2A8"/>
              </a:buClr>
              <a:buChar char="•"/>
              <a:defRPr sz="24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Char char="•"/>
              <a:defRPr sz="22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A2A8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A2A8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A2A8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A2A8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A2A8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9pPr>
          </a:lstStyle>
          <a:p>
            <a:pPr marL="452438" indent="0" algn="ctr">
              <a:buFontTx/>
              <a:buNone/>
              <a:defRPr/>
            </a:pPr>
            <a:r>
              <a:rPr lang="en-US" sz="1800" b="1"/>
              <a:t>LDP DoD procedures (Access LSR)</a:t>
            </a:r>
            <a:endParaRPr lang="en-US" sz="1600" b="1" smtClean="0"/>
          </a:p>
        </p:txBody>
      </p:sp>
    </p:spTree>
    <p:extLst>
      <p:ext uri="{BB962C8B-B14F-4D97-AF65-F5344CB8AC3E}">
        <p14:creationId xmlns:p14="http://schemas.microsoft.com/office/powerpoint/2010/main" val="2078005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3600"/>
              <a:t>Reference access topologies</a:t>
            </a:r>
            <a:br>
              <a:rPr lang="en-US" sz="3600"/>
            </a:br>
            <a:r>
              <a:rPr lang="en-US" sz="3600"/>
              <a:t>with access static routes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851920" y="4077072"/>
            <a:ext cx="3612885" cy="2406650"/>
            <a:chOff x="5292080" y="4108450"/>
            <a:chExt cx="3612885" cy="240665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292080" y="4108450"/>
              <a:ext cx="3524250" cy="2406650"/>
            </a:xfrm>
            <a:prstGeom prst="rect">
              <a:avLst/>
            </a:prstGeom>
            <a:ln>
              <a:solidFill>
                <a:srgbClr val="000000"/>
              </a:solidFill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18" name="TextBox 17"/>
            <p:cNvSpPr txBox="1"/>
            <p:nvPr/>
          </p:nvSpPr>
          <p:spPr>
            <a:xfrm>
              <a:off x="8244408" y="5013176"/>
              <a:ext cx="660557" cy="58477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3200" b="1">
                  <a:solidFill>
                    <a:srgbClr val="000000"/>
                  </a:solidFill>
                  <a:latin typeface="+mn-lt"/>
                </a:rPr>
                <a:t>U2</a:t>
              </a:r>
            </a:p>
          </p:txBody>
        </p:sp>
      </p:grpSp>
      <p:sp>
        <p:nvSpPr>
          <p:cNvPr id="19" name="Content Placeholder 2"/>
          <p:cNvSpPr>
            <a:spLocks noGrp="1"/>
          </p:cNvSpPr>
          <p:nvPr>
            <p:ph idx="1"/>
          </p:nvPr>
        </p:nvSpPr>
        <p:spPr>
          <a:xfrm>
            <a:off x="3635896" y="1577404"/>
            <a:ext cx="5328592" cy="2499668"/>
          </a:xfrm>
        </p:spPr>
        <p:txBody>
          <a:bodyPr>
            <a:noAutofit/>
          </a:bodyPr>
          <a:lstStyle/>
          <a:p>
            <a:pPr marL="180975" indent="-180975">
              <a:defRPr/>
            </a:pPr>
            <a:r>
              <a:rPr lang="en-US" sz="2400" b="1"/>
              <a:t>Topologies with access static routes</a:t>
            </a:r>
          </a:p>
          <a:p>
            <a:pPr marL="446088" lvl="1" indent="-179388">
              <a:defRPr/>
            </a:pPr>
            <a:r>
              <a:rPr lang="en-US" sz="2000" b="1"/>
              <a:t>I1</a:t>
            </a:r>
            <a:r>
              <a:rPr lang="en-US" sz="2000"/>
              <a:t> - a single AN homed to a single AGN</a:t>
            </a:r>
          </a:p>
          <a:p>
            <a:pPr marL="446088" lvl="1" indent="-179388">
              <a:defRPr/>
            </a:pPr>
            <a:r>
              <a:rPr lang="en-US" sz="2000" b="1"/>
              <a:t>I</a:t>
            </a:r>
            <a:r>
              <a:rPr lang="en-US" sz="2000"/>
              <a:t> - multiple ANs daisy-chained to a single AGN</a:t>
            </a:r>
          </a:p>
          <a:p>
            <a:pPr marL="446088" lvl="1" indent="-179388">
              <a:defRPr/>
            </a:pPr>
            <a:r>
              <a:rPr lang="en-US" sz="2000" b="1"/>
              <a:t>V</a:t>
            </a:r>
            <a:r>
              <a:rPr lang="en-US" sz="2000"/>
              <a:t> - a single AN dual-homed to two AGNs</a:t>
            </a:r>
          </a:p>
          <a:p>
            <a:pPr marL="446088" lvl="1" indent="-179388">
              <a:defRPr/>
            </a:pPr>
            <a:r>
              <a:rPr lang="en-US" sz="2000" b="1"/>
              <a:t>Y</a:t>
            </a:r>
            <a:r>
              <a:rPr lang="en-US" sz="2000"/>
              <a:t> - multiple ANs daisy-chained to two AGNs</a:t>
            </a:r>
          </a:p>
          <a:p>
            <a:pPr marL="446088" lvl="1" indent="-179388">
              <a:defRPr/>
            </a:pPr>
            <a:r>
              <a:rPr lang="en-US" sz="2000" b="1"/>
              <a:t>U2</a:t>
            </a:r>
            <a:r>
              <a:rPr lang="en-US" sz="2000"/>
              <a:t> - two ANs dual-homed to two AGNs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539552" y="4097486"/>
            <a:ext cx="2901950" cy="2355850"/>
            <a:chOff x="324475" y="3841477"/>
            <a:chExt cx="2901950" cy="2355850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4475" y="3841477"/>
              <a:ext cx="2901950" cy="2355850"/>
            </a:xfrm>
            <a:prstGeom prst="rect">
              <a:avLst/>
            </a:prstGeom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13" name="TextBox 12"/>
            <p:cNvSpPr txBox="1"/>
            <p:nvPr/>
          </p:nvSpPr>
          <p:spPr>
            <a:xfrm>
              <a:off x="2747163" y="4586835"/>
              <a:ext cx="415498" cy="58477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3200" b="1">
                  <a:latin typeface="+mn-lt"/>
                </a:rPr>
                <a:t>Y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39552" y="1628800"/>
            <a:ext cx="2813298" cy="2209800"/>
            <a:chOff x="323528" y="1448958"/>
            <a:chExt cx="2813298" cy="2209800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3528" y="1448958"/>
              <a:ext cx="2787650" cy="2209800"/>
            </a:xfrm>
            <a:prstGeom prst="rect">
              <a:avLst/>
            </a:prstGeom>
            <a:ln>
              <a:solidFill>
                <a:srgbClr val="000000"/>
              </a:solidFill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16" name="TextBox 15"/>
            <p:cNvSpPr txBox="1"/>
            <p:nvPr/>
          </p:nvSpPr>
          <p:spPr>
            <a:xfrm>
              <a:off x="2708504" y="2133600"/>
              <a:ext cx="428322" cy="58477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3200" b="1">
                  <a:latin typeface="+mn-lt"/>
                </a:rPr>
                <a:t>V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41388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304" y="1903684"/>
            <a:ext cx="3108912" cy="1885355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3" name="TextBox 32"/>
          <p:cNvSpPr txBox="1"/>
          <p:nvPr/>
        </p:nvSpPr>
        <p:spPr>
          <a:xfrm>
            <a:off x="3203848" y="2420888"/>
            <a:ext cx="415498" cy="58477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>
                <a:solidFill>
                  <a:srgbClr val="000000"/>
                </a:solidFill>
                <a:latin typeface="+mn-lt"/>
              </a:rPr>
              <a:t>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3600"/>
              <a:t>Reference access topologies</a:t>
            </a:r>
            <a:br>
              <a:rPr lang="en-US" sz="3600"/>
            </a:br>
            <a:r>
              <a:rPr lang="en-US" sz="3600"/>
              <a:t>with access IGP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808784" y="2822501"/>
            <a:ext cx="5155704" cy="1398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6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A2A8"/>
              </a:buClr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Char char="•"/>
              <a:defRPr sz="2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A2A8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A2A8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A2A8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A2A8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A2A8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9pPr>
          </a:lstStyle>
          <a:p>
            <a:pPr marL="180975" indent="-180975">
              <a:defRPr/>
            </a:pPr>
            <a:r>
              <a:rPr lang="en-US" sz="2400" b="1"/>
              <a:t>Topologies with access IGP</a:t>
            </a:r>
          </a:p>
          <a:p>
            <a:pPr marL="446088" lvl="1" indent="-179388">
              <a:defRPr/>
            </a:pPr>
            <a:r>
              <a:rPr lang="en-US" sz="2000" b="1"/>
              <a:t>Y</a:t>
            </a:r>
            <a:r>
              <a:rPr lang="en-US" sz="2000" b="0"/>
              <a:t> - multiple ANs daisy-chained to two AGNs</a:t>
            </a:r>
          </a:p>
          <a:p>
            <a:pPr marL="446088" lvl="1" indent="-179388">
              <a:defRPr/>
            </a:pPr>
            <a:r>
              <a:rPr lang="en-US" sz="2000" b="1"/>
              <a:t>U</a:t>
            </a:r>
            <a:r>
              <a:rPr lang="en-US" sz="2000" b="0"/>
              <a:t> - multiple ANs in a horseshoe, dual-homed to two AGNs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19304" y="4221087"/>
            <a:ext cx="3216592" cy="1993783"/>
            <a:chOff x="419304" y="4221087"/>
            <a:chExt cx="3216592" cy="1993783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9304" y="4221087"/>
              <a:ext cx="3159503" cy="1993783"/>
            </a:xfrm>
            <a:prstGeom prst="rect">
              <a:avLst/>
            </a:prstGeom>
            <a:ln>
              <a:solidFill>
                <a:srgbClr val="000000"/>
              </a:solidFill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21" name="TextBox 20"/>
            <p:cNvSpPr txBox="1"/>
            <p:nvPr/>
          </p:nvSpPr>
          <p:spPr>
            <a:xfrm>
              <a:off x="3183328" y="4797152"/>
              <a:ext cx="452568" cy="58477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3200" b="1">
                  <a:solidFill>
                    <a:srgbClr val="000000"/>
                  </a:solidFill>
                  <a:latin typeface="+mn-lt"/>
                </a:rPr>
                <a:t>U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15840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/>
              <a:t>New LDP Optional Parameter TLV</a:t>
            </a:r>
            <a:br>
              <a:rPr lang="en-US" sz="3600"/>
            </a:br>
            <a:r>
              <a:rPr lang="en-US" sz="3600"/>
              <a:t>Queue Request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39341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100" b="1">
                <a:latin typeface="Courier New"/>
                <a:cs typeface="Courier New"/>
              </a:rPr>
              <a:t>A new Optional Parameter is defined for use in the Label Request message:</a:t>
            </a:r>
          </a:p>
          <a:p>
            <a:pPr marL="0" indent="0">
              <a:buNone/>
            </a:pPr>
            <a:endParaRPr lang="en-US" sz="1100" b="1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100" b="1">
                <a:latin typeface="Courier New"/>
                <a:cs typeface="Courier New"/>
              </a:rPr>
              <a:t>                 Optional Parameter      Length     Value</a:t>
            </a:r>
          </a:p>
          <a:p>
            <a:pPr marL="0" indent="0">
              <a:buNone/>
            </a:pPr>
            <a:r>
              <a:rPr lang="en-US" sz="1100" b="1">
                <a:latin typeface="Courier New"/>
                <a:cs typeface="Courier New"/>
              </a:rPr>
              <a:t>                 Queue Request TLV         0      see below </a:t>
            </a:r>
          </a:p>
          <a:p>
            <a:pPr marL="0" indent="0">
              <a:buNone/>
            </a:pPr>
            <a:r>
              <a:rPr lang="en-US" sz="1100" b="1">
                <a:latin typeface="Courier New"/>
                <a:cs typeface="Courier New"/>
              </a:rPr>
              <a:t>       0                   1                   2                   3</a:t>
            </a:r>
          </a:p>
          <a:p>
            <a:pPr marL="0" indent="0">
              <a:buNone/>
            </a:pPr>
            <a:r>
              <a:rPr lang="en-US" sz="1100" b="1">
                <a:latin typeface="Courier New"/>
                <a:cs typeface="Courier New"/>
              </a:rPr>
              <a:t>       0 1 2 3 4 5 6 7 8 9 0 1 2 3 4 5 6 7 8 9 0 1 2 3 4 5 6 7 8 9 0 1</a:t>
            </a:r>
          </a:p>
          <a:p>
            <a:pPr marL="0" indent="0">
              <a:buNone/>
            </a:pPr>
            <a:r>
              <a:rPr lang="en-US" sz="1100" b="1">
                <a:latin typeface="Courier New"/>
                <a:cs typeface="Courier New"/>
              </a:rPr>
              <a:t>      +-+-+-+-+-+-+-+-+-+-+-+-+-+-+-+-+-+-+-+-+-+-+-+-+-+-+-+-+-+-+-+-+</a:t>
            </a:r>
          </a:p>
          <a:p>
            <a:pPr marL="0" indent="0">
              <a:buNone/>
            </a:pPr>
            <a:r>
              <a:rPr lang="en-US" sz="1100" b="1">
                <a:latin typeface="Courier New"/>
                <a:cs typeface="Courier New"/>
              </a:rPr>
              <a:t>      |1|0|  Queue Request (0x????)   |         Length (0x00)         |</a:t>
            </a:r>
          </a:p>
          <a:p>
            <a:pPr marL="0" indent="0">
              <a:buNone/>
            </a:pPr>
            <a:r>
              <a:rPr lang="en-US" sz="1100" b="1">
                <a:latin typeface="Courier New"/>
                <a:cs typeface="Courier New"/>
              </a:rPr>
              <a:t>      +-+-+-+-+-+-+-+-+-+-+-+-+-+-+-+-+-+-+-+-+-+-+-+-+-+-+-+-+-+-+-+-+</a:t>
            </a:r>
          </a:p>
          <a:p>
            <a:pPr marL="0" indent="0">
              <a:buNone/>
            </a:pPr>
            <a:endParaRPr lang="en-US" sz="1100" b="1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100" b="1">
                <a:latin typeface="Courier New"/>
                <a:cs typeface="Courier New"/>
              </a:rPr>
              <a:t>      U-bit = 1</a:t>
            </a:r>
          </a:p>
          <a:p>
            <a:pPr marL="0" indent="0">
              <a:buNone/>
            </a:pPr>
            <a:r>
              <a:rPr lang="en-US" sz="1100" b="1">
                <a:latin typeface="Courier New"/>
                <a:cs typeface="Courier New"/>
              </a:rPr>
              <a:t>         Unknown TLV bit is set to 1. If this optional TLV is unknown,</a:t>
            </a:r>
          </a:p>
          <a:p>
            <a:pPr marL="0" indent="0">
              <a:buNone/>
            </a:pPr>
            <a:r>
              <a:rPr lang="en-US" sz="1100" b="1">
                <a:latin typeface="Courier New"/>
                <a:cs typeface="Courier New"/>
              </a:rPr>
              <a:t>         it should be ignored without sending "no route" notification.</a:t>
            </a:r>
          </a:p>
          <a:p>
            <a:pPr marL="0" indent="0">
              <a:buNone/>
            </a:pPr>
            <a:r>
              <a:rPr lang="en-US" sz="1100" b="1">
                <a:latin typeface="Courier New"/>
                <a:cs typeface="Courier New"/>
              </a:rPr>
              <a:t>         Ensures backward compatibility.</a:t>
            </a:r>
          </a:p>
          <a:p>
            <a:pPr marL="0" indent="0">
              <a:buNone/>
            </a:pPr>
            <a:endParaRPr lang="en-US" sz="1100" b="1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100" b="1">
                <a:latin typeface="Courier New"/>
                <a:cs typeface="Courier New"/>
              </a:rPr>
              <a:t>      F-bit = 0</a:t>
            </a:r>
          </a:p>
          <a:p>
            <a:pPr marL="0" indent="0">
              <a:buNone/>
            </a:pPr>
            <a:r>
              <a:rPr lang="en-US" sz="1100" b="1">
                <a:latin typeface="Courier New"/>
                <a:cs typeface="Courier New"/>
              </a:rPr>
              <a:t>         Forward unknown TLV bit is set to 0. The unknown TLV is not</a:t>
            </a:r>
          </a:p>
          <a:p>
            <a:pPr marL="0" indent="0">
              <a:buNone/>
            </a:pPr>
            <a:r>
              <a:rPr lang="en-US" sz="1100" b="1">
                <a:latin typeface="Courier New"/>
                <a:cs typeface="Courier New"/>
              </a:rPr>
              <a:t>         forwarded.</a:t>
            </a:r>
          </a:p>
          <a:p>
            <a:pPr marL="0" indent="0">
              <a:buNone/>
            </a:pPr>
            <a:endParaRPr lang="en-US" sz="1100" b="1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100" b="1">
                <a:latin typeface="Courier New"/>
                <a:cs typeface="Courier New"/>
              </a:rPr>
              <a:t>      Type</a:t>
            </a:r>
          </a:p>
          <a:p>
            <a:pPr marL="0" indent="0">
              <a:buNone/>
            </a:pPr>
            <a:r>
              <a:rPr lang="en-US" sz="1100" b="1">
                <a:latin typeface="Courier New"/>
                <a:cs typeface="Courier New"/>
              </a:rPr>
              <a:t>         Queue Request Type value to be allocated by IANA.</a:t>
            </a:r>
          </a:p>
          <a:p>
            <a:pPr marL="0" indent="0">
              <a:buNone/>
            </a:pPr>
            <a:endParaRPr lang="en-US" sz="1100" b="1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100" b="1">
                <a:latin typeface="Courier New"/>
                <a:cs typeface="Courier New"/>
              </a:rPr>
              <a:t>      Length = 0x00</a:t>
            </a:r>
          </a:p>
          <a:p>
            <a:pPr marL="0" indent="0">
              <a:buNone/>
            </a:pPr>
            <a:r>
              <a:rPr lang="en-US" sz="1100" b="1">
                <a:latin typeface="Courier New"/>
                <a:cs typeface="Courier New"/>
              </a:rPr>
              <a:t>         Specifies the length of the Value field in octets.</a:t>
            </a:r>
          </a:p>
        </p:txBody>
      </p:sp>
    </p:spTree>
    <p:extLst>
      <p:ext uri="{BB962C8B-B14F-4D97-AF65-F5344CB8AC3E}">
        <p14:creationId xmlns:p14="http://schemas.microsoft.com/office/powerpoint/2010/main" val="22315459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-162272"/>
            <a:ext cx="8229600" cy="1143000"/>
          </a:xfrm>
        </p:spPr>
        <p:txBody>
          <a:bodyPr>
            <a:normAutofit/>
          </a:bodyPr>
          <a:lstStyle/>
          <a:p>
            <a:r>
              <a:rPr lang="en-US"/>
              <a:t>Optimized fast-up restoration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052736"/>
            <a:ext cx="8229600" cy="4525963"/>
          </a:xfrm>
        </p:spPr>
        <p:txBody>
          <a:bodyPr>
            <a:noAutofit/>
          </a:bodyPr>
          <a:lstStyle/>
          <a:p>
            <a:r>
              <a:rPr lang="en-US" sz="2800"/>
              <a:t>The upstream LSR sends a Label Request message with a Queue Request TLV</a:t>
            </a:r>
          </a:p>
          <a:p>
            <a:pPr lvl="1"/>
            <a:r>
              <a:rPr lang="en-US" sz="2000"/>
              <a:t>If the downstream LSR supports the Queue Request TLV</a:t>
            </a:r>
          </a:p>
          <a:p>
            <a:pPr lvl="2"/>
            <a:r>
              <a:rPr lang="en-US" sz="1600"/>
              <a:t>it verifies if route is available, and replies with label mapping</a:t>
            </a:r>
          </a:p>
          <a:p>
            <a:pPr lvl="2"/>
            <a:r>
              <a:rPr lang="en-US" sz="1600"/>
              <a:t>If route not available, it queues the request and replies as soon as the route becomes available; it does not send a "no route" notification back.  </a:t>
            </a:r>
          </a:p>
          <a:p>
            <a:pPr lvl="2"/>
            <a:r>
              <a:rPr lang="en-US" sz="1600"/>
              <a:t>upstream LSR does not retry the Label Request message if no reply from downstream LSR.</a:t>
            </a:r>
          </a:p>
          <a:p>
            <a:pPr lvl="1"/>
            <a:r>
              <a:rPr lang="en-US" sz="2000"/>
              <a:t>If the downstream LSR doesn’t support the Queue Request TLV</a:t>
            </a:r>
          </a:p>
          <a:p>
            <a:pPr lvl="2"/>
            <a:r>
              <a:rPr lang="en-US" sz="1600"/>
              <a:t>It replies with “no route” notification, as per current procedures.</a:t>
            </a:r>
          </a:p>
          <a:p>
            <a:r>
              <a:rPr lang="en-US" sz="2800"/>
              <a:t>If the upstream LSR wants to abort an outstanding label request </a:t>
            </a:r>
          </a:p>
          <a:p>
            <a:pPr lvl="1"/>
            <a:r>
              <a:rPr lang="en-US" sz="2000"/>
              <a:t>The upstream LSR sends a Label Abort Request, making the downstream LSR to remove the original request from the queue and send back a notification Label Request Aborted [RFC5036].</a:t>
            </a:r>
          </a:p>
        </p:txBody>
      </p:sp>
    </p:spTree>
    <p:extLst>
      <p:ext uri="{BB962C8B-B14F-4D97-AF65-F5344CB8AC3E}">
        <p14:creationId xmlns:p14="http://schemas.microsoft.com/office/powerpoint/2010/main" val="1473669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</TotalTime>
  <Words>853</Words>
  <Application>Microsoft Macintosh PowerPoint</Application>
  <PresentationFormat>On-screen Show (4:3)</PresentationFormat>
  <Paragraphs>105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LDP DoD draft-beckhaus-ldp-dod-01.txt</vt:lpstr>
      <vt:lpstr>draft-beckhaus-ldp-dod-01</vt:lpstr>
      <vt:lpstr>Changes from -00</vt:lpstr>
      <vt:lpstr>Motivation</vt:lpstr>
      <vt:lpstr>MPLS LDP DoD in access and aggregation use cases and LDP DoD procedures</vt:lpstr>
      <vt:lpstr>Reference access topologies with access static routes</vt:lpstr>
      <vt:lpstr>Reference access topologies with access IGP</vt:lpstr>
      <vt:lpstr>New LDP Optional Parameter TLV Queue Request</vt:lpstr>
      <vt:lpstr>Optimized fast-up restoration</vt:lpstr>
      <vt:lpstr>Next Steps</vt:lpstr>
    </vt:vector>
  </TitlesOfParts>
  <Company>juniper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Maciek</dc:creator>
  <cp:lastModifiedBy>Maciek</cp:lastModifiedBy>
  <cp:revision>78</cp:revision>
  <dcterms:created xsi:type="dcterms:W3CDTF">2011-07-20T11:37:26Z</dcterms:created>
  <dcterms:modified xsi:type="dcterms:W3CDTF">2011-11-16T10:27:40Z</dcterms:modified>
</cp:coreProperties>
</file>