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3" r:id="rId3"/>
    <p:sldId id="268" r:id="rId4"/>
    <p:sldId id="275" r:id="rId5"/>
    <p:sldId id="267" r:id="rId6"/>
    <p:sldId id="276" r:id="rId7"/>
    <p:sldId id="274" r:id="rId8"/>
    <p:sldId id="266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ssandro D'Alessandro" initials="AD" lastIdx="2" clrIdx="0"/>
  <p:cmAuthor id="1" name="Manuel Paul" initials="MP" lastIdx="4" clrIdx="1"/>
  <p:cmAuthor id="2" name="koike" initials="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99"/>
    <a:srgbClr val="3333CC"/>
    <a:srgbClr val="FFFFCC"/>
    <a:srgbClr val="CCFFCC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3784" autoAdjust="0"/>
  </p:normalViewPr>
  <p:slideViewPr>
    <p:cSldViewPr>
      <p:cViewPr>
        <p:scale>
          <a:sx n="100" d="100"/>
          <a:sy n="100" d="100"/>
        </p:scale>
        <p:origin x="-54" y="9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12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09E2558A-378E-447C-BEF1-3740BCCD5110}" type="datetimeFigureOut">
              <a:rPr lang="ja-JP" altLang="en-US"/>
              <a:pPr>
                <a:defRPr/>
              </a:pPr>
              <a:t>2011/11/16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kumimoji="1"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D153B1ED-4651-4DCD-9D0F-4E82A22F7BC4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72F05-04DB-411E-B564-153A5FC97011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2FF16-F67A-4A3D-B04F-85F54B32026A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D675E-8C35-4256-BC5B-BE55958E6B18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21069-187E-4CC4-AA75-FB536D7718C2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F4AA5-B61B-4EC5-802D-017877FCB07B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65F5F-A73A-4465-A498-D1CF18A790CF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D4537-C36D-48EB-9638-65CD05C3ABA1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EA6F6-F986-4018-89DC-F5261C382C44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044D-2AB5-4BFE-83FE-D2D677AB3025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651EB-F138-472C-B4C3-92258760F62A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7E9FE-3805-476C-9E5C-6AFC2C33DF0E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Arial" charset="0"/>
                <a:ea typeface="ＭＳ Ｐゴシック" pitchFamily="50" charset="-128"/>
                <a:cs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Arial" charset="0"/>
                <a:ea typeface="ＭＳ Ｐゴシック" pitchFamily="50" charset="-128"/>
                <a:cs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Arial" charset="0"/>
                <a:ea typeface="ＭＳ Ｐゴシック" pitchFamily="50" charset="-128"/>
                <a:cs typeface="Arial" charset="0"/>
              </a:defRPr>
            </a:lvl1pPr>
          </a:lstStyle>
          <a:p>
            <a:pPr>
              <a:defRPr/>
            </a:pPr>
            <a:fld id="{6BFB4B27-38C1-4440-996F-F3F0F8A7D731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12777"/>
            <a:ext cx="7772400" cy="2187674"/>
          </a:xfrm>
        </p:spPr>
        <p:txBody>
          <a:bodyPr/>
          <a:lstStyle/>
          <a:p>
            <a:pPr lvl="0" eaLnBrk="1" hangingPunct="1">
              <a:spcBef>
                <a:spcPct val="20000"/>
              </a:spcBef>
            </a:pPr>
            <a:r>
              <a:rPr lang="en-US" altLang="ja-JP" dirty="0" smtClean="0">
                <a:ea typeface="ＭＳ Ｐゴシック" charset="-128"/>
              </a:rPr>
              <a:t>draft-koike-mpls-tp-temporal-hitless-psm-04</a:t>
            </a:r>
            <a:br>
              <a:rPr lang="en-US" altLang="ja-JP" dirty="0" smtClean="0">
                <a:ea typeface="ＭＳ Ｐゴシック" charset="-128"/>
              </a:rPr>
            </a:br>
            <a:r>
              <a:rPr lang="en-US" altLang="ja-JP" sz="2000" dirty="0" smtClean="0">
                <a:solidFill>
                  <a:srgbClr val="000000"/>
                </a:solidFill>
                <a:ea typeface="ＭＳ Ｐゴシック" charset="-128"/>
              </a:rPr>
              <a:t>November 17th, 2011  Taipei</a:t>
            </a:r>
            <a:br>
              <a:rPr lang="en-US" altLang="ja-JP" sz="2000" dirty="0" smtClean="0">
                <a:solidFill>
                  <a:srgbClr val="000000"/>
                </a:solidFill>
                <a:ea typeface="ＭＳ Ｐゴシック" charset="-128"/>
              </a:rPr>
            </a:br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207096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Alessandro D'Alessandro (Telecom Italia)</a:t>
            </a:r>
          </a:p>
          <a:p>
            <a:pPr eaLnBrk="1" hangingPunct="1"/>
            <a:r>
              <a:rPr lang="en-US" altLang="ja-JP" sz="2400" dirty="0" smtClean="0"/>
              <a:t>Manuel Paul (Deutsche Telekom) </a:t>
            </a:r>
          </a:p>
          <a:p>
            <a:pPr eaLnBrk="1" hangingPunct="1"/>
            <a:r>
              <a:rPr lang="en-US" altLang="ja-JP" sz="2400" dirty="0" smtClean="0">
                <a:ea typeface="ＭＳ Ｐゴシック" charset="-128"/>
              </a:rPr>
              <a:t>Satoshi Ueno (NTT Communications)</a:t>
            </a:r>
          </a:p>
          <a:p>
            <a:pPr eaLnBrk="1" hangingPunct="1"/>
            <a:r>
              <a:rPr lang="en-US" altLang="ja-JP" sz="2400" dirty="0" smtClean="0">
                <a:ea typeface="ＭＳ Ｐゴシック" charset="-128"/>
              </a:rPr>
              <a:t>Yoshinori Koike (NTT)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Overview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/>
          <a:lstStyle/>
          <a:p>
            <a:r>
              <a:rPr kumimoji="1" lang="en-US" altLang="ja-JP" sz="2400" dirty="0" smtClean="0"/>
              <a:t>Backgrounds and detailed requirements of new hitless and temporal path segment monitoring based on section 3.8 of RFC6371(MPLS-TP OAM framework)</a:t>
            </a:r>
          </a:p>
          <a:p>
            <a:r>
              <a:rPr kumimoji="1" lang="en-US" altLang="ja-JP" sz="2400" dirty="0" smtClean="0"/>
              <a:t>Elaborates differences from </a:t>
            </a:r>
            <a:r>
              <a:rPr lang="ja-JP" altLang="ja-JP" sz="2400" dirty="0" smtClean="0"/>
              <a:t>Sub Path Maintenance Element (SPME)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Relevance for OAM tools:</a:t>
            </a:r>
          </a:p>
          <a:p>
            <a:pPr lvl="1"/>
            <a:r>
              <a:rPr kumimoji="1" lang="en-US" altLang="ja-JP" sz="2000" dirty="0" smtClean="0"/>
              <a:t>Intended for on-demand (temporal) OAM functions. </a:t>
            </a:r>
          </a:p>
          <a:p>
            <a:pPr lvl="1"/>
            <a:r>
              <a:rPr kumimoji="1" lang="en-US" altLang="ja-JP" sz="2000" dirty="0" smtClean="0"/>
              <a:t>In particular, mandatory for performance monitoring (LM and DM) to localize a degraded point in a transport path</a:t>
            </a:r>
          </a:p>
          <a:p>
            <a:r>
              <a:rPr kumimoji="1" lang="en-US" altLang="ja-JP" sz="2400" dirty="0" smtClean="0"/>
              <a:t>Further considerations on </a:t>
            </a:r>
          </a:p>
          <a:p>
            <a:pPr lvl="1"/>
            <a:r>
              <a:rPr kumimoji="1" lang="en-US" altLang="ja-JP" sz="2000" dirty="0" smtClean="0"/>
              <a:t>Single- vs. Multi-level monitoring</a:t>
            </a:r>
          </a:p>
          <a:p>
            <a:pPr lvl="1"/>
            <a:r>
              <a:rPr kumimoji="1" lang="en-US" altLang="ja-JP" sz="2000" dirty="0" smtClean="0"/>
              <a:t>Independency from pro-active OAM functions</a:t>
            </a:r>
          </a:p>
          <a:p>
            <a:pPr lvl="1"/>
            <a:r>
              <a:rPr kumimoji="1" lang="en-US" altLang="ja-JP" sz="2000" dirty="0" smtClean="0"/>
              <a:t>Flexibility in setting of segment</a:t>
            </a:r>
          </a:p>
          <a:p>
            <a:r>
              <a:rPr kumimoji="1" lang="en-US" altLang="ja-JP" sz="2400" dirty="0" smtClean="0"/>
              <a:t>Applicable in both per-node and per-interface model</a:t>
            </a:r>
          </a:p>
          <a:p>
            <a:pPr>
              <a:buNone/>
            </a:pPr>
            <a:endParaRPr kumimoji="1" lang="ja-JP" alt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タイトル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r>
              <a:rPr kumimoji="1" lang="en-US" altLang="ja-JP" sz="3600" dirty="0" smtClean="0">
                <a:ea typeface="ＭＳ Ｐゴシック" charset="-128"/>
              </a:rPr>
              <a:t>Updates from ver. 3</a:t>
            </a:r>
            <a:endParaRPr kumimoji="1" lang="ja-JP" altLang="en-US" sz="3600" dirty="0" smtClean="0">
              <a:ea typeface="ＭＳ Ｐゴシック" charset="-128"/>
            </a:endParaRPr>
          </a:p>
        </p:txBody>
      </p:sp>
      <p:sp>
        <p:nvSpPr>
          <p:cNvPr id="15362" name="テキスト ボックス 3"/>
          <p:cNvSpPr txBox="1">
            <a:spLocks noChangeArrowheads="1"/>
          </p:cNvSpPr>
          <p:nvPr/>
        </p:nvSpPr>
        <p:spPr bwMode="auto">
          <a:xfrm>
            <a:off x="611188" y="1628800"/>
            <a:ext cx="799326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altLang="ja-JP" sz="2800" dirty="0"/>
              <a:t> </a:t>
            </a:r>
            <a:r>
              <a:rPr lang="en-US" altLang="ja-JP" sz="2800" dirty="0" smtClean="0"/>
              <a:t>Added a new term Hitless Path Segment Monitoring (HPSM)</a:t>
            </a:r>
          </a:p>
          <a:p>
            <a:pPr>
              <a:buFont typeface="Arial" charset="0"/>
              <a:buChar char="•"/>
            </a:pPr>
            <a:endParaRPr lang="en-US" altLang="ja-JP" sz="2800" dirty="0" smtClean="0"/>
          </a:p>
          <a:p>
            <a:pPr>
              <a:buFont typeface="Arial" charset="0"/>
              <a:buChar char="•"/>
            </a:pPr>
            <a:r>
              <a:rPr lang="en-US" altLang="ja-JP" sz="2800" dirty="0" smtClean="0"/>
              <a:t>Added an issue in case of pre-configuration of SPMEs : Arbitrary segment monitoring is impossible</a:t>
            </a:r>
          </a:p>
          <a:p>
            <a:endParaRPr lang="en-US" altLang="ja-JP" sz="2800" dirty="0" smtClean="0"/>
          </a:p>
          <a:p>
            <a:pPr>
              <a:buFont typeface="Arial" charset="0"/>
              <a:buChar char="•"/>
            </a:pPr>
            <a:r>
              <a:rPr lang="en-US" altLang="ja-JP" sz="2800" dirty="0" smtClean="0"/>
              <a:t>Reflected minor comments in off-line discussion</a:t>
            </a:r>
            <a:endParaRPr lang="en-US" altLang="ja-JP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/>
          <a:lstStyle/>
          <a:p>
            <a:r>
              <a:rPr kumimoji="1" lang="en-US" altLang="ja-JP" sz="2800" dirty="0" smtClean="0"/>
              <a:t>Additional issue in pre-configuration of SPMEs</a:t>
            </a:r>
            <a:endParaRPr kumimoji="1" lang="ja-JP" altLang="en-US" sz="2800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1908175" y="1834599"/>
            <a:ext cx="54721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28596" y="3210126"/>
            <a:ext cx="92869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en-US" altLang="ja-JP" sz="1600" b="1" dirty="0" smtClean="0">
                <a:ea typeface="HGP創英角ｺﾞｼｯｸUB" pitchFamily="50" charset="-128"/>
              </a:rPr>
              <a:t>SPME1</a:t>
            </a:r>
            <a:endParaRPr kumimoji="0" lang="en-US" altLang="ja-JP" sz="1600" b="1" dirty="0">
              <a:ea typeface="HGP創英角ｺﾞｼｯｸUB" pitchFamily="50" charset="-128"/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0" y="1556792"/>
            <a:ext cx="18732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ja-JP" b="1" dirty="0" smtClean="0">
                <a:latin typeface="Calibri" pitchFamily="34" charset="0"/>
                <a:ea typeface="HGP創英角ｺﾞｼｯｸUB" pitchFamily="50" charset="-128"/>
              </a:rPr>
              <a:t>Original transport path (MEP-MEP</a:t>
            </a:r>
            <a:r>
              <a:rPr kumimoji="0" lang="en-US" altLang="ja-JP" b="1" dirty="0">
                <a:latin typeface="Calibri" pitchFamily="34" charset="0"/>
                <a:ea typeface="HGP創英角ｺﾞｼｯｸUB" pitchFamily="50" charset="-128"/>
              </a:rPr>
              <a:t>)</a:t>
            </a:r>
          </a:p>
        </p:txBody>
      </p:sp>
      <p:sp>
        <p:nvSpPr>
          <p:cNvPr id="7" name="AutoShape 28"/>
          <p:cNvSpPr>
            <a:spLocks noChangeArrowheads="1"/>
          </p:cNvSpPr>
          <p:nvPr/>
        </p:nvSpPr>
        <p:spPr bwMode="auto">
          <a:xfrm>
            <a:off x="1911350" y="927125"/>
            <a:ext cx="704850" cy="70167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0" lang="en-US" altLang="ja-JP"/>
              <a:t>A</a:t>
            </a:r>
            <a:endParaRPr kumimoji="0" lang="ja-JP" altLang="en-US"/>
          </a:p>
        </p:txBody>
      </p:sp>
      <p:sp>
        <p:nvSpPr>
          <p:cNvPr id="8" name="AutoShape 28"/>
          <p:cNvSpPr>
            <a:spLocks noChangeArrowheads="1"/>
          </p:cNvSpPr>
          <p:nvPr/>
        </p:nvSpPr>
        <p:spPr bwMode="auto">
          <a:xfrm>
            <a:off x="3276600" y="927125"/>
            <a:ext cx="703263" cy="70167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0" lang="en-US" altLang="ja-JP"/>
              <a:t>B</a:t>
            </a:r>
            <a:endParaRPr kumimoji="0" lang="ja-JP" altLang="en-US"/>
          </a:p>
        </p:txBody>
      </p:sp>
      <p:sp>
        <p:nvSpPr>
          <p:cNvPr id="9" name="AutoShape 28"/>
          <p:cNvSpPr>
            <a:spLocks noChangeArrowheads="1"/>
          </p:cNvSpPr>
          <p:nvPr/>
        </p:nvSpPr>
        <p:spPr bwMode="auto">
          <a:xfrm>
            <a:off x="4572000" y="927125"/>
            <a:ext cx="704850" cy="70167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0" lang="en-US" altLang="ja-JP"/>
              <a:t>C</a:t>
            </a:r>
            <a:endParaRPr kumimoji="0" lang="ja-JP" altLang="en-US"/>
          </a:p>
        </p:txBody>
      </p:sp>
      <p:sp>
        <p:nvSpPr>
          <p:cNvPr id="10" name="AutoShape 28"/>
          <p:cNvSpPr>
            <a:spLocks noChangeArrowheads="1"/>
          </p:cNvSpPr>
          <p:nvPr/>
        </p:nvSpPr>
        <p:spPr bwMode="auto">
          <a:xfrm>
            <a:off x="5940425" y="927125"/>
            <a:ext cx="704850" cy="70167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0" lang="en-US" altLang="ja-JP"/>
              <a:t>D</a:t>
            </a:r>
            <a:endParaRPr kumimoji="0" lang="ja-JP" altLang="en-US"/>
          </a:p>
        </p:txBody>
      </p:sp>
      <p:sp>
        <p:nvSpPr>
          <p:cNvPr id="11" name="AutoShape 28"/>
          <p:cNvSpPr>
            <a:spLocks noChangeArrowheads="1"/>
          </p:cNvSpPr>
          <p:nvPr/>
        </p:nvSpPr>
        <p:spPr bwMode="auto">
          <a:xfrm>
            <a:off x="7380288" y="927125"/>
            <a:ext cx="704850" cy="70167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kumimoji="0" lang="en-US" altLang="ja-JP"/>
              <a:t>E</a:t>
            </a:r>
            <a:endParaRPr kumimoji="0" lang="ja-JP" altLang="en-US"/>
          </a:p>
        </p:txBody>
      </p:sp>
      <p:grpSp>
        <p:nvGrpSpPr>
          <p:cNvPr id="12" name="グループ化 97"/>
          <p:cNvGrpSpPr>
            <a:grpSpLocks/>
          </p:cNvGrpSpPr>
          <p:nvPr/>
        </p:nvGrpSpPr>
        <p:grpSpPr bwMode="auto">
          <a:xfrm>
            <a:off x="1908175" y="2214554"/>
            <a:ext cx="6021388" cy="3950750"/>
            <a:chOff x="1907704" y="2906142"/>
            <a:chExt cx="6022384" cy="3384550"/>
          </a:xfrm>
        </p:grpSpPr>
        <p:sp>
          <p:nvSpPr>
            <p:cNvPr id="13" name="Line 33"/>
            <p:cNvSpPr>
              <a:spLocks noChangeShapeType="1"/>
            </p:cNvSpPr>
            <p:nvPr/>
          </p:nvSpPr>
          <p:spPr bwMode="auto">
            <a:xfrm>
              <a:off x="1907704" y="2906142"/>
              <a:ext cx="0" cy="3384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Line 39"/>
            <p:cNvSpPr>
              <a:spLocks noChangeShapeType="1"/>
            </p:cNvSpPr>
            <p:nvPr/>
          </p:nvSpPr>
          <p:spPr bwMode="auto">
            <a:xfrm>
              <a:off x="2457480" y="2906142"/>
              <a:ext cx="0" cy="3384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Line 33"/>
            <p:cNvSpPr>
              <a:spLocks noChangeShapeType="1"/>
            </p:cNvSpPr>
            <p:nvPr/>
          </p:nvSpPr>
          <p:spPr bwMode="auto">
            <a:xfrm>
              <a:off x="3275856" y="2906142"/>
              <a:ext cx="0" cy="3384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auto">
            <a:xfrm>
              <a:off x="3825632" y="2906142"/>
              <a:ext cx="0" cy="3384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Line 33"/>
            <p:cNvSpPr>
              <a:spLocks noChangeShapeType="1"/>
            </p:cNvSpPr>
            <p:nvPr/>
          </p:nvSpPr>
          <p:spPr bwMode="auto">
            <a:xfrm>
              <a:off x="4572000" y="2906142"/>
              <a:ext cx="0" cy="3384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Line 39"/>
            <p:cNvSpPr>
              <a:spLocks noChangeShapeType="1"/>
            </p:cNvSpPr>
            <p:nvPr/>
          </p:nvSpPr>
          <p:spPr bwMode="auto">
            <a:xfrm>
              <a:off x="5121776" y="2906142"/>
              <a:ext cx="0" cy="3384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Line 33"/>
            <p:cNvSpPr>
              <a:spLocks noChangeShapeType="1"/>
            </p:cNvSpPr>
            <p:nvPr/>
          </p:nvSpPr>
          <p:spPr bwMode="auto">
            <a:xfrm>
              <a:off x="5940152" y="2906142"/>
              <a:ext cx="0" cy="3384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Line 39"/>
            <p:cNvSpPr>
              <a:spLocks noChangeShapeType="1"/>
            </p:cNvSpPr>
            <p:nvPr/>
          </p:nvSpPr>
          <p:spPr bwMode="auto">
            <a:xfrm>
              <a:off x="6489928" y="2906142"/>
              <a:ext cx="0" cy="3384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Line 33"/>
            <p:cNvSpPr>
              <a:spLocks noChangeShapeType="1"/>
            </p:cNvSpPr>
            <p:nvPr/>
          </p:nvSpPr>
          <p:spPr bwMode="auto">
            <a:xfrm>
              <a:off x="7380312" y="2906142"/>
              <a:ext cx="0" cy="3384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Line 39"/>
            <p:cNvSpPr>
              <a:spLocks noChangeShapeType="1"/>
            </p:cNvSpPr>
            <p:nvPr/>
          </p:nvSpPr>
          <p:spPr bwMode="auto">
            <a:xfrm>
              <a:off x="7930088" y="2906142"/>
              <a:ext cx="0" cy="3384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cxnSp>
        <p:nvCxnSpPr>
          <p:cNvPr id="23" name="直線コネクタ 22"/>
          <p:cNvCxnSpPr/>
          <p:nvPr/>
        </p:nvCxnSpPr>
        <p:spPr bwMode="auto">
          <a:xfrm>
            <a:off x="1928794" y="3330977"/>
            <a:ext cx="4000528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24" name="直線コネクタ 23"/>
          <p:cNvCxnSpPr/>
          <p:nvPr/>
        </p:nvCxnSpPr>
        <p:spPr bwMode="auto">
          <a:xfrm>
            <a:off x="3286116" y="5929535"/>
            <a:ext cx="4071966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ffectLst/>
        </p:spPr>
      </p:cxnSp>
      <p:sp>
        <p:nvSpPr>
          <p:cNvPr id="25" name="テキスト ボックス 24"/>
          <p:cNvSpPr txBox="1"/>
          <p:nvPr/>
        </p:nvSpPr>
        <p:spPr>
          <a:xfrm>
            <a:off x="2428860" y="1834599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LB1=100</a:t>
            </a:r>
            <a:endParaRPr kumimoji="1" lang="ja-JP" altLang="en-US" sz="14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428860" y="3330977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LB1=200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27" name="二等辺三角形 26"/>
          <p:cNvSpPr/>
          <p:nvPr/>
        </p:nvSpPr>
        <p:spPr bwMode="auto">
          <a:xfrm>
            <a:off x="3214678" y="1761575"/>
            <a:ext cx="142876" cy="14287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二等辺三角形 27"/>
          <p:cNvSpPr/>
          <p:nvPr/>
        </p:nvSpPr>
        <p:spPr bwMode="auto">
          <a:xfrm>
            <a:off x="4500562" y="1761575"/>
            <a:ext cx="142876" cy="14287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9" name="二等辺三角形 28"/>
          <p:cNvSpPr/>
          <p:nvPr/>
        </p:nvSpPr>
        <p:spPr bwMode="auto">
          <a:xfrm>
            <a:off x="5857884" y="1761575"/>
            <a:ext cx="142876" cy="14287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Line 9"/>
          <p:cNvSpPr>
            <a:spLocks noChangeShapeType="1"/>
          </p:cNvSpPr>
          <p:nvPr/>
        </p:nvSpPr>
        <p:spPr bwMode="auto">
          <a:xfrm>
            <a:off x="1908175" y="2852936"/>
            <a:ext cx="54721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" name="二等辺三角形 31"/>
          <p:cNvSpPr/>
          <p:nvPr/>
        </p:nvSpPr>
        <p:spPr bwMode="auto">
          <a:xfrm>
            <a:off x="3214678" y="2779912"/>
            <a:ext cx="142876" cy="14287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3" name="二等辺三角形 32"/>
          <p:cNvSpPr/>
          <p:nvPr/>
        </p:nvSpPr>
        <p:spPr bwMode="auto">
          <a:xfrm>
            <a:off x="4500562" y="2779912"/>
            <a:ext cx="142876" cy="14287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4" name="二等辺三角形 33"/>
          <p:cNvSpPr/>
          <p:nvPr/>
        </p:nvSpPr>
        <p:spPr bwMode="auto">
          <a:xfrm>
            <a:off x="5857884" y="2779912"/>
            <a:ext cx="142876" cy="14287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750758" y="1834599"/>
            <a:ext cx="892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LB1=110</a:t>
            </a:r>
            <a:endParaRPr kumimoji="1" lang="ja-JP" altLang="en-US" sz="14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072066" y="1834599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LB1=120</a:t>
            </a:r>
            <a:endParaRPr kumimoji="1" lang="ja-JP" altLang="en-US" sz="14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485403" y="1834599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LB1=130</a:t>
            </a:r>
            <a:endParaRPr kumimoji="1" lang="ja-JP" altLang="en-US" sz="14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714744" y="3330977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LB1=200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072066" y="3330977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LB2=210</a:t>
            </a:r>
            <a:endParaRPr kumimoji="1" lang="ja-JP" altLang="en-US" sz="1400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428860" y="2852936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LB1=120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750758" y="2852936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LB1=120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072066" y="2852936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LB1=120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485403" y="2852936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LB2=130</a:t>
            </a:r>
            <a:endParaRPr kumimoji="1" lang="ja-JP" altLang="en-US" sz="1400" dirty="0"/>
          </a:p>
        </p:txBody>
      </p:sp>
      <p:sp>
        <p:nvSpPr>
          <p:cNvPr id="45" name="Text Box 10"/>
          <p:cNvSpPr txBox="1">
            <a:spLocks noChangeArrowheads="1"/>
          </p:cNvSpPr>
          <p:nvPr/>
        </p:nvSpPr>
        <p:spPr bwMode="auto">
          <a:xfrm>
            <a:off x="357158" y="2710060"/>
            <a:ext cx="12144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ja-JP" sz="1600" b="1" dirty="0" smtClean="0">
                <a:ea typeface="HGP創英角ｺﾞｼｯｸUB" pitchFamily="50" charset="-128"/>
              </a:rPr>
              <a:t>MEP-MEP</a:t>
            </a:r>
            <a:endParaRPr kumimoji="0" lang="en-US" altLang="ja-JP" sz="1600" b="1" dirty="0">
              <a:ea typeface="HGP創英角ｺﾞｼｯｸUB" pitchFamily="50" charset="-128"/>
            </a:endParaRPr>
          </a:p>
        </p:txBody>
      </p: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428596" y="5286593"/>
            <a:ext cx="92869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en-US" altLang="ja-JP" sz="1600" b="1" dirty="0" smtClean="0">
                <a:ea typeface="HGP創英角ｺﾞｼｯｸUB" pitchFamily="50" charset="-128"/>
              </a:rPr>
              <a:t>SPME1</a:t>
            </a:r>
            <a:endParaRPr kumimoji="0" lang="en-US" altLang="ja-JP" sz="1600" b="1" dirty="0">
              <a:ea typeface="HGP創英角ｺﾞｼｯｸUB" pitchFamily="50" charset="-128"/>
            </a:endParaRPr>
          </a:p>
        </p:txBody>
      </p:sp>
      <p:sp>
        <p:nvSpPr>
          <p:cNvPr id="47" name="Text Box 10"/>
          <p:cNvSpPr txBox="1">
            <a:spLocks noChangeArrowheads="1"/>
          </p:cNvSpPr>
          <p:nvPr/>
        </p:nvSpPr>
        <p:spPr bwMode="auto">
          <a:xfrm>
            <a:off x="357158" y="4786527"/>
            <a:ext cx="12144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ja-JP" sz="1600" b="1" dirty="0" smtClean="0">
                <a:ea typeface="HGP創英角ｺﾞｼｯｸUB" pitchFamily="50" charset="-128"/>
              </a:rPr>
              <a:t>MEP-MEP</a:t>
            </a:r>
            <a:endParaRPr kumimoji="0" lang="en-US" altLang="ja-JP" sz="1600" b="1" dirty="0">
              <a:ea typeface="HGP創英角ｺﾞｼｯｸUB" pitchFamily="50" charset="-128"/>
            </a:endParaRPr>
          </a:p>
        </p:txBody>
      </p:sp>
      <p:sp>
        <p:nvSpPr>
          <p:cNvPr id="48" name="Text Box 10"/>
          <p:cNvSpPr txBox="1">
            <a:spLocks noChangeArrowheads="1"/>
          </p:cNvSpPr>
          <p:nvPr/>
        </p:nvSpPr>
        <p:spPr bwMode="auto">
          <a:xfrm>
            <a:off x="428596" y="5858097"/>
            <a:ext cx="92869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en-US" altLang="ja-JP" sz="1600" b="1" dirty="0" smtClean="0">
                <a:ea typeface="HGP創英角ｺﾞｼｯｸUB" pitchFamily="50" charset="-128"/>
              </a:rPr>
              <a:t>SPME2</a:t>
            </a:r>
            <a:endParaRPr kumimoji="0" lang="en-US" altLang="ja-JP" sz="1600" b="1" dirty="0">
              <a:ea typeface="HGP創英角ｺﾞｼｯｸUB" pitchFamily="50" charset="-128"/>
            </a:endParaRPr>
          </a:p>
        </p:txBody>
      </p:sp>
      <p:cxnSp>
        <p:nvCxnSpPr>
          <p:cNvPr id="49" name="直線コネクタ 48"/>
          <p:cNvCxnSpPr/>
          <p:nvPr/>
        </p:nvCxnSpPr>
        <p:spPr bwMode="auto">
          <a:xfrm>
            <a:off x="1928794" y="5429469"/>
            <a:ext cx="4000528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ffectLst/>
        </p:spPr>
      </p:cxnSp>
      <p:sp>
        <p:nvSpPr>
          <p:cNvPr id="50" name="テキスト ボックス 49"/>
          <p:cNvSpPr txBox="1"/>
          <p:nvPr/>
        </p:nvSpPr>
        <p:spPr>
          <a:xfrm>
            <a:off x="2428860" y="5429469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LB2=200</a:t>
            </a:r>
            <a:endParaRPr kumimoji="1" lang="ja-JP" altLang="en-US" sz="1400" dirty="0"/>
          </a:p>
        </p:txBody>
      </p:sp>
      <p:sp>
        <p:nvSpPr>
          <p:cNvPr id="51" name="Line 9"/>
          <p:cNvSpPr>
            <a:spLocks noChangeShapeType="1"/>
          </p:cNvSpPr>
          <p:nvPr/>
        </p:nvSpPr>
        <p:spPr bwMode="auto">
          <a:xfrm>
            <a:off x="1908175" y="4929403"/>
            <a:ext cx="5472113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2" name="二等辺三角形 51"/>
          <p:cNvSpPr/>
          <p:nvPr/>
        </p:nvSpPr>
        <p:spPr bwMode="auto">
          <a:xfrm>
            <a:off x="3214678" y="4856379"/>
            <a:ext cx="142876" cy="14287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3" name="二等辺三角形 52"/>
          <p:cNvSpPr/>
          <p:nvPr/>
        </p:nvSpPr>
        <p:spPr bwMode="auto">
          <a:xfrm>
            <a:off x="4500562" y="4856379"/>
            <a:ext cx="142876" cy="14287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4" name="二等辺三角形 53"/>
          <p:cNvSpPr/>
          <p:nvPr/>
        </p:nvSpPr>
        <p:spPr bwMode="auto">
          <a:xfrm>
            <a:off x="5857884" y="4856379"/>
            <a:ext cx="142876" cy="14287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714744" y="5429469"/>
            <a:ext cx="70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LB2=?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072066" y="5429469"/>
            <a:ext cx="70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LB2=?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428860" y="4929403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LB1=199</a:t>
            </a:r>
            <a:endParaRPr kumimoji="1" lang="ja-JP" altLang="en-US" sz="1400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750758" y="4929403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LB1=199</a:t>
            </a:r>
            <a:endParaRPr kumimoji="1" lang="ja-JP" altLang="en-US" sz="1400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072066" y="4929403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LB1=199</a:t>
            </a:r>
            <a:endParaRPr kumimoji="1" lang="ja-JP" altLang="en-US" sz="1400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6485403" y="4929403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LB1=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299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3786182" y="5929535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LB3=300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072066" y="5929535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LB3=310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6429388" y="5929535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LB2=320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64" name="二等辺三角形 63"/>
          <p:cNvSpPr/>
          <p:nvPr/>
        </p:nvSpPr>
        <p:spPr bwMode="auto">
          <a:xfrm>
            <a:off x="3214678" y="3281564"/>
            <a:ext cx="142876" cy="14287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5" name="二等辺三角形 64"/>
          <p:cNvSpPr/>
          <p:nvPr/>
        </p:nvSpPr>
        <p:spPr bwMode="auto">
          <a:xfrm>
            <a:off x="4500562" y="3281564"/>
            <a:ext cx="142876" cy="14287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6" name="二等辺三角形 65"/>
          <p:cNvSpPr/>
          <p:nvPr/>
        </p:nvSpPr>
        <p:spPr bwMode="auto">
          <a:xfrm>
            <a:off x="3214678" y="5358031"/>
            <a:ext cx="142876" cy="14287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7" name="二等辺三角形 66"/>
          <p:cNvSpPr/>
          <p:nvPr/>
        </p:nvSpPr>
        <p:spPr bwMode="auto">
          <a:xfrm>
            <a:off x="4500562" y="5358031"/>
            <a:ext cx="142876" cy="14287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8" name="二等辺三角形 67"/>
          <p:cNvSpPr/>
          <p:nvPr/>
        </p:nvSpPr>
        <p:spPr bwMode="auto">
          <a:xfrm>
            <a:off x="4500562" y="5858097"/>
            <a:ext cx="142876" cy="14287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9" name="二等辺三角形 68"/>
          <p:cNvSpPr/>
          <p:nvPr/>
        </p:nvSpPr>
        <p:spPr bwMode="auto">
          <a:xfrm>
            <a:off x="5857884" y="5858097"/>
            <a:ext cx="142876" cy="14287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0" name="右中かっこ 69"/>
          <p:cNvSpPr/>
          <p:nvPr/>
        </p:nvSpPr>
        <p:spPr bwMode="auto">
          <a:xfrm>
            <a:off x="7524328" y="4797152"/>
            <a:ext cx="216024" cy="1368151"/>
          </a:xfrm>
          <a:prstGeom prst="rightBrace">
            <a:avLst>
              <a:gd name="adj1" fmla="val 8333"/>
              <a:gd name="adj2" fmla="val 50000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2" name="右中かっこ 71"/>
          <p:cNvSpPr/>
          <p:nvPr/>
        </p:nvSpPr>
        <p:spPr bwMode="auto">
          <a:xfrm>
            <a:off x="7572396" y="3212976"/>
            <a:ext cx="357190" cy="935534"/>
          </a:xfrm>
          <a:prstGeom prst="righ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0" y="2204864"/>
            <a:ext cx="1423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1) Nesting</a:t>
            </a:r>
            <a:endParaRPr kumimoji="1" lang="ja-JP" altLang="en-US" sz="2000" b="1" dirty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0" y="4221863"/>
            <a:ext cx="1893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2) Not nesting</a:t>
            </a:r>
            <a:endParaRPr kumimoji="1" lang="ja-JP" altLang="en-US" sz="2000" b="1" dirty="0"/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428596" y="3645024"/>
            <a:ext cx="92869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en-US" altLang="ja-JP" sz="1600" b="1" dirty="0" smtClean="0">
                <a:ea typeface="HGP創英角ｺﾞｼｯｸUB" pitchFamily="50" charset="-128"/>
              </a:rPr>
              <a:t>SPME2</a:t>
            </a:r>
            <a:endParaRPr kumimoji="0" lang="en-US" altLang="ja-JP" sz="1600" b="1" dirty="0">
              <a:ea typeface="HGP創英角ｺﾞｼｯｸUB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2428860" y="3861048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LB1=300</a:t>
            </a:r>
            <a:endParaRPr kumimoji="1" lang="ja-JP" altLang="en-US" sz="1400" dirty="0"/>
          </a:p>
        </p:txBody>
      </p:sp>
      <p:cxnSp>
        <p:nvCxnSpPr>
          <p:cNvPr id="77" name="直線コネクタ 76"/>
          <p:cNvCxnSpPr/>
          <p:nvPr/>
        </p:nvCxnSpPr>
        <p:spPr bwMode="auto">
          <a:xfrm>
            <a:off x="1928794" y="3789040"/>
            <a:ext cx="264320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79" name="テキスト ボックス 78"/>
          <p:cNvSpPr txBox="1"/>
          <p:nvPr/>
        </p:nvSpPr>
        <p:spPr>
          <a:xfrm>
            <a:off x="3779912" y="3861048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LB2=310</a:t>
            </a:r>
            <a:endParaRPr kumimoji="1" lang="ja-JP" altLang="en-US" sz="1400" dirty="0"/>
          </a:p>
        </p:txBody>
      </p:sp>
      <p:sp>
        <p:nvSpPr>
          <p:cNvPr id="80" name="二等辺三角形 79"/>
          <p:cNvSpPr/>
          <p:nvPr/>
        </p:nvSpPr>
        <p:spPr bwMode="auto">
          <a:xfrm>
            <a:off x="3214678" y="3717032"/>
            <a:ext cx="142876" cy="142876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8028384" y="3429000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OK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8028384" y="5301208"/>
            <a:ext cx="556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NA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107504" y="6309320"/>
            <a:ext cx="882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SPME is limited to a nesting layer stacking which restricts patterns of segment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640"/>
            <a:ext cx="8229600" cy="765175"/>
          </a:xfrm>
        </p:spPr>
        <p:txBody>
          <a:bodyPr/>
          <a:lstStyle/>
          <a:p>
            <a:pPr eaLnBrk="1" hangingPunct="1"/>
            <a:r>
              <a:rPr lang="en-US" altLang="ja-JP" sz="2800" dirty="0" smtClean="0">
                <a:ea typeface="ＭＳ Ｐゴシック" charset="-128"/>
              </a:rPr>
              <a:t>One of the possible solutions for HPSM</a:t>
            </a:r>
          </a:p>
        </p:txBody>
      </p:sp>
      <p:sp>
        <p:nvSpPr>
          <p:cNvPr id="5" name="テキスト ボックス 3"/>
          <p:cNvSpPr txBox="1">
            <a:spLocks noChangeArrowheads="1"/>
          </p:cNvSpPr>
          <p:nvPr/>
        </p:nvSpPr>
        <p:spPr bwMode="auto">
          <a:xfrm>
            <a:off x="251520" y="1268760"/>
            <a:ext cx="85689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altLang="ja-JP" sz="2400" dirty="0" smtClean="0"/>
              <a:t>TTL TLV extension (draft-ietf-mpls-lsp-ping-ttl-tlv-01.txt) can be applied for HPSM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01229" y="4341688"/>
            <a:ext cx="1843087" cy="314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Type =TBD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144316" y="4341688"/>
            <a:ext cx="1843087" cy="314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Length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01229" y="4656013"/>
            <a:ext cx="928687" cy="3286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value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9791" y="397021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+mn-lt"/>
              </a:rPr>
              <a:t>0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15941" y="397021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</a:rPr>
              <a:t>32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11" name="角丸四角形吹き出し 10"/>
          <p:cNvSpPr/>
          <p:nvPr/>
        </p:nvSpPr>
        <p:spPr>
          <a:xfrm>
            <a:off x="611560" y="5517232"/>
            <a:ext cx="1385888" cy="400050"/>
          </a:xfrm>
          <a:prstGeom prst="wedgeRoundRectCallout">
            <a:avLst>
              <a:gd name="adj1" fmla="val -27784"/>
              <a:gd name="adj2" fmla="val -190178"/>
              <a:gd name="adj3" fmla="val 16667"/>
            </a:avLst>
          </a:prstGeom>
          <a:solidFill>
            <a:srgbClr val="FFF5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TTL value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15616" y="397021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+mn-lt"/>
              </a:rPr>
              <a:t>8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87154" y="397021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</a:rPr>
              <a:t>16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887267" y="397021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</a:rPr>
              <a:t>24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15" name="AutoShape 62"/>
          <p:cNvSpPr>
            <a:spLocks noChangeArrowheads="1"/>
          </p:cNvSpPr>
          <p:nvPr/>
        </p:nvSpPr>
        <p:spPr bwMode="auto">
          <a:xfrm>
            <a:off x="4724038" y="3717032"/>
            <a:ext cx="360363" cy="35877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ja-JP" dirty="0" smtClean="0">
                <a:latin typeface="+mn-lt"/>
              </a:rPr>
              <a:t>A</a:t>
            </a:r>
            <a:endParaRPr lang="ja-JP" altLang="en-US" dirty="0">
              <a:latin typeface="+mn-lt"/>
            </a:endParaRPr>
          </a:p>
        </p:txBody>
      </p:sp>
      <p:sp>
        <p:nvSpPr>
          <p:cNvPr id="16" name="AutoShape 63"/>
          <p:cNvSpPr>
            <a:spLocks noChangeArrowheads="1"/>
          </p:cNvSpPr>
          <p:nvPr/>
        </p:nvSpPr>
        <p:spPr bwMode="auto">
          <a:xfrm>
            <a:off x="8199860" y="3717032"/>
            <a:ext cx="360363" cy="35877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ja-JP" dirty="0" smtClean="0">
                <a:latin typeface="+mn-lt"/>
              </a:rPr>
              <a:t>F</a:t>
            </a:r>
            <a:endParaRPr lang="ja-JP" altLang="en-US" dirty="0">
              <a:latin typeface="+mn-lt"/>
            </a:endParaRPr>
          </a:p>
        </p:txBody>
      </p:sp>
      <p:sp>
        <p:nvSpPr>
          <p:cNvPr id="17" name="AutoShape 64"/>
          <p:cNvSpPr>
            <a:spLocks noChangeArrowheads="1"/>
          </p:cNvSpPr>
          <p:nvPr/>
        </p:nvSpPr>
        <p:spPr bwMode="auto">
          <a:xfrm>
            <a:off x="7504696" y="3717032"/>
            <a:ext cx="360362" cy="35877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ja-JP" dirty="0" smtClean="0">
                <a:latin typeface="+mn-lt"/>
              </a:rPr>
              <a:t>E</a:t>
            </a:r>
            <a:endParaRPr lang="ja-JP" altLang="en-US" dirty="0">
              <a:latin typeface="+mn-lt"/>
            </a:endParaRPr>
          </a:p>
        </p:txBody>
      </p:sp>
      <p:sp>
        <p:nvSpPr>
          <p:cNvPr id="18" name="AutoShape 65"/>
          <p:cNvSpPr>
            <a:spLocks noChangeArrowheads="1"/>
          </p:cNvSpPr>
          <p:nvPr/>
        </p:nvSpPr>
        <p:spPr bwMode="auto">
          <a:xfrm>
            <a:off x="5419203" y="3717032"/>
            <a:ext cx="360363" cy="35877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ja-JP" dirty="0" smtClean="0">
                <a:latin typeface="+mn-lt"/>
              </a:rPr>
              <a:t>B</a:t>
            </a:r>
            <a:endParaRPr lang="ja-JP" altLang="en-US" dirty="0">
              <a:latin typeface="+mn-lt"/>
            </a:endParaRPr>
          </a:p>
        </p:txBody>
      </p:sp>
      <p:sp>
        <p:nvSpPr>
          <p:cNvPr id="19" name="AutoShape 66"/>
          <p:cNvSpPr>
            <a:spLocks noChangeArrowheads="1"/>
          </p:cNvSpPr>
          <p:nvPr/>
        </p:nvSpPr>
        <p:spPr bwMode="auto">
          <a:xfrm>
            <a:off x="6114368" y="3717032"/>
            <a:ext cx="360362" cy="35877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ja-JP" dirty="0" smtClean="0">
                <a:latin typeface="+mn-lt"/>
              </a:rPr>
              <a:t>C</a:t>
            </a:r>
            <a:endParaRPr lang="ja-JP" altLang="en-US" dirty="0">
              <a:latin typeface="+mn-lt"/>
            </a:endParaRPr>
          </a:p>
        </p:txBody>
      </p:sp>
      <p:sp>
        <p:nvSpPr>
          <p:cNvPr id="20" name="AutoShape 66"/>
          <p:cNvSpPr>
            <a:spLocks noChangeArrowheads="1"/>
          </p:cNvSpPr>
          <p:nvPr/>
        </p:nvSpPr>
        <p:spPr bwMode="auto">
          <a:xfrm>
            <a:off x="6809532" y="3696934"/>
            <a:ext cx="360362" cy="35877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ja-JP" dirty="0" smtClean="0">
                <a:latin typeface="+mn-lt"/>
              </a:rPr>
              <a:t>D</a:t>
            </a:r>
            <a:endParaRPr lang="ja-JP" altLang="en-US" dirty="0">
              <a:latin typeface="+mn-lt"/>
            </a:endParaRPr>
          </a:p>
        </p:txBody>
      </p:sp>
      <p:sp>
        <p:nvSpPr>
          <p:cNvPr id="21" name="フリーフォーム 20"/>
          <p:cNvSpPr/>
          <p:nvPr/>
        </p:nvSpPr>
        <p:spPr>
          <a:xfrm>
            <a:off x="4898173" y="4620285"/>
            <a:ext cx="3466682" cy="0"/>
          </a:xfrm>
          <a:custGeom>
            <a:avLst/>
            <a:gdLst>
              <a:gd name="connsiteX0" fmla="*/ 0 w 3466682"/>
              <a:gd name="connsiteY0" fmla="*/ 0 h 0"/>
              <a:gd name="connsiteX1" fmla="*/ 3466682 w 346668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66682">
                <a:moveTo>
                  <a:pt x="0" y="0"/>
                </a:moveTo>
                <a:lnTo>
                  <a:pt x="3466682" y="0"/>
                </a:lnTo>
              </a:path>
            </a:pathLst>
          </a:custGeom>
          <a:ln w="381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5584131" y="4902895"/>
            <a:ext cx="138588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7241481" y="4731445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+mn-lt"/>
              </a:rPr>
              <a:t>Echo</a:t>
            </a:r>
            <a:r>
              <a:rPr kumimoji="1" lang="ja-JP" altLang="en-US" b="1" dirty="0" smtClean="0">
                <a:latin typeface="+mn-lt"/>
              </a:rPr>
              <a:t>　</a:t>
            </a:r>
            <a:r>
              <a:rPr kumimoji="1" lang="en-US" altLang="ja-JP" b="1" dirty="0" smtClean="0">
                <a:latin typeface="+mn-lt"/>
              </a:rPr>
              <a:t>Request</a:t>
            </a:r>
            <a:endParaRPr kumimoji="1" lang="ja-JP" altLang="en-US" b="1" dirty="0">
              <a:latin typeface="+mn-lt"/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 flipH="1">
            <a:off x="5584131" y="5160070"/>
            <a:ext cx="138588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7241481" y="5017195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+mn-lt"/>
              </a:rPr>
              <a:t>Echo Reply</a:t>
            </a:r>
            <a:endParaRPr kumimoji="1" lang="ja-JP" altLang="en-US" b="1" dirty="0">
              <a:latin typeface="+mn-lt"/>
            </a:endParaRPr>
          </a:p>
        </p:txBody>
      </p:sp>
      <p:cxnSp>
        <p:nvCxnSpPr>
          <p:cNvPr id="26" name="直線コネクタ 25"/>
          <p:cNvCxnSpPr>
            <a:stCxn id="18" idx="3"/>
          </p:cNvCxnSpPr>
          <p:nvPr/>
        </p:nvCxnSpPr>
        <p:spPr>
          <a:xfrm>
            <a:off x="5554538" y="4075807"/>
            <a:ext cx="1018" cy="11681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6969000" y="4292004"/>
            <a:ext cx="1018" cy="11681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4283968" y="4474269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</a:rPr>
              <a:t>LSP</a:t>
            </a:r>
            <a:endParaRPr kumimoji="1" lang="ja-JP" altLang="en-US" dirty="0">
              <a:latin typeface="+mn-lt"/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5541268" y="4509120"/>
            <a:ext cx="1428750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角丸四角形吹き出し 29"/>
          <p:cNvSpPr/>
          <p:nvPr/>
        </p:nvSpPr>
        <p:spPr>
          <a:xfrm>
            <a:off x="2915816" y="5085184"/>
            <a:ext cx="2043112" cy="936080"/>
          </a:xfrm>
          <a:prstGeom prst="wedgeRoundRectCallout">
            <a:avLst>
              <a:gd name="adj1" fmla="val 79059"/>
              <a:gd name="adj2" fmla="val -62927"/>
              <a:gd name="adj3" fmla="val 16667"/>
            </a:avLst>
          </a:prstGeom>
          <a:solidFill>
            <a:srgbClr val="FFF5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Sending OAM packet with TTL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TLV option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1" name="角丸四角形吹き出し 30"/>
          <p:cNvSpPr/>
          <p:nvPr/>
        </p:nvSpPr>
        <p:spPr>
          <a:xfrm>
            <a:off x="5407521" y="5517258"/>
            <a:ext cx="3419872" cy="1042987"/>
          </a:xfrm>
          <a:prstGeom prst="wedgeRoundRectCallout">
            <a:avLst>
              <a:gd name="adj1" fmla="val -4146"/>
              <a:gd name="adj2" fmla="val -83338"/>
              <a:gd name="adj3" fmla="val 16667"/>
            </a:avLst>
          </a:prstGeom>
          <a:solidFill>
            <a:srgbClr val="FFF5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Sending back an Echo Reply setting TTL value based on the TTL TLV information of Echo Request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51520" y="2636912"/>
            <a:ext cx="78577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(draft-ietf-mpls-lsp-ping-ttl-tlv-01.txt)</a:t>
            </a:r>
          </a:p>
          <a:p>
            <a:r>
              <a:rPr lang="en-US" altLang="ja-JP" sz="2400" dirty="0" smtClean="0"/>
              <a:t>Definition of Time-to-Live TLV for LSP-Ping Mechanisms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868144" y="422108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HPSM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ja-JP" sz="2800" dirty="0" smtClean="0"/>
              <a:t>Consideration on an event changing the TTL distance to the peer monitoring entity</a:t>
            </a:r>
            <a:endParaRPr lang="en-US" altLang="ja-JP" sz="2800" dirty="0" smtClean="0">
              <a:ea typeface="ＭＳ Ｐゴシック" charset="-128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052736"/>
            <a:ext cx="8229600" cy="2160240"/>
          </a:xfrm>
        </p:spPr>
        <p:txBody>
          <a:bodyPr/>
          <a:lstStyle/>
          <a:p>
            <a:pPr eaLnBrk="1" hangingPunct="1"/>
            <a:r>
              <a:rPr lang="en-US" altLang="ja-JP" sz="2000" dirty="0" smtClean="0"/>
              <a:t>Solution is out of scope of this draft, however considering it is useful to refine requirements of HPSM</a:t>
            </a:r>
          </a:p>
          <a:p>
            <a:pPr eaLnBrk="1" hangingPunct="1"/>
            <a:r>
              <a:rPr lang="en-US" altLang="ja-JP" sz="2000" dirty="0" smtClean="0">
                <a:ea typeface="ＭＳ Ｐゴシック" charset="-128"/>
              </a:rPr>
              <a:t>In case of protection, HPSM is not required to switch from working path to protection path because working path and protection path are different.</a:t>
            </a:r>
          </a:p>
          <a:p>
            <a:pPr eaLnBrk="1" hangingPunct="1"/>
            <a:r>
              <a:rPr lang="en-US" altLang="ja-JP" sz="2000" dirty="0" smtClean="0">
                <a:ea typeface="ＭＳ Ｐゴシック" charset="-128"/>
              </a:rPr>
              <a:t>Accordingly, TTL change is not problematic in protection SW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779912" y="3857628"/>
            <a:ext cx="705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TTL=1</a:t>
            </a:r>
            <a:endParaRPr kumimoji="1" lang="ja-JP" altLang="en-US" sz="1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411760" y="350100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HPSM for Working transport path 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9" name="AutoShape 28"/>
          <p:cNvSpPr>
            <a:spLocks noChangeArrowheads="1"/>
          </p:cNvSpPr>
          <p:nvPr/>
        </p:nvSpPr>
        <p:spPr bwMode="auto">
          <a:xfrm>
            <a:off x="3059832" y="4005064"/>
            <a:ext cx="703263" cy="70167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ja-JP" altLang="en-US" dirty="0"/>
          </a:p>
        </p:txBody>
      </p:sp>
      <p:sp>
        <p:nvSpPr>
          <p:cNvPr id="31" name="AutoShape 28"/>
          <p:cNvSpPr>
            <a:spLocks noChangeArrowheads="1"/>
          </p:cNvSpPr>
          <p:nvPr/>
        </p:nvSpPr>
        <p:spPr bwMode="auto">
          <a:xfrm>
            <a:off x="4644008" y="4005064"/>
            <a:ext cx="704850" cy="70167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ja-JP" altLang="en-US" dirty="0"/>
          </a:p>
        </p:txBody>
      </p:sp>
      <p:sp>
        <p:nvSpPr>
          <p:cNvPr id="32" name="AutoShape 28"/>
          <p:cNvSpPr>
            <a:spLocks noChangeArrowheads="1"/>
          </p:cNvSpPr>
          <p:nvPr/>
        </p:nvSpPr>
        <p:spPr bwMode="auto">
          <a:xfrm>
            <a:off x="6444208" y="4005064"/>
            <a:ext cx="704850" cy="70167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ja-JP" altLang="en-US" dirty="0"/>
          </a:p>
        </p:txBody>
      </p:sp>
      <p:sp>
        <p:nvSpPr>
          <p:cNvPr id="33" name="AutoShape 28"/>
          <p:cNvSpPr>
            <a:spLocks noChangeArrowheads="1"/>
          </p:cNvSpPr>
          <p:nvPr/>
        </p:nvSpPr>
        <p:spPr bwMode="auto">
          <a:xfrm>
            <a:off x="3995936" y="5157192"/>
            <a:ext cx="703263" cy="70167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ja-JP" altLang="en-US" dirty="0"/>
          </a:p>
        </p:txBody>
      </p:sp>
      <p:sp>
        <p:nvSpPr>
          <p:cNvPr id="34" name="AutoShape 28"/>
          <p:cNvSpPr>
            <a:spLocks noChangeArrowheads="1"/>
          </p:cNvSpPr>
          <p:nvPr/>
        </p:nvSpPr>
        <p:spPr bwMode="auto">
          <a:xfrm>
            <a:off x="5364088" y="5157192"/>
            <a:ext cx="704850" cy="70167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ja-JP" altLang="en-US" dirty="0"/>
          </a:p>
        </p:txBody>
      </p:sp>
      <p:sp>
        <p:nvSpPr>
          <p:cNvPr id="14" name="フリーフォーム 13"/>
          <p:cNvSpPr/>
          <p:nvPr/>
        </p:nvSpPr>
        <p:spPr>
          <a:xfrm>
            <a:off x="3203848" y="4365104"/>
            <a:ext cx="3384376" cy="117727"/>
          </a:xfrm>
          <a:custGeom>
            <a:avLst/>
            <a:gdLst>
              <a:gd name="connsiteX0" fmla="*/ 0 w 3466682"/>
              <a:gd name="connsiteY0" fmla="*/ 0 h 0"/>
              <a:gd name="connsiteX1" fmla="*/ 3466682 w 346668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66682">
                <a:moveTo>
                  <a:pt x="0" y="0"/>
                </a:moveTo>
                <a:lnTo>
                  <a:pt x="3466682" y="0"/>
                </a:lnTo>
              </a:path>
            </a:pathLst>
          </a:custGeom>
          <a:ln w="5715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爆発 2 20"/>
          <p:cNvSpPr/>
          <p:nvPr/>
        </p:nvSpPr>
        <p:spPr>
          <a:xfrm>
            <a:off x="5508104" y="4221088"/>
            <a:ext cx="648072" cy="432048"/>
          </a:xfrm>
          <a:prstGeom prst="irregularSeal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左カーブ矢印 15"/>
          <p:cNvSpPr/>
          <p:nvPr/>
        </p:nvSpPr>
        <p:spPr>
          <a:xfrm>
            <a:off x="3995936" y="4437112"/>
            <a:ext cx="288032" cy="648072"/>
          </a:xfrm>
          <a:prstGeom prst="curvedLef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436096" y="3933056"/>
            <a:ext cx="1103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Working</a:t>
            </a:r>
            <a:endParaRPr kumimoji="1" lang="ja-JP" altLang="en-US" b="1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427984" y="5157192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Protection</a:t>
            </a:r>
            <a:endParaRPr kumimoji="1" lang="ja-JP" altLang="en-US" b="1" dirty="0"/>
          </a:p>
        </p:txBody>
      </p:sp>
      <p:cxnSp>
        <p:nvCxnSpPr>
          <p:cNvPr id="39" name="直線矢印コネクタ 38"/>
          <p:cNvCxnSpPr/>
          <p:nvPr/>
        </p:nvCxnSpPr>
        <p:spPr>
          <a:xfrm>
            <a:off x="2987824" y="4437112"/>
            <a:ext cx="936104" cy="1296144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755576" y="4797152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HPSM for Protection transport path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2" name="角丸四角形吹き出し 41"/>
          <p:cNvSpPr/>
          <p:nvPr/>
        </p:nvSpPr>
        <p:spPr bwMode="auto">
          <a:xfrm>
            <a:off x="251520" y="5929330"/>
            <a:ext cx="8249570" cy="714380"/>
          </a:xfrm>
          <a:prstGeom prst="wedgeRoundRectCallout">
            <a:avLst>
              <a:gd name="adj1" fmla="val -11583"/>
              <a:gd name="adj2" fmla="val -150282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Automatic switching </a:t>
            </a:r>
            <a:r>
              <a:rPr kumimoji="0" lang="en-US" altLang="ja-JP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of HPSM </a:t>
            </a:r>
            <a:r>
              <a:rPr kumimoji="0" lang="en-US" altLang="ja-JP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is </a:t>
            </a:r>
            <a:r>
              <a:rPr kumimoji="0" lang="en-US" altLang="ja-JP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not </a:t>
            </a:r>
            <a:r>
              <a:rPr kumimoji="0" lang="en-US" altLang="ja-JP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required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baseline="0" dirty="0" smtClean="0"/>
              <a:t> </a:t>
            </a:r>
            <a:r>
              <a:rPr kumimoji="0" lang="en-US" altLang="ja-JP" sz="2000" b="1" baseline="0" dirty="0" smtClean="0"/>
              <a:t>(TTL re-discovery is not required in case of protection SW)</a:t>
            </a:r>
            <a:endParaRPr kumimoji="0" lang="ja-JP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4" name="フリーフォーム 23"/>
          <p:cNvSpPr/>
          <p:nvPr/>
        </p:nvSpPr>
        <p:spPr bwMode="auto">
          <a:xfrm>
            <a:off x="3227294" y="4356847"/>
            <a:ext cx="3370730" cy="1255059"/>
          </a:xfrm>
          <a:custGeom>
            <a:avLst/>
            <a:gdLst>
              <a:gd name="connsiteX0" fmla="*/ 0 w 3370730"/>
              <a:gd name="connsiteY0" fmla="*/ 0 h 1255059"/>
              <a:gd name="connsiteX1" fmla="*/ 878541 w 3370730"/>
              <a:gd name="connsiteY1" fmla="*/ 1255059 h 1255059"/>
              <a:gd name="connsiteX2" fmla="*/ 2563906 w 3370730"/>
              <a:gd name="connsiteY2" fmla="*/ 1255059 h 1255059"/>
              <a:gd name="connsiteX3" fmla="*/ 3370730 w 3370730"/>
              <a:gd name="connsiteY3" fmla="*/ 0 h 1255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0730" h="1255059">
                <a:moveTo>
                  <a:pt x="0" y="0"/>
                </a:moveTo>
                <a:lnTo>
                  <a:pt x="878541" y="1255059"/>
                </a:lnTo>
                <a:lnTo>
                  <a:pt x="2563906" y="1255059"/>
                </a:lnTo>
                <a:lnTo>
                  <a:pt x="3370730" y="0"/>
                </a:lnTo>
              </a:path>
            </a:pathLst>
          </a:cu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7" name="二等辺三角形 26"/>
          <p:cNvSpPr/>
          <p:nvPr/>
        </p:nvSpPr>
        <p:spPr bwMode="auto">
          <a:xfrm>
            <a:off x="4716016" y="4293096"/>
            <a:ext cx="142876" cy="142876"/>
          </a:xfrm>
          <a:prstGeom prst="triangl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0" name="二等辺三角形 29"/>
          <p:cNvSpPr/>
          <p:nvPr/>
        </p:nvSpPr>
        <p:spPr bwMode="auto">
          <a:xfrm>
            <a:off x="4067944" y="5517232"/>
            <a:ext cx="142876" cy="142876"/>
          </a:xfrm>
          <a:prstGeom prst="triangl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6" name="二等辺三角形 35"/>
          <p:cNvSpPr/>
          <p:nvPr/>
        </p:nvSpPr>
        <p:spPr bwMode="auto">
          <a:xfrm>
            <a:off x="5436096" y="5517232"/>
            <a:ext cx="142876" cy="142876"/>
          </a:xfrm>
          <a:prstGeom prst="triangl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3203848" y="4149080"/>
            <a:ext cx="1584176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Next steps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r>
              <a:rPr kumimoji="1" lang="en-US" altLang="ja-JP" dirty="0" smtClean="0"/>
              <a:t>Solicit further comments on ver.4</a:t>
            </a:r>
          </a:p>
          <a:p>
            <a:r>
              <a:rPr kumimoji="1" lang="en-US" altLang="ja-JP" dirty="0" smtClean="0"/>
              <a:t>Clarify the required behavior of HPSM when a protection switching occurs during its monitoring</a:t>
            </a:r>
          </a:p>
          <a:p>
            <a:r>
              <a:rPr kumimoji="1" lang="en-US" altLang="ja-JP" dirty="0" smtClean="0"/>
              <a:t>Ask for WG poll</a:t>
            </a:r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650" y="1412875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ja-JP" smtClean="0">
                <a:ea typeface="ＭＳ Ｐゴシック" charset="-128"/>
              </a:rPr>
              <a:t>Thank you</a:t>
            </a:r>
          </a:p>
        </p:txBody>
      </p:sp>
      <p:sp>
        <p:nvSpPr>
          <p:cNvPr id="21506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smtClean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5480</TotalTime>
  <Words>427</Words>
  <Application>Microsoft Office PowerPoint</Application>
  <PresentationFormat>画面に合わせる (4:3)</PresentationFormat>
  <Paragraphs>104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Default Design</vt:lpstr>
      <vt:lpstr>draft-koike-mpls-tp-temporal-hitless-psm-04 November 17th, 2011  Taipei </vt:lpstr>
      <vt:lpstr>Overview</vt:lpstr>
      <vt:lpstr>Updates from ver. 3</vt:lpstr>
      <vt:lpstr>Additional issue in pre-configuration of SPMEs</vt:lpstr>
      <vt:lpstr>One of the possible solutions for HPSM</vt:lpstr>
      <vt:lpstr>Consideration on an event changing the TTL distance to the peer monitoring entity</vt:lpstr>
      <vt:lpstr>Next steps</vt:lpstr>
      <vt:lpstr>Thank you</vt:lpstr>
    </vt:vector>
  </TitlesOfParts>
  <Company>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Draft-koike-mpls-tp-thsm-03</dc:title>
  <dc:creator>Yoshinori Koike</dc:creator>
  <cp:lastModifiedBy>Yoshinori Koike</cp:lastModifiedBy>
  <cp:revision>133</cp:revision>
  <dcterms:created xsi:type="dcterms:W3CDTF">2009-09-30T16:32:50Z</dcterms:created>
  <dcterms:modified xsi:type="dcterms:W3CDTF">2011-11-16T04:56:05Z</dcterms:modified>
</cp:coreProperties>
</file>