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Masters/slideMaster2.xml" ContentType="application/vnd.openxmlformats-officedocument.presentationml.slideMaster+xml"/>
  <Override PartName="/ppt/theme/theme2.xml" ContentType="application/vnd.openxmlformats-officedocument.theme+xml"/>
  <Override PartName="/ppt/slideLayouts/slideLayout1.xml" ContentType="application/vnd.openxmlformats-officedocument.presentationml.slideLayout+xml"/>
  <Default Extension="jpeg" ContentType="image/jpeg"/>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theme/theme4.xml" ContentType="application/vnd.openxmlformats-officedocument.them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44" r:id="rId1"/>
    <p:sldMasterId id="2147483883" r:id="rId2"/>
  </p:sldMasterIdLst>
  <p:notesMasterIdLst>
    <p:notesMasterId r:id="rId35"/>
  </p:notesMasterIdLst>
  <p:handoutMasterIdLst>
    <p:handoutMasterId r:id="rId36"/>
  </p:handoutMasterIdLst>
  <p:sldIdLst>
    <p:sldId id="256" r:id="rId3"/>
    <p:sldId id="451" r:id="rId4"/>
    <p:sldId id="257" r:id="rId5"/>
    <p:sldId id="343" r:id="rId6"/>
    <p:sldId id="447" r:id="rId7"/>
    <p:sldId id="449" r:id="rId8"/>
    <p:sldId id="450" r:id="rId9"/>
    <p:sldId id="487" r:id="rId10"/>
    <p:sldId id="506" r:id="rId11"/>
    <p:sldId id="507" r:id="rId12"/>
    <p:sldId id="508" r:id="rId13"/>
    <p:sldId id="509" r:id="rId14"/>
    <p:sldId id="510" r:id="rId15"/>
    <p:sldId id="511" r:id="rId16"/>
    <p:sldId id="504" r:id="rId17"/>
    <p:sldId id="513" r:id="rId18"/>
    <p:sldId id="514" r:id="rId19"/>
    <p:sldId id="515" r:id="rId20"/>
    <p:sldId id="516" r:id="rId21"/>
    <p:sldId id="517" r:id="rId22"/>
    <p:sldId id="518" r:id="rId23"/>
    <p:sldId id="519" r:id="rId24"/>
    <p:sldId id="520" r:id="rId25"/>
    <p:sldId id="521" r:id="rId26"/>
    <p:sldId id="522" r:id="rId27"/>
    <p:sldId id="523" r:id="rId28"/>
    <p:sldId id="524" r:id="rId29"/>
    <p:sldId id="525" r:id="rId30"/>
    <p:sldId id="486" r:id="rId31"/>
    <p:sldId id="526" r:id="rId32"/>
    <p:sldId id="445" r:id="rId33"/>
    <p:sldId id="446"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3300"/>
    <a:srgbClr val="D9EDEF"/>
    <a:srgbClr val="CC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272" autoAdjust="0"/>
    <p:restoredTop sz="94676" autoAdjust="0"/>
  </p:normalViewPr>
  <p:slideViewPr>
    <p:cSldViewPr>
      <p:cViewPr>
        <p:scale>
          <a:sx n="100" d="100"/>
          <a:sy n="100" d="100"/>
        </p:scale>
        <p:origin x="-1952" y="-8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EEBE4D-2B8C-4949-9671-CE01ED204771}" type="datetimeFigureOut">
              <a:rPr lang="en-US" smtClean="0"/>
              <a:pPr/>
              <a:t>11/16/11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4763519-882D-084B-B42A-38A3E1B81A3D}"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86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044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86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86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46F757C-F73A-497C-93CF-FCA2AC8DFB82}"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46F757C-F73A-497C-93CF-FCA2AC8DFB82}" type="slidenum">
              <a:rPr lang="en-US" smtClean="0"/>
              <a:pPr>
                <a:defRPr/>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 17, 2011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IETF 82 - NEA Meeting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30EAFBE-864E-4221-A4A8-C9B4EC2270D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Nov 17, 2011</a:t>
            </a:r>
            <a:endParaRPr lang="en-US"/>
          </a:p>
        </p:txBody>
      </p:sp>
      <p:sp>
        <p:nvSpPr>
          <p:cNvPr id="4" name="Footer Placeholder 3"/>
          <p:cNvSpPr>
            <a:spLocks noGrp="1"/>
          </p:cNvSpPr>
          <p:nvPr>
            <p:ph type="ftr" sz="quarter" idx="11"/>
          </p:nvPr>
        </p:nvSpPr>
        <p:spPr/>
        <p:txBody>
          <a:bodyPr/>
          <a:lstStyle/>
          <a:p>
            <a:r>
              <a:rPr lang="en-US" smtClean="0"/>
              <a:t>IETF 82 - NEA Meeting</a:t>
            </a:r>
            <a:endParaRPr lang="en-US"/>
          </a:p>
        </p:txBody>
      </p:sp>
      <p:sp>
        <p:nvSpPr>
          <p:cNvPr id="5" name="Slide Number Placeholder 4"/>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Nov 17, 2011</a:t>
            </a:r>
            <a:endParaRPr lang="en-US"/>
          </a:p>
        </p:txBody>
      </p:sp>
      <p:sp>
        <p:nvSpPr>
          <p:cNvPr id="3" name="Footer Placeholder 2"/>
          <p:cNvSpPr>
            <a:spLocks noGrp="1"/>
          </p:cNvSpPr>
          <p:nvPr>
            <p:ph type="ftr" sz="quarter" idx="11"/>
          </p:nvPr>
        </p:nvSpPr>
        <p:spPr/>
        <p:txBody>
          <a:bodyPr/>
          <a:lstStyle/>
          <a:p>
            <a:r>
              <a:rPr lang="en-US" smtClean="0"/>
              <a:t>IETF 82 - NEA Meeting</a:t>
            </a:r>
            <a:endParaRPr lang="en-US"/>
          </a:p>
        </p:txBody>
      </p:sp>
      <p:sp>
        <p:nvSpPr>
          <p:cNvPr id="4" name="Slide Number Placeholder 3"/>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Nov 17, 2011</a:t>
            </a:r>
            <a:endParaRPr lang="en-US"/>
          </a:p>
        </p:txBody>
      </p:sp>
      <p:sp>
        <p:nvSpPr>
          <p:cNvPr id="6" name="Footer Placeholder 5"/>
          <p:cNvSpPr>
            <a:spLocks noGrp="1"/>
          </p:cNvSpPr>
          <p:nvPr>
            <p:ph type="ftr" sz="quarter" idx="11"/>
          </p:nvPr>
        </p:nvSpPr>
        <p:spPr/>
        <p:txBody>
          <a:bodyPr/>
          <a:lstStyle/>
          <a:p>
            <a:r>
              <a:rPr lang="en-US" smtClean="0"/>
              <a:t>IETF 82 - NEA Meeting</a:t>
            </a:r>
            <a:endParaRPr lang="en-US"/>
          </a:p>
        </p:txBody>
      </p:sp>
      <p:sp>
        <p:nvSpPr>
          <p:cNvPr id="7" name="Slide Number Placeholder 6"/>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Nov 17, 2011</a:t>
            </a:r>
            <a:endParaRPr lang="en-US"/>
          </a:p>
        </p:txBody>
      </p:sp>
      <p:sp>
        <p:nvSpPr>
          <p:cNvPr id="6" name="Footer Placeholder 5"/>
          <p:cNvSpPr>
            <a:spLocks noGrp="1"/>
          </p:cNvSpPr>
          <p:nvPr>
            <p:ph type="ftr" sz="quarter" idx="11"/>
          </p:nvPr>
        </p:nvSpPr>
        <p:spPr/>
        <p:txBody>
          <a:bodyPr/>
          <a:lstStyle/>
          <a:p>
            <a:r>
              <a:rPr lang="en-US" smtClean="0"/>
              <a:t>IETF 82 - NEA Meeting</a:t>
            </a:r>
            <a:endParaRPr lang="en-US"/>
          </a:p>
        </p:txBody>
      </p:sp>
      <p:sp>
        <p:nvSpPr>
          <p:cNvPr id="7" name="Slide Number Placeholder 6"/>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Nov 17, 2011</a:t>
            </a:r>
            <a:endParaRPr lang="en-US"/>
          </a:p>
        </p:txBody>
      </p:sp>
      <p:sp>
        <p:nvSpPr>
          <p:cNvPr id="5" name="Footer Placeholder 4"/>
          <p:cNvSpPr>
            <a:spLocks noGrp="1"/>
          </p:cNvSpPr>
          <p:nvPr>
            <p:ph type="ftr" sz="quarter" idx="11"/>
          </p:nvPr>
        </p:nvSpPr>
        <p:spPr/>
        <p:txBody>
          <a:bodyPr/>
          <a:lstStyle/>
          <a:p>
            <a:r>
              <a:rPr lang="en-US" smtClean="0"/>
              <a:t>IETF 82 -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Nov 17, 2011</a:t>
            </a:r>
            <a:endParaRPr lang="en-US"/>
          </a:p>
        </p:txBody>
      </p:sp>
      <p:sp>
        <p:nvSpPr>
          <p:cNvPr id="5" name="Footer Placeholder 4"/>
          <p:cNvSpPr>
            <a:spLocks noGrp="1"/>
          </p:cNvSpPr>
          <p:nvPr>
            <p:ph type="ftr" sz="quarter" idx="11"/>
          </p:nvPr>
        </p:nvSpPr>
        <p:spPr/>
        <p:txBody>
          <a:bodyPr/>
          <a:lstStyle/>
          <a:p>
            <a:r>
              <a:rPr lang="en-US" smtClean="0"/>
              <a:t>IETF 82 -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 17, 2011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IETF 82 - NEA Meeting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1535103-BF6F-4DE8-B179-D7D3BE2A078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r>
              <a:rPr lang="en-US" smtClean="0"/>
              <a:t>Nov 17, 2011</a:t>
            </a:r>
            <a:endParaRPr lang="en-US" dirty="0"/>
          </a:p>
        </p:txBody>
      </p:sp>
      <p:sp>
        <p:nvSpPr>
          <p:cNvPr id="4" name="Rectangle 5"/>
          <p:cNvSpPr>
            <a:spLocks noGrp="1" noChangeArrowheads="1"/>
          </p:cNvSpPr>
          <p:nvPr>
            <p:ph type="ftr" sz="quarter" idx="11"/>
          </p:nvPr>
        </p:nvSpPr>
        <p:spPr/>
        <p:txBody>
          <a:bodyPr/>
          <a:lstStyle>
            <a:lvl1pPr>
              <a:defRPr/>
            </a:lvl1pPr>
          </a:lstStyle>
          <a:p>
            <a:pPr>
              <a:defRPr/>
            </a:pPr>
            <a:r>
              <a:rPr lang="en-US" smtClean="0"/>
              <a:t>IETF 82 - NEA Meeting</a:t>
            </a:r>
            <a:endParaRPr lang="en-US"/>
          </a:p>
        </p:txBody>
      </p:sp>
      <p:sp>
        <p:nvSpPr>
          <p:cNvPr id="5" name="Rectangle 6"/>
          <p:cNvSpPr>
            <a:spLocks noGrp="1" noChangeArrowheads="1"/>
          </p:cNvSpPr>
          <p:nvPr>
            <p:ph type="sldNum" sz="quarter" idx="12"/>
          </p:nvPr>
        </p:nvSpPr>
        <p:spPr/>
        <p:txBody>
          <a:bodyPr/>
          <a:lstStyle>
            <a:lvl1pPr>
              <a:defRPr/>
            </a:lvl1pPr>
          </a:lstStyle>
          <a:p>
            <a:pPr>
              <a:defRPr/>
            </a:pPr>
            <a:fld id="{8DECA2ED-DBCA-4100-BF2B-EF18907E5D1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r>
              <a:rPr lang="en-US" smtClean="0"/>
              <a:t>Nov 17, 2011</a:t>
            </a:r>
            <a:endParaRPr lang="en-US" dirty="0"/>
          </a:p>
        </p:txBody>
      </p:sp>
      <p:sp>
        <p:nvSpPr>
          <p:cNvPr id="3" name="Rectangle 5"/>
          <p:cNvSpPr>
            <a:spLocks noGrp="1" noChangeArrowheads="1"/>
          </p:cNvSpPr>
          <p:nvPr>
            <p:ph type="ftr" sz="quarter" idx="11"/>
          </p:nvPr>
        </p:nvSpPr>
        <p:spPr/>
        <p:txBody>
          <a:bodyPr/>
          <a:lstStyle>
            <a:lvl1pPr>
              <a:defRPr/>
            </a:lvl1pPr>
          </a:lstStyle>
          <a:p>
            <a:pPr>
              <a:defRPr/>
            </a:pPr>
            <a:r>
              <a:rPr lang="en-US" smtClean="0"/>
              <a:t>IETF 82 - NEA Meeting</a:t>
            </a:r>
            <a:endParaRPr lang="en-US"/>
          </a:p>
        </p:txBody>
      </p:sp>
      <p:sp>
        <p:nvSpPr>
          <p:cNvPr id="4" name="Rectangle 6"/>
          <p:cNvSpPr>
            <a:spLocks noGrp="1" noChangeArrowheads="1"/>
          </p:cNvSpPr>
          <p:nvPr>
            <p:ph type="sldNum" sz="quarter" idx="12"/>
          </p:nvPr>
        </p:nvSpPr>
        <p:spPr/>
        <p:txBody>
          <a:bodyPr/>
          <a:lstStyle>
            <a:lvl1pPr>
              <a:defRPr/>
            </a:lvl1pPr>
          </a:lstStyle>
          <a:p>
            <a:pPr>
              <a:defRPr/>
            </a:pPr>
            <a:fld id="{9B596634-B4A0-4728-99DE-EE4CE2965B1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Nov 17, 2011</a:t>
            </a:r>
            <a:endParaRPr lang="en-US"/>
          </a:p>
        </p:txBody>
      </p:sp>
      <p:sp>
        <p:nvSpPr>
          <p:cNvPr id="5" name="Footer Placeholder 4"/>
          <p:cNvSpPr>
            <a:spLocks noGrp="1"/>
          </p:cNvSpPr>
          <p:nvPr>
            <p:ph type="ftr" sz="quarter" idx="11"/>
          </p:nvPr>
        </p:nvSpPr>
        <p:spPr/>
        <p:txBody>
          <a:bodyPr/>
          <a:lstStyle/>
          <a:p>
            <a:r>
              <a:rPr lang="en-US" smtClean="0"/>
              <a:t>IETF 82 -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Nov 17, 2011</a:t>
            </a:r>
            <a:endParaRPr lang="en-US"/>
          </a:p>
        </p:txBody>
      </p:sp>
      <p:sp>
        <p:nvSpPr>
          <p:cNvPr id="5" name="Footer Placeholder 4"/>
          <p:cNvSpPr>
            <a:spLocks noGrp="1"/>
          </p:cNvSpPr>
          <p:nvPr>
            <p:ph type="ftr" sz="quarter" idx="11"/>
          </p:nvPr>
        </p:nvSpPr>
        <p:spPr/>
        <p:txBody>
          <a:bodyPr/>
          <a:lstStyle/>
          <a:p>
            <a:r>
              <a:rPr lang="en-US" smtClean="0"/>
              <a:t>IETF 82 -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Nov 17, 2011</a:t>
            </a:r>
            <a:endParaRPr lang="en-US"/>
          </a:p>
        </p:txBody>
      </p:sp>
      <p:sp>
        <p:nvSpPr>
          <p:cNvPr id="5" name="Footer Placeholder 4"/>
          <p:cNvSpPr>
            <a:spLocks noGrp="1"/>
          </p:cNvSpPr>
          <p:nvPr>
            <p:ph type="ftr" sz="quarter" idx="11"/>
          </p:nvPr>
        </p:nvSpPr>
        <p:spPr/>
        <p:txBody>
          <a:bodyPr/>
          <a:lstStyle/>
          <a:p>
            <a:r>
              <a:rPr lang="en-US" smtClean="0"/>
              <a:t>IETF 82 -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Nov 17, 2011</a:t>
            </a:r>
            <a:endParaRPr lang="en-US"/>
          </a:p>
        </p:txBody>
      </p:sp>
      <p:sp>
        <p:nvSpPr>
          <p:cNvPr id="6" name="Footer Placeholder 5"/>
          <p:cNvSpPr>
            <a:spLocks noGrp="1"/>
          </p:cNvSpPr>
          <p:nvPr>
            <p:ph type="ftr" sz="quarter" idx="11"/>
          </p:nvPr>
        </p:nvSpPr>
        <p:spPr/>
        <p:txBody>
          <a:bodyPr/>
          <a:lstStyle/>
          <a:p>
            <a:r>
              <a:rPr lang="en-US" smtClean="0"/>
              <a:t>IETF 82 - NEA Meeting</a:t>
            </a:r>
            <a:endParaRPr lang="en-US"/>
          </a:p>
        </p:txBody>
      </p:sp>
      <p:sp>
        <p:nvSpPr>
          <p:cNvPr id="7" name="Slide Number Placeholder 6"/>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Nov 17, 2011</a:t>
            </a:r>
            <a:endParaRPr lang="en-US"/>
          </a:p>
        </p:txBody>
      </p:sp>
      <p:sp>
        <p:nvSpPr>
          <p:cNvPr id="8" name="Footer Placeholder 7"/>
          <p:cNvSpPr>
            <a:spLocks noGrp="1"/>
          </p:cNvSpPr>
          <p:nvPr>
            <p:ph type="ftr" sz="quarter" idx="11"/>
          </p:nvPr>
        </p:nvSpPr>
        <p:spPr/>
        <p:txBody>
          <a:bodyPr/>
          <a:lstStyle/>
          <a:p>
            <a:r>
              <a:rPr lang="en-US" smtClean="0"/>
              <a:t>IETF 82 - NEA Meeting</a:t>
            </a:r>
            <a:endParaRPr lang="en-US"/>
          </a:p>
        </p:txBody>
      </p:sp>
      <p:sp>
        <p:nvSpPr>
          <p:cNvPr id="9" name="Slide Number Placeholder 8"/>
          <p:cNvSpPr>
            <a:spLocks noGrp="1"/>
          </p:cNvSpPr>
          <p:nvPr>
            <p:ph type="sldNum" sz="quarter" idx="12"/>
          </p:nvPr>
        </p:nvSpPr>
        <p:spPr/>
        <p:txBody>
          <a:bodyPr/>
          <a:lstStyle/>
          <a:p>
            <a:fld id="{7A83A7A5-9B7E-4751-9122-CC8BEA4C255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5.xml"/><Relationship Id="rId12" Type="http://schemas.openxmlformats.org/officeDocument/2006/relationships/theme" Target="../theme/theme2.xml"/><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slideLayout" Target="../slideLayouts/slideLayout7.xml"/><Relationship Id="rId4" Type="http://schemas.openxmlformats.org/officeDocument/2006/relationships/slideLayout" Target="../slideLayouts/slideLayout8.xml"/><Relationship Id="rId5" Type="http://schemas.openxmlformats.org/officeDocument/2006/relationships/slideLayout" Target="../slideLayouts/slideLayout9.xml"/><Relationship Id="rId6" Type="http://schemas.openxmlformats.org/officeDocument/2006/relationships/slideLayout" Target="../slideLayouts/slideLayout10.xml"/><Relationship Id="rId7" Type="http://schemas.openxmlformats.org/officeDocument/2006/relationships/slideLayout" Target="../slideLayouts/slideLayout11.xml"/><Relationship Id="rId8" Type="http://schemas.openxmlformats.org/officeDocument/2006/relationships/slideLayout" Target="../slideLayouts/slideLayout12.xml"/><Relationship Id="rId9" Type="http://schemas.openxmlformats.org/officeDocument/2006/relationships/slideLayout" Target="../slideLayouts/slideLayout13.xml"/><Relationship Id="rId10"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solidFill>
                  <a:srgbClr val="000000"/>
                </a:solidFill>
              </a:defRPr>
            </a:lvl1pPr>
          </a:lstStyle>
          <a:p>
            <a:pPr>
              <a:defRPr/>
            </a:pPr>
            <a:r>
              <a:rPr lang="en-US" smtClean="0"/>
              <a:t>Nov 17, 2011</a:t>
            </a:r>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solidFill>
                  <a:srgbClr val="000000"/>
                </a:solidFill>
              </a:defRPr>
            </a:lvl1pPr>
          </a:lstStyle>
          <a:p>
            <a:pPr>
              <a:defRPr/>
            </a:pPr>
            <a:r>
              <a:rPr lang="en-US" smtClean="0"/>
              <a:t>IETF 82 - NEA Meeting</a:t>
            </a: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rgbClr val="000000"/>
                </a:solidFill>
              </a:defRPr>
            </a:lvl1pPr>
          </a:lstStyle>
          <a:p>
            <a:pPr>
              <a:defRPr/>
            </a:pPr>
            <a:fld id="{06675AA8-B797-4DBB-BC9B-C407B16368E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82" r:id="rId2"/>
    <p:sldLayoutId id="2147483895" r:id="rId3"/>
    <p:sldLayoutId id="2147483896" r:id="rId4"/>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Nov 17, 2011</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IETF 82 - NEA Meeting</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83A7A5-9B7E-4751-9122-CC8BEA4C255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8" r:id="rId5"/>
    <p:sldLayoutId id="2147483889" r:id="rId6"/>
    <p:sldLayoutId id="2147483890" r:id="rId7"/>
    <p:sldLayoutId id="2147483891" r:id="rId8"/>
    <p:sldLayoutId id="2147483892" r:id="rId9"/>
    <p:sldLayoutId id="2147483893" r:id="rId10"/>
    <p:sldLayoutId id="2147483894"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4" Type="http://schemas.openxmlformats.org/officeDocument/2006/relationships/hyperlink" Target="http://www.ietf.org/rfc/rfc4879.txt" TargetMode="External"/><Relationship Id="rId1" Type="http://schemas.openxmlformats.org/officeDocument/2006/relationships/slideLayout" Target="../slideLayouts/slideLayout6.xml"/><Relationship Id="rId2" Type="http://schemas.openxmlformats.org/officeDocument/2006/relationships/hyperlink" Target="http://www.ietf.org/rfc/rfc5378.txt"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ietf.org/internet-drafts/draft-ietf-nea-pt-tls-00.txt" TargetMode="External"/><Relationship Id="rId4" Type="http://schemas.openxmlformats.org/officeDocument/2006/relationships/hyperlink" Target="http://www.ietf.org/internet-drafts/draft-ietf-nea-pt-eap-00.txt" TargetMode="External"/><Relationship Id="rId5" Type="http://schemas.openxmlformats.org/officeDocument/2006/relationships/hyperlink" Target="http://tools.ietf.org/id/draft-salowey-nea-asokan-00.txt"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3" name="Rectangle 2"/>
          <p:cNvSpPr>
            <a:spLocks noGrp="1" noChangeArrowheads="1"/>
          </p:cNvSpPr>
          <p:nvPr>
            <p:ph type="ctrTitle"/>
          </p:nvPr>
        </p:nvSpPr>
        <p:spPr>
          <a:xfrm>
            <a:off x="685800" y="1219200"/>
            <a:ext cx="7772400" cy="2381250"/>
          </a:xfrm>
        </p:spPr>
        <p:txBody>
          <a:bodyPr/>
          <a:lstStyle/>
          <a:p>
            <a:pPr eaLnBrk="1" hangingPunct="1"/>
            <a:r>
              <a:rPr lang="en-US" dirty="0" smtClean="0"/>
              <a:t>NEA Working Group</a:t>
            </a:r>
            <a:br>
              <a:rPr lang="en-US" dirty="0" smtClean="0"/>
            </a:br>
            <a:r>
              <a:rPr lang="en-US" dirty="0" smtClean="0"/>
              <a:t>IETF  meeting</a:t>
            </a:r>
            <a:br>
              <a:rPr lang="en-US" dirty="0" smtClean="0"/>
            </a:br>
            <a:endParaRPr lang="en-US" dirty="0" smtClean="0"/>
          </a:p>
        </p:txBody>
      </p:sp>
      <p:sp>
        <p:nvSpPr>
          <p:cNvPr id="53254" name="Rectangle 3"/>
          <p:cNvSpPr>
            <a:spLocks noGrp="1" noChangeArrowheads="1"/>
          </p:cNvSpPr>
          <p:nvPr>
            <p:ph type="subTitle" idx="1"/>
          </p:nvPr>
        </p:nvSpPr>
        <p:spPr/>
        <p:txBody>
          <a:bodyPr/>
          <a:lstStyle/>
          <a:p>
            <a:pPr eaLnBrk="1" hangingPunct="1"/>
            <a:r>
              <a:rPr lang="en-US" sz="2000" dirty="0" smtClean="0"/>
              <a:t>Nov 17, 2011</a:t>
            </a:r>
            <a:endParaRPr lang="en-US" sz="1400" dirty="0" smtClean="0"/>
          </a:p>
        </p:txBody>
      </p:sp>
      <p:sp>
        <p:nvSpPr>
          <p:cNvPr id="53250" name="Date Placeholder 3"/>
          <p:cNvSpPr>
            <a:spLocks noGrp="1"/>
          </p:cNvSpPr>
          <p:nvPr>
            <p:ph type="dt" sz="half" idx="10"/>
          </p:nvPr>
        </p:nvSpPr>
        <p:spPr>
          <a:noFill/>
        </p:spPr>
        <p:txBody>
          <a:bodyPr/>
          <a:lstStyle/>
          <a:p>
            <a:r>
              <a:rPr lang="en-US" smtClean="0"/>
              <a:t>Nov 17, 2011</a:t>
            </a:r>
            <a:endParaRPr lang="en-US" dirty="0" smtClean="0"/>
          </a:p>
        </p:txBody>
      </p:sp>
      <p:sp>
        <p:nvSpPr>
          <p:cNvPr id="53251" name="Footer Placeholder 4"/>
          <p:cNvSpPr>
            <a:spLocks noGrp="1"/>
          </p:cNvSpPr>
          <p:nvPr>
            <p:ph type="ftr" sz="quarter" idx="11"/>
          </p:nvPr>
        </p:nvSpPr>
        <p:spPr>
          <a:noFill/>
        </p:spPr>
        <p:txBody>
          <a:bodyPr/>
          <a:lstStyle/>
          <a:p>
            <a:r>
              <a:rPr lang="en-US" smtClean="0"/>
              <a:t>IETF 82 - NEA Meeting</a:t>
            </a:r>
            <a:endParaRPr lang="en-US" dirty="0" smtClean="0"/>
          </a:p>
        </p:txBody>
      </p:sp>
      <p:sp>
        <p:nvSpPr>
          <p:cNvPr id="53252" name="Slide Number Placeholder 5"/>
          <p:cNvSpPr>
            <a:spLocks noGrp="1"/>
          </p:cNvSpPr>
          <p:nvPr>
            <p:ph type="sldNum" sz="quarter" idx="12"/>
          </p:nvPr>
        </p:nvSpPr>
        <p:spPr>
          <a:noFill/>
        </p:spPr>
        <p:txBody>
          <a:bodyPr/>
          <a:lstStyle/>
          <a:p>
            <a:fld id="{FD86BD97-1C38-4165-BFF8-9F3315B76CEF}" type="slidenum">
              <a:rPr lang="en-US" smtClean="0"/>
              <a:pPr/>
              <a:t>1</a:t>
            </a:fld>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TLS </a:t>
            </a:r>
            <a:r>
              <a:rPr lang="en-US" dirty="0" err="1" smtClean="0"/>
              <a:t>Keepalive</a:t>
            </a:r>
            <a:endParaRPr lang="en-US" dirty="0"/>
          </a:p>
        </p:txBody>
      </p:sp>
      <p:sp>
        <p:nvSpPr>
          <p:cNvPr id="3" name="Content Placeholder 2"/>
          <p:cNvSpPr>
            <a:spLocks noGrp="1"/>
          </p:cNvSpPr>
          <p:nvPr>
            <p:ph idx="1"/>
          </p:nvPr>
        </p:nvSpPr>
        <p:spPr/>
        <p:txBody>
          <a:bodyPr/>
          <a:lstStyle/>
          <a:p>
            <a:r>
              <a:rPr lang="en-US" dirty="0" smtClean="0"/>
              <a:t>TLS Heartbeat provides mechanism to keep TLS session up</a:t>
            </a:r>
          </a:p>
          <a:p>
            <a:pPr lvl="1"/>
            <a:r>
              <a:rPr lang="en-US" dirty="0" smtClean="0"/>
              <a:t>draft-</a:t>
            </a:r>
            <a:r>
              <a:rPr lang="en-US" dirty="0" err="1" smtClean="0"/>
              <a:t>ietf-tls-dtls-heartbeat</a:t>
            </a:r>
            <a:endParaRPr lang="en-US" dirty="0" smtClean="0"/>
          </a:p>
          <a:p>
            <a:pPr lvl="1"/>
            <a:r>
              <a:rPr lang="en-US" dirty="0" smtClean="0"/>
              <a:t>Should be completed before PT-TLS</a:t>
            </a:r>
          </a:p>
          <a:p>
            <a:r>
              <a:rPr lang="en-US" dirty="0" smtClean="0"/>
              <a:t>Proposed Resolution: revise PT-TLS draft to include optional support for TLS heartbeat</a:t>
            </a:r>
            <a:endParaRPr lang="en-US" dirty="0"/>
          </a:p>
        </p:txBody>
      </p:sp>
      <p:sp>
        <p:nvSpPr>
          <p:cNvPr id="4" name="Date Placeholder 3"/>
          <p:cNvSpPr>
            <a:spLocks noGrp="1"/>
          </p:cNvSpPr>
          <p:nvPr>
            <p:ph type="dt" sz="half" idx="10"/>
          </p:nvPr>
        </p:nvSpPr>
        <p:spPr/>
        <p:txBody>
          <a:bodyPr/>
          <a:lstStyle/>
          <a:p>
            <a:pPr>
              <a:defRPr/>
            </a:pPr>
            <a:r>
              <a:rPr lang="en-US" smtClean="0"/>
              <a:t>Nov 17, 2011</a:t>
            </a:r>
            <a:endParaRPr lang="en-US" dirty="0"/>
          </a:p>
        </p:txBody>
      </p:sp>
      <p:sp>
        <p:nvSpPr>
          <p:cNvPr id="5" name="Slide Number Placeholder 4"/>
          <p:cNvSpPr>
            <a:spLocks noGrp="1"/>
          </p:cNvSpPr>
          <p:nvPr>
            <p:ph type="sldNum" sz="quarter" idx="12"/>
          </p:nvPr>
        </p:nvSpPr>
        <p:spPr/>
        <p:txBody>
          <a:bodyPr/>
          <a:lstStyle/>
          <a:p>
            <a:pPr>
              <a:defRPr/>
            </a:pPr>
            <a:fld id="{D30EAFBE-864E-4221-A4A8-C9B4EC2270DB}" type="slidenum">
              <a:rPr lang="en-US" smtClean="0"/>
              <a:pPr>
                <a:defRPr/>
              </a:pPr>
              <a:t>10</a:t>
            </a:fld>
            <a:endParaRPr lang="en-US"/>
          </a:p>
        </p:txBody>
      </p:sp>
      <p:sp>
        <p:nvSpPr>
          <p:cNvPr id="6" name="Footer Placeholder 5"/>
          <p:cNvSpPr>
            <a:spLocks noGrp="1"/>
          </p:cNvSpPr>
          <p:nvPr>
            <p:ph type="ftr" sz="quarter" idx="11"/>
          </p:nvPr>
        </p:nvSpPr>
        <p:spPr/>
        <p:txBody>
          <a:bodyPr/>
          <a:lstStyle/>
          <a:p>
            <a:pPr>
              <a:defRPr/>
            </a:pPr>
            <a:r>
              <a:rPr lang="en-US" smtClean="0"/>
              <a:t>IETF 82 - NEA Meeting</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28304602"/>
      </p:ext>
    </p:extLst>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Version Negotiation</a:t>
            </a:r>
            <a:endParaRPr lang="en-US" dirty="0"/>
          </a:p>
        </p:txBody>
      </p:sp>
      <p:sp>
        <p:nvSpPr>
          <p:cNvPr id="3" name="Content Placeholder 2"/>
          <p:cNvSpPr>
            <a:spLocks noGrp="1"/>
          </p:cNvSpPr>
          <p:nvPr>
            <p:ph idx="1"/>
          </p:nvPr>
        </p:nvSpPr>
        <p:spPr/>
        <p:txBody>
          <a:bodyPr/>
          <a:lstStyle/>
          <a:p>
            <a:pPr marL="0" indent="0">
              <a:buNone/>
            </a:pPr>
            <a:r>
              <a:rPr lang="en-US" dirty="0" smtClean="0"/>
              <a:t>“Subsequent </a:t>
            </a:r>
            <a:r>
              <a:rPr lang="en-US" dirty="0"/>
              <a:t>assessments on </a:t>
            </a:r>
            <a:r>
              <a:rPr lang="en-US" dirty="0" smtClean="0"/>
              <a:t>the same </a:t>
            </a:r>
            <a:r>
              <a:rPr lang="en-US" dirty="0"/>
              <a:t>session MUST use the negotiated version number and </a:t>
            </a:r>
            <a:r>
              <a:rPr lang="en-US" dirty="0" smtClean="0"/>
              <a:t>therefore SHOULD </a:t>
            </a:r>
            <a:r>
              <a:rPr lang="en-US" dirty="0"/>
              <a:t>NOT send additional version negotiation messages</a:t>
            </a:r>
            <a:r>
              <a:rPr lang="en-US" dirty="0" smtClean="0"/>
              <a:t>.”</a:t>
            </a:r>
          </a:p>
          <a:p>
            <a:pPr marL="0" indent="0">
              <a:buNone/>
            </a:pPr>
            <a:endParaRPr lang="en-US" dirty="0"/>
          </a:p>
          <a:p>
            <a:pPr marL="0" indent="0">
              <a:buNone/>
            </a:pPr>
            <a:r>
              <a:rPr lang="en-US" dirty="0" smtClean="0"/>
              <a:t>Proposed Resolution: Change SHOULD NOT to MUST NOT</a:t>
            </a:r>
            <a:endParaRPr lang="en-US" dirty="0"/>
          </a:p>
        </p:txBody>
      </p:sp>
      <p:sp>
        <p:nvSpPr>
          <p:cNvPr id="4" name="Date Placeholder 3"/>
          <p:cNvSpPr>
            <a:spLocks noGrp="1"/>
          </p:cNvSpPr>
          <p:nvPr>
            <p:ph type="dt" sz="half" idx="10"/>
          </p:nvPr>
        </p:nvSpPr>
        <p:spPr/>
        <p:txBody>
          <a:bodyPr/>
          <a:lstStyle/>
          <a:p>
            <a:pPr>
              <a:defRPr/>
            </a:pPr>
            <a:r>
              <a:rPr lang="en-US" smtClean="0"/>
              <a:t>Nov 17, 2011</a:t>
            </a:r>
            <a:endParaRPr lang="en-US" dirty="0"/>
          </a:p>
        </p:txBody>
      </p:sp>
      <p:sp>
        <p:nvSpPr>
          <p:cNvPr id="5" name="Slide Number Placeholder 4"/>
          <p:cNvSpPr>
            <a:spLocks noGrp="1"/>
          </p:cNvSpPr>
          <p:nvPr>
            <p:ph type="sldNum" sz="quarter" idx="12"/>
          </p:nvPr>
        </p:nvSpPr>
        <p:spPr/>
        <p:txBody>
          <a:bodyPr/>
          <a:lstStyle/>
          <a:p>
            <a:pPr>
              <a:defRPr/>
            </a:pPr>
            <a:fld id="{D30EAFBE-864E-4221-A4A8-C9B4EC2270DB}" type="slidenum">
              <a:rPr lang="en-US" smtClean="0"/>
              <a:pPr>
                <a:defRPr/>
              </a:pPr>
              <a:t>11</a:t>
            </a:fld>
            <a:endParaRPr lang="en-US"/>
          </a:p>
        </p:txBody>
      </p:sp>
      <p:sp>
        <p:nvSpPr>
          <p:cNvPr id="6" name="Footer Placeholder 5"/>
          <p:cNvSpPr>
            <a:spLocks noGrp="1"/>
          </p:cNvSpPr>
          <p:nvPr>
            <p:ph type="ftr" sz="quarter" idx="11"/>
          </p:nvPr>
        </p:nvSpPr>
        <p:spPr/>
        <p:txBody>
          <a:bodyPr/>
          <a:lstStyle/>
          <a:p>
            <a:pPr>
              <a:defRPr/>
            </a:pPr>
            <a:r>
              <a:rPr lang="en-US" smtClean="0"/>
              <a:t>IETF 82 - NEA Meeting</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95571589"/>
      </p:ext>
    </p:extLst>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SASL initiation</a:t>
            </a:r>
            <a:endParaRPr lang="en-US" dirty="0"/>
          </a:p>
        </p:txBody>
      </p:sp>
      <p:sp>
        <p:nvSpPr>
          <p:cNvPr id="3" name="Content Placeholder 2"/>
          <p:cNvSpPr>
            <a:spLocks noGrp="1"/>
          </p:cNvSpPr>
          <p:nvPr>
            <p:ph idx="1"/>
          </p:nvPr>
        </p:nvSpPr>
        <p:spPr/>
        <p:txBody>
          <a:bodyPr/>
          <a:lstStyle/>
          <a:p>
            <a:r>
              <a:rPr lang="en-US" dirty="0" smtClean="0"/>
              <a:t>Who initiates the SASL exchange? TLS client or server</a:t>
            </a:r>
          </a:p>
          <a:p>
            <a:endParaRPr lang="en-US" dirty="0"/>
          </a:p>
          <a:p>
            <a:r>
              <a:rPr lang="en-US" dirty="0" smtClean="0"/>
              <a:t>Proposed Resolution: Identify use cases to be supported and expected behavior. Update draft to ensure specified operation is unambiguous .</a:t>
            </a:r>
            <a:endParaRPr lang="en-US" dirty="0"/>
          </a:p>
        </p:txBody>
      </p:sp>
      <p:sp>
        <p:nvSpPr>
          <p:cNvPr id="4" name="Date Placeholder 3"/>
          <p:cNvSpPr>
            <a:spLocks noGrp="1"/>
          </p:cNvSpPr>
          <p:nvPr>
            <p:ph type="dt" sz="half" idx="10"/>
          </p:nvPr>
        </p:nvSpPr>
        <p:spPr/>
        <p:txBody>
          <a:bodyPr/>
          <a:lstStyle/>
          <a:p>
            <a:pPr>
              <a:defRPr/>
            </a:pPr>
            <a:r>
              <a:rPr lang="en-US" smtClean="0"/>
              <a:t>Nov 17, 2011</a:t>
            </a:r>
            <a:endParaRPr lang="en-US" dirty="0"/>
          </a:p>
        </p:txBody>
      </p:sp>
      <p:sp>
        <p:nvSpPr>
          <p:cNvPr id="5" name="Slide Number Placeholder 4"/>
          <p:cNvSpPr>
            <a:spLocks noGrp="1"/>
          </p:cNvSpPr>
          <p:nvPr>
            <p:ph type="sldNum" sz="quarter" idx="12"/>
          </p:nvPr>
        </p:nvSpPr>
        <p:spPr/>
        <p:txBody>
          <a:bodyPr/>
          <a:lstStyle/>
          <a:p>
            <a:pPr>
              <a:defRPr/>
            </a:pPr>
            <a:fld id="{D30EAFBE-864E-4221-A4A8-C9B4EC2270DB}" type="slidenum">
              <a:rPr lang="en-US" smtClean="0"/>
              <a:pPr>
                <a:defRPr/>
              </a:pPr>
              <a:t>12</a:t>
            </a:fld>
            <a:endParaRPr lang="en-US"/>
          </a:p>
        </p:txBody>
      </p:sp>
      <p:sp>
        <p:nvSpPr>
          <p:cNvPr id="6" name="Footer Placeholder 5"/>
          <p:cNvSpPr>
            <a:spLocks noGrp="1"/>
          </p:cNvSpPr>
          <p:nvPr>
            <p:ph type="ftr" sz="quarter" idx="11"/>
          </p:nvPr>
        </p:nvSpPr>
        <p:spPr/>
        <p:txBody>
          <a:bodyPr/>
          <a:lstStyle/>
          <a:p>
            <a:pPr>
              <a:defRPr/>
            </a:pPr>
            <a:r>
              <a:rPr lang="en-US" smtClean="0"/>
              <a:t>IETF 82 - NEA Meeting</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17428636"/>
      </p:ext>
    </p:extLst>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PT Client as TLS server</a:t>
            </a:r>
            <a:endParaRPr lang="en-US" dirty="0"/>
          </a:p>
        </p:txBody>
      </p:sp>
      <p:sp>
        <p:nvSpPr>
          <p:cNvPr id="3" name="Content Placeholder 2"/>
          <p:cNvSpPr>
            <a:spLocks noGrp="1"/>
          </p:cNvSpPr>
          <p:nvPr>
            <p:ph idx="1"/>
          </p:nvPr>
        </p:nvSpPr>
        <p:spPr/>
        <p:txBody>
          <a:bodyPr/>
          <a:lstStyle/>
          <a:p>
            <a:r>
              <a:rPr lang="en-US" dirty="0" smtClean="0"/>
              <a:t>If PT client is the TLS server, how does it authenticate the PT server?</a:t>
            </a:r>
          </a:p>
          <a:p>
            <a:endParaRPr lang="en-US" dirty="0"/>
          </a:p>
          <a:p>
            <a:r>
              <a:rPr lang="en-US" dirty="0" smtClean="0"/>
              <a:t>Proposed Resolution:  Require TLS mutual authentication when PT client is acting as TLS server.</a:t>
            </a:r>
            <a:endParaRPr lang="en-US" dirty="0"/>
          </a:p>
        </p:txBody>
      </p:sp>
      <p:sp>
        <p:nvSpPr>
          <p:cNvPr id="4" name="Date Placeholder 3"/>
          <p:cNvSpPr>
            <a:spLocks noGrp="1"/>
          </p:cNvSpPr>
          <p:nvPr>
            <p:ph type="dt" sz="half" idx="10"/>
          </p:nvPr>
        </p:nvSpPr>
        <p:spPr/>
        <p:txBody>
          <a:bodyPr/>
          <a:lstStyle/>
          <a:p>
            <a:pPr>
              <a:defRPr/>
            </a:pPr>
            <a:r>
              <a:rPr lang="en-US" smtClean="0"/>
              <a:t>Nov 17, 2011</a:t>
            </a:r>
            <a:endParaRPr lang="en-US" dirty="0"/>
          </a:p>
        </p:txBody>
      </p:sp>
      <p:sp>
        <p:nvSpPr>
          <p:cNvPr id="5" name="Slide Number Placeholder 4"/>
          <p:cNvSpPr>
            <a:spLocks noGrp="1"/>
          </p:cNvSpPr>
          <p:nvPr>
            <p:ph type="sldNum" sz="quarter" idx="12"/>
          </p:nvPr>
        </p:nvSpPr>
        <p:spPr/>
        <p:txBody>
          <a:bodyPr/>
          <a:lstStyle/>
          <a:p>
            <a:pPr>
              <a:defRPr/>
            </a:pPr>
            <a:fld id="{D30EAFBE-864E-4221-A4A8-C9B4EC2270DB}" type="slidenum">
              <a:rPr lang="en-US" smtClean="0"/>
              <a:pPr>
                <a:defRPr/>
              </a:pPr>
              <a:t>13</a:t>
            </a:fld>
            <a:endParaRPr lang="en-US"/>
          </a:p>
        </p:txBody>
      </p:sp>
      <p:sp>
        <p:nvSpPr>
          <p:cNvPr id="6" name="Footer Placeholder 5"/>
          <p:cNvSpPr>
            <a:spLocks noGrp="1"/>
          </p:cNvSpPr>
          <p:nvPr>
            <p:ph type="ftr" sz="quarter" idx="11"/>
          </p:nvPr>
        </p:nvSpPr>
        <p:spPr/>
        <p:txBody>
          <a:bodyPr/>
          <a:lstStyle/>
          <a:p>
            <a:pPr>
              <a:defRPr/>
            </a:pPr>
            <a:r>
              <a:rPr lang="en-US" smtClean="0"/>
              <a:t>IETF 82 - NEA Meeting</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42324601"/>
      </p:ext>
    </p:extLst>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Channel Bindings</a:t>
            </a:r>
            <a:endParaRPr lang="en-US" dirty="0"/>
          </a:p>
        </p:txBody>
      </p:sp>
      <p:sp>
        <p:nvSpPr>
          <p:cNvPr id="3" name="Content Placeholder 2"/>
          <p:cNvSpPr>
            <a:spLocks noGrp="1"/>
          </p:cNvSpPr>
          <p:nvPr>
            <p:ph idx="1"/>
          </p:nvPr>
        </p:nvSpPr>
        <p:spPr/>
        <p:txBody>
          <a:bodyPr/>
          <a:lstStyle/>
          <a:p>
            <a:r>
              <a:rPr lang="en-US" dirty="0" smtClean="0"/>
              <a:t>Would be good to bind authentication to TLS tunnel when possible</a:t>
            </a:r>
          </a:p>
          <a:p>
            <a:pPr lvl="1"/>
            <a:r>
              <a:rPr lang="en-US" dirty="0" smtClean="0"/>
              <a:t>SASL GS2 mechanism provides this capability</a:t>
            </a:r>
          </a:p>
          <a:p>
            <a:pPr lvl="1"/>
            <a:endParaRPr lang="en-US" dirty="0"/>
          </a:p>
          <a:p>
            <a:r>
              <a:rPr lang="en-US" dirty="0" smtClean="0"/>
              <a:t>Proposed Resolution: Add text describing usage of Channel </a:t>
            </a:r>
            <a:r>
              <a:rPr lang="en-US" smtClean="0"/>
              <a:t>Bindings  between TLS and SASL</a:t>
            </a:r>
            <a:endParaRPr lang="en-US" dirty="0"/>
          </a:p>
        </p:txBody>
      </p:sp>
      <p:sp>
        <p:nvSpPr>
          <p:cNvPr id="4" name="Date Placeholder 3"/>
          <p:cNvSpPr>
            <a:spLocks noGrp="1"/>
          </p:cNvSpPr>
          <p:nvPr>
            <p:ph type="dt" sz="half" idx="10"/>
          </p:nvPr>
        </p:nvSpPr>
        <p:spPr/>
        <p:txBody>
          <a:bodyPr/>
          <a:lstStyle/>
          <a:p>
            <a:pPr>
              <a:defRPr/>
            </a:pPr>
            <a:r>
              <a:rPr lang="en-US" smtClean="0"/>
              <a:t>Nov 17, 2011</a:t>
            </a:r>
            <a:endParaRPr lang="en-US" dirty="0"/>
          </a:p>
        </p:txBody>
      </p:sp>
      <p:sp>
        <p:nvSpPr>
          <p:cNvPr id="5" name="Slide Number Placeholder 4"/>
          <p:cNvSpPr>
            <a:spLocks noGrp="1"/>
          </p:cNvSpPr>
          <p:nvPr>
            <p:ph type="sldNum" sz="quarter" idx="12"/>
          </p:nvPr>
        </p:nvSpPr>
        <p:spPr/>
        <p:txBody>
          <a:bodyPr/>
          <a:lstStyle/>
          <a:p>
            <a:pPr>
              <a:defRPr/>
            </a:pPr>
            <a:fld id="{D30EAFBE-864E-4221-A4A8-C9B4EC2270DB}" type="slidenum">
              <a:rPr lang="en-US" smtClean="0"/>
              <a:pPr>
                <a:defRPr/>
              </a:pPr>
              <a:t>14</a:t>
            </a:fld>
            <a:endParaRPr lang="en-US"/>
          </a:p>
        </p:txBody>
      </p:sp>
      <p:sp>
        <p:nvSpPr>
          <p:cNvPr id="6" name="Footer Placeholder 5"/>
          <p:cNvSpPr>
            <a:spLocks noGrp="1"/>
          </p:cNvSpPr>
          <p:nvPr>
            <p:ph type="ftr" sz="quarter" idx="11"/>
          </p:nvPr>
        </p:nvSpPr>
        <p:spPr/>
        <p:txBody>
          <a:bodyPr/>
          <a:lstStyle/>
          <a:p>
            <a:pPr>
              <a:defRPr/>
            </a:pPr>
            <a:r>
              <a:rPr lang="en-US" smtClean="0"/>
              <a:t>IETF 82 - NEA Meeting</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75531341"/>
      </p:ext>
    </p:extLst>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6" name="Slide Number Placeholder 5"/>
          <p:cNvSpPr>
            <a:spLocks noGrp="1"/>
          </p:cNvSpPr>
          <p:nvPr>
            <p:ph type="sldNum" sz="quarter" idx="12"/>
          </p:nvPr>
        </p:nvSpPr>
        <p:spPr>
          <a:noFill/>
        </p:spPr>
        <p:txBody>
          <a:bodyPr/>
          <a:lstStyle/>
          <a:p>
            <a:fld id="{D9C080B3-A87A-41DA-843E-B7CF1E855A71}" type="slidenum">
              <a:rPr lang="en-US"/>
              <a:pPr/>
              <a:t>15</a:t>
            </a:fld>
            <a:endParaRPr lang="en-US"/>
          </a:p>
        </p:txBody>
      </p:sp>
      <p:sp>
        <p:nvSpPr>
          <p:cNvPr id="59397" name="Rectangle 2"/>
          <p:cNvSpPr>
            <a:spLocks noGrp="1" noChangeArrowheads="1"/>
          </p:cNvSpPr>
          <p:nvPr>
            <p:ph type="ctrTitle"/>
          </p:nvPr>
        </p:nvSpPr>
        <p:spPr/>
        <p:txBody>
          <a:bodyPr/>
          <a:lstStyle/>
          <a:p>
            <a:pPr eaLnBrk="1" hangingPunct="1"/>
            <a:r>
              <a:rPr lang="en-US" dirty="0" smtClean="0"/>
              <a:t>PT-EAP Issues</a:t>
            </a:r>
            <a:br>
              <a:rPr lang="en-US" dirty="0" smtClean="0"/>
            </a:br>
            <a:endParaRPr lang="en-US" dirty="0" smtClean="0"/>
          </a:p>
        </p:txBody>
      </p:sp>
      <p:sp>
        <p:nvSpPr>
          <p:cNvPr id="5" name="Date Placeholder 4"/>
          <p:cNvSpPr>
            <a:spLocks noGrp="1"/>
          </p:cNvSpPr>
          <p:nvPr>
            <p:ph type="dt" sz="half" idx="10"/>
          </p:nvPr>
        </p:nvSpPr>
        <p:spPr/>
        <p:txBody>
          <a:bodyPr/>
          <a:lstStyle/>
          <a:p>
            <a:pPr>
              <a:defRPr/>
            </a:pPr>
            <a:r>
              <a:rPr lang="en-US" smtClean="0"/>
              <a:t>Nov 17, 2011</a:t>
            </a:r>
            <a:endParaRPr lang="en-US" dirty="0"/>
          </a:p>
        </p:txBody>
      </p:sp>
      <p:sp>
        <p:nvSpPr>
          <p:cNvPr id="6" name="Footer Placeholder 5"/>
          <p:cNvSpPr>
            <a:spLocks noGrp="1"/>
          </p:cNvSpPr>
          <p:nvPr>
            <p:ph type="ftr" sz="quarter" idx="11"/>
          </p:nvPr>
        </p:nvSpPr>
        <p:spPr/>
        <p:txBody>
          <a:bodyPr/>
          <a:lstStyle/>
          <a:p>
            <a:pPr>
              <a:defRPr/>
            </a:pPr>
            <a:r>
              <a:rPr lang="en-US" smtClean="0"/>
              <a:t>IETF 82 - NEA Meeting</a:t>
            </a:r>
            <a:endParaRPr lang="en-US"/>
          </a:p>
        </p:txBody>
      </p:sp>
      <p:sp>
        <p:nvSpPr>
          <p:cNvPr id="7" name="Rectangle 3"/>
          <p:cNvSpPr>
            <a:spLocks noGrp="1" noChangeArrowheads="1"/>
          </p:cNvSpPr>
          <p:nvPr>
            <p:ph type="subTitle" idx="4294967295"/>
          </p:nvPr>
        </p:nvSpPr>
        <p:spPr>
          <a:xfrm>
            <a:off x="1371600" y="3886200"/>
            <a:ext cx="6400800" cy="1752600"/>
          </a:xfrm>
        </p:spPr>
        <p:txBody>
          <a:bodyPr/>
          <a:lstStyle/>
          <a:p>
            <a:pPr marL="0" indent="0" algn="ctr">
              <a:buFontTx/>
              <a:buNone/>
            </a:pPr>
            <a:r>
              <a:rPr lang="en-US" sz="4000" dirty="0" smtClean="0"/>
              <a:t>Nancy Cam-</a:t>
            </a:r>
            <a:r>
              <a:rPr lang="en-US" sz="4000" dirty="0" err="1" smtClean="0"/>
              <a:t>Winget</a:t>
            </a:r>
            <a:endParaRPr lang="en-US" sz="4000" dirty="0" smtClean="0"/>
          </a:p>
          <a:p>
            <a:pPr marL="0" indent="0" algn="ctr">
              <a:buFontTx/>
              <a:buNone/>
            </a:pPr>
            <a:r>
              <a:rPr lang="en-US" sz="4000" dirty="0" smtClean="0"/>
              <a:t>Paul Sangster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457200" y="274638"/>
            <a:ext cx="8229600" cy="1096962"/>
          </a:xfrm>
        </p:spPr>
        <p:txBody>
          <a:bodyPr/>
          <a:lstStyle/>
          <a:p>
            <a:pPr eaLnBrk="1" hangingPunct="1"/>
            <a:r>
              <a:rPr lang="en-GB">
                <a:latin typeface="Arial" charset="0"/>
              </a:rPr>
              <a:t>Status</a:t>
            </a:r>
            <a:endParaRPr lang="en-US" sz="3600">
              <a:latin typeface="Arial" charset="0"/>
            </a:endParaRPr>
          </a:p>
        </p:txBody>
      </p:sp>
      <p:sp>
        <p:nvSpPr>
          <p:cNvPr id="16387" name="Rectangle 3"/>
          <p:cNvSpPr>
            <a:spLocks noGrp="1" noChangeArrowheads="1"/>
          </p:cNvSpPr>
          <p:nvPr>
            <p:ph type="body" idx="4294967295"/>
          </p:nvPr>
        </p:nvSpPr>
        <p:spPr>
          <a:xfrm>
            <a:off x="457200" y="1295400"/>
            <a:ext cx="8305800" cy="5334000"/>
          </a:xfrm>
        </p:spPr>
        <p:txBody>
          <a:bodyPr/>
          <a:lstStyle/>
          <a:p>
            <a:pPr eaLnBrk="1" hangingPunct="1"/>
            <a:r>
              <a:rPr lang="en-US" dirty="0">
                <a:latin typeface="Arial" charset="0"/>
              </a:rPr>
              <a:t>d</a:t>
            </a:r>
            <a:r>
              <a:rPr lang="en-GB" dirty="0" smtClean="0">
                <a:latin typeface="Arial" charset="0"/>
              </a:rPr>
              <a:t>raft-ietf-nea-pt-eap-00 submitted </a:t>
            </a:r>
            <a:r>
              <a:rPr lang="en-GB" dirty="0">
                <a:latin typeface="Arial" charset="0"/>
              </a:rPr>
              <a:t>on </a:t>
            </a:r>
            <a:r>
              <a:rPr lang="en-GB" dirty="0" smtClean="0">
                <a:latin typeface="Arial" charset="0"/>
              </a:rPr>
              <a:t>Aug 30, </a:t>
            </a:r>
            <a:r>
              <a:rPr lang="en-GB" dirty="0">
                <a:latin typeface="Arial" charset="0"/>
              </a:rPr>
              <a:t>2011</a:t>
            </a:r>
          </a:p>
          <a:p>
            <a:pPr eaLnBrk="1" hangingPunct="1"/>
            <a:r>
              <a:rPr lang="en-US" dirty="0" smtClean="0">
                <a:latin typeface="Arial" charset="0"/>
              </a:rPr>
              <a:t>A few comments posted by one of the editors</a:t>
            </a:r>
            <a:endParaRPr lang="en-GB" dirty="0">
              <a:latin typeface="Arial" charset="0"/>
              <a:cs typeface="ＭＳ Ｐゴシック" charset="0"/>
            </a:endParaRPr>
          </a:p>
          <a:p>
            <a:pPr eaLnBrk="1" hangingPunct="1"/>
            <a:r>
              <a:rPr lang="en-GB" dirty="0" smtClean="0">
                <a:latin typeface="Arial" charset="0"/>
              </a:rPr>
              <a:t>Need </a:t>
            </a:r>
            <a:r>
              <a:rPr lang="en-GB" dirty="0">
                <a:latin typeface="Arial" charset="0"/>
              </a:rPr>
              <a:t>more </a:t>
            </a:r>
            <a:r>
              <a:rPr lang="en-GB" dirty="0" smtClean="0">
                <a:latin typeface="Arial" charset="0"/>
              </a:rPr>
              <a:t>reviews!</a:t>
            </a:r>
            <a:endParaRPr lang="en-GB" dirty="0">
              <a:latin typeface="Arial" charset="0"/>
            </a:endParaRPr>
          </a:p>
          <a:p>
            <a:pPr eaLnBrk="1" hangingPunct="1"/>
            <a:endParaRPr lang="en-GB" dirty="0">
              <a:latin typeface="Arial" charset="0"/>
            </a:endParaRPr>
          </a:p>
          <a:p>
            <a:pPr eaLnBrk="1" hangingPunct="1"/>
            <a:endParaRPr lang="en-GB" dirty="0">
              <a:latin typeface="Arial" charset="0"/>
            </a:endParaRPr>
          </a:p>
        </p:txBody>
      </p:sp>
      <p:sp>
        <p:nvSpPr>
          <p:cNvPr id="4" name="Date Placeholder 3"/>
          <p:cNvSpPr>
            <a:spLocks noGrp="1"/>
          </p:cNvSpPr>
          <p:nvPr>
            <p:ph type="dt" sz="half" idx="10"/>
          </p:nvPr>
        </p:nvSpPr>
        <p:spPr/>
        <p:txBody>
          <a:bodyPr/>
          <a:lstStyle/>
          <a:p>
            <a:pPr>
              <a:defRPr/>
            </a:pPr>
            <a:r>
              <a:rPr lang="en-US" smtClean="0"/>
              <a:t>Nov 17, 2011</a:t>
            </a:r>
            <a:endParaRPr lang="en-US" dirty="0"/>
          </a:p>
        </p:txBody>
      </p:sp>
      <p:sp>
        <p:nvSpPr>
          <p:cNvPr id="5" name="Slide Number Placeholder 4"/>
          <p:cNvSpPr>
            <a:spLocks noGrp="1"/>
          </p:cNvSpPr>
          <p:nvPr>
            <p:ph type="sldNum" sz="quarter" idx="12"/>
          </p:nvPr>
        </p:nvSpPr>
        <p:spPr/>
        <p:txBody>
          <a:bodyPr/>
          <a:lstStyle/>
          <a:p>
            <a:pPr>
              <a:defRPr/>
            </a:pPr>
            <a:fld id="{9B596634-B4A0-4728-99DE-EE4CE2965B1A}" type="slidenum">
              <a:rPr lang="en-US" smtClean="0"/>
              <a:pPr>
                <a:defRPr/>
              </a:pPr>
              <a:t>16</a:t>
            </a:fld>
            <a:endParaRPr lang="en-US"/>
          </a:p>
        </p:txBody>
      </p:sp>
      <p:sp>
        <p:nvSpPr>
          <p:cNvPr id="6" name="Footer Placeholder 5"/>
          <p:cNvSpPr>
            <a:spLocks noGrp="1"/>
          </p:cNvSpPr>
          <p:nvPr>
            <p:ph type="ftr" sz="quarter" idx="11"/>
          </p:nvPr>
        </p:nvSpPr>
        <p:spPr/>
        <p:txBody>
          <a:bodyPr/>
          <a:lstStyle/>
          <a:p>
            <a:pPr>
              <a:defRPr/>
            </a:pPr>
            <a:r>
              <a:rPr lang="en-US" smtClean="0"/>
              <a:t>IETF 82 - NEA Meeting</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770018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Received Comment Summary</a:t>
            </a:r>
            <a:endParaRPr lang="en-US" dirty="0"/>
          </a:p>
        </p:txBody>
      </p:sp>
      <p:sp>
        <p:nvSpPr>
          <p:cNvPr id="6" name="Content Placeholder 5"/>
          <p:cNvSpPr>
            <a:spLocks noGrp="1"/>
          </p:cNvSpPr>
          <p:nvPr>
            <p:ph idx="1"/>
          </p:nvPr>
        </p:nvSpPr>
        <p:spPr/>
        <p:txBody>
          <a:bodyPr>
            <a:normAutofit/>
          </a:bodyPr>
          <a:lstStyle/>
          <a:p>
            <a:r>
              <a:rPr lang="en-US" dirty="0" smtClean="0"/>
              <a:t>Minimize acronyms, use PT-EAP for all instances of EAP-TNC and PT-TNC</a:t>
            </a:r>
          </a:p>
          <a:p>
            <a:pPr lvl="1"/>
            <a:r>
              <a:rPr lang="en-US" dirty="0" smtClean="0"/>
              <a:t>Comments include proposed updates to achieve this throughout the draft</a:t>
            </a:r>
          </a:p>
          <a:p>
            <a:r>
              <a:rPr lang="en-US" dirty="0" smtClean="0"/>
              <a:t>New EAP method: NEA has defined new behavior</a:t>
            </a:r>
          </a:p>
          <a:p>
            <a:r>
              <a:rPr lang="en-US" i="1" dirty="0"/>
              <a:t>Section 1.1 remove TNC reference (e.g. the last sentence of the paragraph)</a:t>
            </a:r>
            <a:r>
              <a:rPr lang="en-US" dirty="0"/>
              <a:t> </a:t>
            </a:r>
          </a:p>
        </p:txBody>
      </p:sp>
      <p:sp>
        <p:nvSpPr>
          <p:cNvPr id="2" name="Date Placeholder 1"/>
          <p:cNvSpPr>
            <a:spLocks noGrp="1"/>
          </p:cNvSpPr>
          <p:nvPr>
            <p:ph type="dt" sz="half" idx="10"/>
          </p:nvPr>
        </p:nvSpPr>
        <p:spPr/>
        <p:txBody>
          <a:bodyPr/>
          <a:lstStyle/>
          <a:p>
            <a:pPr>
              <a:defRPr/>
            </a:pPr>
            <a:r>
              <a:rPr lang="en-US" smtClean="0"/>
              <a:t>Nov 17, 2011</a:t>
            </a:r>
            <a:endParaRPr lang="en-US"/>
          </a:p>
        </p:txBody>
      </p:sp>
      <p:sp>
        <p:nvSpPr>
          <p:cNvPr id="3" name="Footer Placeholder 2"/>
          <p:cNvSpPr>
            <a:spLocks noGrp="1"/>
          </p:cNvSpPr>
          <p:nvPr>
            <p:ph type="ftr" sz="quarter" idx="11"/>
          </p:nvPr>
        </p:nvSpPr>
        <p:spPr/>
        <p:txBody>
          <a:bodyPr/>
          <a:lstStyle/>
          <a:p>
            <a:pPr>
              <a:defRPr/>
            </a:pPr>
            <a:r>
              <a:rPr lang="en-US" smtClean="0"/>
              <a:t>IETF 82 - NEA Meeting</a:t>
            </a:r>
            <a:endParaRPr lang="en-US"/>
          </a:p>
        </p:txBody>
      </p:sp>
      <p:sp>
        <p:nvSpPr>
          <p:cNvPr id="4" name="Slide Number Placeholder 3"/>
          <p:cNvSpPr>
            <a:spLocks noGrp="1"/>
          </p:cNvSpPr>
          <p:nvPr>
            <p:ph type="sldNum" sz="quarter" idx="12"/>
          </p:nvPr>
        </p:nvSpPr>
        <p:spPr/>
        <p:txBody>
          <a:bodyPr/>
          <a:lstStyle/>
          <a:p>
            <a:fld id="{B3097B8C-141E-424D-8E87-777DD66FE5B9}" type="slidenum">
              <a:rPr lang="en-US" smtClean="0"/>
              <a:pPr/>
              <a:t>17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37152407"/>
      </p:ext>
    </p:extLst>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PT-EAP only</a:t>
            </a:r>
            <a:endParaRPr lang="en-US" dirty="0"/>
          </a:p>
        </p:txBody>
      </p:sp>
      <p:sp>
        <p:nvSpPr>
          <p:cNvPr id="3" name="Content Placeholder 2"/>
          <p:cNvSpPr>
            <a:spLocks noGrp="1"/>
          </p:cNvSpPr>
          <p:nvPr>
            <p:ph idx="1"/>
          </p:nvPr>
        </p:nvSpPr>
        <p:spPr/>
        <p:txBody>
          <a:bodyPr/>
          <a:lstStyle/>
          <a:p>
            <a:pPr marL="0" indent="0">
              <a:buNone/>
            </a:pPr>
            <a:r>
              <a:rPr lang="en-US" dirty="0" smtClean="0"/>
              <a:t>Comment: </a:t>
            </a:r>
            <a:r>
              <a:rPr lang="en-US" dirty="0">
                <a:solidFill>
                  <a:srgbClr val="000000"/>
                </a:solidFill>
                <a:ea typeface="Calibri"/>
                <a:cs typeface="Calibri"/>
              </a:rPr>
              <a:t>PT-EAP defines the standalone method for carrying NEA data and specifies its bounds and usage to an EAP tunnel method.  As such, I recommend that the draft stick to naming this method PT-EAP (vs. The use of both PT-</a:t>
            </a:r>
            <a:r>
              <a:rPr lang="en-US" dirty="0" smtClean="0">
                <a:solidFill>
                  <a:srgbClr val="000000"/>
                </a:solidFill>
                <a:ea typeface="Calibri"/>
                <a:cs typeface="Calibri"/>
              </a:rPr>
              <a:t>EAP, EAP-TNC, and PT</a:t>
            </a:r>
            <a:r>
              <a:rPr lang="en-US" dirty="0">
                <a:solidFill>
                  <a:srgbClr val="000000"/>
                </a:solidFill>
                <a:ea typeface="Calibri"/>
                <a:cs typeface="Calibri"/>
              </a:rPr>
              <a:t>-TNC</a:t>
            </a:r>
            <a:r>
              <a:rPr lang="en-US" dirty="0" smtClean="0">
                <a:solidFill>
                  <a:srgbClr val="000000"/>
                </a:solidFill>
                <a:ea typeface="Calibri"/>
                <a:cs typeface="Calibri"/>
              </a:rPr>
              <a:t>)</a:t>
            </a:r>
          </a:p>
          <a:p>
            <a:pPr marL="0" indent="0">
              <a:buNone/>
            </a:pPr>
            <a:endParaRPr lang="en-US" dirty="0">
              <a:solidFill>
                <a:srgbClr val="000000"/>
              </a:solidFill>
              <a:ea typeface="Calibri"/>
              <a:cs typeface="Calibri"/>
            </a:endParaRPr>
          </a:p>
          <a:p>
            <a:pPr marL="0" indent="0">
              <a:buNone/>
            </a:pPr>
            <a:r>
              <a:rPr lang="en-US" dirty="0" smtClean="0">
                <a:solidFill>
                  <a:srgbClr val="000000"/>
                </a:solidFill>
                <a:ea typeface="Calibri"/>
                <a:cs typeface="Calibri"/>
              </a:rPr>
              <a:t>Proposal: Update draft to use PT-EAP only</a:t>
            </a:r>
            <a:endParaRPr lang="en-US" dirty="0"/>
          </a:p>
        </p:txBody>
      </p:sp>
      <p:sp>
        <p:nvSpPr>
          <p:cNvPr id="4" name="Date Placeholder 3"/>
          <p:cNvSpPr>
            <a:spLocks noGrp="1"/>
          </p:cNvSpPr>
          <p:nvPr>
            <p:ph type="dt" sz="half" idx="10"/>
          </p:nvPr>
        </p:nvSpPr>
        <p:spPr/>
        <p:txBody>
          <a:bodyPr/>
          <a:lstStyle/>
          <a:p>
            <a:r>
              <a:rPr lang="en-US" smtClean="0"/>
              <a:t>Nov 17, 2011</a:t>
            </a:r>
            <a:endParaRPr lang="en-US"/>
          </a:p>
        </p:txBody>
      </p:sp>
      <p:sp>
        <p:nvSpPr>
          <p:cNvPr id="5" name="Footer Placeholder 4"/>
          <p:cNvSpPr>
            <a:spLocks noGrp="1"/>
          </p:cNvSpPr>
          <p:nvPr>
            <p:ph type="ftr" sz="quarter" idx="11"/>
          </p:nvPr>
        </p:nvSpPr>
        <p:spPr/>
        <p:txBody>
          <a:bodyPr/>
          <a:lstStyle/>
          <a:p>
            <a:r>
              <a:rPr lang="en-US" smtClean="0"/>
              <a:t>IETF 82 -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18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08976683"/>
      </p:ext>
    </p:extLst>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 simplification</a:t>
            </a:r>
            <a:endParaRPr lang="en-US" dirty="0"/>
          </a:p>
        </p:txBody>
      </p:sp>
      <p:sp>
        <p:nvSpPr>
          <p:cNvPr id="3" name="Content Placeholder 2"/>
          <p:cNvSpPr>
            <a:spLocks noGrp="1"/>
          </p:cNvSpPr>
          <p:nvPr>
            <p:ph idx="1"/>
          </p:nvPr>
        </p:nvSpPr>
        <p:spPr/>
        <p:txBody>
          <a:bodyPr>
            <a:normAutofit fontScale="92500"/>
          </a:bodyPr>
          <a:lstStyle/>
          <a:p>
            <a:r>
              <a:rPr lang="en-US" dirty="0">
                <a:solidFill>
                  <a:srgbClr val="000000"/>
                </a:solidFill>
                <a:ea typeface="Calibri"/>
                <a:cs typeface="Calibri"/>
              </a:rPr>
              <a:t>Update the abstract to:</a:t>
            </a:r>
          </a:p>
          <a:p>
            <a:pPr marL="400050" lvl="1" indent="0">
              <a:buNone/>
            </a:pPr>
            <a:r>
              <a:rPr lang="en-US" i="1" dirty="0">
                <a:solidFill>
                  <a:srgbClr val="000000"/>
                </a:solidFill>
                <a:ea typeface="Calibri"/>
                <a:cs typeface="Calibri"/>
              </a:rPr>
              <a:t>This document specifies PT-EAP, an EAP based Posture Transport (PT) protocol designed to be used only inside an EAP tunnel method.  As such, the document also describes the intended applicability of PT-EAP as well as the evaluation against the requirements defined in the NEA Requirements and PB-TNC specifications. </a:t>
            </a:r>
            <a:endParaRPr lang="en-US" i="1" dirty="0" smtClean="0">
              <a:solidFill>
                <a:srgbClr val="000000"/>
              </a:solidFill>
              <a:ea typeface="Calibri"/>
              <a:cs typeface="Calibri"/>
            </a:endParaRPr>
          </a:p>
          <a:p>
            <a:pPr marL="400050" lvl="1" indent="0">
              <a:buNone/>
            </a:pPr>
            <a:endParaRPr lang="en-US" i="1" dirty="0">
              <a:solidFill>
                <a:srgbClr val="000000"/>
              </a:solidFill>
              <a:ea typeface="Calibri"/>
              <a:cs typeface="Calibri"/>
            </a:endParaRPr>
          </a:p>
          <a:p>
            <a:pPr marL="0" indent="0">
              <a:buNone/>
            </a:pPr>
            <a:r>
              <a:rPr lang="en-US" dirty="0" smtClean="0">
                <a:solidFill>
                  <a:srgbClr val="000000"/>
                </a:solidFill>
                <a:ea typeface="Calibri"/>
                <a:cs typeface="Calibri"/>
              </a:rPr>
              <a:t>Proposal: Update draft  as suggested above</a:t>
            </a:r>
            <a:endParaRPr lang="en-US" dirty="0"/>
          </a:p>
        </p:txBody>
      </p:sp>
      <p:sp>
        <p:nvSpPr>
          <p:cNvPr id="4" name="Date Placeholder 3"/>
          <p:cNvSpPr>
            <a:spLocks noGrp="1"/>
          </p:cNvSpPr>
          <p:nvPr>
            <p:ph type="dt" sz="half" idx="10"/>
          </p:nvPr>
        </p:nvSpPr>
        <p:spPr/>
        <p:txBody>
          <a:bodyPr/>
          <a:lstStyle/>
          <a:p>
            <a:r>
              <a:rPr lang="en-US" smtClean="0"/>
              <a:t>Nov 17, 2011</a:t>
            </a:r>
            <a:endParaRPr lang="en-US"/>
          </a:p>
        </p:txBody>
      </p:sp>
      <p:sp>
        <p:nvSpPr>
          <p:cNvPr id="5" name="Footer Placeholder 4"/>
          <p:cNvSpPr>
            <a:spLocks noGrp="1"/>
          </p:cNvSpPr>
          <p:nvPr>
            <p:ph type="ftr" sz="quarter" idx="11"/>
          </p:nvPr>
        </p:nvSpPr>
        <p:spPr/>
        <p:txBody>
          <a:bodyPr/>
          <a:lstStyle/>
          <a:p>
            <a:r>
              <a:rPr lang="en-US" smtClean="0"/>
              <a:t>IETF 82 -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19</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03944948"/>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Well</a:t>
            </a:r>
            <a:endParaRPr lang="en-US" dirty="0"/>
          </a:p>
        </p:txBody>
      </p:sp>
      <p:sp>
        <p:nvSpPr>
          <p:cNvPr id="3" name="Content Placeholder 2"/>
          <p:cNvSpPr>
            <a:spLocks noGrp="1"/>
          </p:cNvSpPr>
          <p:nvPr>
            <p:ph idx="1"/>
          </p:nvPr>
        </p:nvSpPr>
        <p:spPr>
          <a:xfrm>
            <a:off x="457200" y="1371600"/>
            <a:ext cx="8229600" cy="5105400"/>
          </a:xfrm>
        </p:spPr>
        <p:txBody>
          <a:bodyPr>
            <a:noAutofit/>
          </a:bodyPr>
          <a:lstStyle/>
          <a:p>
            <a:pPr>
              <a:buNone/>
            </a:pPr>
            <a:r>
              <a:rPr lang="en-US" sz="1200" dirty="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a:buNone/>
            </a:pPr>
            <a:endParaRPr lang="en-US" sz="1200" dirty="0" smtClean="0"/>
          </a:p>
          <a:p>
            <a:r>
              <a:rPr lang="en-US" sz="1200" dirty="0" smtClean="0"/>
              <a:t>The IETF plenary session </a:t>
            </a:r>
          </a:p>
          <a:p>
            <a:r>
              <a:rPr lang="en-US" sz="1200" dirty="0" smtClean="0"/>
              <a:t>The IESG, or any member thereof on behalf of the IESG </a:t>
            </a:r>
          </a:p>
          <a:p>
            <a:r>
              <a:rPr lang="en-US" sz="1200" dirty="0" smtClean="0"/>
              <a:t>Any IETF mailing list, including the IETF list itself, any working group or design team list, or any other list functioning under IETF auspices </a:t>
            </a:r>
          </a:p>
          <a:p>
            <a:r>
              <a:rPr lang="en-US" sz="1200" dirty="0" smtClean="0"/>
              <a:t>Any IETF working group or portion thereof </a:t>
            </a:r>
          </a:p>
          <a:p>
            <a:r>
              <a:rPr lang="en-US" sz="1200" dirty="0" smtClean="0"/>
              <a:t>The IAB or any member thereof on behalf of the IAB </a:t>
            </a:r>
          </a:p>
          <a:p>
            <a:r>
              <a:rPr lang="en-US" sz="1200" dirty="0" smtClean="0"/>
              <a:t>The RFC Editor or the Internet-Drafts function </a:t>
            </a:r>
          </a:p>
          <a:p>
            <a:pPr>
              <a:buNone/>
            </a:pPr>
            <a:endParaRPr lang="en-US" sz="1200" dirty="0" smtClean="0"/>
          </a:p>
          <a:p>
            <a:pPr>
              <a:buNone/>
            </a:pPr>
            <a:r>
              <a:rPr lang="en-US" sz="1200" dirty="0" smtClean="0"/>
              <a:t>All IETF Contributions are subject to the rules of </a:t>
            </a:r>
            <a:r>
              <a:rPr lang="en-US" sz="1200" dirty="0" smtClean="0">
                <a:hlinkClick r:id="rId2" action="ppaction://hlinkfile"/>
              </a:rPr>
              <a:t>RFC 5378</a:t>
            </a:r>
            <a:r>
              <a:rPr lang="en-US" sz="1200" dirty="0" smtClean="0"/>
              <a:t> and </a:t>
            </a:r>
            <a:r>
              <a:rPr lang="en-US" sz="1200" dirty="0" smtClean="0">
                <a:hlinkClick r:id="rId3" action="ppaction://hlinkfile"/>
              </a:rPr>
              <a:t>RFC 3979</a:t>
            </a:r>
            <a:r>
              <a:rPr lang="en-US" sz="1200" dirty="0" smtClean="0"/>
              <a:t> (updated by </a:t>
            </a:r>
            <a:r>
              <a:rPr lang="en-US" sz="1200" dirty="0" smtClean="0">
                <a:hlinkClick r:id="rId4" action="ppaction://hlinkfile"/>
              </a:rPr>
              <a:t>RFC 4879</a:t>
            </a:r>
            <a:r>
              <a:rPr lang="en-US" sz="1200" dirty="0" smtClean="0"/>
              <a:t>). </a:t>
            </a:r>
          </a:p>
          <a:p>
            <a:pPr>
              <a:buNone/>
            </a:pPr>
            <a:endParaRPr lang="en-US" sz="1200" dirty="0" smtClean="0"/>
          </a:p>
          <a:p>
            <a:pPr>
              <a:buNone/>
            </a:pPr>
            <a:r>
              <a:rPr lang="en-US" sz="1200" dirty="0" smtClean="0"/>
              <a:t>Statements made outside of an IETF session, mailing list or other function, that are clearly not intended to be input to an IETF activity, group or function, are not IETF Contributions in the context of this notice.</a:t>
            </a:r>
          </a:p>
          <a:p>
            <a:pPr>
              <a:buNone/>
            </a:pPr>
            <a:endParaRPr lang="en-US" sz="1200" dirty="0" smtClean="0"/>
          </a:p>
          <a:p>
            <a:pPr>
              <a:buNone/>
            </a:pPr>
            <a:r>
              <a:rPr lang="en-US" sz="1200" dirty="0" smtClean="0"/>
              <a:t>Please consult </a:t>
            </a:r>
            <a:r>
              <a:rPr lang="en-US" sz="1200" dirty="0" smtClean="0">
                <a:hlinkClick r:id="rId2" action="ppaction://hlinkfile"/>
              </a:rPr>
              <a:t>RFC 5378</a:t>
            </a:r>
            <a:r>
              <a:rPr lang="en-US" sz="1200" dirty="0" smtClean="0"/>
              <a:t> and </a:t>
            </a:r>
            <a:r>
              <a:rPr lang="en-US" sz="1200" dirty="0" smtClean="0">
                <a:hlinkClick r:id="rId3" action="ppaction://hlinkfile"/>
              </a:rPr>
              <a:t>RFC 3979</a:t>
            </a:r>
            <a:r>
              <a:rPr lang="en-US" sz="1200" dirty="0" smtClean="0"/>
              <a:t> for details.</a:t>
            </a:r>
          </a:p>
          <a:p>
            <a:pPr>
              <a:buNone/>
            </a:pPr>
            <a:endParaRPr lang="en-US" sz="1200" dirty="0" smtClean="0"/>
          </a:p>
          <a:p>
            <a:pPr>
              <a:buNone/>
            </a:pPr>
            <a:r>
              <a:rPr lang="en-US" sz="1200" dirty="0" smtClean="0"/>
              <a:t>A participant in any IETF activity is deemed to accept all IETF rules of process, as documented in Best Current Practices RFCs and IESG Statements.</a:t>
            </a:r>
          </a:p>
          <a:p>
            <a:pPr>
              <a:buNone/>
            </a:pPr>
            <a:r>
              <a:rPr lang="en-US" sz="1200" dirty="0" smtClean="0"/>
              <a:t>A participant in any IETF activity acknowledges that written, audio and video records of meetings may be made and may be available to the public. </a:t>
            </a:r>
          </a:p>
          <a:p>
            <a:pPr>
              <a:buNone/>
            </a:pPr>
            <a:endParaRPr lang="en-US" sz="1050" dirty="0"/>
          </a:p>
        </p:txBody>
      </p:sp>
      <p:sp>
        <p:nvSpPr>
          <p:cNvPr id="4" name="Date Placeholder 3"/>
          <p:cNvSpPr>
            <a:spLocks noGrp="1"/>
          </p:cNvSpPr>
          <p:nvPr>
            <p:ph type="dt" sz="half" idx="10"/>
          </p:nvPr>
        </p:nvSpPr>
        <p:spPr/>
        <p:txBody>
          <a:bodyPr/>
          <a:lstStyle/>
          <a:p>
            <a:r>
              <a:rPr lang="en-US" smtClean="0"/>
              <a:t>Nov 17, 2011</a:t>
            </a:r>
            <a:endParaRPr lang="en-US" dirty="0"/>
          </a:p>
        </p:txBody>
      </p:sp>
      <p:sp>
        <p:nvSpPr>
          <p:cNvPr id="5" name="Slide Number Placeholder 4"/>
          <p:cNvSpPr>
            <a:spLocks noGrp="1"/>
          </p:cNvSpPr>
          <p:nvPr>
            <p:ph type="sldNum" sz="quarter" idx="12"/>
          </p:nvPr>
        </p:nvSpPr>
        <p:spPr/>
        <p:txBody>
          <a:bodyPr/>
          <a:lstStyle/>
          <a:p>
            <a:fld id="{7A83A7A5-9B7E-4751-9122-CC8BEA4C2551}" type="slidenum">
              <a:rPr lang="en-US" smtClean="0"/>
              <a:pPr/>
              <a:t>2</a:t>
            </a:fld>
            <a:endParaRPr lang="en-US"/>
          </a:p>
        </p:txBody>
      </p:sp>
      <p:sp>
        <p:nvSpPr>
          <p:cNvPr id="6" name="Footer Placeholder 5"/>
          <p:cNvSpPr>
            <a:spLocks noGrp="1"/>
          </p:cNvSpPr>
          <p:nvPr>
            <p:ph type="ftr" sz="quarter" idx="11"/>
          </p:nvPr>
        </p:nvSpPr>
        <p:spPr/>
        <p:txBody>
          <a:bodyPr/>
          <a:lstStyle/>
          <a:p>
            <a:r>
              <a:rPr lang="en-US" smtClean="0"/>
              <a:t>IETF 82 - NEA Meeting</a:t>
            </a: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simplification </a:t>
            </a:r>
            <a:endParaRPr lang="en-US" dirty="0"/>
          </a:p>
        </p:txBody>
      </p:sp>
      <p:sp>
        <p:nvSpPr>
          <p:cNvPr id="3" name="Content Placeholder 2"/>
          <p:cNvSpPr>
            <a:spLocks noGrp="1"/>
          </p:cNvSpPr>
          <p:nvPr>
            <p:ph idx="1"/>
          </p:nvPr>
        </p:nvSpPr>
        <p:spPr/>
        <p:txBody>
          <a:bodyPr>
            <a:normAutofit fontScale="92500"/>
          </a:bodyPr>
          <a:lstStyle/>
          <a:p>
            <a:r>
              <a:rPr lang="en-US" dirty="0" smtClean="0"/>
              <a:t>Update 1</a:t>
            </a:r>
            <a:r>
              <a:rPr lang="en-US" baseline="30000" dirty="0" smtClean="0"/>
              <a:t>st</a:t>
            </a:r>
            <a:r>
              <a:rPr lang="en-US" dirty="0" smtClean="0"/>
              <a:t> sentence of Introduction to:</a:t>
            </a:r>
          </a:p>
          <a:p>
            <a:pPr marL="400050" lvl="1" indent="0">
              <a:buNone/>
            </a:pPr>
            <a:r>
              <a:rPr lang="en-US" i="1" dirty="0">
                <a:solidFill>
                  <a:srgbClr val="000000"/>
                </a:solidFill>
                <a:ea typeface="Calibri"/>
                <a:cs typeface="Calibri"/>
              </a:rPr>
              <a:t>This document specifies PT-EAP, </a:t>
            </a:r>
            <a:r>
              <a:rPr lang="en-US" i="1" dirty="0" smtClean="0">
                <a:solidFill>
                  <a:srgbClr val="000000"/>
                </a:solidFill>
                <a:ea typeface="Calibri"/>
                <a:cs typeface="Calibri"/>
              </a:rPr>
              <a:t>an </a:t>
            </a:r>
            <a:r>
              <a:rPr lang="en-US" i="1" dirty="0">
                <a:solidFill>
                  <a:srgbClr val="000000"/>
                </a:solidFill>
                <a:ea typeface="Calibri"/>
                <a:cs typeface="Calibri"/>
              </a:rPr>
              <a:t>EAP based Posture Transport (PT) protocol protected by a TLS based tunnel established by an EAP tunnel method. </a:t>
            </a:r>
            <a:endParaRPr lang="en-US" i="1" dirty="0" smtClean="0">
              <a:solidFill>
                <a:srgbClr val="000000"/>
              </a:solidFill>
              <a:ea typeface="Calibri"/>
              <a:cs typeface="Calibri"/>
            </a:endParaRPr>
          </a:p>
          <a:p>
            <a:pPr marL="400050" lvl="1" indent="0">
              <a:buNone/>
            </a:pPr>
            <a:endParaRPr lang="en-US" i="1" dirty="0">
              <a:solidFill>
                <a:srgbClr val="000000"/>
              </a:solidFill>
              <a:ea typeface="Calibri"/>
              <a:cs typeface="Calibri"/>
            </a:endParaRPr>
          </a:p>
          <a:p>
            <a:pPr marL="0" indent="0">
              <a:buNone/>
            </a:pPr>
            <a:r>
              <a:rPr lang="en-US" dirty="0" smtClean="0">
                <a:solidFill>
                  <a:srgbClr val="000000"/>
                </a:solidFill>
                <a:ea typeface="Calibri"/>
                <a:cs typeface="Calibri"/>
              </a:rPr>
              <a:t>Proposal: Update but with Steve’s suggestion to:</a:t>
            </a:r>
          </a:p>
          <a:p>
            <a:pPr marL="400050" lvl="2" indent="0">
              <a:buNone/>
            </a:pPr>
            <a:r>
              <a:rPr lang="en-US" i="1" dirty="0">
                <a:solidFill>
                  <a:srgbClr val="000000"/>
                </a:solidFill>
                <a:ea typeface="Calibri"/>
                <a:cs typeface="Calibri"/>
              </a:rPr>
              <a:t>This document specifies PT-EAP, </a:t>
            </a:r>
            <a:r>
              <a:rPr lang="en-US" i="1" dirty="0" smtClean="0">
                <a:solidFill>
                  <a:srgbClr val="000000"/>
                </a:solidFill>
                <a:ea typeface="Calibri"/>
                <a:cs typeface="Calibri"/>
              </a:rPr>
              <a:t>an </a:t>
            </a:r>
            <a:r>
              <a:rPr lang="en-US" i="1" dirty="0">
                <a:solidFill>
                  <a:srgbClr val="000000"/>
                </a:solidFill>
                <a:ea typeface="Calibri"/>
                <a:cs typeface="Calibri"/>
              </a:rPr>
              <a:t>EAP based Posture Transport (PT) protocol protected by </a:t>
            </a:r>
            <a:r>
              <a:rPr lang="en-US" i="1" dirty="0" smtClean="0">
                <a:solidFill>
                  <a:srgbClr val="000000"/>
                </a:solidFill>
                <a:ea typeface="Calibri"/>
                <a:cs typeface="Calibri"/>
              </a:rPr>
              <a:t>an outer TLS tunnel or equivalent protection. </a:t>
            </a:r>
            <a:endParaRPr lang="en-US" i="1" dirty="0">
              <a:solidFill>
                <a:srgbClr val="000000"/>
              </a:solidFill>
              <a:ea typeface="Calibri"/>
              <a:cs typeface="Calibri"/>
            </a:endParaRPr>
          </a:p>
          <a:p>
            <a:pPr marL="0" indent="0">
              <a:buNone/>
            </a:pPr>
            <a:endParaRPr lang="en-US" dirty="0"/>
          </a:p>
        </p:txBody>
      </p:sp>
      <p:sp>
        <p:nvSpPr>
          <p:cNvPr id="4" name="Date Placeholder 3"/>
          <p:cNvSpPr>
            <a:spLocks noGrp="1"/>
          </p:cNvSpPr>
          <p:nvPr>
            <p:ph type="dt" sz="half" idx="10"/>
          </p:nvPr>
        </p:nvSpPr>
        <p:spPr/>
        <p:txBody>
          <a:bodyPr/>
          <a:lstStyle/>
          <a:p>
            <a:r>
              <a:rPr lang="en-US" smtClean="0"/>
              <a:t>Nov 17, 2011</a:t>
            </a:r>
            <a:endParaRPr lang="en-US"/>
          </a:p>
        </p:txBody>
      </p:sp>
      <p:sp>
        <p:nvSpPr>
          <p:cNvPr id="5" name="Footer Placeholder 4"/>
          <p:cNvSpPr>
            <a:spLocks noGrp="1"/>
          </p:cNvSpPr>
          <p:nvPr>
            <p:ph type="ftr" sz="quarter" idx="11"/>
          </p:nvPr>
        </p:nvSpPr>
        <p:spPr/>
        <p:txBody>
          <a:bodyPr/>
          <a:lstStyle/>
          <a:p>
            <a:r>
              <a:rPr lang="en-US" smtClean="0"/>
              <a:t>IETF 82 -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20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41425973"/>
      </p:ext>
    </p:extLst>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simplification</a:t>
            </a:r>
            <a:endParaRPr lang="en-US" dirty="0"/>
          </a:p>
        </p:txBody>
      </p:sp>
      <p:sp>
        <p:nvSpPr>
          <p:cNvPr id="3" name="Content Placeholder 2"/>
          <p:cNvSpPr>
            <a:spLocks noGrp="1"/>
          </p:cNvSpPr>
          <p:nvPr>
            <p:ph idx="1"/>
          </p:nvPr>
        </p:nvSpPr>
        <p:spPr/>
        <p:txBody>
          <a:bodyPr>
            <a:normAutofit lnSpcReduction="10000"/>
          </a:bodyPr>
          <a:lstStyle/>
          <a:p>
            <a:r>
              <a:rPr lang="en-US" dirty="0">
                <a:solidFill>
                  <a:srgbClr val="000000"/>
                </a:solidFill>
                <a:ea typeface="Calibri"/>
                <a:cs typeface="Calibri"/>
              </a:rPr>
              <a:t> </a:t>
            </a:r>
            <a:r>
              <a:rPr lang="en-US" dirty="0" smtClean="0">
                <a:solidFill>
                  <a:srgbClr val="000000"/>
                </a:solidFill>
                <a:ea typeface="Calibri"/>
                <a:cs typeface="Calibri"/>
              </a:rPr>
              <a:t>Update 2nd </a:t>
            </a:r>
            <a:r>
              <a:rPr lang="en-US" dirty="0">
                <a:solidFill>
                  <a:srgbClr val="000000"/>
                </a:solidFill>
                <a:ea typeface="Calibri"/>
                <a:cs typeface="Calibri"/>
              </a:rPr>
              <a:t>paragraph of Introduction </a:t>
            </a:r>
            <a:r>
              <a:rPr lang="en-US" dirty="0" smtClean="0">
                <a:solidFill>
                  <a:srgbClr val="000000"/>
                </a:solidFill>
                <a:ea typeface="Calibri"/>
                <a:cs typeface="Calibri"/>
              </a:rPr>
              <a:t>to</a:t>
            </a:r>
            <a:r>
              <a:rPr lang="en-US" dirty="0">
                <a:solidFill>
                  <a:srgbClr val="000000"/>
                </a:solidFill>
                <a:ea typeface="Calibri"/>
                <a:cs typeface="Calibri"/>
              </a:rPr>
              <a:t>:</a:t>
            </a:r>
          </a:p>
          <a:p>
            <a:pPr marL="400050" lvl="1" indent="0">
              <a:buNone/>
            </a:pPr>
            <a:r>
              <a:rPr lang="en-US" i="1" dirty="0">
                <a:solidFill>
                  <a:srgbClr val="000000"/>
                </a:solidFill>
                <a:ea typeface="Calibri"/>
                <a:cs typeface="Calibri"/>
              </a:rPr>
              <a:t>The PT protocol in the NEA architecture is responsible for transporting PB-TNC batches (often containing PA-TNC [3] attributes) across the network between the NEA Client and NEA Server.  The PT protocol must be protected by an outer TLS-based tunnel to ensure the exchanged messages are protected from a variety of threats from hostile intermediaries</a:t>
            </a:r>
            <a:r>
              <a:rPr lang="en-US" i="1" dirty="0" smtClean="0">
                <a:solidFill>
                  <a:srgbClr val="000000"/>
                </a:solidFill>
                <a:ea typeface="Calibri"/>
                <a:cs typeface="Calibri"/>
              </a:rPr>
              <a:t>.</a:t>
            </a:r>
          </a:p>
          <a:p>
            <a:pPr marL="0" indent="0">
              <a:buNone/>
            </a:pPr>
            <a:r>
              <a:rPr lang="en-US" dirty="0" smtClean="0">
                <a:solidFill>
                  <a:srgbClr val="000000"/>
                </a:solidFill>
                <a:ea typeface="Calibri"/>
                <a:cs typeface="Calibri"/>
              </a:rPr>
              <a:t>Proposal: adopt changes in next draft</a:t>
            </a:r>
            <a:endParaRPr lang="en-US" dirty="0"/>
          </a:p>
        </p:txBody>
      </p:sp>
      <p:sp>
        <p:nvSpPr>
          <p:cNvPr id="4" name="Date Placeholder 3"/>
          <p:cNvSpPr>
            <a:spLocks noGrp="1"/>
          </p:cNvSpPr>
          <p:nvPr>
            <p:ph type="dt" sz="half" idx="10"/>
          </p:nvPr>
        </p:nvSpPr>
        <p:spPr/>
        <p:txBody>
          <a:bodyPr/>
          <a:lstStyle/>
          <a:p>
            <a:r>
              <a:rPr lang="en-US" smtClean="0"/>
              <a:t>Nov 17, 2011</a:t>
            </a:r>
            <a:endParaRPr lang="en-US"/>
          </a:p>
        </p:txBody>
      </p:sp>
      <p:sp>
        <p:nvSpPr>
          <p:cNvPr id="5" name="Footer Placeholder 4"/>
          <p:cNvSpPr>
            <a:spLocks noGrp="1"/>
          </p:cNvSpPr>
          <p:nvPr>
            <p:ph type="ftr" sz="quarter" idx="11"/>
          </p:nvPr>
        </p:nvSpPr>
        <p:spPr/>
        <p:txBody>
          <a:bodyPr/>
          <a:lstStyle/>
          <a:p>
            <a:r>
              <a:rPr lang="en-US" smtClean="0"/>
              <a:t>IETF 82 -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21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1962744"/>
      </p:ext>
    </p:extLst>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simplification</a:t>
            </a:r>
            <a:endParaRPr lang="en-US" dirty="0"/>
          </a:p>
        </p:txBody>
      </p:sp>
      <p:sp>
        <p:nvSpPr>
          <p:cNvPr id="3" name="Content Placeholder 2"/>
          <p:cNvSpPr>
            <a:spLocks noGrp="1"/>
          </p:cNvSpPr>
          <p:nvPr>
            <p:ph idx="1"/>
          </p:nvPr>
        </p:nvSpPr>
        <p:spPr/>
        <p:txBody>
          <a:bodyPr/>
          <a:lstStyle/>
          <a:p>
            <a:r>
              <a:rPr lang="en-US" dirty="0">
                <a:solidFill>
                  <a:srgbClr val="000000"/>
                </a:solidFill>
                <a:ea typeface="Calibri"/>
                <a:cs typeface="Calibri"/>
              </a:rPr>
              <a:t>To be consistent with a single reference of the inner method,  my suggestion is to remove the 5th and 6th paragraph and replace the entire 4th paragraph with:</a:t>
            </a:r>
          </a:p>
          <a:p>
            <a:pPr marL="400050" lvl="1" indent="0">
              <a:buNone/>
            </a:pPr>
            <a:r>
              <a:rPr lang="en-US" i="1" dirty="0" smtClean="0">
                <a:solidFill>
                  <a:srgbClr val="000000"/>
                </a:solidFill>
                <a:ea typeface="Calibri"/>
                <a:cs typeface="Calibri"/>
              </a:rPr>
              <a:t>PT</a:t>
            </a:r>
            <a:r>
              <a:rPr lang="en-US" i="1" dirty="0">
                <a:solidFill>
                  <a:srgbClr val="000000"/>
                </a:solidFill>
                <a:ea typeface="Calibri"/>
                <a:cs typeface="Calibri"/>
              </a:rPr>
              <a:t>-EAP is an inner EAP method designed to be used under a protected tunnel such as EAP-FAST and EAP-TTLS. </a:t>
            </a:r>
            <a:endParaRPr lang="en-US" i="1" dirty="0" smtClean="0">
              <a:solidFill>
                <a:srgbClr val="000000"/>
              </a:solidFill>
              <a:ea typeface="Calibri"/>
              <a:cs typeface="Calibri"/>
            </a:endParaRPr>
          </a:p>
          <a:p>
            <a:pPr marL="400050" lvl="1" indent="0">
              <a:buNone/>
            </a:pPr>
            <a:endParaRPr lang="en-US" i="1" dirty="0">
              <a:solidFill>
                <a:srgbClr val="000000"/>
              </a:solidFill>
              <a:ea typeface="Calibri"/>
              <a:cs typeface="Calibri"/>
            </a:endParaRPr>
          </a:p>
          <a:p>
            <a:pPr marL="0" indent="0">
              <a:buNone/>
            </a:pPr>
            <a:r>
              <a:rPr lang="en-US" dirty="0" smtClean="0">
                <a:solidFill>
                  <a:srgbClr val="000000"/>
                </a:solidFill>
                <a:ea typeface="Calibri"/>
                <a:cs typeface="Calibri"/>
              </a:rPr>
              <a:t>Proposal: adopt changes in next draft</a:t>
            </a:r>
            <a:endParaRPr lang="en-US" dirty="0"/>
          </a:p>
        </p:txBody>
      </p:sp>
      <p:sp>
        <p:nvSpPr>
          <p:cNvPr id="4" name="Date Placeholder 3"/>
          <p:cNvSpPr>
            <a:spLocks noGrp="1"/>
          </p:cNvSpPr>
          <p:nvPr>
            <p:ph type="dt" sz="half" idx="10"/>
          </p:nvPr>
        </p:nvSpPr>
        <p:spPr/>
        <p:txBody>
          <a:bodyPr/>
          <a:lstStyle/>
          <a:p>
            <a:r>
              <a:rPr lang="en-US" smtClean="0"/>
              <a:t>Nov 17, 2011</a:t>
            </a:r>
            <a:endParaRPr lang="en-US"/>
          </a:p>
        </p:txBody>
      </p:sp>
      <p:sp>
        <p:nvSpPr>
          <p:cNvPr id="5" name="Footer Placeholder 4"/>
          <p:cNvSpPr>
            <a:spLocks noGrp="1"/>
          </p:cNvSpPr>
          <p:nvPr>
            <p:ph type="ftr" sz="quarter" idx="11"/>
          </p:nvPr>
        </p:nvSpPr>
        <p:spPr/>
        <p:txBody>
          <a:bodyPr/>
          <a:lstStyle/>
          <a:p>
            <a:r>
              <a:rPr lang="en-US" smtClean="0"/>
              <a:t>IETF 82 -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22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63117946"/>
      </p:ext>
    </p:extLst>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Remove TNC reference</a:t>
            </a:r>
            <a:endParaRPr lang="en-US" dirty="0"/>
          </a:p>
        </p:txBody>
      </p:sp>
      <p:sp>
        <p:nvSpPr>
          <p:cNvPr id="3" name="Content Placeholder 2"/>
          <p:cNvSpPr>
            <a:spLocks noGrp="1"/>
          </p:cNvSpPr>
          <p:nvPr>
            <p:ph idx="1"/>
          </p:nvPr>
        </p:nvSpPr>
        <p:spPr/>
        <p:txBody>
          <a:bodyPr/>
          <a:lstStyle/>
          <a:p>
            <a:r>
              <a:rPr lang="en-US" i="1" dirty="0">
                <a:solidFill>
                  <a:srgbClr val="000000"/>
                </a:solidFill>
                <a:ea typeface="Calibri"/>
                <a:cs typeface="Calibri"/>
              </a:rPr>
              <a:t>Section 1.1 remove TNC reference (e.g. the last sentence of the paragraph</a:t>
            </a:r>
            <a:r>
              <a:rPr lang="en-US" i="1" dirty="0" smtClean="0">
                <a:solidFill>
                  <a:srgbClr val="000000"/>
                </a:solidFill>
                <a:ea typeface="Calibri"/>
                <a:cs typeface="Calibri"/>
              </a:rPr>
              <a:t>)</a:t>
            </a:r>
          </a:p>
          <a:p>
            <a:endParaRPr lang="en-US" i="1" dirty="0">
              <a:solidFill>
                <a:srgbClr val="000000"/>
              </a:solidFill>
              <a:ea typeface="Calibri"/>
              <a:cs typeface="Calibri"/>
            </a:endParaRPr>
          </a:p>
          <a:p>
            <a:pPr marL="0" indent="0">
              <a:buNone/>
            </a:pPr>
            <a:r>
              <a:rPr lang="en-US" dirty="0" smtClean="0">
                <a:solidFill>
                  <a:srgbClr val="000000"/>
                </a:solidFill>
                <a:ea typeface="Calibri"/>
                <a:cs typeface="Calibri"/>
              </a:rPr>
              <a:t>Proposal: </a:t>
            </a:r>
            <a:r>
              <a:rPr lang="en-US" dirty="0">
                <a:solidFill>
                  <a:srgbClr val="000000"/>
                </a:solidFill>
                <a:ea typeface="Calibri"/>
                <a:cs typeface="Calibri"/>
              </a:rPr>
              <a:t>adopt </a:t>
            </a:r>
            <a:r>
              <a:rPr lang="en-US" dirty="0" smtClean="0">
                <a:solidFill>
                  <a:srgbClr val="000000"/>
                </a:solidFill>
                <a:ea typeface="Calibri"/>
                <a:cs typeface="Calibri"/>
              </a:rPr>
              <a:t>change </a:t>
            </a:r>
            <a:r>
              <a:rPr lang="en-US" dirty="0">
                <a:solidFill>
                  <a:srgbClr val="000000"/>
                </a:solidFill>
                <a:ea typeface="Calibri"/>
                <a:cs typeface="Calibri"/>
              </a:rPr>
              <a:t>in next </a:t>
            </a:r>
            <a:r>
              <a:rPr lang="en-US" dirty="0" smtClean="0">
                <a:solidFill>
                  <a:srgbClr val="000000"/>
                </a:solidFill>
                <a:ea typeface="Calibri"/>
                <a:cs typeface="Calibri"/>
              </a:rPr>
              <a:t>draft</a:t>
            </a:r>
            <a:r>
              <a:rPr lang="en-US" dirty="0" smtClean="0"/>
              <a:t>.  If TNC needs to be noted, include in the acknowledgement “N.B. The Trusted Computing Group will also be referencing the protocol as defined in this document at the time of completion.”</a:t>
            </a:r>
            <a:endParaRPr lang="en-US" dirty="0"/>
          </a:p>
        </p:txBody>
      </p:sp>
      <p:sp>
        <p:nvSpPr>
          <p:cNvPr id="4" name="Date Placeholder 3"/>
          <p:cNvSpPr>
            <a:spLocks noGrp="1"/>
          </p:cNvSpPr>
          <p:nvPr>
            <p:ph type="dt" sz="half" idx="10"/>
          </p:nvPr>
        </p:nvSpPr>
        <p:spPr/>
        <p:txBody>
          <a:bodyPr/>
          <a:lstStyle/>
          <a:p>
            <a:r>
              <a:rPr lang="en-US" smtClean="0"/>
              <a:t>Nov 17, 2011</a:t>
            </a:r>
            <a:endParaRPr lang="en-US"/>
          </a:p>
        </p:txBody>
      </p:sp>
      <p:sp>
        <p:nvSpPr>
          <p:cNvPr id="5" name="Footer Placeholder 4"/>
          <p:cNvSpPr>
            <a:spLocks noGrp="1"/>
          </p:cNvSpPr>
          <p:nvPr>
            <p:ph type="ftr" sz="quarter" idx="11"/>
          </p:nvPr>
        </p:nvSpPr>
        <p:spPr/>
        <p:txBody>
          <a:bodyPr/>
          <a:lstStyle/>
          <a:p>
            <a:r>
              <a:rPr lang="en-US" smtClean="0"/>
              <a:t>IETF 82 -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23</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5566891"/>
      </p:ext>
    </p:extLst>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Clarification on 3.1</a:t>
            </a:r>
            <a:endParaRPr lang="en-US" dirty="0"/>
          </a:p>
        </p:txBody>
      </p:sp>
      <p:sp>
        <p:nvSpPr>
          <p:cNvPr id="3" name="Content Placeholder 2"/>
          <p:cNvSpPr>
            <a:spLocks noGrp="1"/>
          </p:cNvSpPr>
          <p:nvPr>
            <p:ph idx="1"/>
          </p:nvPr>
        </p:nvSpPr>
        <p:spPr/>
        <p:txBody>
          <a:bodyPr/>
          <a:lstStyle/>
          <a:p>
            <a:r>
              <a:rPr lang="en-US" dirty="0">
                <a:solidFill>
                  <a:srgbClr val="000000"/>
                </a:solidFill>
                <a:ea typeface="Calibri"/>
                <a:cs typeface="Calibri"/>
              </a:rPr>
              <a:t> </a:t>
            </a:r>
            <a:r>
              <a:rPr lang="en-US" sz="2800" dirty="0">
                <a:solidFill>
                  <a:srgbClr val="000000"/>
                </a:solidFill>
                <a:ea typeface="Calibri"/>
                <a:cs typeface="Calibri"/>
              </a:rPr>
              <a:t>Section 3.1: 4th paragraph, 2nd sentence seems to be a non sequitur, suggest to remove it (e.g. the sentence reading:</a:t>
            </a:r>
          </a:p>
          <a:p>
            <a:pPr marL="400050" lvl="1" indent="0">
              <a:buNone/>
            </a:pPr>
            <a:r>
              <a:rPr lang="en-US" sz="2400" i="1" dirty="0">
                <a:solidFill>
                  <a:srgbClr val="000000"/>
                </a:solidFill>
                <a:ea typeface="Calibri"/>
                <a:cs typeface="Calibri"/>
              </a:rPr>
              <a:t>”Some EAP tunnel methods may provide explicit confirmation of inner method success; others may not.  This is out of scope for the EAP-TNC method.”</a:t>
            </a:r>
            <a:r>
              <a:rPr lang="en-US" sz="2400" i="1" dirty="0" smtClean="0">
                <a:solidFill>
                  <a:srgbClr val="000000"/>
                </a:solidFill>
                <a:ea typeface="Calibri"/>
                <a:cs typeface="Calibri"/>
              </a:rPr>
              <a:t>)</a:t>
            </a:r>
          </a:p>
          <a:p>
            <a:pPr marL="400050" lvl="1" indent="0">
              <a:buNone/>
            </a:pPr>
            <a:endParaRPr lang="en-US" sz="2400" i="1" dirty="0">
              <a:solidFill>
                <a:srgbClr val="000000"/>
              </a:solidFill>
              <a:ea typeface="Calibri"/>
              <a:cs typeface="Calibri"/>
            </a:endParaRPr>
          </a:p>
          <a:p>
            <a:pPr marL="0" indent="0">
              <a:buNone/>
            </a:pPr>
            <a:r>
              <a:rPr lang="en-US" sz="2800" dirty="0" smtClean="0">
                <a:solidFill>
                  <a:srgbClr val="000000"/>
                </a:solidFill>
                <a:ea typeface="Calibri"/>
                <a:cs typeface="Calibri"/>
              </a:rPr>
              <a:t>Proposal: can discuss on the list to either clarify the sentence/paragraph or adopt above update</a:t>
            </a:r>
            <a:endParaRPr lang="en-US" sz="2800" dirty="0"/>
          </a:p>
        </p:txBody>
      </p:sp>
      <p:sp>
        <p:nvSpPr>
          <p:cNvPr id="4" name="Date Placeholder 3"/>
          <p:cNvSpPr>
            <a:spLocks noGrp="1"/>
          </p:cNvSpPr>
          <p:nvPr>
            <p:ph type="dt" sz="half" idx="10"/>
          </p:nvPr>
        </p:nvSpPr>
        <p:spPr/>
        <p:txBody>
          <a:bodyPr/>
          <a:lstStyle/>
          <a:p>
            <a:r>
              <a:rPr lang="en-US" smtClean="0"/>
              <a:t>Nov 17, 2011</a:t>
            </a:r>
            <a:endParaRPr lang="en-US"/>
          </a:p>
        </p:txBody>
      </p:sp>
      <p:sp>
        <p:nvSpPr>
          <p:cNvPr id="5" name="Footer Placeholder 4"/>
          <p:cNvSpPr>
            <a:spLocks noGrp="1"/>
          </p:cNvSpPr>
          <p:nvPr>
            <p:ph type="ftr" sz="quarter" idx="11"/>
          </p:nvPr>
        </p:nvSpPr>
        <p:spPr/>
        <p:txBody>
          <a:bodyPr/>
          <a:lstStyle/>
          <a:p>
            <a:r>
              <a:rPr lang="en-US" smtClean="0"/>
              <a:t>IETF 82 -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24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44514495"/>
      </p:ext>
    </p:extLst>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EAP method</a:t>
            </a:r>
            <a:endParaRPr lang="en-US" dirty="0"/>
          </a:p>
        </p:txBody>
      </p:sp>
      <p:sp>
        <p:nvSpPr>
          <p:cNvPr id="3" name="Content Placeholder 2"/>
          <p:cNvSpPr>
            <a:spLocks noGrp="1"/>
          </p:cNvSpPr>
          <p:nvPr>
            <p:ph idx="1"/>
          </p:nvPr>
        </p:nvSpPr>
        <p:spPr/>
        <p:txBody>
          <a:bodyPr/>
          <a:lstStyle/>
          <a:p>
            <a:r>
              <a:rPr lang="en-US" dirty="0">
                <a:solidFill>
                  <a:srgbClr val="000000"/>
                </a:solidFill>
                <a:ea typeface="Calibri"/>
                <a:cs typeface="Calibri"/>
              </a:rPr>
              <a:t> </a:t>
            </a:r>
            <a:r>
              <a:rPr lang="en-US" i="1" dirty="0">
                <a:solidFill>
                  <a:srgbClr val="000000"/>
                </a:solidFill>
                <a:ea typeface="Calibri"/>
                <a:cs typeface="Calibri"/>
              </a:rPr>
              <a:t>Section 3.4: as NEA has changed the behavior of the method, it merits its own type and thus should be a TBD</a:t>
            </a:r>
            <a:r>
              <a:rPr lang="en-US" i="1" dirty="0" smtClean="0">
                <a:solidFill>
                  <a:srgbClr val="000000"/>
                </a:solidFill>
                <a:ea typeface="Calibri"/>
                <a:cs typeface="Calibri"/>
              </a:rPr>
              <a:t>.</a:t>
            </a:r>
          </a:p>
          <a:p>
            <a:endParaRPr lang="en-US" i="1" dirty="0">
              <a:solidFill>
                <a:srgbClr val="000000"/>
              </a:solidFill>
              <a:ea typeface="Calibri"/>
              <a:cs typeface="Calibri"/>
            </a:endParaRPr>
          </a:p>
          <a:p>
            <a:pPr marL="0" indent="0">
              <a:buNone/>
            </a:pPr>
            <a:r>
              <a:rPr lang="en-US" dirty="0" smtClean="0">
                <a:solidFill>
                  <a:srgbClr val="000000"/>
                </a:solidFill>
                <a:ea typeface="Calibri"/>
                <a:cs typeface="Calibri"/>
              </a:rPr>
              <a:t>Proposal: update in the next draft</a:t>
            </a:r>
            <a:endParaRPr lang="en-US" dirty="0"/>
          </a:p>
        </p:txBody>
      </p:sp>
      <p:sp>
        <p:nvSpPr>
          <p:cNvPr id="4" name="Date Placeholder 3"/>
          <p:cNvSpPr>
            <a:spLocks noGrp="1"/>
          </p:cNvSpPr>
          <p:nvPr>
            <p:ph type="dt" sz="half" idx="10"/>
          </p:nvPr>
        </p:nvSpPr>
        <p:spPr/>
        <p:txBody>
          <a:bodyPr/>
          <a:lstStyle/>
          <a:p>
            <a:r>
              <a:rPr lang="en-US" smtClean="0"/>
              <a:t>Nov 17, 2011</a:t>
            </a:r>
            <a:endParaRPr lang="en-US"/>
          </a:p>
        </p:txBody>
      </p:sp>
      <p:sp>
        <p:nvSpPr>
          <p:cNvPr id="5" name="Footer Placeholder 4"/>
          <p:cNvSpPr>
            <a:spLocks noGrp="1"/>
          </p:cNvSpPr>
          <p:nvPr>
            <p:ph type="ftr" sz="quarter" idx="11"/>
          </p:nvPr>
        </p:nvSpPr>
        <p:spPr/>
        <p:txBody>
          <a:bodyPr/>
          <a:lstStyle/>
          <a:p>
            <a:r>
              <a:rPr lang="en-US" smtClean="0"/>
              <a:t>IETF 82 -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25</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28423426"/>
      </p:ext>
    </p:extLst>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Enforce use of EAP tunnel</a:t>
            </a:r>
            <a:endParaRPr lang="en-US" dirty="0"/>
          </a:p>
        </p:txBody>
      </p:sp>
      <p:sp>
        <p:nvSpPr>
          <p:cNvPr id="3" name="Content Placeholder 2"/>
          <p:cNvSpPr>
            <a:spLocks noGrp="1"/>
          </p:cNvSpPr>
          <p:nvPr>
            <p:ph idx="1"/>
          </p:nvPr>
        </p:nvSpPr>
        <p:spPr/>
        <p:txBody>
          <a:bodyPr/>
          <a:lstStyle/>
          <a:p>
            <a:r>
              <a:rPr lang="en-US" dirty="0">
                <a:solidFill>
                  <a:srgbClr val="000000"/>
                </a:solidFill>
                <a:ea typeface="Calibri"/>
                <a:cs typeface="Calibri"/>
              </a:rPr>
              <a:t>Section 4: language to enforce </a:t>
            </a:r>
            <a:r>
              <a:rPr lang="en-US" dirty="0" smtClean="0">
                <a:solidFill>
                  <a:srgbClr val="000000"/>
                </a:solidFill>
                <a:ea typeface="Calibri"/>
                <a:cs typeface="Calibri"/>
              </a:rPr>
              <a:t>use </a:t>
            </a:r>
            <a:r>
              <a:rPr lang="en-US" dirty="0">
                <a:solidFill>
                  <a:srgbClr val="000000"/>
                </a:solidFill>
                <a:ea typeface="Calibri"/>
                <a:cs typeface="Calibri"/>
              </a:rPr>
              <a:t>within protected tunnel should be used, suggest wording to: </a:t>
            </a:r>
            <a:r>
              <a:rPr lang="en-US" i="1" dirty="0">
                <a:solidFill>
                  <a:srgbClr val="000000"/>
                </a:solidFill>
                <a:ea typeface="Calibri"/>
                <a:cs typeface="Calibri"/>
              </a:rPr>
              <a:t>“is designed and MUST run inside an EAP tunnel method</a:t>
            </a:r>
            <a:r>
              <a:rPr lang="en-US" i="1" dirty="0" smtClean="0">
                <a:solidFill>
                  <a:srgbClr val="000000"/>
                </a:solidFill>
                <a:ea typeface="Calibri"/>
                <a:cs typeface="Calibri"/>
              </a:rPr>
              <a:t>”</a:t>
            </a:r>
          </a:p>
          <a:p>
            <a:endParaRPr lang="en-US" dirty="0">
              <a:solidFill>
                <a:srgbClr val="000000"/>
              </a:solidFill>
              <a:ea typeface="Calibri"/>
              <a:cs typeface="Calibri"/>
            </a:endParaRPr>
          </a:p>
          <a:p>
            <a:pPr marL="0" indent="0">
              <a:buNone/>
            </a:pPr>
            <a:r>
              <a:rPr lang="en-US" dirty="0" smtClean="0">
                <a:solidFill>
                  <a:srgbClr val="000000"/>
                </a:solidFill>
                <a:ea typeface="Calibri"/>
                <a:cs typeface="Calibri"/>
              </a:rPr>
              <a:t>Proposal: adopt change in the next draft</a:t>
            </a:r>
            <a:endParaRPr lang="en-US" dirty="0"/>
          </a:p>
        </p:txBody>
      </p:sp>
      <p:sp>
        <p:nvSpPr>
          <p:cNvPr id="4" name="Date Placeholder 3"/>
          <p:cNvSpPr>
            <a:spLocks noGrp="1"/>
          </p:cNvSpPr>
          <p:nvPr>
            <p:ph type="dt" sz="half" idx="10"/>
          </p:nvPr>
        </p:nvSpPr>
        <p:spPr/>
        <p:txBody>
          <a:bodyPr/>
          <a:lstStyle/>
          <a:p>
            <a:r>
              <a:rPr lang="en-US" smtClean="0"/>
              <a:t>Nov 17, 2011</a:t>
            </a:r>
            <a:endParaRPr lang="en-US"/>
          </a:p>
        </p:txBody>
      </p:sp>
      <p:sp>
        <p:nvSpPr>
          <p:cNvPr id="5" name="Footer Placeholder 4"/>
          <p:cNvSpPr>
            <a:spLocks noGrp="1"/>
          </p:cNvSpPr>
          <p:nvPr>
            <p:ph type="ftr" sz="quarter" idx="11"/>
          </p:nvPr>
        </p:nvSpPr>
        <p:spPr/>
        <p:txBody>
          <a:bodyPr/>
          <a:lstStyle/>
          <a:p>
            <a:r>
              <a:rPr lang="en-US" smtClean="0"/>
              <a:t>IETF 82 - NEA Meeting</a:t>
            </a:r>
            <a:endParaRPr lang="en-US"/>
          </a:p>
        </p:txBody>
      </p:sp>
      <p:sp>
        <p:nvSpPr>
          <p:cNvPr id="6" name="Slide Number Placeholder 5"/>
          <p:cNvSpPr>
            <a:spLocks noGrp="1"/>
          </p:cNvSpPr>
          <p:nvPr>
            <p:ph type="sldNum" sz="quarter" idx="12"/>
          </p:nvPr>
        </p:nvSpPr>
        <p:spPr/>
        <p:txBody>
          <a:bodyPr/>
          <a:lstStyle/>
          <a:p>
            <a:fld id="{7A83A7A5-9B7E-4751-9122-CC8BEA4C2551}" type="slidenum">
              <a:rPr lang="en-US" smtClean="0"/>
              <a:pPr/>
              <a:t>26</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68883456"/>
      </p:ext>
    </p:extLst>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ctrTitle"/>
          </p:nvPr>
        </p:nvSpPr>
        <p:spPr/>
        <p:txBody>
          <a:bodyPr/>
          <a:lstStyle/>
          <a:p>
            <a:r>
              <a:rPr lang="en-US" dirty="0" smtClean="0"/>
              <a:t>Questions?</a:t>
            </a:r>
            <a:endParaRPr lang="en-US" dirty="0"/>
          </a:p>
        </p:txBody>
      </p:sp>
      <p:sp>
        <p:nvSpPr>
          <p:cNvPr id="4" name="Date Placeholder 3"/>
          <p:cNvSpPr>
            <a:spLocks noGrp="1"/>
          </p:cNvSpPr>
          <p:nvPr>
            <p:ph type="dt" sz="half" idx="10"/>
          </p:nvPr>
        </p:nvSpPr>
        <p:spPr/>
        <p:txBody>
          <a:bodyPr/>
          <a:lstStyle/>
          <a:p>
            <a:pPr>
              <a:defRPr/>
            </a:pPr>
            <a:r>
              <a:rPr lang="en-US" smtClean="0"/>
              <a:t>Nov 17, 2011</a:t>
            </a:r>
            <a:endParaRPr lang="en-US" dirty="0"/>
          </a:p>
        </p:txBody>
      </p:sp>
      <p:sp>
        <p:nvSpPr>
          <p:cNvPr id="5" name="Footer Placeholder 4"/>
          <p:cNvSpPr>
            <a:spLocks noGrp="1"/>
          </p:cNvSpPr>
          <p:nvPr>
            <p:ph type="ftr" sz="quarter" idx="11"/>
          </p:nvPr>
        </p:nvSpPr>
        <p:spPr/>
        <p:txBody>
          <a:bodyPr/>
          <a:lstStyle/>
          <a:p>
            <a:pPr>
              <a:defRPr/>
            </a:pPr>
            <a:r>
              <a:rPr lang="en-US" smtClean="0"/>
              <a:t>IETF 82 - NEA Meeting</a:t>
            </a:r>
            <a:endParaRPr lang="en-US"/>
          </a:p>
        </p:txBody>
      </p:sp>
      <p:sp>
        <p:nvSpPr>
          <p:cNvPr id="6" name="Slide Number Placeholder 5"/>
          <p:cNvSpPr>
            <a:spLocks noGrp="1"/>
          </p:cNvSpPr>
          <p:nvPr>
            <p:ph type="sldNum" sz="quarter" idx="12"/>
          </p:nvPr>
        </p:nvSpPr>
        <p:spPr/>
        <p:txBody>
          <a:bodyPr/>
          <a:lstStyle/>
          <a:p>
            <a:pPr>
              <a:defRPr/>
            </a:pPr>
            <a:fld id="{D30EAFBE-864E-4221-A4A8-C9B4EC2270DB}" type="slidenum">
              <a:rPr lang="en-US" smtClean="0"/>
              <a:pPr>
                <a:defRPr/>
              </a:pPr>
              <a:t>27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13354471"/>
      </p:ext>
    </p:extLst>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6" name="Slide Number Placeholder 5"/>
          <p:cNvSpPr>
            <a:spLocks noGrp="1"/>
          </p:cNvSpPr>
          <p:nvPr>
            <p:ph type="sldNum" sz="quarter" idx="12"/>
          </p:nvPr>
        </p:nvSpPr>
        <p:spPr>
          <a:noFill/>
        </p:spPr>
        <p:txBody>
          <a:bodyPr/>
          <a:lstStyle/>
          <a:p>
            <a:fld id="{D9C080B3-A87A-41DA-843E-B7CF1E855A71}" type="slidenum">
              <a:rPr lang="en-US"/>
              <a:pPr/>
              <a:t>28</a:t>
            </a:fld>
            <a:endParaRPr lang="en-US"/>
          </a:p>
        </p:txBody>
      </p:sp>
      <p:sp>
        <p:nvSpPr>
          <p:cNvPr id="59397" name="Rectangle 2"/>
          <p:cNvSpPr>
            <a:spLocks noGrp="1" noChangeArrowheads="1"/>
          </p:cNvSpPr>
          <p:nvPr>
            <p:ph type="ctrTitle"/>
          </p:nvPr>
        </p:nvSpPr>
        <p:spPr/>
        <p:txBody>
          <a:bodyPr/>
          <a:lstStyle/>
          <a:p>
            <a:pPr eaLnBrk="1" hangingPunct="1"/>
            <a:r>
              <a:rPr lang="en-US" dirty="0" smtClean="0"/>
              <a:t>Disposition of NEA </a:t>
            </a:r>
            <a:r>
              <a:rPr lang="en-US" dirty="0" err="1" smtClean="0"/>
              <a:t>Asokan</a:t>
            </a:r>
            <a:r>
              <a:rPr lang="en-US" dirty="0" smtClean="0"/>
              <a:t> I-D</a:t>
            </a:r>
            <a:br>
              <a:rPr lang="en-US" dirty="0" smtClean="0"/>
            </a:br>
            <a:endParaRPr lang="en-US" dirty="0" smtClean="0"/>
          </a:p>
        </p:txBody>
      </p:sp>
      <p:sp>
        <p:nvSpPr>
          <p:cNvPr id="5" name="Date Placeholder 4"/>
          <p:cNvSpPr>
            <a:spLocks noGrp="1"/>
          </p:cNvSpPr>
          <p:nvPr>
            <p:ph type="dt" sz="half" idx="10"/>
          </p:nvPr>
        </p:nvSpPr>
        <p:spPr/>
        <p:txBody>
          <a:bodyPr/>
          <a:lstStyle/>
          <a:p>
            <a:pPr>
              <a:defRPr/>
            </a:pPr>
            <a:r>
              <a:rPr lang="en-US" smtClean="0"/>
              <a:t>Nov 17, 2011</a:t>
            </a:r>
            <a:endParaRPr lang="en-US" dirty="0"/>
          </a:p>
        </p:txBody>
      </p:sp>
      <p:sp>
        <p:nvSpPr>
          <p:cNvPr id="6" name="Footer Placeholder 5"/>
          <p:cNvSpPr>
            <a:spLocks noGrp="1"/>
          </p:cNvSpPr>
          <p:nvPr>
            <p:ph type="ftr" sz="quarter" idx="11"/>
          </p:nvPr>
        </p:nvSpPr>
        <p:spPr/>
        <p:txBody>
          <a:bodyPr/>
          <a:lstStyle/>
          <a:p>
            <a:pPr>
              <a:defRPr/>
            </a:pPr>
            <a:r>
              <a:rPr lang="en-US" smtClean="0"/>
              <a:t>IETF 82 - NEA Meeting</a:t>
            </a:r>
            <a:endParaRPr lang="en-US"/>
          </a:p>
        </p:txBody>
      </p:sp>
      <p:sp>
        <p:nvSpPr>
          <p:cNvPr id="7" name="Rectangle 3"/>
          <p:cNvSpPr>
            <a:spLocks noGrp="1" noChangeArrowheads="1"/>
          </p:cNvSpPr>
          <p:nvPr>
            <p:ph type="subTitle" idx="4294967295"/>
          </p:nvPr>
        </p:nvSpPr>
        <p:spPr>
          <a:xfrm>
            <a:off x="1371600" y="3886200"/>
            <a:ext cx="6400800" cy="1752600"/>
          </a:xfrm>
        </p:spPr>
        <p:txBody>
          <a:bodyPr/>
          <a:lstStyle/>
          <a:p>
            <a:pPr marL="0" indent="0" algn="ctr">
              <a:buFontTx/>
              <a:buNone/>
            </a:pPr>
            <a:endParaRPr lang="en-US" sz="40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301" name="Rectangle 2"/>
          <p:cNvSpPr>
            <a:spLocks noGrp="1" noChangeArrowheads="1"/>
          </p:cNvSpPr>
          <p:nvPr>
            <p:ph type="title"/>
          </p:nvPr>
        </p:nvSpPr>
        <p:spPr/>
        <p:txBody>
          <a:bodyPr/>
          <a:lstStyle/>
          <a:p>
            <a:pPr eaLnBrk="1" hangingPunct="1"/>
            <a:r>
              <a:rPr lang="en-US" sz="3600" dirty="0" smtClean="0"/>
              <a:t>Disposition of NEA </a:t>
            </a:r>
            <a:r>
              <a:rPr lang="en-US" sz="3600" dirty="0" err="1" smtClean="0"/>
              <a:t>Asokan</a:t>
            </a:r>
            <a:r>
              <a:rPr lang="en-US" sz="3600" dirty="0" smtClean="0"/>
              <a:t> I-D</a:t>
            </a:r>
          </a:p>
        </p:txBody>
      </p:sp>
      <p:sp>
        <p:nvSpPr>
          <p:cNvPr id="55302" name="Rectangle 3"/>
          <p:cNvSpPr>
            <a:spLocks noGrp="1" noChangeArrowheads="1"/>
          </p:cNvSpPr>
          <p:nvPr>
            <p:ph idx="1"/>
          </p:nvPr>
        </p:nvSpPr>
        <p:spPr>
          <a:xfrm>
            <a:off x="457200" y="1447800"/>
            <a:ext cx="8229600" cy="4525963"/>
          </a:xfrm>
        </p:spPr>
        <p:txBody>
          <a:bodyPr/>
          <a:lstStyle/>
          <a:p>
            <a:pPr eaLnBrk="1" hangingPunct="1">
              <a:buFont typeface="Arial"/>
              <a:buChar char="•"/>
            </a:pPr>
            <a:r>
              <a:rPr lang="en-US" sz="2400" dirty="0" smtClean="0"/>
              <a:t>I-D provides analysis and recommendations for dealing with NEA </a:t>
            </a:r>
            <a:r>
              <a:rPr lang="en-US" sz="2400" dirty="0" err="1" smtClean="0"/>
              <a:t>Asokan</a:t>
            </a:r>
            <a:r>
              <a:rPr lang="en-US" sz="2400" dirty="0" smtClean="0"/>
              <a:t> attack</a:t>
            </a:r>
          </a:p>
          <a:p>
            <a:pPr eaLnBrk="1" hangingPunct="1">
              <a:buFont typeface="Arial"/>
              <a:buChar char="•"/>
            </a:pPr>
            <a:endParaRPr lang="en-US" sz="2400" dirty="0" smtClean="0"/>
          </a:p>
          <a:p>
            <a:pPr eaLnBrk="1" hangingPunct="1">
              <a:buFont typeface="Arial"/>
              <a:buChar char="•"/>
            </a:pPr>
            <a:r>
              <a:rPr lang="en-US" sz="2400" dirty="0" smtClean="0"/>
              <a:t>Referenced by PT-TLS and PT-EAP I-Ds (Informative)</a:t>
            </a:r>
          </a:p>
          <a:p>
            <a:pPr eaLnBrk="1" hangingPunct="1">
              <a:buFont typeface="Arial"/>
              <a:buChar char="•"/>
            </a:pPr>
            <a:endParaRPr lang="en-US" sz="2400" dirty="0" smtClean="0"/>
          </a:p>
          <a:p>
            <a:pPr eaLnBrk="1" hangingPunct="1">
              <a:buFont typeface="Arial"/>
              <a:buChar char="•"/>
            </a:pPr>
            <a:r>
              <a:rPr lang="en-US" sz="2400" dirty="0" smtClean="0"/>
              <a:t>Consensus to make  WG document with goal to publish as Informational RFC?</a:t>
            </a:r>
          </a:p>
          <a:p>
            <a:pPr eaLnBrk="1" hangingPunct="1"/>
            <a:endParaRPr lang="en-US" sz="2400" dirty="0" smtClean="0"/>
          </a:p>
          <a:p>
            <a:pPr lvl="1" eaLnBrk="1" hangingPunct="1">
              <a:buNone/>
            </a:pPr>
            <a:endParaRPr lang="en-US" sz="2400" dirty="0" smtClean="0">
              <a:ea typeface="+mn-ea"/>
              <a:cs typeface="+mn-cs"/>
            </a:endParaRPr>
          </a:p>
          <a:p>
            <a:pPr eaLnBrk="1" hangingPunct="1">
              <a:buNone/>
            </a:pPr>
            <a:endParaRPr lang="en-US" sz="2800" dirty="0" smtClean="0"/>
          </a:p>
          <a:p>
            <a:pPr eaLnBrk="1" hangingPunct="1"/>
            <a:endParaRPr lang="en-US" sz="2800" dirty="0" smtClean="0"/>
          </a:p>
          <a:p>
            <a:pPr eaLnBrk="1" hangingPunct="1"/>
            <a:endParaRPr lang="en-US" sz="2800" dirty="0" smtClean="0"/>
          </a:p>
          <a:p>
            <a:pPr lvl="1" eaLnBrk="1" hangingPunct="1"/>
            <a:endParaRPr lang="en-US" sz="2800" dirty="0" smtClean="0"/>
          </a:p>
          <a:p>
            <a:pPr eaLnBrk="1" hangingPunct="1">
              <a:lnSpc>
                <a:spcPct val="80000"/>
              </a:lnSpc>
              <a:buFontTx/>
              <a:buNone/>
            </a:pPr>
            <a:endParaRPr lang="en-US" sz="2000" dirty="0" smtClean="0"/>
          </a:p>
        </p:txBody>
      </p:sp>
      <p:sp>
        <p:nvSpPr>
          <p:cNvPr id="55298" name="Date Placeholder 3"/>
          <p:cNvSpPr>
            <a:spLocks noGrp="1"/>
          </p:cNvSpPr>
          <p:nvPr>
            <p:ph type="dt" sz="half" idx="10"/>
          </p:nvPr>
        </p:nvSpPr>
        <p:spPr>
          <a:noFill/>
        </p:spPr>
        <p:txBody>
          <a:bodyPr/>
          <a:lstStyle/>
          <a:p>
            <a:r>
              <a:rPr lang="en-US" smtClean="0"/>
              <a:t>Nov 17, 2011</a:t>
            </a:r>
            <a:endParaRPr lang="en-US" dirty="0" smtClean="0"/>
          </a:p>
        </p:txBody>
      </p:sp>
      <p:sp>
        <p:nvSpPr>
          <p:cNvPr id="55299" name="Footer Placeholder 4"/>
          <p:cNvSpPr>
            <a:spLocks noGrp="1"/>
          </p:cNvSpPr>
          <p:nvPr>
            <p:ph type="ftr" sz="quarter" idx="11"/>
          </p:nvPr>
        </p:nvSpPr>
        <p:spPr>
          <a:noFill/>
        </p:spPr>
        <p:txBody>
          <a:bodyPr/>
          <a:lstStyle/>
          <a:p>
            <a:r>
              <a:rPr lang="en-US" smtClean="0"/>
              <a:t>IETF 82 - NEA Meeting</a:t>
            </a:r>
          </a:p>
        </p:txBody>
      </p:sp>
      <p:sp>
        <p:nvSpPr>
          <p:cNvPr id="55300" name="Slide Number Placeholder 5"/>
          <p:cNvSpPr>
            <a:spLocks noGrp="1"/>
          </p:cNvSpPr>
          <p:nvPr>
            <p:ph type="sldNum" sz="quarter" idx="12"/>
          </p:nvPr>
        </p:nvSpPr>
        <p:spPr>
          <a:noFill/>
        </p:spPr>
        <p:txBody>
          <a:bodyPr/>
          <a:lstStyle/>
          <a:p>
            <a:fld id="{60014B51-B294-4403-96D7-C83F10A8B5EC}" type="slidenum">
              <a:rPr lang="en-US" smtClean="0"/>
              <a:pPr/>
              <a:t>29</a:t>
            </a:fld>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7" name="Rectangle 2"/>
          <p:cNvSpPr>
            <a:spLocks noGrp="1" noChangeArrowheads="1"/>
          </p:cNvSpPr>
          <p:nvPr>
            <p:ph type="title"/>
          </p:nvPr>
        </p:nvSpPr>
        <p:spPr/>
        <p:txBody>
          <a:bodyPr/>
          <a:lstStyle/>
          <a:p>
            <a:pPr eaLnBrk="1" hangingPunct="1"/>
            <a:r>
              <a:rPr lang="en-US" dirty="0" smtClean="0"/>
              <a:t>Agenda Review</a:t>
            </a:r>
          </a:p>
        </p:txBody>
      </p:sp>
      <p:sp>
        <p:nvSpPr>
          <p:cNvPr id="54278" name="Rectangle 3"/>
          <p:cNvSpPr>
            <a:spLocks noGrp="1" noChangeArrowheads="1"/>
          </p:cNvSpPr>
          <p:nvPr>
            <p:ph idx="1"/>
          </p:nvPr>
        </p:nvSpPr>
        <p:spPr>
          <a:xfrm>
            <a:off x="457200" y="1600200"/>
            <a:ext cx="8229600" cy="4648200"/>
          </a:xfrm>
        </p:spPr>
        <p:txBody>
          <a:bodyPr/>
          <a:lstStyle/>
          <a:p>
            <a:pPr defTabSz="576263" eaLnBrk="1" hangingPunct="1">
              <a:lnSpc>
                <a:spcPct val="80000"/>
              </a:lnSpc>
              <a:buFontTx/>
              <a:buNone/>
            </a:pPr>
            <a:r>
              <a:rPr lang="en-US" sz="1800" dirty="0" smtClean="0"/>
              <a:t>0900 </a:t>
            </a:r>
            <a:r>
              <a:rPr lang="en-US" sz="1800" dirty="0" err="1" smtClean="0"/>
              <a:t>Administrivia</a:t>
            </a:r>
            <a:endParaRPr lang="en-US" sz="1800" dirty="0" smtClean="0"/>
          </a:p>
          <a:p>
            <a:pPr defTabSz="576263" eaLnBrk="1" hangingPunct="1">
              <a:lnSpc>
                <a:spcPct val="80000"/>
              </a:lnSpc>
              <a:buFontTx/>
              <a:buNone/>
            </a:pPr>
            <a:r>
              <a:rPr lang="en-US" sz="1800" dirty="0" smtClean="0"/>
              <a:t>		Jabber &amp; Minute scribes</a:t>
            </a:r>
          </a:p>
          <a:p>
            <a:pPr defTabSz="576263" eaLnBrk="1" hangingPunct="1">
              <a:lnSpc>
                <a:spcPct val="80000"/>
              </a:lnSpc>
              <a:buFontTx/>
              <a:buNone/>
            </a:pPr>
            <a:r>
              <a:rPr lang="en-US" sz="1800" dirty="0" smtClean="0"/>
              <a:t>		Agenda bashing</a:t>
            </a:r>
          </a:p>
          <a:p>
            <a:pPr defTabSz="576263" eaLnBrk="1" hangingPunct="1">
              <a:lnSpc>
                <a:spcPct val="80000"/>
              </a:lnSpc>
              <a:buFontTx/>
              <a:buNone/>
            </a:pPr>
            <a:r>
              <a:rPr lang="en-US" sz="1800" dirty="0" smtClean="0"/>
              <a:t>0905 WG Status</a:t>
            </a:r>
          </a:p>
          <a:p>
            <a:pPr defTabSz="576263" eaLnBrk="1" hangingPunct="1">
              <a:lnSpc>
                <a:spcPct val="80000"/>
              </a:lnSpc>
              <a:buFontTx/>
              <a:buNone/>
            </a:pPr>
            <a:r>
              <a:rPr lang="en-US" sz="1800" dirty="0" smtClean="0"/>
              <a:t>0910 NEA Reference Model</a:t>
            </a:r>
          </a:p>
          <a:p>
            <a:pPr>
              <a:buNone/>
            </a:pPr>
            <a:r>
              <a:rPr lang="en-US" sz="1800" dirty="0" smtClean="0"/>
              <a:t>0915 Discuss and Resolve WGLC PT-TLS Comments</a:t>
            </a:r>
          </a:p>
          <a:p>
            <a:pPr>
              <a:buNone/>
            </a:pPr>
            <a:r>
              <a:rPr lang="en-US" sz="1800" dirty="0" smtClean="0"/>
              <a:t>  </a:t>
            </a:r>
            <a:r>
              <a:rPr lang="en-US" sz="1800" dirty="0" smtClean="0">
                <a:hlinkClick r:id="rId3"/>
              </a:rPr>
              <a:t>http://www.ietf.org/internet-drafts/draft-ietf-nea-pt-tls-01.txt</a:t>
            </a:r>
            <a:endParaRPr lang="en-US" sz="1800" dirty="0" smtClean="0"/>
          </a:p>
          <a:p>
            <a:pPr>
              <a:buNone/>
            </a:pPr>
            <a:r>
              <a:rPr lang="en-US" sz="1800" dirty="0" smtClean="0"/>
              <a:t>1000 Discuss and Resolve PT-EAP Issues</a:t>
            </a:r>
          </a:p>
          <a:p>
            <a:pPr>
              <a:buNone/>
            </a:pPr>
            <a:r>
              <a:rPr lang="en-US" sz="1800" dirty="0" smtClean="0"/>
              <a:t>  </a:t>
            </a:r>
            <a:r>
              <a:rPr lang="en-US" sz="1800" dirty="0" smtClean="0">
                <a:hlinkClick r:id="rId4"/>
              </a:rPr>
              <a:t>http://www.ietf.org/internet-drafts/draft-ietf-nea-pt-eap-00.txt</a:t>
            </a:r>
            <a:endParaRPr lang="en-US" sz="1800" dirty="0" smtClean="0"/>
          </a:p>
          <a:p>
            <a:pPr>
              <a:buNone/>
            </a:pPr>
            <a:r>
              <a:rPr lang="en-US" sz="1800" dirty="0" smtClean="0"/>
              <a:t>1100 Discuss next steps for</a:t>
            </a:r>
            <a:r>
              <a:rPr lang="en-US" sz="1800" dirty="0" smtClean="0"/>
              <a:t> NEA </a:t>
            </a:r>
            <a:r>
              <a:rPr lang="en-US" sz="1800" dirty="0" err="1" smtClean="0"/>
              <a:t>Asokan</a:t>
            </a:r>
            <a:r>
              <a:rPr lang="en-US" sz="1800" dirty="0" smtClean="0"/>
              <a:t> </a:t>
            </a:r>
            <a:r>
              <a:rPr lang="en-US" sz="1800" dirty="0" smtClean="0"/>
              <a:t>I-D</a:t>
            </a:r>
          </a:p>
          <a:p>
            <a:pPr>
              <a:buNone/>
            </a:pPr>
            <a:r>
              <a:rPr lang="en-US" sz="1800" dirty="0" smtClean="0"/>
              <a:t>  </a:t>
            </a:r>
            <a:r>
              <a:rPr lang="en-US" sz="1800" dirty="0" smtClean="0">
                <a:hlinkClick r:id="rId5"/>
              </a:rPr>
              <a:t>http://tools.ietf.org/id/draft-salowey-nea-asokan-00.txt</a:t>
            </a:r>
            <a:endParaRPr lang="en-US" sz="1800" dirty="0" smtClean="0"/>
          </a:p>
          <a:p>
            <a:pPr>
              <a:buNone/>
            </a:pPr>
            <a:r>
              <a:rPr lang="en-US" sz="1800" dirty="0" smtClean="0"/>
              <a:t>1115 Next Steps</a:t>
            </a:r>
          </a:p>
          <a:p>
            <a:pPr defTabSz="576263" eaLnBrk="1" hangingPunct="1">
              <a:lnSpc>
                <a:spcPct val="80000"/>
              </a:lnSpc>
              <a:buFontTx/>
              <a:buNone/>
            </a:pPr>
            <a:r>
              <a:rPr lang="en-US" sz="1800" dirty="0" smtClean="0"/>
              <a:t>1130 Adjourn</a:t>
            </a:r>
          </a:p>
        </p:txBody>
      </p:sp>
      <p:sp>
        <p:nvSpPr>
          <p:cNvPr id="54274" name="Date Placeholder 3"/>
          <p:cNvSpPr>
            <a:spLocks noGrp="1"/>
          </p:cNvSpPr>
          <p:nvPr>
            <p:ph type="dt" sz="half" idx="10"/>
          </p:nvPr>
        </p:nvSpPr>
        <p:spPr>
          <a:noFill/>
        </p:spPr>
        <p:txBody>
          <a:bodyPr/>
          <a:lstStyle/>
          <a:p>
            <a:r>
              <a:rPr lang="en-US" smtClean="0"/>
              <a:t>Nov 17, 2011</a:t>
            </a:r>
            <a:endParaRPr lang="en-US" dirty="0" smtClean="0"/>
          </a:p>
        </p:txBody>
      </p:sp>
      <p:sp>
        <p:nvSpPr>
          <p:cNvPr id="54275" name="Footer Placeholder 4"/>
          <p:cNvSpPr>
            <a:spLocks noGrp="1"/>
          </p:cNvSpPr>
          <p:nvPr>
            <p:ph type="ftr" sz="quarter" idx="11"/>
          </p:nvPr>
        </p:nvSpPr>
        <p:spPr>
          <a:noFill/>
        </p:spPr>
        <p:txBody>
          <a:bodyPr/>
          <a:lstStyle/>
          <a:p>
            <a:r>
              <a:rPr lang="en-US" smtClean="0"/>
              <a:t>IETF 82 - NEA Meeting</a:t>
            </a:r>
          </a:p>
        </p:txBody>
      </p:sp>
      <p:sp>
        <p:nvSpPr>
          <p:cNvPr id="54276" name="Slide Number Placeholder 5"/>
          <p:cNvSpPr>
            <a:spLocks noGrp="1"/>
          </p:cNvSpPr>
          <p:nvPr>
            <p:ph type="sldNum" sz="quarter" idx="12"/>
          </p:nvPr>
        </p:nvSpPr>
        <p:spPr>
          <a:noFill/>
        </p:spPr>
        <p:txBody>
          <a:bodyPr/>
          <a:lstStyle/>
          <a:p>
            <a:fld id="{DAFFC687-FF50-475A-AC08-1101DD7CB08E}" type="slidenum">
              <a:rPr lang="en-US" smtClean="0"/>
              <a:pPr/>
              <a:t>3</a:t>
            </a:fld>
            <a:endParaRPr 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301" name="Rectangle 2"/>
          <p:cNvSpPr>
            <a:spLocks noGrp="1" noChangeArrowheads="1"/>
          </p:cNvSpPr>
          <p:nvPr>
            <p:ph type="title"/>
          </p:nvPr>
        </p:nvSpPr>
        <p:spPr/>
        <p:txBody>
          <a:bodyPr/>
          <a:lstStyle/>
          <a:p>
            <a:pPr eaLnBrk="1" hangingPunct="1"/>
            <a:r>
              <a:rPr lang="en-US" sz="3600" dirty="0" smtClean="0"/>
              <a:t>Next Steps</a:t>
            </a:r>
          </a:p>
        </p:txBody>
      </p:sp>
      <p:sp>
        <p:nvSpPr>
          <p:cNvPr id="55302" name="Rectangle 3"/>
          <p:cNvSpPr>
            <a:spLocks noGrp="1" noChangeArrowheads="1"/>
          </p:cNvSpPr>
          <p:nvPr>
            <p:ph idx="1"/>
          </p:nvPr>
        </p:nvSpPr>
        <p:spPr>
          <a:xfrm>
            <a:off x="457200" y="1447800"/>
            <a:ext cx="8229600" cy="4525963"/>
          </a:xfrm>
        </p:spPr>
        <p:txBody>
          <a:bodyPr/>
          <a:lstStyle/>
          <a:p>
            <a:pPr eaLnBrk="1" hangingPunct="1">
              <a:buFont typeface="Arial"/>
              <a:buChar char="•"/>
            </a:pPr>
            <a:r>
              <a:rPr lang="en-US" sz="2400" dirty="0" smtClean="0"/>
              <a:t>PT-TLS:</a:t>
            </a:r>
          </a:p>
          <a:p>
            <a:pPr lvl="1" eaLnBrk="1" hangingPunct="1"/>
            <a:r>
              <a:rPr lang="en-US" sz="2400" dirty="0" smtClean="0">
                <a:ea typeface="+mn-ea"/>
                <a:cs typeface="+mn-cs"/>
              </a:rPr>
              <a:t>Update PT-TLS I-D after resolving WGLC issues</a:t>
            </a:r>
          </a:p>
          <a:p>
            <a:pPr lvl="1" eaLnBrk="1" hangingPunct="1"/>
            <a:r>
              <a:rPr lang="en-US" sz="2400" dirty="0" smtClean="0">
                <a:ea typeface="+mn-ea"/>
                <a:cs typeface="+mn-cs"/>
              </a:rPr>
              <a:t>Issue 2</a:t>
            </a:r>
            <a:r>
              <a:rPr lang="en-US" sz="2400" baseline="30000" dirty="0" smtClean="0">
                <a:ea typeface="+mn-ea"/>
                <a:cs typeface="+mn-cs"/>
              </a:rPr>
              <a:t>nd</a:t>
            </a:r>
            <a:r>
              <a:rPr lang="en-US" sz="2400" dirty="0" smtClean="0">
                <a:ea typeface="+mn-ea"/>
                <a:cs typeface="+mn-cs"/>
              </a:rPr>
              <a:t> WGLC</a:t>
            </a:r>
          </a:p>
          <a:p>
            <a:pPr eaLnBrk="1" hangingPunct="1"/>
            <a:endParaRPr lang="en-US" sz="2400" dirty="0" smtClean="0"/>
          </a:p>
          <a:p>
            <a:pPr eaLnBrk="1" hangingPunct="1"/>
            <a:r>
              <a:rPr lang="en-US" sz="2400" dirty="0" smtClean="0"/>
              <a:t>PT-EAP:</a:t>
            </a:r>
          </a:p>
          <a:p>
            <a:pPr lvl="1" eaLnBrk="1" hangingPunct="1"/>
            <a:r>
              <a:rPr lang="en-US" sz="2400" dirty="0" smtClean="0">
                <a:ea typeface="+mn-ea"/>
                <a:cs typeface="+mn-cs"/>
              </a:rPr>
              <a:t>More WG Comments Please!</a:t>
            </a:r>
          </a:p>
          <a:p>
            <a:pPr lvl="1" eaLnBrk="1" hangingPunct="1"/>
            <a:r>
              <a:rPr lang="en-US" sz="2400" dirty="0" smtClean="0">
                <a:ea typeface="+mn-ea"/>
                <a:cs typeface="+mn-cs"/>
              </a:rPr>
              <a:t>Update PT-EAP I-D and issue WGLC</a:t>
            </a:r>
          </a:p>
          <a:p>
            <a:pPr eaLnBrk="1" hangingPunct="1"/>
            <a:endParaRPr lang="en-US" sz="2400" dirty="0" smtClean="0"/>
          </a:p>
          <a:p>
            <a:pPr eaLnBrk="1" hangingPunct="1"/>
            <a:r>
              <a:rPr lang="en-US" sz="2400" dirty="0" smtClean="0"/>
              <a:t>NEA </a:t>
            </a:r>
            <a:r>
              <a:rPr lang="en-US" sz="2400" dirty="0" err="1" smtClean="0"/>
              <a:t>Asokan</a:t>
            </a:r>
            <a:r>
              <a:rPr lang="en-US" sz="2400" dirty="0" smtClean="0"/>
              <a:t> I-D:</a:t>
            </a:r>
          </a:p>
          <a:p>
            <a:pPr lvl="1" eaLnBrk="1" hangingPunct="1"/>
            <a:r>
              <a:rPr lang="en-US" sz="2400" dirty="0" smtClean="0">
                <a:ea typeface="+mn-ea"/>
                <a:cs typeface="+mn-cs"/>
              </a:rPr>
              <a:t>Publish </a:t>
            </a:r>
            <a:r>
              <a:rPr lang="en-US" dirty="0" smtClean="0">
                <a:ea typeface="+mn-ea"/>
                <a:cs typeface="+mn-cs"/>
              </a:rPr>
              <a:t>updated version as </a:t>
            </a:r>
            <a:r>
              <a:rPr lang="en-US" sz="2400" dirty="0" smtClean="0">
                <a:ea typeface="+mn-ea"/>
                <a:cs typeface="+mn-cs"/>
              </a:rPr>
              <a:t>WG document</a:t>
            </a:r>
          </a:p>
          <a:p>
            <a:pPr eaLnBrk="1" hangingPunct="1">
              <a:buNone/>
            </a:pPr>
            <a:endParaRPr lang="en-US" sz="2800" dirty="0" smtClean="0"/>
          </a:p>
          <a:p>
            <a:pPr eaLnBrk="1" hangingPunct="1"/>
            <a:endParaRPr lang="en-US" sz="2800" dirty="0" smtClean="0"/>
          </a:p>
          <a:p>
            <a:pPr eaLnBrk="1" hangingPunct="1"/>
            <a:endParaRPr lang="en-US" sz="2800" dirty="0" smtClean="0"/>
          </a:p>
          <a:p>
            <a:pPr lvl="1" eaLnBrk="1" hangingPunct="1"/>
            <a:endParaRPr lang="en-US" sz="2800" dirty="0" smtClean="0"/>
          </a:p>
          <a:p>
            <a:pPr eaLnBrk="1" hangingPunct="1">
              <a:lnSpc>
                <a:spcPct val="80000"/>
              </a:lnSpc>
              <a:buFontTx/>
              <a:buNone/>
            </a:pPr>
            <a:endParaRPr lang="en-US" sz="2000" dirty="0" smtClean="0"/>
          </a:p>
        </p:txBody>
      </p:sp>
      <p:sp>
        <p:nvSpPr>
          <p:cNvPr id="55298" name="Date Placeholder 3"/>
          <p:cNvSpPr>
            <a:spLocks noGrp="1"/>
          </p:cNvSpPr>
          <p:nvPr>
            <p:ph type="dt" sz="half" idx="10"/>
          </p:nvPr>
        </p:nvSpPr>
        <p:spPr>
          <a:noFill/>
        </p:spPr>
        <p:txBody>
          <a:bodyPr/>
          <a:lstStyle/>
          <a:p>
            <a:r>
              <a:rPr lang="en-US" smtClean="0"/>
              <a:t>Nov 17, 2011</a:t>
            </a:r>
            <a:endParaRPr lang="en-US" dirty="0" smtClean="0"/>
          </a:p>
        </p:txBody>
      </p:sp>
      <p:sp>
        <p:nvSpPr>
          <p:cNvPr id="55299" name="Footer Placeholder 4"/>
          <p:cNvSpPr>
            <a:spLocks noGrp="1"/>
          </p:cNvSpPr>
          <p:nvPr>
            <p:ph type="ftr" sz="quarter" idx="11"/>
          </p:nvPr>
        </p:nvSpPr>
        <p:spPr>
          <a:noFill/>
        </p:spPr>
        <p:txBody>
          <a:bodyPr/>
          <a:lstStyle/>
          <a:p>
            <a:r>
              <a:rPr lang="en-US" smtClean="0"/>
              <a:t>IETF 82 - NEA Meeting</a:t>
            </a:r>
          </a:p>
        </p:txBody>
      </p:sp>
      <p:sp>
        <p:nvSpPr>
          <p:cNvPr id="55300" name="Slide Number Placeholder 5"/>
          <p:cNvSpPr>
            <a:spLocks noGrp="1"/>
          </p:cNvSpPr>
          <p:nvPr>
            <p:ph type="sldNum" sz="quarter" idx="12"/>
          </p:nvPr>
        </p:nvSpPr>
        <p:spPr>
          <a:noFill/>
        </p:spPr>
        <p:txBody>
          <a:bodyPr/>
          <a:lstStyle/>
          <a:p>
            <a:fld id="{60014B51-B294-4403-96D7-C83F10A8B5EC}" type="slidenum">
              <a:rPr lang="en-US" smtClean="0"/>
              <a:pPr/>
              <a:t>30</a:t>
            </a:fld>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3" name="Rectangle 2"/>
          <p:cNvSpPr>
            <a:spLocks noGrp="1" noChangeArrowheads="1"/>
          </p:cNvSpPr>
          <p:nvPr>
            <p:ph type="title"/>
          </p:nvPr>
        </p:nvSpPr>
        <p:spPr/>
        <p:txBody>
          <a:bodyPr/>
          <a:lstStyle/>
          <a:p>
            <a:pPr eaLnBrk="1" hangingPunct="1"/>
            <a:r>
              <a:rPr lang="en-US" dirty="0" smtClean="0"/>
              <a:t>Milestones</a:t>
            </a:r>
          </a:p>
        </p:txBody>
      </p:sp>
      <p:sp>
        <p:nvSpPr>
          <p:cNvPr id="99334" name="Rectangle 3"/>
          <p:cNvSpPr>
            <a:spLocks noGrp="1" noChangeArrowheads="1"/>
          </p:cNvSpPr>
          <p:nvPr>
            <p:ph idx="1"/>
          </p:nvPr>
        </p:nvSpPr>
        <p:spPr/>
        <p:txBody>
          <a:bodyPr/>
          <a:lstStyle/>
          <a:p>
            <a:pPr eaLnBrk="1" hangingPunct="1">
              <a:buNone/>
            </a:pPr>
            <a:r>
              <a:rPr lang="en-US" sz="2000" dirty="0" smtClean="0"/>
              <a:t>Nov 2011	Resolve issues from PT-TLS WGLC at IETF 82</a:t>
            </a:r>
          </a:p>
          <a:p>
            <a:pPr eaLnBrk="1" hangingPunct="1">
              <a:buNone/>
            </a:pPr>
            <a:r>
              <a:rPr lang="en-US" sz="2000" dirty="0" smtClean="0"/>
              <a:t>			Resolve open issues with PT-EAP at IETF 82</a:t>
            </a:r>
          </a:p>
          <a:p>
            <a:pPr eaLnBrk="1" hangingPunct="1">
              <a:buNone/>
            </a:pPr>
            <a:r>
              <a:rPr lang="en-US" sz="2000" dirty="0" smtClean="0"/>
              <a:t>Dec 2011	Publish -02 PT-TLS I-D  and issue 2</a:t>
            </a:r>
            <a:r>
              <a:rPr lang="en-US" sz="2000" baseline="30000" dirty="0" smtClean="0"/>
              <a:t>nd</a:t>
            </a:r>
            <a:r>
              <a:rPr lang="en-US" sz="2000" dirty="0" smtClean="0"/>
              <a:t> WGLC</a:t>
            </a:r>
          </a:p>
          <a:p>
            <a:pPr eaLnBrk="1" hangingPunct="1">
              <a:buNone/>
            </a:pPr>
            <a:r>
              <a:rPr lang="en-US" sz="2000" dirty="0" smtClean="0"/>
              <a:t>			Publish -01 PT-EAP I-D  and issue WGLC</a:t>
            </a:r>
          </a:p>
          <a:p>
            <a:pPr eaLnBrk="1" hangingPunct="1">
              <a:buNone/>
            </a:pPr>
            <a:r>
              <a:rPr lang="en-US" sz="2000" dirty="0" smtClean="0"/>
              <a:t>			Publish -00 WG I-D on NEA </a:t>
            </a:r>
            <a:r>
              <a:rPr lang="en-US" sz="2000" dirty="0" err="1" smtClean="0"/>
              <a:t>Asokan</a:t>
            </a:r>
            <a:r>
              <a:rPr lang="en-US" sz="2000" dirty="0" smtClean="0"/>
              <a:t> attack</a:t>
            </a:r>
          </a:p>
          <a:p>
            <a:pPr eaLnBrk="1" hangingPunct="1">
              <a:buNone/>
            </a:pPr>
            <a:r>
              <a:rPr lang="en-US" sz="2000" dirty="0" smtClean="0"/>
              <a:t>Jan </a:t>
            </a:r>
            <a:r>
              <a:rPr lang="en-US" sz="2000" dirty="0" smtClean="0"/>
              <a:t>2012	</a:t>
            </a:r>
            <a:r>
              <a:rPr lang="en-US" sz="2000" dirty="0" smtClean="0"/>
              <a:t>Send PT-TLS I-D to IESG</a:t>
            </a:r>
          </a:p>
          <a:p>
            <a:pPr eaLnBrk="1" hangingPunct="1">
              <a:buNone/>
            </a:pPr>
            <a:r>
              <a:rPr lang="en-US" sz="2000" dirty="0" smtClean="0"/>
              <a:t>			Resolve WGLC issues on PT-EAP</a:t>
            </a:r>
          </a:p>
          <a:p>
            <a:pPr eaLnBrk="1" hangingPunct="1">
              <a:buNone/>
            </a:pPr>
            <a:r>
              <a:rPr lang="en-US" sz="2000" dirty="0" smtClean="0"/>
              <a:t>			Resolve issues with  NEA </a:t>
            </a:r>
            <a:r>
              <a:rPr lang="en-US" sz="2000" dirty="0" err="1" smtClean="0"/>
              <a:t>Asokan</a:t>
            </a:r>
            <a:r>
              <a:rPr lang="en-US" sz="2000" dirty="0" smtClean="0"/>
              <a:t> I-D</a:t>
            </a:r>
          </a:p>
          <a:p>
            <a:pPr eaLnBrk="1" hangingPunct="1">
              <a:buNone/>
            </a:pPr>
            <a:r>
              <a:rPr lang="en-US" sz="2000" dirty="0" smtClean="0"/>
              <a:t>Feb </a:t>
            </a:r>
            <a:r>
              <a:rPr lang="en-US" sz="2000" dirty="0" smtClean="0"/>
              <a:t>2012	</a:t>
            </a:r>
            <a:r>
              <a:rPr lang="en-US" sz="2000" dirty="0" smtClean="0"/>
              <a:t>Publish -02 PT-EAP I-D </a:t>
            </a:r>
          </a:p>
          <a:p>
            <a:pPr eaLnBrk="1" hangingPunct="1">
              <a:buNone/>
            </a:pPr>
            <a:r>
              <a:rPr lang="en-US" sz="2000" dirty="0" smtClean="0"/>
              <a:t>			Publish -01 NEA </a:t>
            </a:r>
            <a:r>
              <a:rPr lang="en-US" sz="2000" dirty="0" err="1" smtClean="0"/>
              <a:t>Asokan</a:t>
            </a:r>
            <a:r>
              <a:rPr lang="en-US" sz="2000" dirty="0" smtClean="0"/>
              <a:t> I-D and issue WGLC</a:t>
            </a:r>
          </a:p>
          <a:p>
            <a:pPr eaLnBrk="1" hangingPunct="1">
              <a:buNone/>
            </a:pPr>
            <a:r>
              <a:rPr lang="en-US" sz="2000" smtClean="0"/>
              <a:t>Mar </a:t>
            </a:r>
            <a:r>
              <a:rPr lang="en-US" sz="2000" smtClean="0"/>
              <a:t>2012	</a:t>
            </a:r>
            <a:r>
              <a:rPr lang="en-US" sz="2000" dirty="0" smtClean="0"/>
              <a:t>Resolve IETF LC issues with PT-TLS I-D</a:t>
            </a:r>
          </a:p>
          <a:p>
            <a:pPr eaLnBrk="1" hangingPunct="1">
              <a:buNone/>
            </a:pPr>
            <a:r>
              <a:rPr lang="en-US" sz="2000" dirty="0" smtClean="0"/>
              <a:t>			Resolve  WGLC issues with PT-EAP and </a:t>
            </a:r>
            <a:r>
              <a:rPr lang="en-US" sz="2000" dirty="0" err="1" smtClean="0"/>
              <a:t>Asokan</a:t>
            </a:r>
            <a:r>
              <a:rPr lang="en-US" sz="2000" dirty="0" smtClean="0"/>
              <a:t> I-D</a:t>
            </a:r>
          </a:p>
          <a:p>
            <a:pPr eaLnBrk="1" hangingPunct="1">
              <a:buNone/>
            </a:pPr>
            <a:r>
              <a:rPr lang="en-US" sz="2000" dirty="0" smtClean="0"/>
              <a:t>			</a:t>
            </a:r>
          </a:p>
          <a:p>
            <a:pPr eaLnBrk="1" hangingPunct="1">
              <a:buNone/>
            </a:pPr>
            <a:endParaRPr lang="en-US" sz="2000" dirty="0" smtClean="0"/>
          </a:p>
        </p:txBody>
      </p:sp>
      <p:sp>
        <p:nvSpPr>
          <p:cNvPr id="99330" name="Date Placeholder 3"/>
          <p:cNvSpPr>
            <a:spLocks noGrp="1"/>
          </p:cNvSpPr>
          <p:nvPr>
            <p:ph type="dt" sz="half" idx="10"/>
          </p:nvPr>
        </p:nvSpPr>
        <p:spPr>
          <a:noFill/>
        </p:spPr>
        <p:txBody>
          <a:bodyPr/>
          <a:lstStyle/>
          <a:p>
            <a:r>
              <a:rPr lang="en-US" smtClean="0"/>
              <a:t>Nov 17, 2011</a:t>
            </a:r>
            <a:endParaRPr lang="en-US" dirty="0" smtClean="0"/>
          </a:p>
        </p:txBody>
      </p:sp>
      <p:sp>
        <p:nvSpPr>
          <p:cNvPr id="99331" name="Footer Placeholder 4"/>
          <p:cNvSpPr>
            <a:spLocks noGrp="1"/>
          </p:cNvSpPr>
          <p:nvPr>
            <p:ph type="ftr" sz="quarter" idx="11"/>
          </p:nvPr>
        </p:nvSpPr>
        <p:spPr>
          <a:noFill/>
        </p:spPr>
        <p:txBody>
          <a:bodyPr/>
          <a:lstStyle/>
          <a:p>
            <a:r>
              <a:rPr lang="en-US" smtClean="0"/>
              <a:t>IETF 82 - NEA Meeting</a:t>
            </a:r>
            <a:endParaRPr lang="en-US" dirty="0" smtClean="0"/>
          </a:p>
        </p:txBody>
      </p:sp>
      <p:sp>
        <p:nvSpPr>
          <p:cNvPr id="99332" name="Slide Number Placeholder 5"/>
          <p:cNvSpPr>
            <a:spLocks noGrp="1"/>
          </p:cNvSpPr>
          <p:nvPr>
            <p:ph type="sldNum" sz="quarter" idx="12"/>
          </p:nvPr>
        </p:nvSpPr>
        <p:spPr>
          <a:noFill/>
        </p:spPr>
        <p:txBody>
          <a:bodyPr/>
          <a:lstStyle/>
          <a:p>
            <a:fld id="{50BBD6B3-B6EC-4990-8363-25FDBA5ACC2B}" type="slidenum">
              <a:rPr lang="en-US" smtClean="0"/>
              <a:pPr/>
              <a:t>31</a:t>
            </a:fld>
            <a:endParaRPr lang="en-US"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Adjourn</a:t>
            </a:r>
            <a:endParaRPr lang="en-US" dirty="0"/>
          </a:p>
        </p:txBody>
      </p:sp>
      <p:sp>
        <p:nvSpPr>
          <p:cNvPr id="3" name="Date Placeholder 2"/>
          <p:cNvSpPr>
            <a:spLocks noGrp="1"/>
          </p:cNvSpPr>
          <p:nvPr>
            <p:ph type="dt" sz="half" idx="10"/>
          </p:nvPr>
        </p:nvSpPr>
        <p:spPr/>
        <p:txBody>
          <a:bodyPr/>
          <a:lstStyle/>
          <a:p>
            <a:r>
              <a:rPr lang="en-US" smtClean="0"/>
              <a:t>Nov 17, 2011</a:t>
            </a:r>
            <a:endParaRPr lang="en-US"/>
          </a:p>
        </p:txBody>
      </p:sp>
      <p:sp>
        <p:nvSpPr>
          <p:cNvPr id="4" name="Slide Number Placeholder 3"/>
          <p:cNvSpPr>
            <a:spLocks noGrp="1"/>
          </p:cNvSpPr>
          <p:nvPr>
            <p:ph type="sldNum" sz="quarter" idx="12"/>
          </p:nvPr>
        </p:nvSpPr>
        <p:spPr/>
        <p:txBody>
          <a:bodyPr/>
          <a:lstStyle/>
          <a:p>
            <a:fld id="{7A83A7A5-9B7E-4751-9122-CC8BEA4C2551}" type="slidenum">
              <a:rPr lang="en-US" smtClean="0"/>
              <a:pPr/>
              <a:t>32</a:t>
            </a:fld>
            <a:endParaRPr lang="en-US"/>
          </a:p>
        </p:txBody>
      </p:sp>
      <p:sp>
        <p:nvSpPr>
          <p:cNvPr id="5" name="Footer Placeholder 4"/>
          <p:cNvSpPr>
            <a:spLocks noGrp="1"/>
          </p:cNvSpPr>
          <p:nvPr>
            <p:ph type="ftr" sz="quarter" idx="11"/>
          </p:nvPr>
        </p:nvSpPr>
        <p:spPr/>
        <p:txBody>
          <a:bodyPr/>
          <a:lstStyle/>
          <a:p>
            <a:r>
              <a:rPr lang="en-US" smtClean="0"/>
              <a:t>IETF 82 - NEA Meeting</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301" name="Rectangle 2"/>
          <p:cNvSpPr>
            <a:spLocks noGrp="1" noChangeArrowheads="1"/>
          </p:cNvSpPr>
          <p:nvPr>
            <p:ph type="title"/>
          </p:nvPr>
        </p:nvSpPr>
        <p:spPr/>
        <p:txBody>
          <a:bodyPr/>
          <a:lstStyle/>
          <a:p>
            <a:pPr eaLnBrk="1" hangingPunct="1"/>
            <a:r>
              <a:rPr lang="en-US" sz="3600" dirty="0" smtClean="0"/>
              <a:t>WG Status </a:t>
            </a:r>
          </a:p>
        </p:txBody>
      </p:sp>
      <p:sp>
        <p:nvSpPr>
          <p:cNvPr id="55302" name="Rectangle 3"/>
          <p:cNvSpPr>
            <a:spLocks noGrp="1" noChangeArrowheads="1"/>
          </p:cNvSpPr>
          <p:nvPr>
            <p:ph idx="1"/>
          </p:nvPr>
        </p:nvSpPr>
        <p:spPr>
          <a:xfrm>
            <a:off x="457200" y="1447800"/>
            <a:ext cx="8229600" cy="4525963"/>
          </a:xfrm>
        </p:spPr>
        <p:txBody>
          <a:bodyPr/>
          <a:lstStyle/>
          <a:p>
            <a:pPr eaLnBrk="1" hangingPunct="1">
              <a:lnSpc>
                <a:spcPct val="80000"/>
              </a:lnSpc>
              <a:buFontTx/>
              <a:buNone/>
            </a:pPr>
            <a:endParaRPr lang="en-US" sz="2000" dirty="0" smtClean="0"/>
          </a:p>
          <a:p>
            <a:pPr eaLnBrk="1" hangingPunct="1"/>
            <a:r>
              <a:rPr lang="en-US" sz="2800" dirty="0" smtClean="0"/>
              <a:t>TLS-based Posture Transport </a:t>
            </a:r>
          </a:p>
          <a:p>
            <a:pPr lvl="1" eaLnBrk="1" hangingPunct="1"/>
            <a:r>
              <a:rPr lang="en-US" sz="2400" dirty="0" smtClean="0"/>
              <a:t>WGLC on PT-TLS -01 I-D</a:t>
            </a:r>
            <a:endParaRPr lang="en-US" dirty="0" smtClean="0"/>
          </a:p>
          <a:p>
            <a:pPr eaLnBrk="1" hangingPunct="1"/>
            <a:endParaRPr lang="en-US" sz="2400" dirty="0" smtClean="0"/>
          </a:p>
          <a:p>
            <a:pPr eaLnBrk="1" hangingPunct="1"/>
            <a:r>
              <a:rPr lang="en-US" sz="2800" dirty="0" smtClean="0"/>
              <a:t>EAP-based Posture Transport</a:t>
            </a:r>
          </a:p>
          <a:p>
            <a:pPr lvl="1" eaLnBrk="1" hangingPunct="1"/>
            <a:r>
              <a:rPr lang="en-US" sz="2400" dirty="0" smtClean="0"/>
              <a:t>PT-EAP  selected as basis for WG document</a:t>
            </a:r>
            <a:endParaRPr lang="en-US" sz="2800" dirty="0" smtClean="0"/>
          </a:p>
          <a:p>
            <a:pPr lvl="1" eaLnBrk="1" hangingPunct="1"/>
            <a:r>
              <a:rPr lang="en-US" sz="2400" dirty="0" smtClean="0"/>
              <a:t>PT-EAP published as -00 I-D</a:t>
            </a:r>
          </a:p>
          <a:p>
            <a:pPr eaLnBrk="1" hangingPunct="1"/>
            <a:endParaRPr lang="en-US" sz="2400" dirty="0" smtClean="0"/>
          </a:p>
          <a:p>
            <a:pPr eaLnBrk="1" hangingPunct="1"/>
            <a:endParaRPr lang="en-US" sz="2800" dirty="0" smtClean="0"/>
          </a:p>
          <a:p>
            <a:pPr eaLnBrk="1" hangingPunct="1">
              <a:buNone/>
            </a:pPr>
            <a:endParaRPr lang="en-US" sz="2800" dirty="0" smtClean="0"/>
          </a:p>
          <a:p>
            <a:pPr eaLnBrk="1" hangingPunct="1">
              <a:lnSpc>
                <a:spcPct val="80000"/>
              </a:lnSpc>
              <a:buFontTx/>
              <a:buNone/>
            </a:pPr>
            <a:endParaRPr lang="en-US" sz="2000" dirty="0" smtClean="0"/>
          </a:p>
        </p:txBody>
      </p:sp>
      <p:sp>
        <p:nvSpPr>
          <p:cNvPr id="55298" name="Date Placeholder 3"/>
          <p:cNvSpPr>
            <a:spLocks noGrp="1"/>
          </p:cNvSpPr>
          <p:nvPr>
            <p:ph type="dt" sz="half" idx="10"/>
          </p:nvPr>
        </p:nvSpPr>
        <p:spPr>
          <a:noFill/>
        </p:spPr>
        <p:txBody>
          <a:bodyPr/>
          <a:lstStyle/>
          <a:p>
            <a:r>
              <a:rPr lang="en-US" smtClean="0"/>
              <a:t>Nov 17, 2011</a:t>
            </a:r>
            <a:endParaRPr lang="en-US" dirty="0" smtClean="0"/>
          </a:p>
        </p:txBody>
      </p:sp>
      <p:sp>
        <p:nvSpPr>
          <p:cNvPr id="55299" name="Footer Placeholder 4"/>
          <p:cNvSpPr>
            <a:spLocks noGrp="1"/>
          </p:cNvSpPr>
          <p:nvPr>
            <p:ph type="ftr" sz="quarter" idx="11"/>
          </p:nvPr>
        </p:nvSpPr>
        <p:spPr>
          <a:noFill/>
        </p:spPr>
        <p:txBody>
          <a:bodyPr/>
          <a:lstStyle/>
          <a:p>
            <a:r>
              <a:rPr lang="en-US" smtClean="0"/>
              <a:t>IETF 82 - NEA Meeting</a:t>
            </a:r>
          </a:p>
        </p:txBody>
      </p:sp>
      <p:sp>
        <p:nvSpPr>
          <p:cNvPr id="55300" name="Slide Number Placeholder 5"/>
          <p:cNvSpPr>
            <a:spLocks noGrp="1"/>
          </p:cNvSpPr>
          <p:nvPr>
            <p:ph type="sldNum" sz="quarter" idx="12"/>
          </p:nvPr>
        </p:nvSpPr>
        <p:spPr>
          <a:noFill/>
        </p:spPr>
        <p:txBody>
          <a:bodyPr/>
          <a:lstStyle/>
          <a:p>
            <a:fld id="{60014B51-B294-4403-96D7-C83F10A8B5EC}" type="slidenum">
              <a:rPr lang="en-US" smtClean="0"/>
              <a:pPr/>
              <a:t>4</a:t>
            </a:fld>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304800" y="2362200"/>
            <a:ext cx="8229600" cy="1143000"/>
          </a:xfrm>
        </p:spPr>
        <p:txBody>
          <a:bodyPr/>
          <a:lstStyle/>
          <a:p>
            <a:r>
              <a:rPr lang="en-US" sz="3600" smtClean="0"/>
              <a:t>NEA Reference Model</a:t>
            </a:r>
          </a:p>
        </p:txBody>
      </p:sp>
      <p:sp>
        <p:nvSpPr>
          <p:cNvPr id="16387" name="Date Placeholder 2"/>
          <p:cNvSpPr>
            <a:spLocks noGrp="1"/>
          </p:cNvSpPr>
          <p:nvPr>
            <p:ph type="dt" sz="quarter" idx="10"/>
          </p:nvPr>
        </p:nvSpPr>
        <p:spPr>
          <a:noFill/>
        </p:spPr>
        <p:txBody>
          <a:bodyPr/>
          <a:lstStyle/>
          <a:p>
            <a:r>
              <a:rPr lang="en-US" smtClean="0"/>
              <a:t>Nov 17, 2011</a:t>
            </a:r>
            <a:endParaRPr lang="en-US" dirty="0" smtClean="0"/>
          </a:p>
        </p:txBody>
      </p:sp>
      <p:sp>
        <p:nvSpPr>
          <p:cNvPr id="16388" name="Footer Placeholder 3"/>
          <p:cNvSpPr>
            <a:spLocks noGrp="1"/>
          </p:cNvSpPr>
          <p:nvPr>
            <p:ph type="ftr" sz="quarter" idx="11"/>
          </p:nvPr>
        </p:nvSpPr>
        <p:spPr>
          <a:noFill/>
        </p:spPr>
        <p:txBody>
          <a:bodyPr/>
          <a:lstStyle/>
          <a:p>
            <a:r>
              <a:rPr lang="en-US" smtClean="0"/>
              <a:t>IETF 82 - NEA Meeting</a:t>
            </a:r>
          </a:p>
        </p:txBody>
      </p:sp>
      <p:sp>
        <p:nvSpPr>
          <p:cNvPr id="16389" name="Slide Number Placeholder 4"/>
          <p:cNvSpPr>
            <a:spLocks noGrp="1"/>
          </p:cNvSpPr>
          <p:nvPr>
            <p:ph type="sldNum" sz="quarter" idx="12"/>
          </p:nvPr>
        </p:nvSpPr>
        <p:spPr>
          <a:noFill/>
        </p:spPr>
        <p:txBody>
          <a:bodyPr/>
          <a:lstStyle/>
          <a:p>
            <a:fld id="{16728AB2-749D-4984-B29B-47C27A5AD04A}" type="slidenum">
              <a:rPr lang="en-US" smtClean="0"/>
              <a:pPr/>
              <a:t>5</a:t>
            </a:fld>
            <a:endParaRPr 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457200" y="0"/>
            <a:ext cx="8229600" cy="1143000"/>
          </a:xfrm>
          <a:prstGeom prst="rect">
            <a:avLst/>
          </a:prstGeom>
          <a:noFill/>
          <a:ln w="9525">
            <a:noFill/>
            <a:miter lim="800000"/>
            <a:headEnd/>
            <a:tailEnd/>
          </a:ln>
        </p:spPr>
        <p:txBody>
          <a:bodyPr anchor="ctr"/>
          <a:lstStyle/>
          <a:p>
            <a:pPr algn="ctr"/>
            <a:r>
              <a:rPr lang="en-US" sz="4000">
                <a:solidFill>
                  <a:schemeClr val="tx2"/>
                </a:solidFill>
              </a:rPr>
              <a:t>NEA Reference Model</a:t>
            </a:r>
            <a:br>
              <a:rPr lang="en-US" sz="4000">
                <a:solidFill>
                  <a:schemeClr val="tx2"/>
                </a:solidFill>
              </a:rPr>
            </a:br>
            <a:r>
              <a:rPr lang="en-US" sz="2400">
                <a:solidFill>
                  <a:schemeClr val="tx2"/>
                </a:solidFill>
              </a:rPr>
              <a:t>from RFC 5209</a:t>
            </a:r>
          </a:p>
        </p:txBody>
      </p:sp>
      <p:sp>
        <p:nvSpPr>
          <p:cNvPr id="17411" name="Rectangle 3"/>
          <p:cNvSpPr>
            <a:spLocks noChangeArrowheads="1"/>
          </p:cNvSpPr>
          <p:nvPr/>
        </p:nvSpPr>
        <p:spPr bwMode="auto">
          <a:xfrm>
            <a:off x="1219200" y="1676400"/>
            <a:ext cx="1295400" cy="762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12" name="Rectangle 4"/>
          <p:cNvSpPr>
            <a:spLocks noChangeArrowheads="1"/>
          </p:cNvSpPr>
          <p:nvPr/>
        </p:nvSpPr>
        <p:spPr bwMode="auto">
          <a:xfrm>
            <a:off x="1371600" y="1828800"/>
            <a:ext cx="1295400" cy="762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13" name="Rectangle 5"/>
          <p:cNvSpPr>
            <a:spLocks noChangeArrowheads="1"/>
          </p:cNvSpPr>
          <p:nvPr/>
        </p:nvSpPr>
        <p:spPr bwMode="auto">
          <a:xfrm>
            <a:off x="1524000" y="1981200"/>
            <a:ext cx="1295400" cy="762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14" name="Rectangle 6"/>
          <p:cNvSpPr>
            <a:spLocks noChangeArrowheads="1"/>
          </p:cNvSpPr>
          <p:nvPr/>
        </p:nvSpPr>
        <p:spPr bwMode="auto">
          <a:xfrm>
            <a:off x="6553200" y="1676400"/>
            <a:ext cx="1295400" cy="762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15" name="Rectangle 7"/>
          <p:cNvSpPr>
            <a:spLocks noChangeArrowheads="1"/>
          </p:cNvSpPr>
          <p:nvPr/>
        </p:nvSpPr>
        <p:spPr bwMode="auto">
          <a:xfrm>
            <a:off x="6400800" y="1828800"/>
            <a:ext cx="1295400" cy="762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16" name="Rectangle 8"/>
          <p:cNvSpPr>
            <a:spLocks noChangeArrowheads="1"/>
          </p:cNvSpPr>
          <p:nvPr/>
        </p:nvSpPr>
        <p:spPr bwMode="auto">
          <a:xfrm>
            <a:off x="6248400" y="1981200"/>
            <a:ext cx="1295400" cy="762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17" name="Rectangle 9"/>
          <p:cNvSpPr>
            <a:spLocks noChangeArrowheads="1"/>
          </p:cNvSpPr>
          <p:nvPr/>
        </p:nvSpPr>
        <p:spPr bwMode="auto">
          <a:xfrm>
            <a:off x="6248400" y="4648200"/>
            <a:ext cx="1295400" cy="10668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18" name="Line 10"/>
          <p:cNvSpPr>
            <a:spLocks noChangeShapeType="1"/>
          </p:cNvSpPr>
          <p:nvPr/>
        </p:nvSpPr>
        <p:spPr bwMode="auto">
          <a:xfrm>
            <a:off x="2133600" y="2743200"/>
            <a:ext cx="0" cy="609600"/>
          </a:xfrm>
          <a:prstGeom prst="line">
            <a:avLst/>
          </a:prstGeom>
          <a:noFill/>
          <a:ln w="9525">
            <a:solidFill>
              <a:schemeClr val="tx1"/>
            </a:solidFill>
            <a:round/>
            <a:headEnd/>
            <a:tailEnd/>
          </a:ln>
        </p:spPr>
        <p:txBody>
          <a:bodyPr/>
          <a:lstStyle/>
          <a:p>
            <a:endParaRPr lang="en-US"/>
          </a:p>
        </p:txBody>
      </p:sp>
      <p:sp>
        <p:nvSpPr>
          <p:cNvPr id="17419" name="Line 11"/>
          <p:cNvSpPr>
            <a:spLocks noChangeShapeType="1"/>
          </p:cNvSpPr>
          <p:nvPr/>
        </p:nvSpPr>
        <p:spPr bwMode="auto">
          <a:xfrm>
            <a:off x="6858000" y="2743200"/>
            <a:ext cx="0" cy="609600"/>
          </a:xfrm>
          <a:prstGeom prst="line">
            <a:avLst/>
          </a:prstGeom>
          <a:noFill/>
          <a:ln w="9525">
            <a:solidFill>
              <a:schemeClr val="tx1"/>
            </a:solidFill>
            <a:round/>
            <a:headEnd/>
            <a:tailEnd/>
          </a:ln>
        </p:spPr>
        <p:txBody>
          <a:bodyPr/>
          <a:lstStyle/>
          <a:p>
            <a:endParaRPr lang="en-US"/>
          </a:p>
        </p:txBody>
      </p:sp>
      <p:sp>
        <p:nvSpPr>
          <p:cNvPr id="17420" name="Line 12"/>
          <p:cNvSpPr>
            <a:spLocks noChangeShapeType="1"/>
          </p:cNvSpPr>
          <p:nvPr/>
        </p:nvSpPr>
        <p:spPr bwMode="auto">
          <a:xfrm>
            <a:off x="2133600" y="4114800"/>
            <a:ext cx="0" cy="609600"/>
          </a:xfrm>
          <a:prstGeom prst="line">
            <a:avLst/>
          </a:prstGeom>
          <a:noFill/>
          <a:ln w="9525">
            <a:solidFill>
              <a:schemeClr val="tx1"/>
            </a:solidFill>
            <a:round/>
            <a:headEnd/>
            <a:tailEnd/>
          </a:ln>
        </p:spPr>
        <p:txBody>
          <a:bodyPr/>
          <a:lstStyle/>
          <a:p>
            <a:endParaRPr lang="en-US"/>
          </a:p>
        </p:txBody>
      </p:sp>
      <p:sp>
        <p:nvSpPr>
          <p:cNvPr id="17421" name="Line 13"/>
          <p:cNvSpPr>
            <a:spLocks noChangeShapeType="1"/>
          </p:cNvSpPr>
          <p:nvPr/>
        </p:nvSpPr>
        <p:spPr bwMode="auto">
          <a:xfrm>
            <a:off x="6858000" y="4114800"/>
            <a:ext cx="0" cy="533400"/>
          </a:xfrm>
          <a:prstGeom prst="line">
            <a:avLst/>
          </a:prstGeom>
          <a:noFill/>
          <a:ln w="9525">
            <a:solidFill>
              <a:schemeClr val="tx1"/>
            </a:solidFill>
            <a:round/>
            <a:headEnd/>
            <a:tailEnd/>
          </a:ln>
        </p:spPr>
        <p:txBody>
          <a:bodyPr/>
          <a:lstStyle/>
          <a:p>
            <a:endParaRPr lang="en-US"/>
          </a:p>
        </p:txBody>
      </p:sp>
      <p:sp>
        <p:nvSpPr>
          <p:cNvPr id="17422" name="Line 14"/>
          <p:cNvSpPr>
            <a:spLocks noChangeShapeType="1"/>
          </p:cNvSpPr>
          <p:nvPr/>
        </p:nvSpPr>
        <p:spPr bwMode="auto">
          <a:xfrm>
            <a:off x="2819400" y="2362200"/>
            <a:ext cx="3429000" cy="0"/>
          </a:xfrm>
          <a:prstGeom prst="line">
            <a:avLst/>
          </a:prstGeom>
          <a:noFill/>
          <a:ln w="28575">
            <a:solidFill>
              <a:schemeClr val="tx1"/>
            </a:solidFill>
            <a:round/>
            <a:headEnd type="triangle" w="med" len="med"/>
            <a:tailEnd type="triangle" w="med" len="med"/>
          </a:ln>
        </p:spPr>
        <p:txBody>
          <a:bodyPr/>
          <a:lstStyle/>
          <a:p>
            <a:endParaRPr lang="en-US"/>
          </a:p>
        </p:txBody>
      </p:sp>
      <p:sp>
        <p:nvSpPr>
          <p:cNvPr id="17423" name="Line 15"/>
          <p:cNvSpPr>
            <a:spLocks noChangeShapeType="1"/>
          </p:cNvSpPr>
          <p:nvPr/>
        </p:nvSpPr>
        <p:spPr bwMode="auto">
          <a:xfrm>
            <a:off x="2819400" y="3657600"/>
            <a:ext cx="3429000" cy="0"/>
          </a:xfrm>
          <a:prstGeom prst="line">
            <a:avLst/>
          </a:prstGeom>
          <a:noFill/>
          <a:ln w="28575">
            <a:solidFill>
              <a:schemeClr val="tx1"/>
            </a:solidFill>
            <a:round/>
            <a:headEnd type="triangle" w="med" len="med"/>
            <a:tailEnd type="triangle" w="med" len="med"/>
          </a:ln>
        </p:spPr>
        <p:txBody>
          <a:bodyPr/>
          <a:lstStyle/>
          <a:p>
            <a:endParaRPr lang="en-US"/>
          </a:p>
        </p:txBody>
      </p:sp>
      <p:sp>
        <p:nvSpPr>
          <p:cNvPr id="17424" name="Text Box 16"/>
          <p:cNvSpPr txBox="1">
            <a:spLocks noChangeArrowheads="1"/>
          </p:cNvSpPr>
          <p:nvPr/>
        </p:nvSpPr>
        <p:spPr bwMode="auto">
          <a:xfrm>
            <a:off x="1600200" y="2057400"/>
            <a:ext cx="1200150" cy="641350"/>
          </a:xfrm>
          <a:prstGeom prst="rect">
            <a:avLst/>
          </a:prstGeom>
          <a:noFill/>
          <a:ln w="9525">
            <a:noFill/>
            <a:miter lim="800000"/>
            <a:headEnd/>
            <a:tailEnd/>
          </a:ln>
        </p:spPr>
        <p:txBody>
          <a:bodyPr wrap="none">
            <a:spAutoFit/>
          </a:bodyPr>
          <a:lstStyle/>
          <a:p>
            <a:r>
              <a:rPr lang="en-US">
                <a:cs typeface="Arial" charset="0"/>
              </a:rPr>
              <a:t>Posture </a:t>
            </a:r>
          </a:p>
          <a:p>
            <a:r>
              <a:rPr lang="en-US">
                <a:cs typeface="Arial" charset="0"/>
              </a:rPr>
              <a:t>Collectors</a:t>
            </a:r>
          </a:p>
        </p:txBody>
      </p:sp>
      <p:sp>
        <p:nvSpPr>
          <p:cNvPr id="17425" name="Text Box 17"/>
          <p:cNvSpPr txBox="1">
            <a:spLocks noChangeArrowheads="1"/>
          </p:cNvSpPr>
          <p:nvPr/>
        </p:nvSpPr>
        <p:spPr bwMode="auto">
          <a:xfrm>
            <a:off x="6324600" y="2057400"/>
            <a:ext cx="1200150" cy="641350"/>
          </a:xfrm>
          <a:prstGeom prst="rect">
            <a:avLst/>
          </a:prstGeom>
          <a:noFill/>
          <a:ln w="9525">
            <a:noFill/>
            <a:miter lim="800000"/>
            <a:headEnd/>
            <a:tailEnd/>
          </a:ln>
        </p:spPr>
        <p:txBody>
          <a:bodyPr wrap="none">
            <a:spAutoFit/>
          </a:bodyPr>
          <a:lstStyle/>
          <a:p>
            <a:r>
              <a:rPr lang="en-US">
                <a:cs typeface="Arial" charset="0"/>
              </a:rPr>
              <a:t>Posture </a:t>
            </a:r>
          </a:p>
          <a:p>
            <a:r>
              <a:rPr lang="en-US">
                <a:cs typeface="Arial" charset="0"/>
              </a:rPr>
              <a:t>Validators</a:t>
            </a:r>
          </a:p>
        </p:txBody>
      </p:sp>
      <p:sp>
        <p:nvSpPr>
          <p:cNvPr id="17426" name="Text Box 18"/>
          <p:cNvSpPr txBox="1">
            <a:spLocks noChangeArrowheads="1"/>
          </p:cNvSpPr>
          <p:nvPr/>
        </p:nvSpPr>
        <p:spPr bwMode="auto">
          <a:xfrm>
            <a:off x="6324600" y="4724400"/>
            <a:ext cx="1162050" cy="915988"/>
          </a:xfrm>
          <a:prstGeom prst="rect">
            <a:avLst/>
          </a:prstGeom>
          <a:noFill/>
          <a:ln w="9525">
            <a:noFill/>
            <a:miter lim="800000"/>
            <a:headEnd/>
            <a:tailEnd/>
          </a:ln>
        </p:spPr>
        <p:txBody>
          <a:bodyPr wrap="none">
            <a:spAutoFit/>
          </a:bodyPr>
          <a:lstStyle/>
          <a:p>
            <a:r>
              <a:rPr lang="en-US">
                <a:cs typeface="Arial" charset="0"/>
              </a:rPr>
              <a:t>Posture</a:t>
            </a:r>
          </a:p>
          <a:p>
            <a:r>
              <a:rPr lang="en-US">
                <a:cs typeface="Arial" charset="0"/>
              </a:rPr>
              <a:t>Transport</a:t>
            </a:r>
          </a:p>
          <a:p>
            <a:r>
              <a:rPr lang="en-US">
                <a:cs typeface="Arial" charset="0"/>
              </a:rPr>
              <a:t>Server</a:t>
            </a:r>
          </a:p>
        </p:txBody>
      </p:sp>
      <p:sp>
        <p:nvSpPr>
          <p:cNvPr id="17427" name="Text Box 19"/>
          <p:cNvSpPr txBox="1">
            <a:spLocks noChangeArrowheads="1"/>
          </p:cNvSpPr>
          <p:nvPr/>
        </p:nvSpPr>
        <p:spPr bwMode="auto">
          <a:xfrm>
            <a:off x="2898775" y="1981200"/>
            <a:ext cx="3346450" cy="366713"/>
          </a:xfrm>
          <a:prstGeom prst="rect">
            <a:avLst/>
          </a:prstGeom>
          <a:noFill/>
          <a:ln w="9525">
            <a:noFill/>
            <a:miter lim="800000"/>
            <a:headEnd/>
            <a:tailEnd/>
          </a:ln>
        </p:spPr>
        <p:txBody>
          <a:bodyPr wrap="none">
            <a:spAutoFit/>
          </a:bodyPr>
          <a:lstStyle/>
          <a:p>
            <a:r>
              <a:rPr lang="en-US">
                <a:cs typeface="Arial" charset="0"/>
              </a:rPr>
              <a:t>Posture Attribute (PA) protocol </a:t>
            </a:r>
          </a:p>
        </p:txBody>
      </p:sp>
      <p:sp>
        <p:nvSpPr>
          <p:cNvPr id="17428" name="Text Box 20"/>
          <p:cNvSpPr txBox="1">
            <a:spLocks noChangeArrowheads="1"/>
          </p:cNvSpPr>
          <p:nvPr/>
        </p:nvSpPr>
        <p:spPr bwMode="auto">
          <a:xfrm>
            <a:off x="2914650" y="3276600"/>
            <a:ext cx="3105150" cy="366713"/>
          </a:xfrm>
          <a:prstGeom prst="rect">
            <a:avLst/>
          </a:prstGeom>
          <a:noFill/>
          <a:ln w="9525">
            <a:noFill/>
            <a:miter lim="800000"/>
            <a:headEnd/>
            <a:tailEnd/>
          </a:ln>
        </p:spPr>
        <p:txBody>
          <a:bodyPr wrap="none">
            <a:spAutoFit/>
          </a:bodyPr>
          <a:lstStyle/>
          <a:p>
            <a:r>
              <a:rPr lang="en-US">
                <a:cs typeface="Arial" charset="0"/>
              </a:rPr>
              <a:t>Posture Broker (PB) protocol</a:t>
            </a:r>
          </a:p>
        </p:txBody>
      </p:sp>
      <p:sp>
        <p:nvSpPr>
          <p:cNvPr id="17429" name="Text Box 21"/>
          <p:cNvSpPr txBox="1">
            <a:spLocks noChangeArrowheads="1"/>
          </p:cNvSpPr>
          <p:nvPr/>
        </p:nvSpPr>
        <p:spPr bwMode="auto">
          <a:xfrm>
            <a:off x="1143000" y="1219200"/>
            <a:ext cx="1497013" cy="396875"/>
          </a:xfrm>
          <a:prstGeom prst="rect">
            <a:avLst/>
          </a:prstGeom>
          <a:noFill/>
          <a:ln w="9525">
            <a:noFill/>
            <a:miter lim="800000"/>
            <a:headEnd/>
            <a:tailEnd/>
          </a:ln>
        </p:spPr>
        <p:txBody>
          <a:bodyPr wrap="none">
            <a:spAutoFit/>
          </a:bodyPr>
          <a:lstStyle/>
          <a:p>
            <a:r>
              <a:rPr lang="en-US" sz="2000" b="1">
                <a:cs typeface="Arial" charset="0"/>
              </a:rPr>
              <a:t>NEA Client</a:t>
            </a:r>
          </a:p>
        </p:txBody>
      </p:sp>
      <p:sp>
        <p:nvSpPr>
          <p:cNvPr id="17430" name="Text Box 22"/>
          <p:cNvSpPr txBox="1">
            <a:spLocks noChangeArrowheads="1"/>
          </p:cNvSpPr>
          <p:nvPr/>
        </p:nvSpPr>
        <p:spPr bwMode="auto">
          <a:xfrm>
            <a:off x="6400800" y="1219200"/>
            <a:ext cx="1582738" cy="396875"/>
          </a:xfrm>
          <a:prstGeom prst="rect">
            <a:avLst/>
          </a:prstGeom>
          <a:noFill/>
          <a:ln w="9525">
            <a:noFill/>
            <a:miter lim="800000"/>
            <a:headEnd/>
            <a:tailEnd/>
          </a:ln>
        </p:spPr>
        <p:txBody>
          <a:bodyPr wrap="none">
            <a:spAutoFit/>
          </a:bodyPr>
          <a:lstStyle/>
          <a:p>
            <a:r>
              <a:rPr lang="en-US" sz="2000" b="1">
                <a:cs typeface="Arial" charset="0"/>
              </a:rPr>
              <a:t>NEA Server</a:t>
            </a:r>
          </a:p>
        </p:txBody>
      </p:sp>
      <p:sp>
        <p:nvSpPr>
          <p:cNvPr id="17431" name="Line 23"/>
          <p:cNvSpPr>
            <a:spLocks noChangeShapeType="1"/>
          </p:cNvSpPr>
          <p:nvPr/>
        </p:nvSpPr>
        <p:spPr bwMode="auto">
          <a:xfrm>
            <a:off x="2819400" y="5181600"/>
            <a:ext cx="3429000" cy="0"/>
          </a:xfrm>
          <a:prstGeom prst="line">
            <a:avLst/>
          </a:prstGeom>
          <a:noFill/>
          <a:ln w="28575">
            <a:solidFill>
              <a:schemeClr val="tx1"/>
            </a:solidFill>
            <a:round/>
            <a:headEnd type="triangle" w="med" len="med"/>
            <a:tailEnd type="triangle" w="med" len="med"/>
          </a:ln>
        </p:spPr>
        <p:txBody>
          <a:bodyPr/>
          <a:lstStyle/>
          <a:p>
            <a:endParaRPr lang="en-US"/>
          </a:p>
        </p:txBody>
      </p:sp>
      <p:sp>
        <p:nvSpPr>
          <p:cNvPr id="17432" name="Text Box 24"/>
          <p:cNvSpPr txBox="1">
            <a:spLocks noChangeArrowheads="1"/>
          </p:cNvSpPr>
          <p:nvPr/>
        </p:nvSpPr>
        <p:spPr bwMode="auto">
          <a:xfrm>
            <a:off x="2743200" y="4800600"/>
            <a:ext cx="3511550" cy="366713"/>
          </a:xfrm>
          <a:prstGeom prst="rect">
            <a:avLst/>
          </a:prstGeom>
          <a:noFill/>
          <a:ln w="9525">
            <a:noFill/>
            <a:miter lim="800000"/>
            <a:headEnd/>
            <a:tailEnd/>
          </a:ln>
        </p:spPr>
        <p:txBody>
          <a:bodyPr wrap="none">
            <a:spAutoFit/>
          </a:bodyPr>
          <a:lstStyle/>
          <a:p>
            <a:r>
              <a:rPr lang="en-US">
                <a:cs typeface="Arial" charset="0"/>
              </a:rPr>
              <a:t>Posture Transport (PT) protocols</a:t>
            </a:r>
          </a:p>
        </p:txBody>
      </p:sp>
      <p:sp>
        <p:nvSpPr>
          <p:cNvPr id="17433" name="Rectangle 25"/>
          <p:cNvSpPr>
            <a:spLocks noChangeArrowheads="1"/>
          </p:cNvSpPr>
          <p:nvPr/>
        </p:nvSpPr>
        <p:spPr bwMode="auto">
          <a:xfrm>
            <a:off x="1524000" y="4648200"/>
            <a:ext cx="1295400" cy="990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34" name="Text Box 26"/>
          <p:cNvSpPr txBox="1">
            <a:spLocks noChangeArrowheads="1"/>
          </p:cNvSpPr>
          <p:nvPr/>
        </p:nvSpPr>
        <p:spPr bwMode="auto">
          <a:xfrm>
            <a:off x="1600200" y="4648200"/>
            <a:ext cx="1162050" cy="915988"/>
          </a:xfrm>
          <a:prstGeom prst="rect">
            <a:avLst/>
          </a:prstGeom>
          <a:noFill/>
          <a:ln w="9525">
            <a:noFill/>
            <a:miter lim="800000"/>
            <a:headEnd/>
            <a:tailEnd/>
          </a:ln>
        </p:spPr>
        <p:txBody>
          <a:bodyPr wrap="none">
            <a:spAutoFit/>
          </a:bodyPr>
          <a:lstStyle/>
          <a:p>
            <a:r>
              <a:rPr lang="en-US">
                <a:cs typeface="Arial" charset="0"/>
              </a:rPr>
              <a:t>Posture</a:t>
            </a:r>
          </a:p>
          <a:p>
            <a:r>
              <a:rPr lang="en-US">
                <a:cs typeface="Arial" charset="0"/>
              </a:rPr>
              <a:t>Transport</a:t>
            </a:r>
          </a:p>
          <a:p>
            <a:r>
              <a:rPr lang="en-US">
                <a:cs typeface="Arial" charset="0"/>
              </a:rPr>
              <a:t>Client</a:t>
            </a:r>
          </a:p>
        </p:txBody>
      </p:sp>
      <p:sp>
        <p:nvSpPr>
          <p:cNvPr id="17435" name="Rectangle 27"/>
          <p:cNvSpPr>
            <a:spLocks noChangeArrowheads="1"/>
          </p:cNvSpPr>
          <p:nvPr/>
        </p:nvSpPr>
        <p:spPr bwMode="auto">
          <a:xfrm>
            <a:off x="1524000" y="3352800"/>
            <a:ext cx="1295400" cy="9144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36" name="Text Box 28"/>
          <p:cNvSpPr txBox="1">
            <a:spLocks noChangeArrowheads="1"/>
          </p:cNvSpPr>
          <p:nvPr/>
        </p:nvSpPr>
        <p:spPr bwMode="auto">
          <a:xfrm>
            <a:off x="1685925" y="3352800"/>
            <a:ext cx="971550" cy="915988"/>
          </a:xfrm>
          <a:prstGeom prst="rect">
            <a:avLst/>
          </a:prstGeom>
          <a:noFill/>
          <a:ln w="9525">
            <a:noFill/>
            <a:miter lim="800000"/>
            <a:headEnd/>
            <a:tailEnd/>
          </a:ln>
        </p:spPr>
        <p:txBody>
          <a:bodyPr>
            <a:spAutoFit/>
          </a:bodyPr>
          <a:lstStyle/>
          <a:p>
            <a:r>
              <a:rPr lang="en-US">
                <a:cs typeface="Arial" charset="0"/>
              </a:rPr>
              <a:t>Posture</a:t>
            </a:r>
          </a:p>
          <a:p>
            <a:r>
              <a:rPr lang="en-US">
                <a:cs typeface="Arial" charset="0"/>
              </a:rPr>
              <a:t>Broker</a:t>
            </a:r>
          </a:p>
          <a:p>
            <a:r>
              <a:rPr lang="en-US">
                <a:cs typeface="Arial" charset="0"/>
              </a:rPr>
              <a:t>Client</a:t>
            </a:r>
          </a:p>
        </p:txBody>
      </p:sp>
      <p:sp>
        <p:nvSpPr>
          <p:cNvPr id="17437" name="Rectangle 29"/>
          <p:cNvSpPr>
            <a:spLocks noChangeArrowheads="1"/>
          </p:cNvSpPr>
          <p:nvPr/>
        </p:nvSpPr>
        <p:spPr bwMode="auto">
          <a:xfrm>
            <a:off x="6248400" y="3352800"/>
            <a:ext cx="1295400" cy="9144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38" name="Text Box 30"/>
          <p:cNvSpPr txBox="1">
            <a:spLocks noChangeArrowheads="1"/>
          </p:cNvSpPr>
          <p:nvPr/>
        </p:nvSpPr>
        <p:spPr bwMode="auto">
          <a:xfrm>
            <a:off x="6400800" y="3352800"/>
            <a:ext cx="971550" cy="915988"/>
          </a:xfrm>
          <a:prstGeom prst="rect">
            <a:avLst/>
          </a:prstGeom>
          <a:noFill/>
          <a:ln w="9525">
            <a:noFill/>
            <a:miter lim="800000"/>
            <a:headEnd/>
            <a:tailEnd/>
          </a:ln>
        </p:spPr>
        <p:txBody>
          <a:bodyPr wrap="none">
            <a:spAutoFit/>
          </a:bodyPr>
          <a:lstStyle/>
          <a:p>
            <a:r>
              <a:rPr lang="en-US">
                <a:cs typeface="Arial" charset="0"/>
              </a:rPr>
              <a:t>Posture</a:t>
            </a:r>
          </a:p>
          <a:p>
            <a:r>
              <a:rPr lang="en-US">
                <a:cs typeface="Arial" charset="0"/>
              </a:rPr>
              <a:t>Broker</a:t>
            </a:r>
          </a:p>
          <a:p>
            <a:r>
              <a:rPr lang="en-US">
                <a:cs typeface="Arial" charset="0"/>
              </a:rPr>
              <a:t>Server</a:t>
            </a:r>
          </a:p>
        </p:txBody>
      </p:sp>
      <p:sp>
        <p:nvSpPr>
          <p:cNvPr id="31" name="Date Placeholder 30"/>
          <p:cNvSpPr>
            <a:spLocks noGrp="1"/>
          </p:cNvSpPr>
          <p:nvPr>
            <p:ph type="dt" sz="half" idx="10"/>
          </p:nvPr>
        </p:nvSpPr>
        <p:spPr/>
        <p:txBody>
          <a:bodyPr/>
          <a:lstStyle/>
          <a:p>
            <a:pPr>
              <a:defRPr/>
            </a:pPr>
            <a:r>
              <a:rPr lang="en-US" smtClean="0"/>
              <a:t>Nov 17, 2011</a:t>
            </a:r>
            <a:endParaRPr lang="en-US" dirty="0"/>
          </a:p>
        </p:txBody>
      </p:sp>
      <p:sp>
        <p:nvSpPr>
          <p:cNvPr id="32" name="Slide Number Placeholder 31"/>
          <p:cNvSpPr>
            <a:spLocks noGrp="1"/>
          </p:cNvSpPr>
          <p:nvPr>
            <p:ph type="sldNum" sz="quarter" idx="12"/>
          </p:nvPr>
        </p:nvSpPr>
        <p:spPr/>
        <p:txBody>
          <a:bodyPr/>
          <a:lstStyle/>
          <a:p>
            <a:pPr>
              <a:defRPr/>
            </a:pPr>
            <a:fld id="{9B596634-B4A0-4728-99DE-EE4CE2965B1A}" type="slidenum">
              <a:rPr lang="en-US" smtClean="0"/>
              <a:pPr>
                <a:defRPr/>
              </a:pPr>
              <a:t>6</a:t>
            </a:fld>
            <a:endParaRPr lang="en-US"/>
          </a:p>
        </p:txBody>
      </p:sp>
      <p:sp>
        <p:nvSpPr>
          <p:cNvPr id="33" name="Footer Placeholder 32"/>
          <p:cNvSpPr>
            <a:spLocks noGrp="1"/>
          </p:cNvSpPr>
          <p:nvPr>
            <p:ph type="ftr" sz="quarter" idx="11"/>
          </p:nvPr>
        </p:nvSpPr>
        <p:spPr/>
        <p:txBody>
          <a:bodyPr/>
          <a:lstStyle/>
          <a:p>
            <a:pPr>
              <a:defRPr/>
            </a:pPr>
            <a:r>
              <a:rPr lang="en-US" smtClean="0"/>
              <a:t>IETF 82 - NEA Meeting</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z="3600" smtClean="0"/>
              <a:t>PA-TNC Within PB-TNC Within PT</a:t>
            </a:r>
          </a:p>
        </p:txBody>
      </p:sp>
      <p:sp>
        <p:nvSpPr>
          <p:cNvPr id="18435" name="Rectangle 3"/>
          <p:cNvSpPr>
            <a:spLocks noChangeArrowheads="1"/>
          </p:cNvSpPr>
          <p:nvPr/>
        </p:nvSpPr>
        <p:spPr bwMode="auto">
          <a:xfrm>
            <a:off x="457200" y="1447800"/>
            <a:ext cx="8153400" cy="4800600"/>
          </a:xfrm>
          <a:prstGeom prst="rect">
            <a:avLst/>
          </a:prstGeom>
          <a:solidFill>
            <a:schemeClr val="bg1"/>
          </a:solidFill>
          <a:ln w="22225">
            <a:solidFill>
              <a:schemeClr val="tx1"/>
            </a:solidFill>
            <a:miter lim="800000"/>
            <a:headEnd/>
            <a:tailEnd/>
          </a:ln>
        </p:spPr>
        <p:txBody>
          <a:bodyPr wrap="none" anchor="ctr"/>
          <a:lstStyle/>
          <a:p>
            <a:pPr algn="ctr"/>
            <a:endParaRPr lang="en-US"/>
          </a:p>
        </p:txBody>
      </p:sp>
      <p:sp>
        <p:nvSpPr>
          <p:cNvPr id="18436" name="Rectangle 4"/>
          <p:cNvSpPr>
            <a:spLocks noChangeArrowheads="1"/>
          </p:cNvSpPr>
          <p:nvPr/>
        </p:nvSpPr>
        <p:spPr bwMode="auto">
          <a:xfrm>
            <a:off x="609600" y="1905000"/>
            <a:ext cx="7848600" cy="4038600"/>
          </a:xfrm>
          <a:prstGeom prst="rect">
            <a:avLst/>
          </a:prstGeom>
          <a:solidFill>
            <a:schemeClr val="bg1"/>
          </a:solidFill>
          <a:ln w="22225">
            <a:solidFill>
              <a:schemeClr val="tx1"/>
            </a:solidFill>
            <a:miter lim="800000"/>
            <a:headEnd/>
            <a:tailEnd/>
          </a:ln>
        </p:spPr>
        <p:txBody>
          <a:bodyPr wrap="none" anchor="ctr"/>
          <a:lstStyle/>
          <a:p>
            <a:endParaRPr lang="en-US"/>
          </a:p>
        </p:txBody>
      </p:sp>
      <p:sp>
        <p:nvSpPr>
          <p:cNvPr id="18437" name="Rectangle 5"/>
          <p:cNvSpPr>
            <a:spLocks noChangeArrowheads="1"/>
          </p:cNvSpPr>
          <p:nvPr/>
        </p:nvSpPr>
        <p:spPr bwMode="auto">
          <a:xfrm>
            <a:off x="762000" y="2438400"/>
            <a:ext cx="7391400" cy="533400"/>
          </a:xfrm>
          <a:prstGeom prst="rect">
            <a:avLst/>
          </a:prstGeom>
          <a:solidFill>
            <a:schemeClr val="bg1"/>
          </a:solidFill>
          <a:ln w="22225">
            <a:solidFill>
              <a:schemeClr val="tx1"/>
            </a:solidFill>
            <a:miter lim="800000"/>
            <a:headEnd/>
            <a:tailEnd/>
          </a:ln>
        </p:spPr>
        <p:txBody>
          <a:bodyPr wrap="none" anchor="ctr"/>
          <a:lstStyle/>
          <a:p>
            <a:endParaRPr lang="en-US"/>
          </a:p>
        </p:txBody>
      </p:sp>
      <p:sp>
        <p:nvSpPr>
          <p:cNvPr id="18438" name="Text Box 6"/>
          <p:cNvSpPr txBox="1">
            <a:spLocks noChangeArrowheads="1"/>
          </p:cNvSpPr>
          <p:nvPr/>
        </p:nvSpPr>
        <p:spPr bwMode="auto">
          <a:xfrm>
            <a:off x="514350" y="1462088"/>
            <a:ext cx="476250" cy="366712"/>
          </a:xfrm>
          <a:prstGeom prst="rect">
            <a:avLst/>
          </a:prstGeom>
          <a:solidFill>
            <a:schemeClr val="bg1"/>
          </a:solidFill>
          <a:ln w="22225">
            <a:noFill/>
            <a:miter lim="800000"/>
            <a:headEnd/>
            <a:tailEnd/>
          </a:ln>
        </p:spPr>
        <p:txBody>
          <a:bodyPr wrap="none">
            <a:spAutoFit/>
          </a:bodyPr>
          <a:lstStyle/>
          <a:p>
            <a:r>
              <a:rPr lang="en-US"/>
              <a:t>PT</a:t>
            </a:r>
          </a:p>
        </p:txBody>
      </p:sp>
      <p:sp>
        <p:nvSpPr>
          <p:cNvPr id="18439" name="Text Box 7"/>
          <p:cNvSpPr txBox="1">
            <a:spLocks noChangeArrowheads="1"/>
          </p:cNvSpPr>
          <p:nvPr/>
        </p:nvSpPr>
        <p:spPr bwMode="auto">
          <a:xfrm>
            <a:off x="666750" y="1919288"/>
            <a:ext cx="1847850" cy="366712"/>
          </a:xfrm>
          <a:prstGeom prst="rect">
            <a:avLst/>
          </a:prstGeom>
          <a:solidFill>
            <a:schemeClr val="bg1"/>
          </a:solidFill>
          <a:ln w="22225">
            <a:noFill/>
            <a:miter lim="800000"/>
            <a:headEnd/>
            <a:tailEnd/>
          </a:ln>
        </p:spPr>
        <p:txBody>
          <a:bodyPr wrap="none">
            <a:spAutoFit/>
          </a:bodyPr>
          <a:lstStyle/>
          <a:p>
            <a:r>
              <a:rPr lang="en-US"/>
              <a:t>PB-TNC Header</a:t>
            </a:r>
          </a:p>
        </p:txBody>
      </p:sp>
      <p:sp>
        <p:nvSpPr>
          <p:cNvPr id="18440" name="Text Box 8"/>
          <p:cNvSpPr txBox="1">
            <a:spLocks noChangeArrowheads="1"/>
          </p:cNvSpPr>
          <p:nvPr/>
        </p:nvSpPr>
        <p:spPr bwMode="auto">
          <a:xfrm>
            <a:off x="838200" y="2528888"/>
            <a:ext cx="6635750" cy="366712"/>
          </a:xfrm>
          <a:prstGeom prst="rect">
            <a:avLst/>
          </a:prstGeom>
          <a:solidFill>
            <a:schemeClr val="bg1"/>
          </a:solidFill>
          <a:ln w="22225">
            <a:noFill/>
            <a:miter lim="800000"/>
            <a:headEnd/>
            <a:tailEnd/>
          </a:ln>
        </p:spPr>
        <p:txBody>
          <a:bodyPr wrap="none">
            <a:spAutoFit/>
          </a:bodyPr>
          <a:lstStyle/>
          <a:p>
            <a:r>
              <a:rPr lang="en-US"/>
              <a:t>PB-TNC Message (Type=PB-Batch-Type, Batch-Type=CDATA)</a:t>
            </a:r>
          </a:p>
        </p:txBody>
      </p:sp>
      <p:sp>
        <p:nvSpPr>
          <p:cNvPr id="18441" name="Rectangle 9"/>
          <p:cNvSpPr>
            <a:spLocks noChangeArrowheads="1"/>
          </p:cNvSpPr>
          <p:nvPr/>
        </p:nvSpPr>
        <p:spPr bwMode="auto">
          <a:xfrm>
            <a:off x="762000" y="3200400"/>
            <a:ext cx="7391400" cy="2590800"/>
          </a:xfrm>
          <a:prstGeom prst="rect">
            <a:avLst/>
          </a:prstGeom>
          <a:solidFill>
            <a:schemeClr val="bg1"/>
          </a:solidFill>
          <a:ln w="22225">
            <a:solidFill>
              <a:schemeClr val="tx1"/>
            </a:solidFill>
            <a:miter lim="800000"/>
            <a:headEnd/>
            <a:tailEnd/>
          </a:ln>
        </p:spPr>
        <p:txBody>
          <a:bodyPr wrap="none" anchor="ctr"/>
          <a:lstStyle/>
          <a:p>
            <a:endParaRPr lang="en-US"/>
          </a:p>
        </p:txBody>
      </p:sp>
      <p:sp>
        <p:nvSpPr>
          <p:cNvPr id="18442" name="Text Box 10"/>
          <p:cNvSpPr txBox="1">
            <a:spLocks noChangeArrowheads="1"/>
          </p:cNvSpPr>
          <p:nvPr/>
        </p:nvSpPr>
        <p:spPr bwMode="auto">
          <a:xfrm>
            <a:off x="838200" y="3290888"/>
            <a:ext cx="7213600" cy="366712"/>
          </a:xfrm>
          <a:prstGeom prst="rect">
            <a:avLst/>
          </a:prstGeom>
          <a:solidFill>
            <a:schemeClr val="bg1"/>
          </a:solidFill>
          <a:ln w="22225">
            <a:noFill/>
            <a:miter lim="800000"/>
            <a:headEnd/>
            <a:tailEnd/>
          </a:ln>
        </p:spPr>
        <p:txBody>
          <a:bodyPr wrap="none">
            <a:spAutoFit/>
          </a:bodyPr>
          <a:lstStyle/>
          <a:p>
            <a:r>
              <a:rPr lang="en-US"/>
              <a:t>PB-TNC Message (Type=PB-PA, PA Vendor ID=0, PA Subtype= OS)</a:t>
            </a:r>
          </a:p>
        </p:txBody>
      </p:sp>
      <p:sp>
        <p:nvSpPr>
          <p:cNvPr id="18443" name="Rectangle 11"/>
          <p:cNvSpPr>
            <a:spLocks noChangeArrowheads="1"/>
          </p:cNvSpPr>
          <p:nvPr/>
        </p:nvSpPr>
        <p:spPr bwMode="auto">
          <a:xfrm>
            <a:off x="838200" y="3810000"/>
            <a:ext cx="7239000" cy="1828800"/>
          </a:xfrm>
          <a:prstGeom prst="rect">
            <a:avLst/>
          </a:prstGeom>
          <a:solidFill>
            <a:schemeClr val="bg1"/>
          </a:solidFill>
          <a:ln w="22225">
            <a:solidFill>
              <a:schemeClr val="tx1"/>
            </a:solidFill>
            <a:miter lim="800000"/>
            <a:headEnd/>
            <a:tailEnd/>
          </a:ln>
        </p:spPr>
        <p:txBody>
          <a:bodyPr wrap="none" anchor="ctr"/>
          <a:lstStyle/>
          <a:p>
            <a:endParaRPr lang="en-US"/>
          </a:p>
        </p:txBody>
      </p:sp>
      <p:sp>
        <p:nvSpPr>
          <p:cNvPr id="18444" name="Text Box 12"/>
          <p:cNvSpPr txBox="1">
            <a:spLocks noChangeArrowheads="1"/>
          </p:cNvSpPr>
          <p:nvPr/>
        </p:nvSpPr>
        <p:spPr bwMode="auto">
          <a:xfrm>
            <a:off x="914400" y="3886200"/>
            <a:ext cx="2025650" cy="366713"/>
          </a:xfrm>
          <a:prstGeom prst="rect">
            <a:avLst/>
          </a:prstGeom>
          <a:solidFill>
            <a:schemeClr val="bg1"/>
          </a:solidFill>
          <a:ln w="22225">
            <a:noFill/>
            <a:miter lim="800000"/>
            <a:headEnd/>
            <a:tailEnd/>
          </a:ln>
        </p:spPr>
        <p:txBody>
          <a:bodyPr wrap="none">
            <a:spAutoFit/>
          </a:bodyPr>
          <a:lstStyle/>
          <a:p>
            <a:r>
              <a:rPr lang="en-US"/>
              <a:t>PA-TNC Message</a:t>
            </a:r>
          </a:p>
        </p:txBody>
      </p:sp>
      <p:sp>
        <p:nvSpPr>
          <p:cNvPr id="18445" name="Rectangle 13"/>
          <p:cNvSpPr>
            <a:spLocks noChangeArrowheads="1"/>
          </p:cNvSpPr>
          <p:nvPr/>
        </p:nvSpPr>
        <p:spPr bwMode="auto">
          <a:xfrm>
            <a:off x="990600" y="4419600"/>
            <a:ext cx="7010400" cy="533400"/>
          </a:xfrm>
          <a:prstGeom prst="rect">
            <a:avLst/>
          </a:prstGeom>
          <a:solidFill>
            <a:schemeClr val="bg1"/>
          </a:solidFill>
          <a:ln w="22225">
            <a:solidFill>
              <a:schemeClr val="tx1"/>
            </a:solidFill>
            <a:miter lim="800000"/>
            <a:headEnd/>
            <a:tailEnd/>
          </a:ln>
        </p:spPr>
        <p:txBody>
          <a:bodyPr wrap="none" anchor="ctr"/>
          <a:lstStyle/>
          <a:p>
            <a:endParaRPr lang="en-US"/>
          </a:p>
        </p:txBody>
      </p:sp>
      <p:sp>
        <p:nvSpPr>
          <p:cNvPr id="18446" name="Text Box 14"/>
          <p:cNvSpPr txBox="1">
            <a:spLocks noChangeArrowheads="1"/>
          </p:cNvSpPr>
          <p:nvPr/>
        </p:nvSpPr>
        <p:spPr bwMode="auto">
          <a:xfrm>
            <a:off x="1022350" y="4510088"/>
            <a:ext cx="6673850" cy="366712"/>
          </a:xfrm>
          <a:prstGeom prst="rect">
            <a:avLst/>
          </a:prstGeom>
          <a:solidFill>
            <a:schemeClr val="bg1"/>
          </a:solidFill>
          <a:ln w="22225">
            <a:noFill/>
            <a:miter lim="800000"/>
            <a:headEnd/>
            <a:tailEnd/>
          </a:ln>
        </p:spPr>
        <p:txBody>
          <a:bodyPr wrap="none">
            <a:spAutoFit/>
          </a:bodyPr>
          <a:lstStyle/>
          <a:p>
            <a:r>
              <a:rPr lang="en-US"/>
              <a:t>PA-TNC Attribute (Type=Product Info, Product ID=Windows XP)</a:t>
            </a:r>
          </a:p>
        </p:txBody>
      </p:sp>
      <p:sp>
        <p:nvSpPr>
          <p:cNvPr id="18447" name="Rectangle 15"/>
          <p:cNvSpPr>
            <a:spLocks noChangeArrowheads="1"/>
          </p:cNvSpPr>
          <p:nvPr/>
        </p:nvSpPr>
        <p:spPr bwMode="auto">
          <a:xfrm>
            <a:off x="990600" y="5029200"/>
            <a:ext cx="7010400" cy="533400"/>
          </a:xfrm>
          <a:prstGeom prst="rect">
            <a:avLst/>
          </a:prstGeom>
          <a:solidFill>
            <a:schemeClr val="bg1"/>
          </a:solidFill>
          <a:ln w="22225">
            <a:solidFill>
              <a:schemeClr val="tx1"/>
            </a:solidFill>
            <a:miter lim="800000"/>
            <a:headEnd/>
            <a:tailEnd/>
          </a:ln>
        </p:spPr>
        <p:txBody>
          <a:bodyPr wrap="none" anchor="ctr"/>
          <a:lstStyle/>
          <a:p>
            <a:endParaRPr lang="en-US"/>
          </a:p>
        </p:txBody>
      </p:sp>
      <p:sp>
        <p:nvSpPr>
          <p:cNvPr id="18448" name="Text Box 16"/>
          <p:cNvSpPr txBox="1">
            <a:spLocks noChangeArrowheads="1"/>
          </p:cNvSpPr>
          <p:nvPr/>
        </p:nvSpPr>
        <p:spPr bwMode="auto">
          <a:xfrm>
            <a:off x="1041400" y="5119688"/>
            <a:ext cx="6731000" cy="366712"/>
          </a:xfrm>
          <a:prstGeom prst="rect">
            <a:avLst/>
          </a:prstGeom>
          <a:solidFill>
            <a:schemeClr val="bg1"/>
          </a:solidFill>
          <a:ln w="22225">
            <a:noFill/>
            <a:miter lim="800000"/>
            <a:headEnd/>
            <a:tailEnd/>
          </a:ln>
        </p:spPr>
        <p:txBody>
          <a:bodyPr wrap="none">
            <a:spAutoFit/>
          </a:bodyPr>
          <a:lstStyle/>
          <a:p>
            <a:r>
              <a:rPr lang="en-US"/>
              <a:t>PA-TNC Attribute (Type=Numeric Version, Major=5, Minor=3, ...)</a:t>
            </a:r>
          </a:p>
        </p:txBody>
      </p:sp>
      <p:sp>
        <p:nvSpPr>
          <p:cNvPr id="17" name="Date Placeholder 16"/>
          <p:cNvSpPr>
            <a:spLocks noGrp="1"/>
          </p:cNvSpPr>
          <p:nvPr>
            <p:ph type="dt" sz="half" idx="10"/>
          </p:nvPr>
        </p:nvSpPr>
        <p:spPr/>
        <p:txBody>
          <a:bodyPr/>
          <a:lstStyle/>
          <a:p>
            <a:pPr>
              <a:defRPr/>
            </a:pPr>
            <a:r>
              <a:rPr lang="en-US" smtClean="0"/>
              <a:t>Nov 17, 2011</a:t>
            </a:r>
            <a:endParaRPr lang="en-US" dirty="0"/>
          </a:p>
        </p:txBody>
      </p:sp>
      <p:sp>
        <p:nvSpPr>
          <p:cNvPr id="18" name="Slide Number Placeholder 17"/>
          <p:cNvSpPr>
            <a:spLocks noGrp="1"/>
          </p:cNvSpPr>
          <p:nvPr>
            <p:ph type="sldNum" sz="quarter" idx="12"/>
          </p:nvPr>
        </p:nvSpPr>
        <p:spPr/>
        <p:txBody>
          <a:bodyPr/>
          <a:lstStyle/>
          <a:p>
            <a:pPr>
              <a:defRPr/>
            </a:pPr>
            <a:fld id="{D30EAFBE-864E-4221-A4A8-C9B4EC2270DB}" type="slidenum">
              <a:rPr lang="en-US" smtClean="0"/>
              <a:pPr>
                <a:defRPr/>
              </a:pPr>
              <a:t>7</a:t>
            </a:fld>
            <a:endParaRPr lang="en-US"/>
          </a:p>
        </p:txBody>
      </p:sp>
      <p:sp>
        <p:nvSpPr>
          <p:cNvPr id="19" name="Footer Placeholder 18"/>
          <p:cNvSpPr>
            <a:spLocks noGrp="1"/>
          </p:cNvSpPr>
          <p:nvPr>
            <p:ph type="ftr" sz="quarter" idx="11"/>
          </p:nvPr>
        </p:nvSpPr>
        <p:spPr/>
        <p:txBody>
          <a:bodyPr/>
          <a:lstStyle/>
          <a:p>
            <a:pPr>
              <a:defRPr/>
            </a:pPr>
            <a:r>
              <a:rPr lang="en-US" smtClean="0"/>
              <a:t>IETF 82 - NEA Meeting</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6" name="Slide Number Placeholder 5"/>
          <p:cNvSpPr>
            <a:spLocks noGrp="1"/>
          </p:cNvSpPr>
          <p:nvPr>
            <p:ph type="sldNum" sz="quarter" idx="12"/>
          </p:nvPr>
        </p:nvSpPr>
        <p:spPr>
          <a:noFill/>
        </p:spPr>
        <p:txBody>
          <a:bodyPr/>
          <a:lstStyle/>
          <a:p>
            <a:fld id="{D9C080B3-A87A-41DA-843E-B7CF1E855A71}" type="slidenum">
              <a:rPr lang="en-US"/>
              <a:pPr/>
              <a:t>8</a:t>
            </a:fld>
            <a:endParaRPr lang="en-US"/>
          </a:p>
        </p:txBody>
      </p:sp>
      <p:sp>
        <p:nvSpPr>
          <p:cNvPr id="59397" name="Rectangle 2"/>
          <p:cNvSpPr>
            <a:spLocks noGrp="1" noChangeArrowheads="1"/>
          </p:cNvSpPr>
          <p:nvPr>
            <p:ph type="ctrTitle"/>
          </p:nvPr>
        </p:nvSpPr>
        <p:spPr/>
        <p:txBody>
          <a:bodyPr/>
          <a:lstStyle/>
          <a:p>
            <a:pPr eaLnBrk="1" hangingPunct="1"/>
            <a:r>
              <a:rPr lang="en-US" dirty="0" smtClean="0"/>
              <a:t>PT-TLS WGLC Issues</a:t>
            </a:r>
          </a:p>
        </p:txBody>
      </p:sp>
      <p:sp>
        <p:nvSpPr>
          <p:cNvPr id="59398" name="Rectangle 3"/>
          <p:cNvSpPr>
            <a:spLocks noGrp="1" noChangeArrowheads="1"/>
          </p:cNvSpPr>
          <p:nvPr>
            <p:ph type="subTitle" idx="1"/>
          </p:nvPr>
        </p:nvSpPr>
        <p:spPr/>
        <p:txBody>
          <a:bodyPr/>
          <a:lstStyle/>
          <a:p>
            <a:r>
              <a:rPr lang="en-US" dirty="0" smtClean="0"/>
              <a:t>Paul Sangster</a:t>
            </a:r>
          </a:p>
          <a:p>
            <a:r>
              <a:rPr lang="en-US" dirty="0" smtClean="0"/>
              <a:t>Nancy Cam-</a:t>
            </a:r>
            <a:r>
              <a:rPr lang="en-US" dirty="0" err="1" smtClean="0"/>
              <a:t>Winget</a:t>
            </a:r>
            <a:endParaRPr lang="en-US" dirty="0" smtClean="0"/>
          </a:p>
          <a:p>
            <a:r>
              <a:rPr lang="en-US" dirty="0" smtClean="0"/>
              <a:t>Joseph </a:t>
            </a:r>
            <a:r>
              <a:rPr lang="en-US" dirty="0" err="1" smtClean="0"/>
              <a:t>Salowey</a:t>
            </a:r>
            <a:endParaRPr lang="en-US" dirty="0" smtClean="0"/>
          </a:p>
          <a:p>
            <a:pPr eaLnBrk="1" hangingPunct="1"/>
            <a:endParaRPr lang="en-US" sz="4000" dirty="0" smtClean="0"/>
          </a:p>
        </p:txBody>
      </p:sp>
      <p:sp>
        <p:nvSpPr>
          <p:cNvPr id="5" name="Date Placeholder 4"/>
          <p:cNvSpPr>
            <a:spLocks noGrp="1"/>
          </p:cNvSpPr>
          <p:nvPr>
            <p:ph type="dt" sz="half" idx="10"/>
          </p:nvPr>
        </p:nvSpPr>
        <p:spPr/>
        <p:txBody>
          <a:bodyPr/>
          <a:lstStyle/>
          <a:p>
            <a:pPr>
              <a:defRPr/>
            </a:pPr>
            <a:r>
              <a:rPr lang="en-US" smtClean="0"/>
              <a:t>Nov 17, 2011</a:t>
            </a:r>
            <a:endParaRPr lang="en-US" dirty="0"/>
          </a:p>
        </p:txBody>
      </p:sp>
      <p:sp>
        <p:nvSpPr>
          <p:cNvPr id="6" name="Footer Placeholder 5"/>
          <p:cNvSpPr>
            <a:spLocks noGrp="1"/>
          </p:cNvSpPr>
          <p:nvPr>
            <p:ph type="ftr" sz="quarter" idx="11"/>
          </p:nvPr>
        </p:nvSpPr>
        <p:spPr/>
        <p:txBody>
          <a:bodyPr/>
          <a:lstStyle/>
          <a:p>
            <a:pPr>
              <a:defRPr/>
            </a:pPr>
            <a:r>
              <a:rPr lang="en-US" smtClean="0"/>
              <a:t>IETF 82 - NEA Meeting</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PT-TLS</a:t>
            </a:r>
            <a:endParaRPr lang="en-US" dirty="0"/>
          </a:p>
        </p:txBody>
      </p:sp>
      <p:sp>
        <p:nvSpPr>
          <p:cNvPr id="3" name="Content Placeholder 2"/>
          <p:cNvSpPr>
            <a:spLocks noGrp="1"/>
          </p:cNvSpPr>
          <p:nvPr>
            <p:ph idx="1"/>
          </p:nvPr>
        </p:nvSpPr>
        <p:spPr/>
        <p:txBody>
          <a:bodyPr/>
          <a:lstStyle/>
          <a:p>
            <a:r>
              <a:rPr lang="en-US" dirty="0" smtClean="0"/>
              <a:t>Working Group Last Call completed</a:t>
            </a:r>
          </a:p>
          <a:p>
            <a:pPr lvl="1"/>
            <a:r>
              <a:rPr lang="en-US" dirty="0" smtClean="0"/>
              <a:t>Some open issues with proposed resolutions</a:t>
            </a:r>
            <a:endParaRPr lang="en-US" dirty="0"/>
          </a:p>
        </p:txBody>
      </p:sp>
      <p:sp>
        <p:nvSpPr>
          <p:cNvPr id="4" name="Date Placeholder 3"/>
          <p:cNvSpPr>
            <a:spLocks noGrp="1"/>
          </p:cNvSpPr>
          <p:nvPr>
            <p:ph type="dt" sz="half" idx="10"/>
          </p:nvPr>
        </p:nvSpPr>
        <p:spPr/>
        <p:txBody>
          <a:bodyPr/>
          <a:lstStyle/>
          <a:p>
            <a:pPr>
              <a:defRPr/>
            </a:pPr>
            <a:r>
              <a:rPr lang="en-US" smtClean="0"/>
              <a:t>Nov 17, 2011</a:t>
            </a:r>
            <a:endParaRPr lang="en-US" dirty="0"/>
          </a:p>
        </p:txBody>
      </p:sp>
      <p:sp>
        <p:nvSpPr>
          <p:cNvPr id="5" name="Slide Number Placeholder 4"/>
          <p:cNvSpPr>
            <a:spLocks noGrp="1"/>
          </p:cNvSpPr>
          <p:nvPr>
            <p:ph type="sldNum" sz="quarter" idx="12"/>
          </p:nvPr>
        </p:nvSpPr>
        <p:spPr/>
        <p:txBody>
          <a:bodyPr/>
          <a:lstStyle/>
          <a:p>
            <a:pPr>
              <a:defRPr/>
            </a:pPr>
            <a:fld id="{D30EAFBE-864E-4221-A4A8-C9B4EC2270DB}" type="slidenum">
              <a:rPr lang="en-US" smtClean="0"/>
              <a:pPr>
                <a:defRPr/>
              </a:pPr>
              <a:t>9</a:t>
            </a:fld>
            <a:endParaRPr lang="en-US"/>
          </a:p>
        </p:txBody>
      </p:sp>
      <p:sp>
        <p:nvSpPr>
          <p:cNvPr id="6" name="Footer Placeholder 5"/>
          <p:cNvSpPr>
            <a:spLocks noGrp="1"/>
          </p:cNvSpPr>
          <p:nvPr>
            <p:ph type="ftr" sz="quarter" idx="11"/>
          </p:nvPr>
        </p:nvSpPr>
        <p:spPr/>
        <p:txBody>
          <a:bodyPr/>
          <a:lstStyle/>
          <a:p>
            <a:pPr>
              <a:defRPr/>
            </a:pPr>
            <a:r>
              <a:rPr lang="en-US" smtClean="0"/>
              <a:t>IETF 82 - NEA Meeting</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83659616"/>
      </p:ext>
    </p:extLst>
  </p:cSld>
  <p:clrMapOvr>
    <a:masterClrMapping/>
  </p:clrMapOvr>
</p:sld>
</file>

<file path=ppt/theme/theme1.xml><?xml version="1.0" encoding="utf-8"?>
<a:theme xmlns:a="http://schemas.openxmlformats.org/drawingml/2006/main" name="5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11642</TotalTime>
  <Words>2078</Words>
  <Application>Microsoft Macintosh PowerPoint</Application>
  <PresentationFormat>On-screen Show (4:3)</PresentationFormat>
  <Paragraphs>296</Paragraphs>
  <Slides>32</Slides>
  <Notes>1</Notes>
  <HiddenSlides>0</HiddenSlides>
  <MMClips>0</MMClips>
  <ScaleCrop>false</ScaleCrop>
  <HeadingPairs>
    <vt:vector size="4" baseType="variant">
      <vt:variant>
        <vt:lpstr>Design Template</vt:lpstr>
      </vt:variant>
      <vt:variant>
        <vt:i4>2</vt:i4>
      </vt:variant>
      <vt:variant>
        <vt:lpstr>Slide Titles</vt:lpstr>
      </vt:variant>
      <vt:variant>
        <vt:i4>32</vt:i4>
      </vt:variant>
    </vt:vector>
  </HeadingPairs>
  <TitlesOfParts>
    <vt:vector size="34" baseType="lpstr">
      <vt:lpstr>5_Default Design</vt:lpstr>
      <vt:lpstr>Custom Design</vt:lpstr>
      <vt:lpstr>NEA Working Group IETF  meeting </vt:lpstr>
      <vt:lpstr>Note Well</vt:lpstr>
      <vt:lpstr>Agenda Review</vt:lpstr>
      <vt:lpstr>WG Status </vt:lpstr>
      <vt:lpstr>NEA Reference Model</vt:lpstr>
      <vt:lpstr>Slide 6</vt:lpstr>
      <vt:lpstr>PA-TNC Within PB-TNC Within PT</vt:lpstr>
      <vt:lpstr>PT-TLS WGLC Issues</vt:lpstr>
      <vt:lpstr>PT-TLS</vt:lpstr>
      <vt:lpstr>TLS Keepalive</vt:lpstr>
      <vt:lpstr>Version Negotiation</vt:lpstr>
      <vt:lpstr>SASL initiation</vt:lpstr>
      <vt:lpstr>PT Client as TLS server</vt:lpstr>
      <vt:lpstr>Channel Bindings</vt:lpstr>
      <vt:lpstr>PT-EAP Issues </vt:lpstr>
      <vt:lpstr>Status</vt:lpstr>
      <vt:lpstr>Received Comment Summary</vt:lpstr>
      <vt:lpstr>Use PT-EAP only</vt:lpstr>
      <vt:lpstr>Abstract simplification</vt:lpstr>
      <vt:lpstr>Introduction simplification </vt:lpstr>
      <vt:lpstr>Introduction simplification</vt:lpstr>
      <vt:lpstr>Introduction simplification</vt:lpstr>
      <vt:lpstr>Remove TNC reference</vt:lpstr>
      <vt:lpstr>Clarification on 3.1</vt:lpstr>
      <vt:lpstr>New EAP method</vt:lpstr>
      <vt:lpstr>Enforce use of EAP tunnel</vt:lpstr>
      <vt:lpstr>Questions?</vt:lpstr>
      <vt:lpstr>Disposition of NEA Asokan I-D </vt:lpstr>
      <vt:lpstr>Disposition of NEA Asokan I-D</vt:lpstr>
      <vt:lpstr>Next Steps</vt:lpstr>
      <vt:lpstr>Milestones</vt:lpstr>
      <vt:lpstr>Adjourn</vt:lpstr>
    </vt:vector>
  </TitlesOfParts>
  <Company>Cisco Systems,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NEA Working Group IETF 71</dc:title>
  <dc:creator>Cisco Systems, Inc.</dc:creator>
  <cp:lastModifiedBy>Susan Thomson</cp:lastModifiedBy>
  <cp:revision>186</cp:revision>
  <dcterms:created xsi:type="dcterms:W3CDTF">2011-11-16T10:37:06Z</dcterms:created>
  <dcterms:modified xsi:type="dcterms:W3CDTF">2011-11-16T14:31:20Z</dcterms:modified>
</cp:coreProperties>
</file>