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62" r:id="rId4"/>
    <p:sldId id="261" r:id="rId5"/>
    <p:sldId id="263" r:id="rId6"/>
    <p:sldId id="265" r:id="rId7"/>
    <p:sldId id="266" r:id="rId8"/>
    <p:sldId id="258" r:id="rId9"/>
    <p:sldId id="260" r:id="rId10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620"/>
    <p:restoredTop sz="94660"/>
  </p:normalViewPr>
  <p:slideViewPr>
    <p:cSldViewPr>
      <p:cViewPr varScale="1">
        <p:scale>
          <a:sx n="76" d="100"/>
          <a:sy n="76" d="100"/>
        </p:scale>
        <p:origin x="-98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直角三角形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标题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17" name="副标题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zh-CN" altLang="en-US" smtClean="0"/>
              <a:t>单击此处编辑母版副标题样式</a:t>
            </a:r>
            <a:endParaRPr kumimoji="0" lang="en-US"/>
          </a:p>
        </p:txBody>
      </p:sp>
      <p:grpSp>
        <p:nvGrpSpPr>
          <p:cNvPr id="2" name="组合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任意多边形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8" name="任意多边形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1" name="任意多边形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直接连接符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日期占位符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2011-11-14</a:t>
            </a:fld>
            <a:endParaRPr lang="zh-CN" altLang="en-US"/>
          </a:p>
        </p:txBody>
      </p:sp>
      <p:sp>
        <p:nvSpPr>
          <p:cNvPr id="19" name="页脚占位符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27" name="灯片编号占位符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2011-11-14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2011-11-14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2011-11-14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7" name="标题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2011-11-14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7" name="燕尾形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8" name="燕尾形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2011-11-14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8" name="标题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较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5" name="内容占位符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2011-11-14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2011-11-14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6" name="标题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2011-11-14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内容与标题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2011-11-14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zh-CN" altLang="en-US" smtClean="0"/>
              <a:t>单击图标添加图片</a:t>
            </a:r>
            <a:endParaRPr kumimoji="0" 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2011-11-14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8" name="任意多边形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任意多边形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直角三角形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1" name="直接连接符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燕尾形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13" name="燕尾形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任意多边形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任意多边形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直角三角形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5" name="直接连接符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标题占位符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0" name="文本占位符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  <a:p>
            <a:pPr lvl="1" eaLnBrk="1" latinLnBrk="0" hangingPunct="1"/>
            <a:r>
              <a:rPr kumimoji="0" lang="zh-CN" altLang="en-US" smtClean="0"/>
              <a:t>第二级</a:t>
            </a:r>
          </a:p>
          <a:p>
            <a:pPr lvl="2" eaLnBrk="1" latinLnBrk="0" hangingPunct="1"/>
            <a:r>
              <a:rPr kumimoji="0" lang="zh-CN" altLang="en-US" smtClean="0"/>
              <a:t>第三级</a:t>
            </a:r>
          </a:p>
          <a:p>
            <a:pPr lvl="3" eaLnBrk="1" latinLnBrk="0" hangingPunct="1"/>
            <a:r>
              <a:rPr kumimoji="0" lang="zh-CN" altLang="en-US" smtClean="0"/>
              <a:t>第四级</a:t>
            </a:r>
          </a:p>
          <a:p>
            <a:pPr lvl="4" eaLnBrk="1" latinLnBrk="0" hangingPunct="1"/>
            <a:r>
              <a:rPr kumimoji="0" lang="zh-CN" altLang="en-US" smtClean="0"/>
              <a:t>第五级</a:t>
            </a:r>
            <a:endParaRPr kumimoji="0" lang="en-US"/>
          </a:p>
        </p:txBody>
      </p:sp>
      <p:sp>
        <p:nvSpPr>
          <p:cNvPr id="10" name="日期占位符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2011-11-14</a:t>
            </a:fld>
            <a:endParaRPr lang="zh-CN" altLang="en-US"/>
          </a:p>
        </p:txBody>
      </p:sp>
      <p:sp>
        <p:nvSpPr>
          <p:cNvPr id="22" name="页脚占位符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altLang="zh-CN" dirty="0" smtClean="0"/>
              <a:t>MN Status Option for Proxy Mobile IPv6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pPr algn="ctr"/>
            <a:r>
              <a:rPr lang="en-US" altLang="zh-CN" dirty="0" err="1" smtClean="0"/>
              <a:t>YangweiTu</a:t>
            </a:r>
            <a:r>
              <a:rPr lang="en-US" altLang="zh-CN" dirty="0" smtClean="0"/>
              <a:t>(ZTE)</a:t>
            </a:r>
          </a:p>
          <a:p>
            <a:pPr algn="ctr"/>
            <a:endParaRPr lang="en-US" altLang="zh-CN" dirty="0" smtClean="0"/>
          </a:p>
          <a:p>
            <a:pPr algn="ctr"/>
            <a:r>
              <a:rPr lang="en-US" altLang="zh-CN" dirty="0" smtClean="0"/>
              <a:t>Nov.  2011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CN" sz="2200" dirty="0" smtClean="0"/>
              <a:t>PMIPv6 deployments support communication using multiple access technologies simultaneously.</a:t>
            </a:r>
          </a:p>
          <a:p>
            <a:endParaRPr lang="en-US" altLang="zh-CN" sz="2200" dirty="0" smtClean="0"/>
          </a:p>
          <a:p>
            <a:r>
              <a:rPr lang="en-US" altLang="zh-CN" sz="2200" dirty="0" smtClean="0"/>
              <a:t>The </a:t>
            </a:r>
            <a:r>
              <a:rPr lang="en-US" altLang="zh-CN" sz="2200" b="1" dirty="0" smtClean="0"/>
              <a:t>PMIPv6 flow mobility </a:t>
            </a:r>
            <a:r>
              <a:rPr lang="en-US" altLang="zh-CN" sz="2200" dirty="0" smtClean="0"/>
              <a:t>draft specifies extensions for the traffic/IP flow to be moved from one access type to another.</a:t>
            </a:r>
          </a:p>
          <a:p>
            <a:endParaRPr lang="en-US" altLang="zh-CN" sz="2200" dirty="0" smtClean="0"/>
          </a:p>
          <a:p>
            <a:r>
              <a:rPr lang="en-US" altLang="zh-CN" sz="2200" dirty="0" smtClean="0"/>
              <a:t>The PMIPv6 flow mobility draft assumes a Mobile Node connectivity status of (1) connect or (2) disconnect.  However some access technologies allow for a MN status of </a:t>
            </a:r>
            <a:r>
              <a:rPr lang="en-US" altLang="zh-CN" sz="2200" b="1" i="1" dirty="0" smtClean="0"/>
              <a:t>sleep or idle mode</a:t>
            </a:r>
            <a:r>
              <a:rPr lang="en-US" altLang="zh-CN" sz="2200" dirty="0" smtClean="0"/>
              <a:t>.</a:t>
            </a:r>
          </a:p>
          <a:p>
            <a:pPr lvl="1">
              <a:buNone/>
            </a:pPr>
            <a:endParaRPr lang="en-US" altLang="zh-CN" sz="1800" dirty="0" smtClean="0"/>
          </a:p>
          <a:p>
            <a:pPr>
              <a:buNone/>
            </a:pPr>
            <a:endParaRPr lang="zh-CN" altLang="en-US" sz="2200" dirty="0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Background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z="2400" dirty="0" smtClean="0"/>
              <a:t>For flow mobility the LMA essentially decides the routing rules for the specific IP flow (</a:t>
            </a:r>
            <a:r>
              <a:rPr lang="en-US" altLang="zh-CN" sz="2400" dirty="0" err="1" smtClean="0"/>
              <a:t>s</a:t>
            </a:r>
            <a:r>
              <a:rPr lang="en-US" altLang="zh-CN" sz="2400" dirty="0" smtClean="0"/>
              <a:t>), however,</a:t>
            </a:r>
          </a:p>
          <a:p>
            <a:endParaRPr lang="en-US" altLang="zh-CN" sz="2200" dirty="0" smtClean="0"/>
          </a:p>
          <a:p>
            <a:pPr lvl="1"/>
            <a:r>
              <a:rPr lang="en-US" altLang="zh-CN" sz="2200" dirty="0" smtClean="0"/>
              <a:t>the connectivity status of a node in sleep (idle) mode for a specific is not carried to the LMA.</a:t>
            </a:r>
          </a:p>
          <a:p>
            <a:pPr lvl="1"/>
            <a:endParaRPr lang="en-US" altLang="zh-CN" sz="2200" dirty="0" smtClean="0"/>
          </a:p>
          <a:p>
            <a:pPr lvl="1"/>
            <a:r>
              <a:rPr lang="en-US" altLang="zh-CN" sz="2200" dirty="0" smtClean="0"/>
              <a:t> so that it is impossible to guarantee the flow mobility can be done successfully.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Identified Problem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Problem Illustration</a:t>
            </a:r>
            <a:endParaRPr lang="zh-CN" altLang="en-US" dirty="0"/>
          </a:p>
        </p:txBody>
      </p:sp>
      <p:pic>
        <p:nvPicPr>
          <p:cNvPr id="4" name="Picture 108" descr="GGS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65028" y="1643050"/>
            <a:ext cx="864096" cy="802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矩形 4"/>
          <p:cNvSpPr/>
          <p:nvPr/>
        </p:nvSpPr>
        <p:spPr>
          <a:xfrm>
            <a:off x="3703914" y="2416726"/>
            <a:ext cx="6655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/>
              <a:t>LMA</a:t>
            </a:r>
            <a:endParaRPr lang="zh-CN" altLang="en-US" dirty="0"/>
          </a:p>
        </p:txBody>
      </p:sp>
      <p:pic>
        <p:nvPicPr>
          <p:cNvPr id="6" name="Picture 108" descr="GGS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3196037"/>
            <a:ext cx="864096" cy="802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矩形 6"/>
          <p:cNvSpPr/>
          <p:nvPr/>
        </p:nvSpPr>
        <p:spPr>
          <a:xfrm>
            <a:off x="1547664" y="3916924"/>
            <a:ext cx="92845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/>
              <a:t>MAG 1</a:t>
            </a:r>
            <a:endParaRPr lang="zh-CN" altLang="en-US" dirty="0"/>
          </a:p>
        </p:txBody>
      </p:sp>
      <p:pic>
        <p:nvPicPr>
          <p:cNvPr id="8" name="Picture 15" descr="00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39171" y="5125670"/>
            <a:ext cx="630070" cy="648072"/>
          </a:xfrm>
          <a:prstGeom prst="rect">
            <a:avLst/>
          </a:prstGeom>
          <a:noFill/>
        </p:spPr>
      </p:pic>
      <p:sp>
        <p:nvSpPr>
          <p:cNvPr id="9" name="矩形 8"/>
          <p:cNvSpPr/>
          <p:nvPr/>
        </p:nvSpPr>
        <p:spPr>
          <a:xfrm>
            <a:off x="3661453" y="5845750"/>
            <a:ext cx="5533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/>
              <a:t>MN</a:t>
            </a:r>
            <a:endParaRPr lang="zh-CN" altLang="en-US" dirty="0"/>
          </a:p>
        </p:txBody>
      </p:sp>
      <p:pic>
        <p:nvPicPr>
          <p:cNvPr id="10" name="Picture 108" descr="GGS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93854" y="3338913"/>
            <a:ext cx="864096" cy="802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矩形 10"/>
          <p:cNvSpPr/>
          <p:nvPr/>
        </p:nvSpPr>
        <p:spPr>
          <a:xfrm>
            <a:off x="5565862" y="4059800"/>
            <a:ext cx="92845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/>
              <a:t>MAG 2</a:t>
            </a:r>
            <a:endParaRPr lang="zh-CN" altLang="en-US" dirty="0"/>
          </a:p>
        </p:txBody>
      </p:sp>
      <p:cxnSp>
        <p:nvCxnSpPr>
          <p:cNvPr id="12" name="直接箭头连接符 11"/>
          <p:cNvCxnSpPr/>
          <p:nvPr/>
        </p:nvCxnSpPr>
        <p:spPr>
          <a:xfrm rot="10800000">
            <a:off x="2285984" y="4418592"/>
            <a:ext cx="1380125" cy="796358"/>
          </a:xfrm>
          <a:prstGeom prst="straightConnector1">
            <a:avLst/>
          </a:prstGeom>
          <a:ln w="31750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箭头连接符 13"/>
          <p:cNvCxnSpPr/>
          <p:nvPr/>
        </p:nvCxnSpPr>
        <p:spPr>
          <a:xfrm flipV="1">
            <a:off x="4357684" y="4429133"/>
            <a:ext cx="1143010" cy="857255"/>
          </a:xfrm>
          <a:prstGeom prst="straightConnector1">
            <a:avLst/>
          </a:prstGeom>
          <a:ln w="31750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" name="组合 16"/>
          <p:cNvGrpSpPr/>
          <p:nvPr/>
        </p:nvGrpSpPr>
        <p:grpSpPr>
          <a:xfrm rot="19354290">
            <a:off x="2224925" y="2825125"/>
            <a:ext cx="1401058" cy="173375"/>
            <a:chOff x="5755436" y="1340768"/>
            <a:chExt cx="2169632" cy="288032"/>
          </a:xfrm>
        </p:grpSpPr>
        <p:sp>
          <p:nvSpPr>
            <p:cNvPr id="18" name="椭圆 17"/>
            <p:cNvSpPr/>
            <p:nvPr/>
          </p:nvSpPr>
          <p:spPr>
            <a:xfrm>
              <a:off x="5755436" y="1340768"/>
              <a:ext cx="112708" cy="288032"/>
            </a:xfrm>
            <a:prstGeom prst="ellipse">
              <a:avLst/>
            </a:prstGeom>
            <a:ln w="254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9" name="直接连接符 18"/>
            <p:cNvCxnSpPr>
              <a:stCxn id="18" idx="0"/>
            </p:cNvCxnSpPr>
            <p:nvPr/>
          </p:nvCxnSpPr>
          <p:spPr>
            <a:xfrm rot="5400000" flipH="1" flipV="1">
              <a:off x="6848078" y="304479"/>
              <a:ext cx="0" cy="2072578"/>
            </a:xfrm>
            <a:prstGeom prst="line">
              <a:avLst/>
            </a:prstGeom>
            <a:ln w="254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/>
            <p:cNvCxnSpPr>
              <a:stCxn id="18" idx="4"/>
            </p:cNvCxnSpPr>
            <p:nvPr/>
          </p:nvCxnSpPr>
          <p:spPr>
            <a:xfrm rot="16200000" flipH="1">
              <a:off x="6848078" y="592511"/>
              <a:ext cx="0" cy="2072578"/>
            </a:xfrm>
            <a:prstGeom prst="line">
              <a:avLst/>
            </a:prstGeom>
            <a:ln w="254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椭圆 20"/>
            <p:cNvSpPr/>
            <p:nvPr/>
          </p:nvSpPr>
          <p:spPr>
            <a:xfrm>
              <a:off x="7821752" y="1340768"/>
              <a:ext cx="103316" cy="288032"/>
            </a:xfrm>
            <a:prstGeom prst="ellipse">
              <a:avLst/>
            </a:prstGeom>
            <a:ln w="254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2" name="组合 21"/>
          <p:cNvGrpSpPr/>
          <p:nvPr/>
        </p:nvGrpSpPr>
        <p:grpSpPr>
          <a:xfrm rot="2313613">
            <a:off x="4424010" y="2871701"/>
            <a:ext cx="1401058" cy="173375"/>
            <a:chOff x="5755436" y="1340768"/>
            <a:chExt cx="2169632" cy="288032"/>
          </a:xfrm>
        </p:grpSpPr>
        <p:sp>
          <p:nvSpPr>
            <p:cNvPr id="23" name="椭圆 22"/>
            <p:cNvSpPr/>
            <p:nvPr/>
          </p:nvSpPr>
          <p:spPr>
            <a:xfrm>
              <a:off x="5755436" y="1340768"/>
              <a:ext cx="112708" cy="288032"/>
            </a:xfrm>
            <a:prstGeom prst="ellipse">
              <a:avLst/>
            </a:prstGeom>
            <a:ln w="254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24" name="直接连接符 23"/>
            <p:cNvCxnSpPr>
              <a:stCxn id="23" idx="0"/>
            </p:cNvCxnSpPr>
            <p:nvPr/>
          </p:nvCxnSpPr>
          <p:spPr>
            <a:xfrm rot="5400000" flipH="1" flipV="1">
              <a:off x="6848078" y="304479"/>
              <a:ext cx="0" cy="2072578"/>
            </a:xfrm>
            <a:prstGeom prst="line">
              <a:avLst/>
            </a:prstGeom>
            <a:ln w="254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24"/>
            <p:cNvCxnSpPr>
              <a:stCxn id="23" idx="4"/>
            </p:cNvCxnSpPr>
            <p:nvPr/>
          </p:nvCxnSpPr>
          <p:spPr>
            <a:xfrm rot="16200000" flipH="1">
              <a:off x="6848078" y="592511"/>
              <a:ext cx="0" cy="2072578"/>
            </a:xfrm>
            <a:prstGeom prst="line">
              <a:avLst/>
            </a:prstGeom>
            <a:ln w="254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椭圆 25"/>
            <p:cNvSpPr/>
            <p:nvPr/>
          </p:nvSpPr>
          <p:spPr>
            <a:xfrm>
              <a:off x="7821752" y="1340768"/>
              <a:ext cx="103316" cy="288032"/>
            </a:xfrm>
            <a:prstGeom prst="ellipse">
              <a:avLst/>
            </a:prstGeom>
            <a:ln w="254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8" name="TextBox 27"/>
          <p:cNvSpPr txBox="1"/>
          <p:nvPr/>
        </p:nvSpPr>
        <p:spPr>
          <a:xfrm>
            <a:off x="1357290" y="2857496"/>
            <a:ext cx="857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err="1" smtClean="0"/>
              <a:t>WiFi</a:t>
            </a:r>
            <a:endParaRPr lang="zh-CN" alt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5786446" y="3000372"/>
            <a:ext cx="857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3GPP</a:t>
            </a:r>
            <a:endParaRPr lang="zh-CN" altLang="en-US" dirty="0"/>
          </a:p>
        </p:txBody>
      </p:sp>
      <p:sp>
        <p:nvSpPr>
          <p:cNvPr id="32" name="任意多边形 31"/>
          <p:cNvSpPr/>
          <p:nvPr/>
        </p:nvSpPr>
        <p:spPr>
          <a:xfrm>
            <a:off x="2330302" y="2371060"/>
            <a:ext cx="1422991" cy="2775098"/>
          </a:xfrm>
          <a:custGeom>
            <a:avLst/>
            <a:gdLst>
              <a:gd name="connsiteX0" fmla="*/ 1422991 w 1422991"/>
              <a:gd name="connsiteY0" fmla="*/ 2775098 h 2775098"/>
              <a:gd name="connsiteX1" fmla="*/ 19493 w 1422991"/>
              <a:gd name="connsiteY1" fmla="*/ 1446028 h 2775098"/>
              <a:gd name="connsiteX2" fmla="*/ 1306033 w 1422991"/>
              <a:gd name="connsiteY2" fmla="*/ 0 h 27750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422991" h="2775098">
                <a:moveTo>
                  <a:pt x="1422991" y="2775098"/>
                </a:moveTo>
                <a:cubicBezTo>
                  <a:pt x="730988" y="2341821"/>
                  <a:pt x="38986" y="1908544"/>
                  <a:pt x="19493" y="1446028"/>
                </a:cubicBezTo>
                <a:cubicBezTo>
                  <a:pt x="0" y="983512"/>
                  <a:pt x="653016" y="491756"/>
                  <a:pt x="1306033" y="0"/>
                </a:cubicBezTo>
              </a:path>
            </a:pathLst>
          </a:cu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TextBox 33"/>
          <p:cNvSpPr txBox="1"/>
          <p:nvPr/>
        </p:nvSpPr>
        <p:spPr>
          <a:xfrm>
            <a:off x="2428860" y="4162016"/>
            <a:ext cx="14287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dirty="0" smtClean="0"/>
              <a:t>IP Flow X</a:t>
            </a:r>
            <a:endParaRPr lang="zh-CN" altLang="en-US" sz="1600" dirty="0"/>
          </a:p>
        </p:txBody>
      </p:sp>
      <p:sp>
        <p:nvSpPr>
          <p:cNvPr id="35" name="任意多边形 34"/>
          <p:cNvSpPr/>
          <p:nvPr/>
        </p:nvSpPr>
        <p:spPr>
          <a:xfrm>
            <a:off x="4348716" y="2360428"/>
            <a:ext cx="1384005" cy="2806995"/>
          </a:xfrm>
          <a:custGeom>
            <a:avLst/>
            <a:gdLst>
              <a:gd name="connsiteX0" fmla="*/ 0 w 1384005"/>
              <a:gd name="connsiteY0" fmla="*/ 2806995 h 2806995"/>
              <a:gd name="connsiteX1" fmla="*/ 1382233 w 1384005"/>
              <a:gd name="connsiteY1" fmla="*/ 1446028 h 2806995"/>
              <a:gd name="connsiteX2" fmla="*/ 10633 w 1384005"/>
              <a:gd name="connsiteY2" fmla="*/ 0 h 2806995"/>
              <a:gd name="connsiteX3" fmla="*/ 10633 w 1384005"/>
              <a:gd name="connsiteY3" fmla="*/ 0 h 28069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84005" h="2806995">
                <a:moveTo>
                  <a:pt x="0" y="2806995"/>
                </a:moveTo>
                <a:cubicBezTo>
                  <a:pt x="690230" y="2360427"/>
                  <a:pt x="1380461" y="1913860"/>
                  <a:pt x="1382233" y="1446028"/>
                </a:cubicBezTo>
                <a:cubicBezTo>
                  <a:pt x="1384005" y="978196"/>
                  <a:pt x="10633" y="0"/>
                  <a:pt x="10633" y="0"/>
                </a:cubicBezTo>
                <a:lnTo>
                  <a:pt x="10633" y="0"/>
                </a:lnTo>
              </a:path>
            </a:pathLst>
          </a:cu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TextBox 35"/>
          <p:cNvSpPr txBox="1"/>
          <p:nvPr/>
        </p:nvSpPr>
        <p:spPr>
          <a:xfrm>
            <a:off x="4214810" y="4162016"/>
            <a:ext cx="14287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dirty="0" smtClean="0"/>
              <a:t>IP Flow Y</a:t>
            </a:r>
            <a:endParaRPr lang="zh-CN" alt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Problem Illustration</a:t>
            </a:r>
            <a:endParaRPr lang="zh-CN" altLang="en-US" dirty="0"/>
          </a:p>
        </p:txBody>
      </p:sp>
      <p:pic>
        <p:nvPicPr>
          <p:cNvPr id="4" name="Picture 108" descr="GGS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65028" y="1643050"/>
            <a:ext cx="864096" cy="802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矩形 4"/>
          <p:cNvSpPr/>
          <p:nvPr/>
        </p:nvSpPr>
        <p:spPr>
          <a:xfrm>
            <a:off x="3703914" y="2416726"/>
            <a:ext cx="6655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/>
              <a:t>LMA</a:t>
            </a:r>
            <a:endParaRPr lang="zh-CN" altLang="en-US" dirty="0"/>
          </a:p>
        </p:txBody>
      </p:sp>
      <p:pic>
        <p:nvPicPr>
          <p:cNvPr id="6" name="Picture 108" descr="GGS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3196037"/>
            <a:ext cx="864096" cy="802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矩形 6"/>
          <p:cNvSpPr/>
          <p:nvPr/>
        </p:nvSpPr>
        <p:spPr>
          <a:xfrm>
            <a:off x="1547664" y="3916924"/>
            <a:ext cx="92845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/>
              <a:t>MAG 1</a:t>
            </a:r>
            <a:endParaRPr lang="zh-CN" altLang="en-US" dirty="0"/>
          </a:p>
        </p:txBody>
      </p:sp>
      <p:pic>
        <p:nvPicPr>
          <p:cNvPr id="8" name="Picture 15" descr="00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39171" y="5125670"/>
            <a:ext cx="630070" cy="648072"/>
          </a:xfrm>
          <a:prstGeom prst="rect">
            <a:avLst/>
          </a:prstGeom>
          <a:noFill/>
        </p:spPr>
      </p:pic>
      <p:sp>
        <p:nvSpPr>
          <p:cNvPr id="9" name="矩形 8"/>
          <p:cNvSpPr/>
          <p:nvPr/>
        </p:nvSpPr>
        <p:spPr>
          <a:xfrm>
            <a:off x="3661453" y="5845750"/>
            <a:ext cx="5533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/>
              <a:t>MN</a:t>
            </a:r>
            <a:endParaRPr lang="zh-CN" altLang="en-US" dirty="0"/>
          </a:p>
        </p:txBody>
      </p:sp>
      <p:pic>
        <p:nvPicPr>
          <p:cNvPr id="10" name="Picture 108" descr="GGS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93854" y="3338913"/>
            <a:ext cx="864096" cy="802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矩形 10"/>
          <p:cNvSpPr/>
          <p:nvPr/>
        </p:nvSpPr>
        <p:spPr>
          <a:xfrm>
            <a:off x="5565862" y="4059800"/>
            <a:ext cx="92845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/>
              <a:t>MAG 2</a:t>
            </a:r>
            <a:endParaRPr lang="zh-CN" altLang="en-US" dirty="0"/>
          </a:p>
        </p:txBody>
      </p:sp>
      <p:cxnSp>
        <p:nvCxnSpPr>
          <p:cNvPr id="12" name="直接箭头连接符 11"/>
          <p:cNvCxnSpPr/>
          <p:nvPr/>
        </p:nvCxnSpPr>
        <p:spPr>
          <a:xfrm rot="10800000">
            <a:off x="2285984" y="4418592"/>
            <a:ext cx="1380125" cy="796358"/>
          </a:xfrm>
          <a:prstGeom prst="straightConnector1">
            <a:avLst/>
          </a:prstGeom>
          <a:ln w="31750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组合 16"/>
          <p:cNvGrpSpPr/>
          <p:nvPr/>
        </p:nvGrpSpPr>
        <p:grpSpPr>
          <a:xfrm rot="19354290">
            <a:off x="2224925" y="2825125"/>
            <a:ext cx="1401058" cy="173375"/>
            <a:chOff x="5755436" y="1340768"/>
            <a:chExt cx="2169632" cy="288032"/>
          </a:xfrm>
        </p:grpSpPr>
        <p:sp>
          <p:nvSpPr>
            <p:cNvPr id="18" name="椭圆 17"/>
            <p:cNvSpPr/>
            <p:nvPr/>
          </p:nvSpPr>
          <p:spPr>
            <a:xfrm>
              <a:off x="5755436" y="1340768"/>
              <a:ext cx="112708" cy="288032"/>
            </a:xfrm>
            <a:prstGeom prst="ellipse">
              <a:avLst/>
            </a:prstGeom>
            <a:ln w="254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9" name="直接连接符 18"/>
            <p:cNvCxnSpPr>
              <a:stCxn id="18" idx="0"/>
            </p:cNvCxnSpPr>
            <p:nvPr/>
          </p:nvCxnSpPr>
          <p:spPr>
            <a:xfrm rot="5400000" flipH="1" flipV="1">
              <a:off x="6848078" y="304479"/>
              <a:ext cx="0" cy="2072578"/>
            </a:xfrm>
            <a:prstGeom prst="line">
              <a:avLst/>
            </a:prstGeom>
            <a:ln w="254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/>
            <p:cNvCxnSpPr>
              <a:stCxn id="18" idx="4"/>
            </p:cNvCxnSpPr>
            <p:nvPr/>
          </p:nvCxnSpPr>
          <p:spPr>
            <a:xfrm rot="16200000" flipH="1">
              <a:off x="6848078" y="592511"/>
              <a:ext cx="0" cy="2072578"/>
            </a:xfrm>
            <a:prstGeom prst="line">
              <a:avLst/>
            </a:prstGeom>
            <a:ln w="254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椭圆 20"/>
            <p:cNvSpPr/>
            <p:nvPr/>
          </p:nvSpPr>
          <p:spPr>
            <a:xfrm>
              <a:off x="7821752" y="1340768"/>
              <a:ext cx="103316" cy="288032"/>
            </a:xfrm>
            <a:prstGeom prst="ellipse">
              <a:avLst/>
            </a:prstGeom>
            <a:ln w="254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3" name="组合 21"/>
          <p:cNvGrpSpPr/>
          <p:nvPr/>
        </p:nvGrpSpPr>
        <p:grpSpPr>
          <a:xfrm rot="2313613">
            <a:off x="4424010" y="2871701"/>
            <a:ext cx="1401058" cy="173375"/>
            <a:chOff x="5755436" y="1340768"/>
            <a:chExt cx="2169632" cy="288032"/>
          </a:xfrm>
        </p:grpSpPr>
        <p:sp>
          <p:nvSpPr>
            <p:cNvPr id="23" name="椭圆 22"/>
            <p:cNvSpPr/>
            <p:nvPr/>
          </p:nvSpPr>
          <p:spPr>
            <a:xfrm>
              <a:off x="5755436" y="1340768"/>
              <a:ext cx="112708" cy="288032"/>
            </a:xfrm>
            <a:prstGeom prst="ellipse">
              <a:avLst/>
            </a:prstGeom>
            <a:ln w="254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24" name="直接连接符 23"/>
            <p:cNvCxnSpPr>
              <a:stCxn id="23" idx="0"/>
            </p:cNvCxnSpPr>
            <p:nvPr/>
          </p:nvCxnSpPr>
          <p:spPr>
            <a:xfrm rot="5400000" flipH="1" flipV="1">
              <a:off x="6848078" y="304479"/>
              <a:ext cx="0" cy="2072578"/>
            </a:xfrm>
            <a:prstGeom prst="line">
              <a:avLst/>
            </a:prstGeom>
            <a:ln w="254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24"/>
            <p:cNvCxnSpPr>
              <a:stCxn id="23" idx="4"/>
            </p:cNvCxnSpPr>
            <p:nvPr/>
          </p:nvCxnSpPr>
          <p:spPr>
            <a:xfrm rot="16200000" flipH="1">
              <a:off x="6848078" y="592511"/>
              <a:ext cx="0" cy="2072578"/>
            </a:xfrm>
            <a:prstGeom prst="line">
              <a:avLst/>
            </a:prstGeom>
            <a:ln w="254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椭圆 25"/>
            <p:cNvSpPr/>
            <p:nvPr/>
          </p:nvSpPr>
          <p:spPr>
            <a:xfrm>
              <a:off x="7821752" y="1340768"/>
              <a:ext cx="103316" cy="288032"/>
            </a:xfrm>
            <a:prstGeom prst="ellipse">
              <a:avLst/>
            </a:prstGeom>
            <a:ln w="254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8" name="TextBox 27"/>
          <p:cNvSpPr txBox="1"/>
          <p:nvPr/>
        </p:nvSpPr>
        <p:spPr>
          <a:xfrm>
            <a:off x="1357290" y="2857496"/>
            <a:ext cx="857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err="1" smtClean="0"/>
              <a:t>WiFi</a:t>
            </a:r>
            <a:endParaRPr lang="zh-CN" alt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5786446" y="3000372"/>
            <a:ext cx="857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3GPP</a:t>
            </a:r>
            <a:endParaRPr lang="zh-CN" altLang="en-US" dirty="0"/>
          </a:p>
        </p:txBody>
      </p:sp>
      <p:sp>
        <p:nvSpPr>
          <p:cNvPr id="32" name="任意多边形 31"/>
          <p:cNvSpPr/>
          <p:nvPr/>
        </p:nvSpPr>
        <p:spPr>
          <a:xfrm>
            <a:off x="2330302" y="2371060"/>
            <a:ext cx="1422991" cy="2775098"/>
          </a:xfrm>
          <a:custGeom>
            <a:avLst/>
            <a:gdLst>
              <a:gd name="connsiteX0" fmla="*/ 1422991 w 1422991"/>
              <a:gd name="connsiteY0" fmla="*/ 2775098 h 2775098"/>
              <a:gd name="connsiteX1" fmla="*/ 19493 w 1422991"/>
              <a:gd name="connsiteY1" fmla="*/ 1446028 h 2775098"/>
              <a:gd name="connsiteX2" fmla="*/ 1306033 w 1422991"/>
              <a:gd name="connsiteY2" fmla="*/ 0 h 27750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422991" h="2775098">
                <a:moveTo>
                  <a:pt x="1422991" y="2775098"/>
                </a:moveTo>
                <a:cubicBezTo>
                  <a:pt x="730988" y="2341821"/>
                  <a:pt x="38986" y="1908544"/>
                  <a:pt x="19493" y="1446028"/>
                </a:cubicBezTo>
                <a:cubicBezTo>
                  <a:pt x="0" y="983512"/>
                  <a:pt x="653016" y="491756"/>
                  <a:pt x="1306033" y="0"/>
                </a:cubicBezTo>
              </a:path>
            </a:pathLst>
          </a:cu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TextBox 33"/>
          <p:cNvSpPr txBox="1"/>
          <p:nvPr/>
        </p:nvSpPr>
        <p:spPr>
          <a:xfrm>
            <a:off x="2428860" y="4162016"/>
            <a:ext cx="14287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dirty="0" smtClean="0"/>
              <a:t>IP Flow X</a:t>
            </a:r>
            <a:endParaRPr lang="zh-CN" altLang="en-US" sz="1600" dirty="0"/>
          </a:p>
        </p:txBody>
      </p:sp>
      <p:sp>
        <p:nvSpPr>
          <p:cNvPr id="44" name="圆角矩形标注 43"/>
          <p:cNvSpPr/>
          <p:nvPr/>
        </p:nvSpPr>
        <p:spPr>
          <a:xfrm>
            <a:off x="5357818" y="5000636"/>
            <a:ext cx="2357454" cy="857256"/>
          </a:xfrm>
          <a:prstGeom prst="wedgeRoundRectCallout">
            <a:avLst>
              <a:gd name="adj1" fmla="val -94714"/>
              <a:gd name="adj2" fmla="val -6159"/>
              <a:gd name="adj3" fmla="val 1666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TextBox 44"/>
          <p:cNvSpPr txBox="1"/>
          <p:nvPr/>
        </p:nvSpPr>
        <p:spPr>
          <a:xfrm>
            <a:off x="5500694" y="5072074"/>
            <a:ext cx="22860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 smtClean="0"/>
              <a:t>Sometime IP Flow Y is deleted, and the 3GPP access of the MN is changed to sleep or Idle mode</a:t>
            </a:r>
            <a:endParaRPr lang="zh-CN" alt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Problem Illustration</a:t>
            </a:r>
            <a:endParaRPr lang="zh-CN" altLang="en-US" dirty="0"/>
          </a:p>
        </p:txBody>
      </p:sp>
      <p:pic>
        <p:nvPicPr>
          <p:cNvPr id="4" name="Picture 108" descr="GGS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65028" y="1643050"/>
            <a:ext cx="864096" cy="802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矩形 4"/>
          <p:cNvSpPr/>
          <p:nvPr/>
        </p:nvSpPr>
        <p:spPr>
          <a:xfrm>
            <a:off x="3703914" y="2416726"/>
            <a:ext cx="6655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/>
              <a:t>LMA</a:t>
            </a:r>
            <a:endParaRPr lang="zh-CN" altLang="en-US" dirty="0"/>
          </a:p>
        </p:txBody>
      </p:sp>
      <p:pic>
        <p:nvPicPr>
          <p:cNvPr id="6" name="Picture 108" descr="GGS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3196037"/>
            <a:ext cx="864096" cy="802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矩形 6"/>
          <p:cNvSpPr/>
          <p:nvPr/>
        </p:nvSpPr>
        <p:spPr>
          <a:xfrm>
            <a:off x="1547664" y="3916924"/>
            <a:ext cx="92845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/>
              <a:t>MAG 1</a:t>
            </a:r>
            <a:endParaRPr lang="zh-CN" altLang="en-US" dirty="0"/>
          </a:p>
        </p:txBody>
      </p:sp>
      <p:pic>
        <p:nvPicPr>
          <p:cNvPr id="8" name="Picture 15" descr="00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39171" y="5125670"/>
            <a:ext cx="630070" cy="648072"/>
          </a:xfrm>
          <a:prstGeom prst="rect">
            <a:avLst/>
          </a:prstGeom>
          <a:noFill/>
        </p:spPr>
      </p:pic>
      <p:sp>
        <p:nvSpPr>
          <p:cNvPr id="9" name="矩形 8"/>
          <p:cNvSpPr/>
          <p:nvPr/>
        </p:nvSpPr>
        <p:spPr>
          <a:xfrm>
            <a:off x="3661453" y="5845750"/>
            <a:ext cx="5533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/>
              <a:t>MN</a:t>
            </a:r>
            <a:endParaRPr lang="zh-CN" altLang="en-US" dirty="0"/>
          </a:p>
        </p:txBody>
      </p:sp>
      <p:pic>
        <p:nvPicPr>
          <p:cNvPr id="10" name="Picture 108" descr="GGS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93854" y="3338913"/>
            <a:ext cx="864096" cy="802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矩形 10"/>
          <p:cNvSpPr/>
          <p:nvPr/>
        </p:nvSpPr>
        <p:spPr>
          <a:xfrm>
            <a:off x="5565862" y="4059800"/>
            <a:ext cx="92845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/>
              <a:t>MAG 2</a:t>
            </a:r>
            <a:endParaRPr lang="zh-CN" altLang="en-US" dirty="0"/>
          </a:p>
        </p:txBody>
      </p:sp>
      <p:cxnSp>
        <p:nvCxnSpPr>
          <p:cNvPr id="12" name="直接箭头连接符 11"/>
          <p:cNvCxnSpPr/>
          <p:nvPr/>
        </p:nvCxnSpPr>
        <p:spPr>
          <a:xfrm rot="10800000">
            <a:off x="2285984" y="4418592"/>
            <a:ext cx="1380125" cy="796358"/>
          </a:xfrm>
          <a:prstGeom prst="straightConnector1">
            <a:avLst/>
          </a:prstGeom>
          <a:ln w="31750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组合 16"/>
          <p:cNvGrpSpPr/>
          <p:nvPr/>
        </p:nvGrpSpPr>
        <p:grpSpPr>
          <a:xfrm rot="19354290">
            <a:off x="2224925" y="2825125"/>
            <a:ext cx="1401058" cy="173375"/>
            <a:chOff x="5755436" y="1340768"/>
            <a:chExt cx="2169632" cy="288032"/>
          </a:xfrm>
        </p:grpSpPr>
        <p:sp>
          <p:nvSpPr>
            <p:cNvPr id="18" name="椭圆 17"/>
            <p:cNvSpPr/>
            <p:nvPr/>
          </p:nvSpPr>
          <p:spPr>
            <a:xfrm>
              <a:off x="5755436" y="1340768"/>
              <a:ext cx="112708" cy="288032"/>
            </a:xfrm>
            <a:prstGeom prst="ellipse">
              <a:avLst/>
            </a:prstGeom>
            <a:ln w="254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9" name="直接连接符 18"/>
            <p:cNvCxnSpPr>
              <a:stCxn id="18" idx="0"/>
            </p:cNvCxnSpPr>
            <p:nvPr/>
          </p:nvCxnSpPr>
          <p:spPr>
            <a:xfrm rot="5400000" flipH="1" flipV="1">
              <a:off x="6848078" y="304479"/>
              <a:ext cx="0" cy="2072578"/>
            </a:xfrm>
            <a:prstGeom prst="line">
              <a:avLst/>
            </a:prstGeom>
            <a:ln w="254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/>
            <p:cNvCxnSpPr>
              <a:stCxn id="18" idx="4"/>
            </p:cNvCxnSpPr>
            <p:nvPr/>
          </p:nvCxnSpPr>
          <p:spPr>
            <a:xfrm rot="16200000" flipH="1">
              <a:off x="6848078" y="592511"/>
              <a:ext cx="0" cy="2072578"/>
            </a:xfrm>
            <a:prstGeom prst="line">
              <a:avLst/>
            </a:prstGeom>
            <a:ln w="254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椭圆 20"/>
            <p:cNvSpPr/>
            <p:nvPr/>
          </p:nvSpPr>
          <p:spPr>
            <a:xfrm>
              <a:off x="7821752" y="1340768"/>
              <a:ext cx="103316" cy="288032"/>
            </a:xfrm>
            <a:prstGeom prst="ellipse">
              <a:avLst/>
            </a:prstGeom>
            <a:ln w="254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3" name="组合 21"/>
          <p:cNvGrpSpPr/>
          <p:nvPr/>
        </p:nvGrpSpPr>
        <p:grpSpPr>
          <a:xfrm rot="2313613">
            <a:off x="4424010" y="2871701"/>
            <a:ext cx="1401058" cy="173375"/>
            <a:chOff x="5755436" y="1340768"/>
            <a:chExt cx="2169632" cy="288032"/>
          </a:xfrm>
        </p:grpSpPr>
        <p:sp>
          <p:nvSpPr>
            <p:cNvPr id="23" name="椭圆 22"/>
            <p:cNvSpPr/>
            <p:nvPr/>
          </p:nvSpPr>
          <p:spPr>
            <a:xfrm>
              <a:off x="5755436" y="1340768"/>
              <a:ext cx="112708" cy="288032"/>
            </a:xfrm>
            <a:prstGeom prst="ellipse">
              <a:avLst/>
            </a:prstGeom>
            <a:ln w="254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24" name="直接连接符 23"/>
            <p:cNvCxnSpPr>
              <a:stCxn id="23" idx="0"/>
            </p:cNvCxnSpPr>
            <p:nvPr/>
          </p:nvCxnSpPr>
          <p:spPr>
            <a:xfrm rot="5400000" flipH="1" flipV="1">
              <a:off x="6848078" y="304479"/>
              <a:ext cx="0" cy="2072578"/>
            </a:xfrm>
            <a:prstGeom prst="line">
              <a:avLst/>
            </a:prstGeom>
            <a:ln w="254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24"/>
            <p:cNvCxnSpPr>
              <a:stCxn id="23" idx="4"/>
            </p:cNvCxnSpPr>
            <p:nvPr/>
          </p:nvCxnSpPr>
          <p:spPr>
            <a:xfrm rot="16200000" flipH="1">
              <a:off x="6848078" y="592511"/>
              <a:ext cx="0" cy="2072578"/>
            </a:xfrm>
            <a:prstGeom prst="line">
              <a:avLst/>
            </a:prstGeom>
            <a:ln w="254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椭圆 25"/>
            <p:cNvSpPr/>
            <p:nvPr/>
          </p:nvSpPr>
          <p:spPr>
            <a:xfrm>
              <a:off x="7821752" y="1340768"/>
              <a:ext cx="103316" cy="288032"/>
            </a:xfrm>
            <a:prstGeom prst="ellipse">
              <a:avLst/>
            </a:prstGeom>
            <a:ln w="254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8" name="TextBox 27"/>
          <p:cNvSpPr txBox="1"/>
          <p:nvPr/>
        </p:nvSpPr>
        <p:spPr>
          <a:xfrm>
            <a:off x="1357290" y="2857496"/>
            <a:ext cx="857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err="1" smtClean="0"/>
              <a:t>WiFi</a:t>
            </a:r>
            <a:endParaRPr lang="zh-CN" alt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5786446" y="3000372"/>
            <a:ext cx="857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3GPP</a:t>
            </a:r>
            <a:endParaRPr lang="zh-CN" altLang="en-US" dirty="0"/>
          </a:p>
        </p:txBody>
      </p:sp>
      <p:sp>
        <p:nvSpPr>
          <p:cNvPr id="32" name="任意多边形 31"/>
          <p:cNvSpPr/>
          <p:nvPr/>
        </p:nvSpPr>
        <p:spPr>
          <a:xfrm>
            <a:off x="2330302" y="2371060"/>
            <a:ext cx="1422991" cy="2775098"/>
          </a:xfrm>
          <a:custGeom>
            <a:avLst/>
            <a:gdLst>
              <a:gd name="connsiteX0" fmla="*/ 1422991 w 1422991"/>
              <a:gd name="connsiteY0" fmla="*/ 2775098 h 2775098"/>
              <a:gd name="connsiteX1" fmla="*/ 19493 w 1422991"/>
              <a:gd name="connsiteY1" fmla="*/ 1446028 h 2775098"/>
              <a:gd name="connsiteX2" fmla="*/ 1306033 w 1422991"/>
              <a:gd name="connsiteY2" fmla="*/ 0 h 27750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422991" h="2775098">
                <a:moveTo>
                  <a:pt x="1422991" y="2775098"/>
                </a:moveTo>
                <a:cubicBezTo>
                  <a:pt x="730988" y="2341821"/>
                  <a:pt x="38986" y="1908544"/>
                  <a:pt x="19493" y="1446028"/>
                </a:cubicBezTo>
                <a:cubicBezTo>
                  <a:pt x="0" y="983512"/>
                  <a:pt x="653016" y="491756"/>
                  <a:pt x="1306033" y="0"/>
                </a:cubicBezTo>
              </a:path>
            </a:pathLst>
          </a:cu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TextBox 33"/>
          <p:cNvSpPr txBox="1"/>
          <p:nvPr/>
        </p:nvSpPr>
        <p:spPr>
          <a:xfrm>
            <a:off x="2428860" y="4162016"/>
            <a:ext cx="14287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dirty="0" smtClean="0"/>
              <a:t>IP Flow X</a:t>
            </a:r>
            <a:endParaRPr lang="zh-CN" altLang="en-US" sz="1600" dirty="0"/>
          </a:p>
        </p:txBody>
      </p:sp>
      <p:sp>
        <p:nvSpPr>
          <p:cNvPr id="39" name="圆角矩形标注 38"/>
          <p:cNvSpPr/>
          <p:nvPr/>
        </p:nvSpPr>
        <p:spPr>
          <a:xfrm>
            <a:off x="1000100" y="1214422"/>
            <a:ext cx="2214578" cy="1143008"/>
          </a:xfrm>
          <a:prstGeom prst="wedgeRoundRectCallout">
            <a:avLst>
              <a:gd name="adj1" fmla="val 65905"/>
              <a:gd name="adj2" fmla="val 16136"/>
              <a:gd name="adj3" fmla="val 1666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TextBox 39"/>
          <p:cNvSpPr txBox="1"/>
          <p:nvPr/>
        </p:nvSpPr>
        <p:spPr>
          <a:xfrm>
            <a:off x="1071538" y="1228539"/>
            <a:ext cx="228601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 smtClean="0"/>
              <a:t>the  IP Flow X is decided to move from </a:t>
            </a:r>
            <a:r>
              <a:rPr lang="en-US" altLang="zh-CN" sz="1200" dirty="0" err="1" smtClean="0"/>
              <a:t>WiFi</a:t>
            </a:r>
            <a:r>
              <a:rPr lang="en-US" altLang="zh-CN" sz="1200" dirty="0" smtClean="0"/>
              <a:t> to </a:t>
            </a:r>
            <a:r>
              <a:rPr lang="en-US" altLang="zh-CN" sz="1200" dirty="0" smtClean="0"/>
              <a:t>3GPP,</a:t>
            </a:r>
            <a:r>
              <a:rPr lang="zh-CN" altLang="en-US" sz="1200" dirty="0" smtClean="0"/>
              <a:t> </a:t>
            </a:r>
            <a:r>
              <a:rPr lang="en-US" altLang="zh-CN" sz="1200" dirty="0" smtClean="0"/>
              <a:t>and </a:t>
            </a:r>
            <a:r>
              <a:rPr lang="en-US" altLang="zh-CN" sz="1200" dirty="0" smtClean="0"/>
              <a:t>LMA </a:t>
            </a:r>
            <a:r>
              <a:rPr lang="en-US" altLang="zh-CN" sz="1200" dirty="0" smtClean="0"/>
              <a:t>determines the 3GPP access is in connect mode(the PMIP tunnel exist)</a:t>
            </a:r>
            <a:endParaRPr lang="zh-CN" alt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Problem Illustration</a:t>
            </a:r>
            <a:endParaRPr lang="zh-CN" altLang="en-US" dirty="0"/>
          </a:p>
        </p:txBody>
      </p:sp>
      <p:pic>
        <p:nvPicPr>
          <p:cNvPr id="4" name="Picture 108" descr="GGS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65028" y="1643050"/>
            <a:ext cx="864096" cy="802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矩形 4"/>
          <p:cNvSpPr/>
          <p:nvPr/>
        </p:nvSpPr>
        <p:spPr>
          <a:xfrm>
            <a:off x="3703914" y="2416726"/>
            <a:ext cx="6655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/>
              <a:t>LMA</a:t>
            </a:r>
            <a:endParaRPr lang="zh-CN" altLang="en-US" dirty="0"/>
          </a:p>
        </p:txBody>
      </p:sp>
      <p:pic>
        <p:nvPicPr>
          <p:cNvPr id="6" name="Picture 108" descr="GGS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3196037"/>
            <a:ext cx="864096" cy="802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矩形 6"/>
          <p:cNvSpPr/>
          <p:nvPr/>
        </p:nvSpPr>
        <p:spPr>
          <a:xfrm>
            <a:off x="1547664" y="3916924"/>
            <a:ext cx="92845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/>
              <a:t>MAG 1</a:t>
            </a:r>
            <a:endParaRPr lang="zh-CN" altLang="en-US" dirty="0"/>
          </a:p>
        </p:txBody>
      </p:sp>
      <p:pic>
        <p:nvPicPr>
          <p:cNvPr id="8" name="Picture 15" descr="00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39171" y="5125670"/>
            <a:ext cx="630070" cy="648072"/>
          </a:xfrm>
          <a:prstGeom prst="rect">
            <a:avLst/>
          </a:prstGeom>
          <a:noFill/>
        </p:spPr>
      </p:pic>
      <p:sp>
        <p:nvSpPr>
          <p:cNvPr id="9" name="矩形 8"/>
          <p:cNvSpPr/>
          <p:nvPr/>
        </p:nvSpPr>
        <p:spPr>
          <a:xfrm>
            <a:off x="3661453" y="5845750"/>
            <a:ext cx="5533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/>
              <a:t>MN</a:t>
            </a:r>
            <a:endParaRPr lang="zh-CN" altLang="en-US" dirty="0"/>
          </a:p>
        </p:txBody>
      </p:sp>
      <p:pic>
        <p:nvPicPr>
          <p:cNvPr id="10" name="Picture 108" descr="GGS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93854" y="3338913"/>
            <a:ext cx="864096" cy="802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矩形 10"/>
          <p:cNvSpPr/>
          <p:nvPr/>
        </p:nvSpPr>
        <p:spPr>
          <a:xfrm>
            <a:off x="5565862" y="4059800"/>
            <a:ext cx="92845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/>
              <a:t>MAG 2</a:t>
            </a:r>
            <a:endParaRPr lang="zh-CN" altLang="en-US" dirty="0"/>
          </a:p>
        </p:txBody>
      </p:sp>
      <p:cxnSp>
        <p:nvCxnSpPr>
          <p:cNvPr id="12" name="直接箭头连接符 11"/>
          <p:cNvCxnSpPr/>
          <p:nvPr/>
        </p:nvCxnSpPr>
        <p:spPr>
          <a:xfrm rot="10800000">
            <a:off x="2285984" y="4418592"/>
            <a:ext cx="1380125" cy="796358"/>
          </a:xfrm>
          <a:prstGeom prst="straightConnector1">
            <a:avLst/>
          </a:prstGeom>
          <a:ln w="31750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组合 16"/>
          <p:cNvGrpSpPr/>
          <p:nvPr/>
        </p:nvGrpSpPr>
        <p:grpSpPr>
          <a:xfrm rot="19354290">
            <a:off x="2224925" y="2825125"/>
            <a:ext cx="1401058" cy="173375"/>
            <a:chOff x="5755436" y="1340768"/>
            <a:chExt cx="2169632" cy="288032"/>
          </a:xfrm>
        </p:grpSpPr>
        <p:sp>
          <p:nvSpPr>
            <p:cNvPr id="18" name="椭圆 17"/>
            <p:cNvSpPr/>
            <p:nvPr/>
          </p:nvSpPr>
          <p:spPr>
            <a:xfrm>
              <a:off x="5755436" y="1340768"/>
              <a:ext cx="112708" cy="288032"/>
            </a:xfrm>
            <a:prstGeom prst="ellipse">
              <a:avLst/>
            </a:prstGeom>
            <a:ln w="254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9" name="直接连接符 18"/>
            <p:cNvCxnSpPr>
              <a:stCxn id="18" idx="0"/>
            </p:cNvCxnSpPr>
            <p:nvPr/>
          </p:nvCxnSpPr>
          <p:spPr>
            <a:xfrm rot="5400000" flipH="1" flipV="1">
              <a:off x="6848078" y="304479"/>
              <a:ext cx="0" cy="2072578"/>
            </a:xfrm>
            <a:prstGeom prst="line">
              <a:avLst/>
            </a:prstGeom>
            <a:ln w="254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/>
            <p:cNvCxnSpPr>
              <a:stCxn id="18" idx="4"/>
            </p:cNvCxnSpPr>
            <p:nvPr/>
          </p:nvCxnSpPr>
          <p:spPr>
            <a:xfrm rot="16200000" flipH="1">
              <a:off x="6848078" y="592511"/>
              <a:ext cx="0" cy="2072578"/>
            </a:xfrm>
            <a:prstGeom prst="line">
              <a:avLst/>
            </a:prstGeom>
            <a:ln w="254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椭圆 20"/>
            <p:cNvSpPr/>
            <p:nvPr/>
          </p:nvSpPr>
          <p:spPr>
            <a:xfrm>
              <a:off x="7821752" y="1340768"/>
              <a:ext cx="103316" cy="288032"/>
            </a:xfrm>
            <a:prstGeom prst="ellipse">
              <a:avLst/>
            </a:prstGeom>
            <a:ln w="254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3" name="组合 21"/>
          <p:cNvGrpSpPr/>
          <p:nvPr/>
        </p:nvGrpSpPr>
        <p:grpSpPr>
          <a:xfrm rot="2313613">
            <a:off x="4424010" y="2871701"/>
            <a:ext cx="1401058" cy="173375"/>
            <a:chOff x="5755436" y="1340768"/>
            <a:chExt cx="2169632" cy="288032"/>
          </a:xfrm>
        </p:grpSpPr>
        <p:sp>
          <p:nvSpPr>
            <p:cNvPr id="23" name="椭圆 22"/>
            <p:cNvSpPr/>
            <p:nvPr/>
          </p:nvSpPr>
          <p:spPr>
            <a:xfrm>
              <a:off x="5755436" y="1340768"/>
              <a:ext cx="112708" cy="288032"/>
            </a:xfrm>
            <a:prstGeom prst="ellipse">
              <a:avLst/>
            </a:prstGeom>
            <a:ln w="254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24" name="直接连接符 23"/>
            <p:cNvCxnSpPr>
              <a:stCxn id="23" idx="0"/>
            </p:cNvCxnSpPr>
            <p:nvPr/>
          </p:nvCxnSpPr>
          <p:spPr>
            <a:xfrm rot="5400000" flipH="1" flipV="1">
              <a:off x="6848078" y="304479"/>
              <a:ext cx="0" cy="2072578"/>
            </a:xfrm>
            <a:prstGeom prst="line">
              <a:avLst/>
            </a:prstGeom>
            <a:ln w="254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24"/>
            <p:cNvCxnSpPr>
              <a:stCxn id="23" idx="4"/>
            </p:cNvCxnSpPr>
            <p:nvPr/>
          </p:nvCxnSpPr>
          <p:spPr>
            <a:xfrm rot="16200000" flipH="1">
              <a:off x="6848078" y="592511"/>
              <a:ext cx="0" cy="2072578"/>
            </a:xfrm>
            <a:prstGeom prst="line">
              <a:avLst/>
            </a:prstGeom>
            <a:ln w="254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椭圆 25"/>
            <p:cNvSpPr/>
            <p:nvPr/>
          </p:nvSpPr>
          <p:spPr>
            <a:xfrm>
              <a:off x="7821752" y="1340768"/>
              <a:ext cx="103316" cy="288032"/>
            </a:xfrm>
            <a:prstGeom prst="ellipse">
              <a:avLst/>
            </a:prstGeom>
            <a:ln w="254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8" name="TextBox 27"/>
          <p:cNvSpPr txBox="1"/>
          <p:nvPr/>
        </p:nvSpPr>
        <p:spPr>
          <a:xfrm>
            <a:off x="1357290" y="2857496"/>
            <a:ext cx="857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err="1" smtClean="0"/>
              <a:t>WiFi</a:t>
            </a:r>
            <a:endParaRPr lang="zh-CN" alt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5786446" y="3000372"/>
            <a:ext cx="857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3GPP</a:t>
            </a:r>
            <a:endParaRPr lang="zh-CN" altLang="en-US" dirty="0"/>
          </a:p>
        </p:txBody>
      </p:sp>
      <p:sp>
        <p:nvSpPr>
          <p:cNvPr id="41" name="任意多边形 40"/>
          <p:cNvSpPr/>
          <p:nvPr/>
        </p:nvSpPr>
        <p:spPr>
          <a:xfrm>
            <a:off x="4486940" y="2222205"/>
            <a:ext cx="1360967" cy="1105786"/>
          </a:xfrm>
          <a:custGeom>
            <a:avLst/>
            <a:gdLst>
              <a:gd name="connsiteX0" fmla="*/ 0 w 1360967"/>
              <a:gd name="connsiteY0" fmla="*/ 0 h 1105786"/>
              <a:gd name="connsiteX1" fmla="*/ 1360967 w 1360967"/>
              <a:gd name="connsiteY1" fmla="*/ 1105786 h 1105786"/>
              <a:gd name="connsiteX2" fmla="*/ 1360967 w 1360967"/>
              <a:gd name="connsiteY2" fmla="*/ 1105786 h 11057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60967" h="1105786">
                <a:moveTo>
                  <a:pt x="0" y="0"/>
                </a:moveTo>
                <a:lnTo>
                  <a:pt x="1360967" y="1105786"/>
                </a:lnTo>
                <a:lnTo>
                  <a:pt x="1360967" y="1105786"/>
                </a:lnTo>
              </a:path>
            </a:pathLst>
          </a:cu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TextBox 42"/>
          <p:cNvSpPr txBox="1"/>
          <p:nvPr/>
        </p:nvSpPr>
        <p:spPr>
          <a:xfrm>
            <a:off x="5143504" y="2428868"/>
            <a:ext cx="13573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IP Flow X</a:t>
            </a:r>
            <a:endParaRPr lang="zh-CN" altLang="en-US" dirty="0"/>
          </a:p>
        </p:txBody>
      </p:sp>
      <p:sp>
        <p:nvSpPr>
          <p:cNvPr id="44" name="圆角矩形标注 43"/>
          <p:cNvSpPr/>
          <p:nvPr/>
        </p:nvSpPr>
        <p:spPr>
          <a:xfrm>
            <a:off x="4929190" y="5072074"/>
            <a:ext cx="2357454" cy="857256"/>
          </a:xfrm>
          <a:prstGeom prst="wedgeRoundRectCallout">
            <a:avLst>
              <a:gd name="adj1" fmla="val -79836"/>
              <a:gd name="adj2" fmla="val -3236"/>
              <a:gd name="adj3" fmla="val 1666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TextBox 44"/>
          <p:cNvSpPr txBox="1"/>
          <p:nvPr/>
        </p:nvSpPr>
        <p:spPr>
          <a:xfrm>
            <a:off x="5072066" y="5143512"/>
            <a:ext cx="22860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 smtClean="0"/>
              <a:t>MN maybe move out of the coverage of the MAG 2 in Idle Mode, then the MAG2 will fail to wake up the MN</a:t>
            </a:r>
            <a:endParaRPr lang="zh-CN" altLang="en-US" sz="1200" dirty="0"/>
          </a:p>
        </p:txBody>
      </p:sp>
      <p:sp>
        <p:nvSpPr>
          <p:cNvPr id="46" name="圆角矩形标注 45"/>
          <p:cNvSpPr/>
          <p:nvPr/>
        </p:nvSpPr>
        <p:spPr>
          <a:xfrm>
            <a:off x="6643702" y="3643314"/>
            <a:ext cx="2143140" cy="928694"/>
          </a:xfrm>
          <a:prstGeom prst="wedgeRoundRectCallout">
            <a:avLst>
              <a:gd name="adj1" fmla="val -63194"/>
              <a:gd name="adj2" fmla="val -37106"/>
              <a:gd name="adj3" fmla="val 1666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" name="TextBox 46"/>
          <p:cNvSpPr txBox="1"/>
          <p:nvPr/>
        </p:nvSpPr>
        <p:spPr>
          <a:xfrm>
            <a:off x="6786578" y="3714752"/>
            <a:ext cx="207170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 smtClean="0"/>
              <a:t>MAG 2 can not establish the link to the MN, and the flow mobility of IP flow X is fail to complete.</a:t>
            </a:r>
            <a:endParaRPr lang="zh-CN" alt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CN" sz="2200" dirty="0" smtClean="0"/>
              <a:t>A new option is defined for using it in messages (PBU/PBA) exchanged between MAGand LMA.</a:t>
            </a:r>
          </a:p>
          <a:p>
            <a:endParaRPr lang="en-US" altLang="zh-CN" sz="2400" dirty="0" smtClean="0"/>
          </a:p>
          <a:p>
            <a:endParaRPr lang="en-US" altLang="zh-CN" sz="2400" dirty="0" smtClean="0"/>
          </a:p>
          <a:p>
            <a:endParaRPr lang="en-US" altLang="zh-CN" sz="2400" dirty="0" smtClean="0"/>
          </a:p>
          <a:p>
            <a:endParaRPr lang="en-US" altLang="zh-CN" sz="2400" dirty="0" smtClean="0"/>
          </a:p>
          <a:p>
            <a:endParaRPr lang="en-US" altLang="zh-CN" sz="1600" dirty="0" smtClean="0"/>
          </a:p>
          <a:p>
            <a:r>
              <a:rPr lang="en-US" altLang="zh-CN" sz="1600" dirty="0" smtClean="0"/>
              <a:t>MN-status Length</a:t>
            </a:r>
          </a:p>
          <a:p>
            <a:pPr lvl="1"/>
            <a:r>
              <a:rPr lang="en-US" altLang="zh-CN" sz="1200" dirty="0" smtClean="0"/>
              <a:t>8-bit unsigned integer indicating the length in octets of the option,excluding the type and length fields.</a:t>
            </a:r>
          </a:p>
          <a:p>
            <a:r>
              <a:rPr lang="en-US" altLang="zh-CN" sz="1600" dirty="0" smtClean="0"/>
              <a:t>Mobile Node status</a:t>
            </a:r>
            <a:endParaRPr lang="zh-CN" altLang="en-US" sz="1600" dirty="0" smtClean="0"/>
          </a:p>
          <a:p>
            <a:pPr lvl="1"/>
            <a:r>
              <a:rPr lang="en-US" altLang="zh-CN" sz="1200" dirty="0" smtClean="0"/>
              <a:t>The status of the mobile node attached from a specific accessnetwork, such as </a:t>
            </a:r>
            <a:r>
              <a:rPr lang="en-US" altLang="zh-CN" sz="1200" dirty="0" err="1" smtClean="0"/>
              <a:t>WiFi,WiMAX</a:t>
            </a:r>
            <a:r>
              <a:rPr lang="en-US" altLang="zh-CN" sz="1200" dirty="0" smtClean="0"/>
              <a:t> and 3GPP.  Currently the value of the MNstatus can be as follow:1,connect mode,2,disconnect mode,3,idle/Power saving mode,4,reserved.</a:t>
            </a:r>
            <a:endParaRPr lang="zh-CN" altLang="en-US" sz="1200" dirty="0" smtClean="0"/>
          </a:p>
          <a:p>
            <a:endParaRPr lang="zh-CN" altLang="en-US" sz="1600" dirty="0" smtClean="0"/>
          </a:p>
          <a:p>
            <a:endParaRPr lang="zh-CN" altLang="en-US" sz="1600" dirty="0" smtClean="0"/>
          </a:p>
          <a:p>
            <a:endParaRPr lang="en-US" altLang="zh-CN" sz="2400" dirty="0" smtClean="0"/>
          </a:p>
          <a:p>
            <a:endParaRPr lang="en-US" altLang="zh-CN" sz="2400" dirty="0" smtClean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Initial idea for addressing issue</a:t>
            </a:r>
            <a:endParaRPr lang="zh-CN" alt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2214554"/>
            <a:ext cx="5429288" cy="18972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If the working group agrees that this is a problem and that the NETEXT resolve this issue.</a:t>
            </a:r>
          </a:p>
          <a:p>
            <a:endParaRPr lang="en-US" altLang="zh-CN" dirty="0" smtClean="0"/>
          </a:p>
          <a:p>
            <a:endParaRPr lang="zh-CN" alt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Next steps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聚合">
  <a:themeElements>
    <a:clrScheme name="聚合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聚合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聚合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794</TotalTime>
  <Words>391</Words>
  <Application>Microsoft Macintosh PowerPoint</Application>
  <PresentationFormat>全屏显示(4:3)</PresentationFormat>
  <Paragraphs>68</Paragraphs>
  <Slides>9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0" baseType="lpstr">
      <vt:lpstr>聚合</vt:lpstr>
      <vt:lpstr>MN Status Option for Proxy Mobile IPv6</vt:lpstr>
      <vt:lpstr>Background</vt:lpstr>
      <vt:lpstr>Identified Problem</vt:lpstr>
      <vt:lpstr>Problem Illustration</vt:lpstr>
      <vt:lpstr>Problem Illustration</vt:lpstr>
      <vt:lpstr>Problem Illustration</vt:lpstr>
      <vt:lpstr>Problem Illustration</vt:lpstr>
      <vt:lpstr>Initial idea for addressing issue</vt:lpstr>
      <vt:lpstr>Next steps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cp:lastModifiedBy>Roy Tu</cp:lastModifiedBy>
  <cp:revision>59</cp:revision>
  <dcterms:created xsi:type="dcterms:W3CDTF">2011-11-14T10:29:40Z</dcterms:created>
  <dcterms:modified xsi:type="dcterms:W3CDTF">2011-11-14T12:14:03Z</dcterms:modified>
</cp:coreProperties>
</file>