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  <p:sldId id="265" r:id="rId7"/>
    <p:sldId id="266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-77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73604-D54D-E14E-B89A-F12D16D8C7BC}" type="datetimeFigureOut">
              <a:rPr lang="en-US"/>
              <a:pPr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7683-104D-9848-BA61-65F8BD4A5D62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73604-D54D-E14E-B89A-F12D16D8C7BC}" type="datetimeFigureOut">
              <a:rPr lang="en-US"/>
              <a:pPr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7683-104D-9848-BA61-65F8BD4A5D62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73604-D54D-E14E-B89A-F12D16D8C7BC}" type="datetimeFigureOut">
              <a:rPr lang="en-US"/>
              <a:pPr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7683-104D-9848-BA61-65F8BD4A5D62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73604-D54D-E14E-B89A-F12D16D8C7BC}" type="datetimeFigureOut">
              <a:rPr lang="en-US"/>
              <a:pPr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7683-104D-9848-BA61-65F8BD4A5D62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73604-D54D-E14E-B89A-F12D16D8C7BC}" type="datetimeFigureOut">
              <a:rPr lang="en-US"/>
              <a:pPr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7683-104D-9848-BA61-65F8BD4A5D62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73604-D54D-E14E-B89A-F12D16D8C7BC}" type="datetimeFigureOut">
              <a:rPr lang="en-US"/>
              <a:pPr/>
              <a:t>11/16/11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7683-104D-9848-BA61-65F8BD4A5D62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73604-D54D-E14E-B89A-F12D16D8C7BC}" type="datetimeFigureOut">
              <a:rPr lang="en-US"/>
              <a:pPr/>
              <a:t>11/16/11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7683-104D-9848-BA61-65F8BD4A5D62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73604-D54D-E14E-B89A-F12D16D8C7BC}" type="datetimeFigureOut">
              <a:rPr lang="en-US"/>
              <a:pPr/>
              <a:t>11/16/11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7683-104D-9848-BA61-65F8BD4A5D62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73604-D54D-E14E-B89A-F12D16D8C7BC}" type="datetimeFigureOut">
              <a:rPr lang="en-US"/>
              <a:pPr/>
              <a:t>11/16/11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7683-104D-9848-BA61-65F8BD4A5D62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73604-D54D-E14E-B89A-F12D16D8C7BC}" type="datetimeFigureOut">
              <a:rPr lang="en-US"/>
              <a:pPr/>
              <a:t>11/16/11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7683-104D-9848-BA61-65F8BD4A5D62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73604-D54D-E14E-B89A-F12D16D8C7BC}" type="datetimeFigureOut">
              <a:rPr lang="en-US"/>
              <a:pPr/>
              <a:t>11/16/11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7683-104D-9848-BA61-65F8BD4A5D62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73604-D54D-E14E-B89A-F12D16D8C7BC}" type="datetimeFigureOut">
              <a:rPr lang="en-US"/>
              <a:pPr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7683-104D-9848-BA61-65F8BD4A5D62}" type="slidenum">
              <a:rPr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Enabling Binding Update via access authorization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Charles </a:t>
            </a:r>
            <a:r>
              <a:rPr lang="en-US" dirty="0" smtClean="0"/>
              <a:t>Perkins, </a:t>
            </a:r>
            <a:r>
              <a:rPr lang="en-US" dirty="0" err="1" smtClean="0"/>
              <a:t>Basavaraj</a:t>
            </a:r>
            <a:r>
              <a:rPr lang="en-US" dirty="0" smtClean="0"/>
              <a:t> </a:t>
            </a:r>
            <a:r>
              <a:rPr lang="en-US" dirty="0" err="1" smtClean="0"/>
              <a:t>Patil</a:t>
            </a:r>
            <a:endParaRPr lang="en-US" dirty="0" smtClean="0"/>
          </a:p>
          <a:p>
            <a:r>
              <a:rPr lang="en-US" dirty="0" smtClean="0"/>
              <a:t>IETF 82 [</a:t>
            </a:r>
            <a:r>
              <a:rPr lang="en-US" dirty="0" err="1" smtClean="0"/>
              <a:t>netext</a:t>
            </a:r>
            <a:r>
              <a:rPr lang="en-US" dirty="0" smtClean="0"/>
              <a:t>] WG / Taipei</a:t>
            </a:r>
          </a:p>
          <a:p>
            <a:r>
              <a:rPr lang="en-US" dirty="0" smtClean="0"/>
              <a:t>November </a:t>
            </a:r>
            <a:r>
              <a:rPr lang="en-US" dirty="0" smtClean="0"/>
              <a:t>16, </a:t>
            </a:r>
            <a:r>
              <a:rPr lang="en-US" dirty="0" smtClean="0"/>
              <a:t>2011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Mobile devices often have to carry out two separate authentications before receiving packets at from home network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Ø"/>
            </a:pPr>
            <a:r>
              <a:rPr lang="en-US" dirty="0" smtClean="0"/>
              <a:t>Access authorization at local access network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Ø"/>
            </a:pPr>
            <a:r>
              <a:rPr lang="en-US" dirty="0" smtClean="0"/>
              <a:t>Binding Update to home network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This typically makes smooth handovers impossible.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Enable access authorization to be relayed by the Home Agent which can then perform the Binding Update</a:t>
            </a:r>
          </a:p>
          <a:p>
            <a:r>
              <a:rPr lang="en-US" dirty="0" smtClean="0"/>
              <a:t>For access authorizations using EAP, this can be done very simply by defining a new format for authentication data that is the same as the required EAP authentication data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EAP Authentication Data [EAPAD]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EAP Authentication Data [EAPAD] subtype has exactly the format defined in RFC 3748 for an EAP message.</a:t>
            </a:r>
          </a:p>
          <a:p>
            <a:r>
              <a:rPr lang="en-US" dirty="0" smtClean="0"/>
              <a:t>This enables the LMA to unwrap the EAP message for delivery to AAA, acting as a simple AAA relay</a:t>
            </a:r>
          </a:p>
          <a:p>
            <a:r>
              <a:rPr lang="en-US" dirty="0" smtClean="0"/>
              <a:t>LMA uses the EAP reply status to determine whether to apply the Binding Update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Binding Acknowledgement Authentication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LMA needs to complete the authentication sequence by returning </a:t>
            </a:r>
            <a:r>
              <a:rPr lang="en-US" dirty="0" err="1" smtClean="0"/>
              <a:t>PBAck</a:t>
            </a:r>
            <a:r>
              <a:rPr lang="en-US" dirty="0" smtClean="0"/>
              <a:t> to the MAG.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PBAck</a:t>
            </a:r>
            <a:r>
              <a:rPr lang="en-US" dirty="0" smtClean="0"/>
              <a:t> Authentication Data option uses, similarly to the PBU previously described, data as defined by RFC 3748</a:t>
            </a:r>
          </a:p>
          <a:p>
            <a:r>
              <a:rPr lang="en-US" dirty="0" smtClean="0"/>
              <a:t>When MAG receives the data, then it can complete the EAP sequence, say according to 802.1x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Combined </a:t>
            </a:r>
            <a:r>
              <a:rPr lang="en-US" dirty="0" err="1" smtClean="0"/>
              <a:t>Auth</a:t>
            </a:r>
            <a:r>
              <a:rPr lang="en-US" dirty="0" smtClean="0"/>
              <a:t>/</a:t>
            </a:r>
            <a:r>
              <a:rPr lang="en-US" dirty="0" err="1" smtClean="0"/>
              <a:t>Reg</a:t>
            </a:r>
            <a:r>
              <a:rPr lang="en-US" dirty="0" smtClean="0"/>
              <a:t> in PMIP6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74095" y="1874762"/>
            <a:ext cx="0" cy="471714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81390" y="1529620"/>
            <a:ext cx="531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MN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644009" y="1898952"/>
            <a:ext cx="0" cy="471714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423874" y="1553810"/>
            <a:ext cx="43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4325249" y="1911047"/>
            <a:ext cx="0" cy="471714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832713" y="1553810"/>
            <a:ext cx="1009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AR/MAG</a:t>
            </a:r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6170990" y="1886857"/>
            <a:ext cx="0" cy="471714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678454" y="1529620"/>
            <a:ext cx="769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  LMA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136208" y="1923142"/>
            <a:ext cx="0" cy="471714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843531" y="1553810"/>
            <a:ext cx="585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AAA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774095" y="2213429"/>
            <a:ext cx="1869914" cy="120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64381" y="1898952"/>
            <a:ext cx="1413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802.11 </a:t>
            </a:r>
            <a:r>
              <a:rPr lang="en-US" dirty="0" err="1" smtClean="0"/>
              <a:t>Assoc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607724" y="2016668"/>
            <a:ext cx="1735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(Access blocked)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774095" y="2692400"/>
            <a:ext cx="1869914" cy="120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010319" y="2371448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EAPOL-Start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776193" y="3069770"/>
            <a:ext cx="1869914" cy="12095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879372" y="2748818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EAP-</a:t>
            </a:r>
            <a:r>
              <a:rPr lang="en-US" dirty="0" err="1" smtClean="0"/>
              <a:t>Req</a:t>
            </a:r>
            <a:r>
              <a:rPr lang="en-US" dirty="0"/>
              <a:t>/</a:t>
            </a:r>
            <a:r>
              <a:rPr lang="en-US" dirty="0" smtClean="0"/>
              <a:t>Identity</a:t>
            </a:r>
            <a:endParaRPr lang="en-US" dirty="0"/>
          </a:p>
        </p:txBody>
      </p:sp>
      <p:sp>
        <p:nvSpPr>
          <p:cNvPr id="24" name="Left-Right Arrow 23"/>
          <p:cNvSpPr/>
          <p:nvPr/>
        </p:nvSpPr>
        <p:spPr>
          <a:xfrm>
            <a:off x="776193" y="3462475"/>
            <a:ext cx="3549056" cy="1956191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1896199" y="4286521"/>
            <a:ext cx="1374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EAP-Method</a:t>
            </a:r>
            <a:endParaRPr lang="en-US" dirty="0"/>
          </a:p>
        </p:txBody>
      </p:sp>
      <p:cxnSp>
        <p:nvCxnSpPr>
          <p:cNvPr id="26" name="Straight Arrow Connector 25"/>
          <p:cNvCxnSpPr>
            <a:stCxn id="31" idx="4"/>
          </p:cNvCxnSpPr>
          <p:nvPr/>
        </p:nvCxnSpPr>
        <p:spPr>
          <a:xfrm>
            <a:off x="6240767" y="4052508"/>
            <a:ext cx="1895441" cy="2682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251164" y="3749524"/>
            <a:ext cx="80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RADIUS Access </a:t>
            </a:r>
            <a:r>
              <a:rPr lang="en-US" dirty="0" err="1" smtClean="0"/>
              <a:t>Req</a:t>
            </a:r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6098420" y="4018858"/>
            <a:ext cx="160350" cy="15400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ular Callout 30"/>
          <p:cNvSpPr/>
          <p:nvPr/>
        </p:nvSpPr>
        <p:spPr>
          <a:xfrm>
            <a:off x="6447640" y="2692400"/>
            <a:ext cx="1571503" cy="972457"/>
          </a:xfrm>
          <a:prstGeom prst="wedgeRectCallout">
            <a:avLst>
              <a:gd name="adj1" fmla="val -63164"/>
              <a:gd name="adj2" fmla="val 89863"/>
            </a:avLst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LMA acts as a AAA proxy/relay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2" name="Straight Arrow Connector 31"/>
          <p:cNvCxnSpPr>
            <a:stCxn id="33" idx="6"/>
          </p:cNvCxnSpPr>
          <p:nvPr/>
        </p:nvCxnSpPr>
        <p:spPr>
          <a:xfrm>
            <a:off x="6251165" y="4824400"/>
            <a:ext cx="1885043" cy="12095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6090815" y="4747400"/>
            <a:ext cx="160350" cy="15400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ular Callout 33"/>
          <p:cNvSpPr/>
          <p:nvPr/>
        </p:nvSpPr>
        <p:spPr>
          <a:xfrm>
            <a:off x="6600040" y="5118705"/>
            <a:ext cx="1571503" cy="972457"/>
          </a:xfrm>
          <a:prstGeom prst="wedgeRectCallout">
            <a:avLst>
              <a:gd name="adj1" fmla="val -71630"/>
              <a:gd name="adj2" fmla="val -76804"/>
            </a:avLst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Binding created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 flipH="1">
            <a:off x="774095" y="5600095"/>
            <a:ext cx="1869914" cy="120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012417" y="5242858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EAP Success</a:t>
            </a:r>
            <a:endParaRPr lang="en-US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776193" y="6216952"/>
            <a:ext cx="3567215" cy="2419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697172" y="5906496"/>
            <a:ext cx="1278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 or DHCP</a:t>
            </a:r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4325249" y="3918857"/>
            <a:ext cx="1845741" cy="120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>
            <a:off x="4325249" y="4995333"/>
            <a:ext cx="184574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325249" y="3549525"/>
            <a:ext cx="1739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PBU with EAPAD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4325249" y="4639734"/>
            <a:ext cx="1725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PBA with EAPAD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21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Combined </a:t>
            </a:r>
            <a:r>
              <a:rPr lang="en-US" dirty="0" err="1" smtClean="0"/>
              <a:t>Auth</a:t>
            </a:r>
            <a:r>
              <a:rPr lang="en-US" dirty="0" smtClean="0"/>
              <a:t>/</a:t>
            </a:r>
            <a:r>
              <a:rPr lang="en-US" dirty="0" err="1" smtClean="0"/>
              <a:t>Reg</a:t>
            </a:r>
            <a:r>
              <a:rPr lang="en-US" dirty="0" smtClean="0"/>
              <a:t> in MIP6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74095" y="1874762"/>
            <a:ext cx="0" cy="471714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81390" y="1529620"/>
            <a:ext cx="531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MN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644009" y="1898952"/>
            <a:ext cx="0" cy="471714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423874" y="1553810"/>
            <a:ext cx="43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4325249" y="1911047"/>
            <a:ext cx="0" cy="471714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054494" y="1553810"/>
            <a:ext cx="443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</a:t>
            </a:r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6170990" y="1886857"/>
            <a:ext cx="0" cy="471714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726834" y="1529620"/>
            <a:ext cx="618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  HA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136208" y="1923142"/>
            <a:ext cx="0" cy="471714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843531" y="1553810"/>
            <a:ext cx="585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AAA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774095" y="2213429"/>
            <a:ext cx="1869914" cy="120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64381" y="1898952"/>
            <a:ext cx="1413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802.11 </a:t>
            </a:r>
            <a:r>
              <a:rPr lang="en-US" dirty="0" err="1" smtClean="0"/>
              <a:t>Assoc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607724" y="2016668"/>
            <a:ext cx="1735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(Access blocked)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774095" y="2692400"/>
            <a:ext cx="1869914" cy="120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010319" y="2371448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EAPOL-Start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776193" y="3069770"/>
            <a:ext cx="1869914" cy="12095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879372" y="2748818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EAP-</a:t>
            </a:r>
            <a:r>
              <a:rPr lang="en-US" dirty="0" err="1" smtClean="0"/>
              <a:t>Req</a:t>
            </a:r>
            <a:r>
              <a:rPr lang="en-US" dirty="0"/>
              <a:t>/</a:t>
            </a:r>
            <a:r>
              <a:rPr lang="en-US" dirty="0" smtClean="0"/>
              <a:t>Identity</a:t>
            </a:r>
            <a:endParaRPr lang="en-US" dirty="0"/>
          </a:p>
        </p:txBody>
      </p:sp>
      <p:sp>
        <p:nvSpPr>
          <p:cNvPr id="24" name="Left-Right Arrow 23"/>
          <p:cNvSpPr/>
          <p:nvPr/>
        </p:nvSpPr>
        <p:spPr>
          <a:xfrm>
            <a:off x="776193" y="3462475"/>
            <a:ext cx="3549056" cy="1956191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1896199" y="4286521"/>
            <a:ext cx="1374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EAP-Method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4325249" y="4079333"/>
            <a:ext cx="3810959" cy="120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343408" y="3749524"/>
            <a:ext cx="1987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RADIUS Access </a:t>
            </a:r>
            <a:r>
              <a:rPr lang="en-US" dirty="0" err="1" smtClean="0"/>
              <a:t>Req</a:t>
            </a:r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6098420" y="4018858"/>
            <a:ext cx="160350" cy="15400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ular Callout 30"/>
          <p:cNvSpPr/>
          <p:nvPr/>
        </p:nvSpPr>
        <p:spPr>
          <a:xfrm>
            <a:off x="6447640" y="2692400"/>
            <a:ext cx="1571503" cy="972457"/>
          </a:xfrm>
          <a:prstGeom prst="wedgeRectCallout">
            <a:avLst>
              <a:gd name="adj1" fmla="val -63164"/>
              <a:gd name="adj2" fmla="val 89863"/>
            </a:avLst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HA acts as a AAA proxy/relay (Extract/Process BU)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4325249" y="4824400"/>
            <a:ext cx="3810959" cy="12095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6090815" y="4747400"/>
            <a:ext cx="160350" cy="15400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ular Callout 33"/>
          <p:cNvSpPr/>
          <p:nvPr/>
        </p:nvSpPr>
        <p:spPr>
          <a:xfrm>
            <a:off x="6600040" y="5118705"/>
            <a:ext cx="1571503" cy="972457"/>
          </a:xfrm>
          <a:prstGeom prst="wedgeRectCallout">
            <a:avLst>
              <a:gd name="adj1" fmla="val -71630"/>
              <a:gd name="adj2" fmla="val -76804"/>
            </a:avLst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Binding created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 flipH="1">
            <a:off x="774095" y="5600095"/>
            <a:ext cx="1869914" cy="120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012417" y="5242858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EAP Success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481390" y="6270953"/>
            <a:ext cx="5666711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Assumption: MN obtains CoA from AR prior to start of EAP</a:t>
            </a:r>
            <a:endParaRPr lang="en-US" dirty="0"/>
          </a:p>
        </p:txBody>
      </p:sp>
      <p:sp>
        <p:nvSpPr>
          <p:cNvPr id="35" name="Rectangular Callout 34"/>
          <p:cNvSpPr/>
          <p:nvPr/>
        </p:nvSpPr>
        <p:spPr>
          <a:xfrm>
            <a:off x="1010319" y="3224560"/>
            <a:ext cx="1571503" cy="972457"/>
          </a:xfrm>
          <a:prstGeom prst="wedgeRectCallout">
            <a:avLst>
              <a:gd name="adj1" fmla="val -64704"/>
              <a:gd name="adj2" fmla="val 50062"/>
            </a:avLst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Include BU inside the EAP message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3913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of NAI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MN should naturally be identified by its NAI, and MN-NAI extension applied to PBU / </a:t>
            </a:r>
            <a:r>
              <a:rPr lang="en-US" dirty="0" err="1" smtClean="0"/>
              <a:t>PBAck</a:t>
            </a:r>
            <a:r>
              <a:rPr lang="en-US" dirty="0" smtClean="0"/>
              <a:t>.  The NAI should identify which home agent / LMA is appropriate for the home address of the mobile node.</a:t>
            </a:r>
          </a:p>
          <a:p>
            <a:r>
              <a:rPr lang="en-US" dirty="0" smtClean="0"/>
              <a:t>If there are thousands of home agent for the same AAA, then a local AAA relay can be configured with this information instead of configuring each MAG separately.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423</Words>
  <Application>Microsoft Macintosh PowerPoint</Application>
  <PresentationFormat>On-screen Show (4:3)</PresentationFormat>
  <Paragraphs>59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Enabling Binding Update via access authorization</vt:lpstr>
      <vt:lpstr>The problem</vt:lpstr>
      <vt:lpstr>A solution</vt:lpstr>
      <vt:lpstr>EAP Authentication Data [EAPAD]</vt:lpstr>
      <vt:lpstr>Binding Acknowledgement Authentication Data</vt:lpstr>
      <vt:lpstr>Combined Auth/Reg in PMIP6</vt:lpstr>
      <vt:lpstr>Combined Auth/Reg in MIP6</vt:lpstr>
      <vt:lpstr>Role of NAI</vt:lpstr>
    </vt:vector>
  </TitlesOfParts>
  <Company>Nokia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Simplifying Mobile IPv6</dc:title>
  <dc:creator>Patil Basavaraj</dc:creator>
  <cp:lastModifiedBy>Basavaraj Patil</cp:lastModifiedBy>
  <cp:revision>34</cp:revision>
  <dcterms:created xsi:type="dcterms:W3CDTF">2010-03-17T20:09:27Z</dcterms:created>
  <dcterms:modified xsi:type="dcterms:W3CDTF">2011-11-15T21:54:48Z</dcterms:modified>
</cp:coreProperties>
</file>