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57" r:id="rId5"/>
    <p:sldId id="260" r:id="rId6"/>
    <p:sldId id="262" r:id="rId7"/>
    <p:sldId id="263" r:id="rId8"/>
    <p:sldId id="261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inimized" horzBarState="maximized"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70A36-7073-CE47-BC03-BF712377225E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E67B0-5010-4749-8B98-B2E223F27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DC463-E9EA-974E-A1E9-720E5E77442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484C4-78EA-FF47-89DD-C3C1AAC2D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 Locator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/>
          <a:lstStyle/>
          <a:p>
            <a:r>
              <a:rPr lang="en-US" dirty="0" smtClean="0"/>
              <a:t>Bruce Nordman</a:t>
            </a:r>
          </a:p>
          <a:p>
            <a:r>
              <a:rPr lang="en-US" dirty="0" smtClean="0"/>
              <a:t>Lawrence Berkeley National Laboratory</a:t>
            </a:r>
          </a:p>
          <a:p>
            <a:r>
              <a:rPr lang="en-US" dirty="0" err="1" smtClean="0"/>
              <a:t>BNordman@LBL.gov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0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IETF 82 – OPSAWG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November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15,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2011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Power distribution in m</a:t>
            </a:r>
            <a:r>
              <a:rPr lang="en-US" dirty="0" smtClean="0"/>
              <a:t>y building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58371" name="Picture 3" descr="Revised Electricity Tre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370" y="1066642"/>
            <a:ext cx="8362283" cy="542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633408" y="6193684"/>
            <a:ext cx="3811863" cy="601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Many circuits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00420" y="6168222"/>
            <a:ext cx="3811863" cy="582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Many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submeters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How do I know “where”</a:t>
            </a:r>
            <a:r>
              <a:rPr lang="en-US" dirty="0" smtClean="0">
                <a:solidFill>
                  <a:srgbClr val="800000"/>
                </a:solidFill>
              </a:rPr>
              <a:t>*</a:t>
            </a:r>
            <a:r>
              <a:rPr lang="en-US" dirty="0" smtClean="0"/>
              <a:t> in a building each specific device is?</a:t>
            </a:r>
          </a:p>
          <a:p>
            <a:pPr lvl="1">
              <a:buNone/>
            </a:pPr>
            <a:r>
              <a:rPr lang="en-US" dirty="0" smtClean="0">
                <a:solidFill>
                  <a:srgbClr val="800000"/>
                </a:solidFill>
              </a:rPr>
              <a:t>*</a:t>
            </a:r>
            <a:r>
              <a:rPr lang="en-US" dirty="0" smtClean="0"/>
              <a:t>“where” is location in power distribution tree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Complex buildings have many circuits and many individual devices</a:t>
            </a:r>
          </a:p>
          <a:p>
            <a:r>
              <a:rPr lang="en-US" dirty="0" smtClean="0"/>
              <a:t>Knowing location needed for monitoring and control</a:t>
            </a:r>
          </a:p>
          <a:p>
            <a:r>
              <a:rPr lang="en-US" dirty="0" smtClean="0"/>
              <a:t>Manual methods are possible</a:t>
            </a:r>
          </a:p>
          <a:p>
            <a:pPr lvl="1"/>
            <a:r>
              <a:rPr lang="en-US" dirty="0" smtClean="0"/>
              <a:t>Automatic would be cheaper and more reliable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pc8.png"/>
          <p:cNvPicPr>
            <a:picLocks noChangeAspect="1"/>
          </p:cNvPicPr>
          <p:nvPr/>
        </p:nvPicPr>
        <p:blipFill>
          <a:blip r:embed="rId3"/>
          <a:srcRect l="3636" t="14118" r="10000" b="10588"/>
          <a:stretch>
            <a:fillRect/>
          </a:stretch>
        </p:blipFill>
        <p:spPr bwMode="auto">
          <a:xfrm>
            <a:off x="457678" y="1349234"/>
            <a:ext cx="7664103" cy="516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device – PC</a:t>
            </a:r>
            <a:br>
              <a:rPr lang="en-US" dirty="0" smtClean="0"/>
            </a:br>
            <a:r>
              <a:rPr lang="en-US" sz="3556" dirty="0" smtClean="0"/>
              <a:t>Six days of data</a:t>
            </a:r>
            <a:endParaRPr lang="en-US" sz="1800" u="sng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932150" y="3414248"/>
            <a:ext cx="2677222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19456" indent="-219456">
              <a:spcBef>
                <a:spcPct val="40000"/>
              </a:spcBef>
              <a:buFontTx/>
              <a:buChar char="•"/>
              <a:defRPr/>
            </a:pPr>
            <a:r>
              <a:rPr lang="en-US" sz="2000" kern="0" dirty="0" smtClean="0">
                <a:latin typeface="+mn-lt"/>
                <a:ea typeface="ＭＳ Ｐゴシック" charset="-128"/>
                <a:cs typeface="ＭＳ Ｐゴシック" charset="-128"/>
              </a:rPr>
              <a:t>Mos</a:t>
            </a:r>
            <a:r>
              <a:rPr lang="en-US" sz="2000" kern="0" dirty="0" smtClean="0">
                <a:ea typeface="ＭＳ Ｐゴシック" charset="-128"/>
                <a:cs typeface="ＭＳ Ｐゴシック" charset="-128"/>
              </a:rPr>
              <a:t>t of time, power is relatively constant</a:t>
            </a:r>
          </a:p>
          <a:p>
            <a:pPr marL="219456" indent="-219456">
              <a:spcBef>
                <a:spcPct val="40000"/>
              </a:spcBef>
              <a:buFontTx/>
              <a:buChar char="•"/>
              <a:defRPr/>
            </a:pPr>
            <a:r>
              <a:rPr lang="en-US" sz="2000" kern="0" dirty="0" smtClean="0">
                <a:latin typeface="+mn-lt"/>
                <a:ea typeface="ＭＳ Ｐゴシック" charset="-128"/>
                <a:cs typeface="ＭＳ Ｐゴシック" charset="-128"/>
              </a:rPr>
              <a:t>Difference provides opportunity for communication</a:t>
            </a:r>
            <a:endParaRPr lang="en-US" sz="2000" kern="0" dirty="0" smtClean="0">
              <a:latin typeface="+mn-lt"/>
              <a:ea typeface="ＭＳ Ｐゴシック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00088" y="3414248"/>
            <a:ext cx="2677222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19456" indent="-219456">
              <a:spcBef>
                <a:spcPct val="40000"/>
              </a:spcBef>
              <a:buFontTx/>
              <a:buChar char="•"/>
              <a:defRPr/>
            </a:pPr>
            <a:r>
              <a:rPr lang="en-US" sz="2000" kern="0" dirty="0" smtClean="0">
                <a:latin typeface="+mn-lt"/>
                <a:ea typeface="ＭＳ Ｐゴシック" charset="-128"/>
                <a:cs typeface="ＭＳ Ｐゴシック" charset="-128"/>
              </a:rPr>
              <a:t>Max power in middle of night </a:t>
            </a:r>
            <a:r>
              <a:rPr lang="en-US" kern="0" dirty="0" smtClean="0">
                <a:latin typeface="+mn-lt"/>
                <a:ea typeface="ＭＳ Ｐゴシック" charset="-128"/>
                <a:cs typeface="ＭＳ Ｐゴシック" charset="-128"/>
              </a:rPr>
              <a:t>(likely backup or similar activity)</a:t>
            </a:r>
            <a:endParaRPr lang="en-US" sz="2000" kern="0" dirty="0" smtClean="0">
              <a:latin typeface="+mn-lt"/>
              <a:ea typeface="ＭＳ Ｐゴシック" charset="-128"/>
              <a:cs typeface="ＭＳ Ｐゴシック" charset="-128"/>
            </a:endParaRPr>
          </a:p>
          <a:p>
            <a:pPr marL="219456" indent="-219456">
              <a:spcBef>
                <a:spcPct val="40000"/>
              </a:spcBef>
              <a:buFontTx/>
              <a:buChar char="•"/>
              <a:defRPr/>
            </a:pPr>
            <a:r>
              <a:rPr lang="en-US" sz="2000" kern="0" dirty="0" smtClean="0">
                <a:ea typeface="ＭＳ Ｐゴシック" charset="-128"/>
                <a:cs typeface="ＭＳ Ｐゴシック" charset="-128"/>
              </a:rPr>
              <a:t>Max is about 30% above typical / idle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Locator service example</a:t>
            </a:r>
            <a:br>
              <a:rPr lang="en-US" dirty="0" smtClean="0"/>
            </a:br>
            <a:r>
              <a:rPr lang="en-US" sz="3556" dirty="0" smtClean="0"/>
              <a:t>Same PC – Four hours of data</a:t>
            </a:r>
            <a:endParaRPr lang="en-US" sz="3556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972" y="1600200"/>
            <a:ext cx="2052888" cy="4913136"/>
          </a:xfrm>
        </p:spPr>
        <p:txBody>
          <a:bodyPr>
            <a:normAutofit/>
          </a:bodyPr>
          <a:lstStyle/>
          <a:p>
            <a:r>
              <a:rPr lang="en-US" dirty="0" smtClean="0"/>
              <a:t>10 W signal added to ~65 W idle level</a:t>
            </a:r>
          </a:p>
          <a:p>
            <a:r>
              <a:rPr lang="en-US" dirty="0" smtClean="0"/>
              <a:t>Present during alternate minutes</a:t>
            </a:r>
            <a:endParaRPr lang="en-US" dirty="0"/>
          </a:p>
        </p:txBody>
      </p:sp>
      <p:pic>
        <p:nvPicPr>
          <p:cNvPr id="4" name="Picture 3" descr="locator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440" y="1705228"/>
            <a:ext cx="7005560" cy="49622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 reading all </a:t>
            </a:r>
            <a:r>
              <a:rPr lang="en-US" dirty="0" err="1" smtClean="0"/>
              <a:t>submeters</a:t>
            </a:r>
            <a:r>
              <a:rPr lang="en-US" dirty="0" smtClean="0"/>
              <a:t> synchronously at fixed intervals</a:t>
            </a:r>
          </a:p>
          <a:p>
            <a:r>
              <a:rPr lang="en-US" dirty="0" smtClean="0"/>
              <a:t>Request target device to enter locator mode with identical timing</a:t>
            </a:r>
          </a:p>
          <a:p>
            <a:r>
              <a:rPr lang="en-US" dirty="0" smtClean="0"/>
              <a:t>Analyze meter data until signal is visible in one (or more) </a:t>
            </a:r>
            <a:r>
              <a:rPr lang="en-US" dirty="0" err="1" smtClean="0"/>
              <a:t>meter(s</a:t>
            </a:r>
            <a:r>
              <a:rPr lang="en-US" dirty="0" smtClean="0"/>
              <a:t>)</a:t>
            </a:r>
          </a:p>
          <a:p>
            <a:r>
              <a:rPr lang="en-US" dirty="0" smtClean="0"/>
              <a:t>Terminate locator mode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</a:t>
            </a:r>
            <a:r>
              <a:rPr lang="en-US" dirty="0" err="1" smtClean="0"/>
              <a:t>submeter</a:t>
            </a:r>
            <a:r>
              <a:rPr lang="en-US" dirty="0" smtClean="0"/>
              <a:t> data – 40 PCs</a:t>
            </a:r>
            <a:endParaRPr lang="en-US" dirty="0"/>
          </a:p>
        </p:txBody>
      </p:sp>
      <p:pic>
        <p:nvPicPr>
          <p:cNvPr id="5" name="Picture 4" descr="40.tiff"/>
          <p:cNvPicPr>
            <a:picLocks noChangeAspect="1"/>
          </p:cNvPicPr>
          <p:nvPr/>
        </p:nvPicPr>
        <p:blipFill>
          <a:blip r:embed="rId2"/>
          <a:srcRect t="10814"/>
          <a:stretch>
            <a:fillRect/>
          </a:stretch>
        </p:blipFill>
        <p:spPr>
          <a:xfrm>
            <a:off x="813253" y="1417638"/>
            <a:ext cx="7939795" cy="544036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5115" y="1925881"/>
            <a:ext cx="5219977" cy="124395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Challenge: Find a 10 W signal in &gt; 2 kW readings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Submeter</a:t>
            </a:r>
            <a:r>
              <a:rPr lang="en-US" dirty="0" smtClean="0"/>
              <a:t> data – cumulative average</a:t>
            </a:r>
            <a:br>
              <a:rPr lang="en-US" dirty="0" smtClean="0"/>
            </a:br>
            <a:r>
              <a:rPr lang="en-US" sz="3556" dirty="0" smtClean="0"/>
              <a:t>Time series data divided into odd/even series</a:t>
            </a:r>
            <a:endParaRPr lang="en-US" sz="3556" dirty="0"/>
          </a:p>
        </p:txBody>
      </p:sp>
      <p:pic>
        <p:nvPicPr>
          <p:cNvPr id="4" name="Picture 3" descr="40eo3.tiff"/>
          <p:cNvPicPr>
            <a:picLocks noChangeAspect="1"/>
          </p:cNvPicPr>
          <p:nvPr/>
        </p:nvPicPr>
        <p:blipFill>
          <a:blip r:embed="rId2"/>
          <a:srcRect t="11077"/>
          <a:stretch>
            <a:fillRect/>
          </a:stretch>
        </p:blipFill>
        <p:spPr>
          <a:xfrm>
            <a:off x="586173" y="1492024"/>
            <a:ext cx="7848900" cy="536597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9239" y="3951405"/>
            <a:ext cx="4069346" cy="131354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Averages converge to &lt; 1 W within about 5 minutes</a:t>
            </a:r>
          </a:p>
          <a:p>
            <a:r>
              <a:rPr lang="en-US" sz="2400" dirty="0" smtClean="0"/>
              <a:t>10 W signal easily visible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Locator request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Bitmap of signal </a:t>
            </a:r>
            <a:r>
              <a:rPr lang="en-US" sz="2400" dirty="0" smtClean="0"/>
              <a:t>(and length)</a:t>
            </a:r>
            <a:endParaRPr lang="en-US" dirty="0" smtClean="0"/>
          </a:p>
          <a:p>
            <a:pPr lvl="1"/>
            <a:r>
              <a:rPr lang="en-US" dirty="0" smtClean="0"/>
              <a:t>can be more complex than 10101010…..</a:t>
            </a:r>
          </a:p>
          <a:p>
            <a:r>
              <a:rPr lang="en-US" dirty="0" smtClean="0"/>
              <a:t>Period</a:t>
            </a:r>
          </a:p>
          <a:p>
            <a:pPr lvl="1"/>
            <a:r>
              <a:rPr lang="en-US" dirty="0" smtClean="0"/>
              <a:t>length of time of each bit </a:t>
            </a:r>
          </a:p>
          <a:p>
            <a:r>
              <a:rPr lang="en-US" dirty="0" smtClean="0"/>
              <a:t>Duration</a:t>
            </a:r>
          </a:p>
          <a:p>
            <a:pPr lvl="1"/>
            <a:r>
              <a:rPr lang="en-US" dirty="0" smtClean="0"/>
              <a:t>number of periods to signal for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Can use SNMP</a:t>
            </a:r>
          </a:p>
          <a:p>
            <a:r>
              <a:rPr lang="en-US" dirty="0" smtClean="0"/>
              <a:t>Mode begins immediately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4815</TotalTime>
  <Words>297</Words>
  <Application>Microsoft Macintosh PowerPoint</Application>
  <PresentationFormat>On-screen Show (4:3)</PresentationFormat>
  <Paragraphs>48</Paragraphs>
  <Slides>10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 Locator</vt:lpstr>
      <vt:lpstr>Power distribution in my building</vt:lpstr>
      <vt:lpstr>Location</vt:lpstr>
      <vt:lpstr>Sample device – PC Six days of data</vt:lpstr>
      <vt:lpstr>Locator service example Same PC – Four hours of data</vt:lpstr>
      <vt:lpstr>Algorithm</vt:lpstr>
      <vt:lpstr>Synthetic submeter data – 40 PCs</vt:lpstr>
      <vt:lpstr>Submeter data – cumulative average Time series data divided into odd/even series</vt:lpstr>
      <vt:lpstr>Locator request details</vt:lpstr>
      <vt:lpstr>Thank you</vt:lpstr>
    </vt:vector>
  </TitlesOfParts>
  <Company>LBNL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Locator</dc:title>
  <dc:creator>bruce nordman</dc:creator>
  <cp:lastModifiedBy>bruce nordman</cp:lastModifiedBy>
  <cp:revision>8</cp:revision>
  <cp:lastPrinted>2011-11-08T00:09:55Z</cp:lastPrinted>
  <dcterms:created xsi:type="dcterms:W3CDTF">2011-11-14T05:47:15Z</dcterms:created>
  <dcterms:modified xsi:type="dcterms:W3CDTF">2011-11-14T08:33:59Z</dcterms:modified>
</cp:coreProperties>
</file>