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9" r:id="rId3"/>
    <p:sldId id="257"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967590-2AF7-44D6-8247-1C1098347C60}" type="slidenum">
              <a:rPr lang="he-IL"/>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87F38-F809-4FCA-899D-81DB7A5B742F}" type="slidenum">
              <a:rPr lang="he-IL"/>
              <a:pPr/>
              <a:t>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446093-11E8-49B8-8ECF-CD106A3FAA7C}" type="slidenum">
              <a:rPr lang="he-IL"/>
              <a:pPr/>
              <a:t>2</a:t>
            </a:fld>
            <a:endParaRPr lang="en-US"/>
          </a:p>
        </p:txBody>
      </p:sp>
      <p:sp>
        <p:nvSpPr>
          <p:cNvPr id="21506" name="Rectangle 2"/>
          <p:cNvSpPr>
            <a:spLocks noGrp="1" noRot="1" noChangeAspect="1" noChangeArrowheads="1" noTextEdit="1"/>
          </p:cNvSpPr>
          <p:nvPr>
            <p:ph type="sldImg"/>
          </p:nvPr>
        </p:nvSpPr>
        <p:spPr>
          <a:xfrm>
            <a:off x="1152525" y="693738"/>
            <a:ext cx="4556125" cy="3416300"/>
          </a:xfrm>
          <a:ln/>
        </p:spPr>
      </p:sp>
      <p:sp>
        <p:nvSpPr>
          <p:cNvPr id="21507" name="Rectangle 3"/>
          <p:cNvSpPr>
            <a:spLocks noGrp="1" noChangeArrowheads="1"/>
          </p:cNvSpPr>
          <p:nvPr>
            <p:ph type="body" idx="1"/>
          </p:nvPr>
        </p:nvSpPr>
        <p:spPr>
          <a:xfrm>
            <a:off x="914400" y="4341813"/>
            <a:ext cx="5029200" cy="4116387"/>
          </a:xfrm>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4A7133-92BC-4912-9898-3520B2E83F2C}" type="slidenum">
              <a:rPr lang="he-IL"/>
              <a:pPr/>
              <a:t>3</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1C0E93-7B30-4CFA-8639-1577FDC9C025}" type="slidenum">
              <a:rPr lang="he-IL"/>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AC2215-E215-4CD2-A282-432301B1E171}" type="slidenum">
              <a:rPr lang="he-IL"/>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55FE83-CC5B-4675-83A9-F516ED863B77}" type="slidenum">
              <a:rPr lang="he-IL"/>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77D255-85BC-4212-968D-4127C347E61F}" type="slidenum">
              <a:rPr lang="he-IL"/>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7812A0-0BE1-41DF-9BE9-2CA73FB87EEC}" type="slidenum">
              <a:rPr lang="he-IL"/>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FE25B6-CA09-4568-B395-7758902DD08E}" type="slidenum">
              <a:rPr lang="he-IL"/>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3B285A2-9F67-40EC-A159-674B72362AA8}" type="slidenum">
              <a:rPr lang="he-IL"/>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374CC78-CE38-4351-91F5-33AB6E018E7F}" type="slidenum">
              <a:rPr lang="he-IL"/>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0EAD771-FA2C-40CD-8BB4-86B82CBC65D4}" type="slidenum">
              <a:rPr lang="he-IL"/>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9F91B3-D9CA-44B9-98DA-B1B98D37CB47}" type="slidenum">
              <a:rPr lang="he-IL"/>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891059-173C-46B3-B994-63D3184B071A}" type="slidenum">
              <a:rPr lang="he-IL"/>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FE3F15-DDA7-4E57-A807-846BADD12DF8}" type="slidenum">
              <a:rPr lang="he-IL"/>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ps-area@ietf.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OPSREA Open Meeting</a:t>
            </a:r>
          </a:p>
        </p:txBody>
      </p:sp>
      <p:sp>
        <p:nvSpPr>
          <p:cNvPr id="2051" name="Rectangle 3"/>
          <p:cNvSpPr>
            <a:spLocks noGrp="1" noChangeArrowheads="1"/>
          </p:cNvSpPr>
          <p:nvPr>
            <p:ph type="subTitle" idx="1"/>
          </p:nvPr>
        </p:nvSpPr>
        <p:spPr>
          <a:xfrm>
            <a:off x="539750" y="3500438"/>
            <a:ext cx="7920038" cy="2065337"/>
          </a:xfrm>
        </p:spPr>
        <p:txBody>
          <a:bodyPr/>
          <a:lstStyle/>
          <a:p>
            <a:pPr>
              <a:lnSpc>
                <a:spcPct val="80000"/>
              </a:lnSpc>
            </a:pPr>
            <a:r>
              <a:rPr lang="en-US" sz="2000" dirty="0"/>
              <a:t>Area Directors: Dan Romascanu and Ron Bonica </a:t>
            </a:r>
          </a:p>
          <a:p>
            <a:pPr>
              <a:lnSpc>
                <a:spcPct val="80000"/>
              </a:lnSpc>
            </a:pPr>
            <a:r>
              <a:rPr lang="en-US" sz="2000" dirty="0" smtClean="0"/>
              <a:t>Tuesday, November 15, </a:t>
            </a:r>
            <a:r>
              <a:rPr lang="en-US" sz="2000" dirty="0"/>
              <a:t>2011 </a:t>
            </a:r>
          </a:p>
          <a:p>
            <a:pPr>
              <a:lnSpc>
                <a:spcPct val="80000"/>
              </a:lnSpc>
            </a:pPr>
            <a:r>
              <a:rPr lang="en-US" sz="2000" dirty="0"/>
              <a:t>Morning </a:t>
            </a:r>
            <a:r>
              <a:rPr lang="en-US" sz="2000" dirty="0" smtClean="0"/>
              <a:t>Session, </a:t>
            </a:r>
            <a:r>
              <a:rPr lang="en-US" sz="2000" dirty="0"/>
              <a:t>Room </a:t>
            </a:r>
            <a:r>
              <a:rPr lang="en-US" sz="2000" dirty="0" smtClean="0"/>
              <a:t>102</a:t>
            </a:r>
            <a:endParaRPr lang="en-US" sz="2000" dirty="0"/>
          </a:p>
          <a:p>
            <a:pPr>
              <a:lnSpc>
                <a:spcPct val="80000"/>
              </a:lnSpc>
            </a:pPr>
            <a:r>
              <a:rPr lang="en-US" sz="2000" dirty="0"/>
              <a:t>Discussion list - </a:t>
            </a:r>
            <a:r>
              <a:rPr lang="en-US" sz="2000" dirty="0">
                <a:hlinkClick r:id="rId3"/>
              </a:rPr>
              <a:t>ops-area@ietf.org</a:t>
            </a:r>
            <a:endParaRPr lang="en-US" sz="2000" dirty="0"/>
          </a:p>
          <a:p>
            <a:pPr>
              <a:lnSpc>
                <a:spcPct val="80000"/>
              </a:lnSpc>
            </a:pPr>
            <a:r>
              <a:rPr lang="en-US" sz="2000" dirty="0"/>
              <a:t>c</a:t>
            </a:r>
            <a:r>
              <a:rPr lang="en-US" sz="2000" dirty="0" smtClean="0"/>
              <a:t>o-located with OPSAWG </a:t>
            </a:r>
            <a:endParaRPr lang="en-US" sz="2000" dirty="0"/>
          </a:p>
          <a:p>
            <a:pPr>
              <a:lnSpc>
                <a:spcPct val="80000"/>
              </a:lnSpc>
            </a:pPr>
            <a:endParaRPr lang="en-US" sz="2000" dirty="0"/>
          </a:p>
          <a:p>
            <a:pPr>
              <a:lnSpc>
                <a:spcPct val="80000"/>
              </a:lnSpc>
            </a:pP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84250" y="457200"/>
            <a:ext cx="7162800" cy="533400"/>
          </a:xfrm>
          <a:noFill/>
          <a:ln/>
        </p:spPr>
        <p:txBody>
          <a:bodyPr lIns="86358" tIns="42421" rIns="86358" bIns="42421"/>
          <a:lstStyle/>
          <a:p>
            <a:r>
              <a:rPr lang="en-US"/>
              <a:t>Note Well</a:t>
            </a:r>
          </a:p>
        </p:txBody>
      </p:sp>
      <p:sp>
        <p:nvSpPr>
          <p:cNvPr id="20483" name="Rectangle 3"/>
          <p:cNvSpPr>
            <a:spLocks noGrp="1" noChangeArrowheads="1"/>
          </p:cNvSpPr>
          <p:nvPr>
            <p:ph type="body" idx="1"/>
          </p:nvPr>
        </p:nvSpPr>
        <p:spPr>
          <a:xfrm>
            <a:off x="492125" y="1066800"/>
            <a:ext cx="8159750" cy="4495800"/>
          </a:xfrm>
          <a:noFill/>
          <a:ln/>
        </p:spPr>
        <p:txBody>
          <a:bodyPr lIns="86358" tIns="42421" rIns="86358" bIns="42421"/>
          <a:lstStyle/>
          <a:p>
            <a:pPr marL="0" indent="104775">
              <a:lnSpc>
                <a:spcPct val="85000"/>
              </a:lnSpc>
              <a:spcBef>
                <a:spcPct val="5000"/>
              </a:spcBef>
              <a:spcAft>
                <a:spcPct val="5000"/>
              </a:spcAft>
            </a:pPr>
            <a:r>
              <a:rPr lang="en-US" sz="17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  - the IETF plenary session,</a:t>
            </a:r>
            <a:br>
              <a:rPr lang="en-US" sz="1700"/>
            </a:br>
            <a:r>
              <a:rPr lang="en-US" sz="1700"/>
              <a:t>  - any IETF working group or portion thereof,</a:t>
            </a:r>
            <a:br>
              <a:rPr lang="en-US" sz="1700"/>
            </a:br>
            <a:r>
              <a:rPr lang="en-US" sz="1700"/>
              <a:t>  - the IESG or any member thereof on behalf of the IESG,</a:t>
            </a:r>
            <a:br>
              <a:rPr lang="en-US" sz="1700"/>
            </a:br>
            <a:r>
              <a:rPr lang="en-US" sz="1700"/>
              <a:t>  - the IAB or any member thereof on behalf of the IAB,</a:t>
            </a:r>
            <a:br>
              <a:rPr lang="en-US" sz="1700"/>
            </a:br>
            <a:r>
              <a:rPr lang="en-US" sz="1700"/>
              <a:t>  - any IETF mailing list, including the IETF list itself, </a:t>
            </a:r>
          </a:p>
          <a:p>
            <a:pPr marL="0" indent="104775">
              <a:lnSpc>
                <a:spcPct val="85000"/>
              </a:lnSpc>
              <a:spcBef>
                <a:spcPct val="5000"/>
              </a:spcBef>
              <a:spcAft>
                <a:spcPct val="5000"/>
              </a:spcAft>
            </a:pPr>
            <a:r>
              <a:rPr lang="en-US" sz="1700"/>
              <a:t>    any working group or design team list, or any other </a:t>
            </a:r>
          </a:p>
          <a:p>
            <a:pPr marL="0" indent="104775">
              <a:lnSpc>
                <a:spcPct val="85000"/>
              </a:lnSpc>
              <a:spcBef>
                <a:spcPct val="5000"/>
              </a:spcBef>
              <a:spcAft>
                <a:spcPct val="5000"/>
              </a:spcAft>
            </a:pPr>
            <a:r>
              <a:rPr lang="en-US" sz="1700"/>
              <a:t>    list functioning under IETF auspices,</a:t>
            </a:r>
            <a:br>
              <a:rPr lang="en-US" sz="1700"/>
            </a:br>
            <a:r>
              <a:rPr lang="en-US" sz="1700"/>
              <a:t>  - the RFC Editor or the Internet-Drafts function </a:t>
            </a:r>
          </a:p>
          <a:p>
            <a:pPr marL="0" indent="104775">
              <a:lnSpc>
                <a:spcPct val="85000"/>
              </a:lnSpc>
              <a:spcBef>
                <a:spcPct val="5000"/>
              </a:spcBef>
              <a:spcAft>
                <a:spcPct val="5000"/>
              </a:spcAft>
            </a:pPr>
            <a:r>
              <a:rPr lang="en-US" sz="1700">
                <a:cs typeface="Times New Roman" pitchFamily="18" charset="0"/>
              </a:rPr>
              <a:t/>
            </a:r>
            <a:br>
              <a:rPr lang="en-US" sz="1700">
                <a:cs typeface="Times New Roman" pitchFamily="18" charset="0"/>
              </a:rPr>
            </a:br>
            <a:r>
              <a:rPr lang="en-US" sz="1700"/>
              <a:t>All IETF Contributions are subject to the rules of RFC 5378 and RFC 3979 (updated by RFC 4879).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Statements made outside of an IETF session, mailing list or other function, that are clearly not intended to be input to an IETF activity, group or function, are not IETF Contributions in the context of this notice.  Please consult RFC 5378 and RFC 3979 for details.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A participant in any IETF activity is deemed to accept all IETF rules of process, as documented in Best Current Practices RFCs and IESG Statements. </a:t>
            </a:r>
          </a:p>
          <a:p>
            <a:pPr marL="0" indent="104775">
              <a:lnSpc>
                <a:spcPct val="85000"/>
              </a:lnSpc>
              <a:spcBef>
                <a:spcPct val="5000"/>
              </a:spcBef>
              <a:spcAft>
                <a:spcPct val="5000"/>
              </a:spcAft>
            </a:pPr>
            <a:endParaRPr lang="en-US" sz="1700"/>
          </a:p>
          <a:p>
            <a:pPr marL="0" indent="104775">
              <a:lnSpc>
                <a:spcPct val="85000"/>
              </a:lnSpc>
              <a:spcBef>
                <a:spcPct val="5000"/>
              </a:spcBef>
              <a:spcAft>
                <a:spcPct val="5000"/>
              </a:spcAft>
            </a:pPr>
            <a:r>
              <a:rPr lang="en-US" sz="1700"/>
              <a:t>A participant in any IETF activity acknowledges that written, audio and video records of meetings may be made and may be available to the public.</a:t>
            </a:r>
            <a:br>
              <a:rPr lang="en-US" sz="1700"/>
            </a:br>
            <a:endParaRPr lang="en-US" sz="17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p:txBody>
          <a:bodyPr/>
          <a:lstStyle/>
          <a:p>
            <a:r>
              <a:rPr lang="en-US"/>
              <a:t>Agenda</a:t>
            </a:r>
          </a:p>
        </p:txBody>
      </p:sp>
      <p:sp>
        <p:nvSpPr>
          <p:cNvPr id="3077" name="Rectangle 5"/>
          <p:cNvSpPr>
            <a:spLocks noChangeArrowheads="1"/>
          </p:cNvSpPr>
          <p:nvPr/>
        </p:nvSpPr>
        <p:spPr bwMode="auto">
          <a:xfrm>
            <a:off x="179388" y="2729271"/>
            <a:ext cx="8964612" cy="2585323"/>
          </a:xfrm>
          <a:prstGeom prst="rect">
            <a:avLst/>
          </a:prstGeom>
          <a:noFill/>
          <a:ln w="9525">
            <a:noFill/>
            <a:miter lim="800000"/>
            <a:headEnd/>
            <a:tailEnd/>
          </a:ln>
          <a:effectLst/>
        </p:spPr>
        <p:txBody>
          <a:bodyPr anchor="ctr">
            <a:spAutoFit/>
          </a:bodyPr>
          <a:lstStyle/>
          <a:p>
            <a:pPr marL="342900" indent="-342900">
              <a:buFontTx/>
              <a:buAutoNum type="arabicPeriod"/>
            </a:pPr>
            <a:r>
              <a:rPr lang="en-US" dirty="0"/>
              <a:t>Note well, agenda bashing, note takers, jabber scribe, blue sheets - </a:t>
            </a:r>
            <a:r>
              <a:rPr lang="en-US" dirty="0" smtClean="0"/>
              <a:t>2 </a:t>
            </a:r>
            <a:r>
              <a:rPr lang="en-US" dirty="0"/>
              <a:t>min</a:t>
            </a:r>
          </a:p>
          <a:p>
            <a:pPr marL="342900" indent="-342900"/>
            <a:endParaRPr lang="en-US" dirty="0" smtClean="0"/>
          </a:p>
          <a:p>
            <a:pPr marL="342900" indent="-342900"/>
            <a:r>
              <a:rPr lang="en-US" dirty="0" smtClean="0"/>
              <a:t>2</a:t>
            </a:r>
            <a:r>
              <a:rPr lang="en-US" dirty="0" smtClean="0"/>
              <a:t>. Next Generation Mobile Networks (NGMN) requirements on Next Generation Converged Operations Requirements (NGCOR</a:t>
            </a:r>
            <a:r>
              <a:rPr lang="en-US" dirty="0" smtClean="0"/>
              <a:t>) - </a:t>
            </a:r>
            <a:r>
              <a:rPr lang="en-US" dirty="0" smtClean="0"/>
              <a:t>Scott Mansfield, 10 min. </a:t>
            </a:r>
            <a:endParaRPr lang="en-US" dirty="0" smtClean="0"/>
          </a:p>
          <a:p>
            <a:pPr marL="342900" indent="-342900"/>
            <a:endParaRPr lang="en-US" dirty="0" smtClean="0"/>
          </a:p>
          <a:p>
            <a:pPr marL="342900" indent="-342900"/>
            <a:r>
              <a:rPr lang="en-US" dirty="0" smtClean="0"/>
              <a:t>3</a:t>
            </a:r>
            <a:r>
              <a:rPr lang="en-US" dirty="0" smtClean="0"/>
              <a:t>. Power Locators - Bruce Nordman, 10 min https://datatracker.ietf.org/doc/draft-nordman-power-locator/ </a:t>
            </a:r>
            <a:endParaRPr lang="en-US" dirty="0" smtClean="0"/>
          </a:p>
          <a:p>
            <a:pPr marL="342900" indent="-342900"/>
            <a:endParaRPr lang="en-US" dirty="0" smtClean="0"/>
          </a:p>
          <a:p>
            <a:pPr marL="342900" indent="-342900"/>
            <a:r>
              <a:rPr lang="en-US" dirty="0" smtClean="0"/>
              <a:t>4</a:t>
            </a:r>
            <a:r>
              <a:rPr lang="en-US" dirty="0" smtClean="0"/>
              <a:t>. Open microphone: whatever time is </a:t>
            </a:r>
            <a:r>
              <a:rPr lang="en-US" dirty="0" smtClean="0"/>
              <a:t>left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168</Words>
  <Application>Microsoft Office PowerPoint</Application>
  <PresentationFormat>On-screen Show (4:3)</PresentationFormat>
  <Paragraphs>30</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OPSREA Open Meeting</vt:lpstr>
      <vt:lpstr>Note Well</vt:lpstr>
      <vt:lpstr>Agenda</vt:lpstr>
    </vt:vector>
  </TitlesOfParts>
  <Company>AVAYA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OPSREA Open Meeting</dc:title>
  <dc:creator>Avaya</dc:creator>
  <cp:lastModifiedBy>Romascanu, Dan (Dan)</cp:lastModifiedBy>
  <cp:revision>26</cp:revision>
  <dcterms:created xsi:type="dcterms:W3CDTF">2008-03-12T11:51:51Z</dcterms:created>
  <dcterms:modified xsi:type="dcterms:W3CDTF">2011-11-14T09:23:59Z</dcterms:modified>
</cp:coreProperties>
</file>