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4" r:id="rId7"/>
    <p:sldId id="259" r:id="rId8"/>
    <p:sldId id="262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48" autoAdjust="0"/>
  </p:normalViewPr>
  <p:slideViewPr>
    <p:cSldViewPr>
      <p:cViewPr varScale="1">
        <p:scale>
          <a:sx n="67" d="100"/>
          <a:sy n="67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EB16C-1F8E-4F66-A89C-E5D83E531AEE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CCC8C-494E-43FC-A5B4-78F8E5766C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CCC8C-494E-43FC-A5B4-78F8E5766C4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CCC8C-494E-43FC-A5B4-78F8E5766C4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CCC8C-494E-43FC-A5B4-78F8E5766C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CCC8C-494E-43FC-A5B4-78F8E5766C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14700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altLang="zh-CN" sz="3600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Management Information Base for Load Balancer</a:t>
            </a:r>
            <a:endParaRPr lang="zh-CN" altLang="en-US" sz="3600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29248" y="4248168"/>
            <a:ext cx="4114784" cy="1752600"/>
          </a:xfrm>
        </p:spPr>
        <p:txBody>
          <a:bodyPr>
            <a:normAutofit/>
          </a:bodyPr>
          <a:lstStyle/>
          <a:p>
            <a:pPr algn="l"/>
            <a:r>
              <a:rPr lang="en-US" altLang="zh-CN" sz="2000" dirty="0" smtClean="0"/>
              <a:t>Lianyuan Li , Chen Li    China Mobile</a:t>
            </a:r>
          </a:p>
          <a:p>
            <a:pPr algn="l"/>
            <a:r>
              <a:rPr lang="en-US" altLang="zh-CN" sz="2000" dirty="0" smtClean="0">
                <a:latin typeface="Candara" pitchFamily="34" charset="0"/>
              </a:rPr>
              <a:t>tina.tsou                         Huawei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902951" y="3071810"/>
            <a:ext cx="5598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Candara" pitchFamily="34" charset="0"/>
              </a:rPr>
              <a:t>draft-li-opsawg-loadbalance-mib-03</a:t>
            </a:r>
            <a:endParaRPr lang="zh-CN" altLang="en-US" sz="2800" b="1" dirty="0" smtClean="0">
              <a:latin typeface="Candar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82</a:t>
            </a:r>
            <a:r>
              <a:rPr lang="en-US" altLang="zh-CN" baseline="30000" smtClean="0">
                <a:latin typeface="Arial" pitchFamily="34" charset="0"/>
              </a:rPr>
              <a:t>nd</a:t>
            </a:r>
            <a:r>
              <a:rPr lang="en-US" altLang="zh-CN" smtClean="0">
                <a:latin typeface="Arial" pitchFamily="34" charset="0"/>
              </a:rPr>
              <a:t> IETF @ Taipei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7318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Updates in the draft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57200" y="11430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2400" dirty="0">
                <a:latin typeface="Candara" pitchFamily="34" charset="0"/>
              </a:rPr>
              <a:t>Thanks for the comments from </a:t>
            </a:r>
            <a:r>
              <a:rPr lang="en-US" sz="2400" dirty="0" smtClean="0"/>
              <a:t>Juergen</a:t>
            </a:r>
            <a:r>
              <a:rPr lang="en-GB" sz="2400" dirty="0" smtClean="0">
                <a:latin typeface="Candara" pitchFamily="34" charset="0"/>
              </a:rPr>
              <a:t> </a:t>
            </a:r>
            <a:r>
              <a:rPr lang="en-GB" altLang="zh-CN" sz="2400" dirty="0" smtClean="0">
                <a:latin typeface="Candara" pitchFamily="34" charset="0"/>
              </a:rPr>
              <a:t>schoenwaelder </a:t>
            </a:r>
            <a:r>
              <a:rPr lang="en-GB" altLang="zh-CN" sz="2400" dirty="0">
                <a:latin typeface="Candara" pitchFamily="34" charset="0"/>
              </a:rPr>
              <a:t>and </a:t>
            </a:r>
            <a:r>
              <a:rPr lang="en-GB" altLang="zh-CN" sz="2400" dirty="0" smtClean="0">
                <a:latin typeface="Candara" pitchFamily="34" charset="0"/>
              </a:rPr>
              <a:t>Jean-Philippe Dionne</a:t>
            </a:r>
            <a:endParaRPr lang="en-US" altLang="zh-CN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09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Thanks!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we do this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1214446"/>
          </a:xfrm>
        </p:spPr>
        <p:txBody>
          <a:bodyPr>
            <a:noAutofit/>
          </a:bodyPr>
          <a:lstStyle/>
          <a:p>
            <a:r>
              <a:rPr lang="en-US" altLang="zh-CN" sz="1800" dirty="0" smtClean="0"/>
              <a:t>There is a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requirement to build a unique Load Balancer network management system where two or more vendors‘ LB devices are used.  We propose the standard MIBs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for unique NMS.</a:t>
            </a:r>
          </a:p>
          <a:p>
            <a:r>
              <a:rPr lang="en-US" altLang="zh-CN" sz="1800" dirty="0" smtClean="0"/>
              <a:t>There is not a standard for LB </a:t>
            </a:r>
            <a:r>
              <a:rPr lang="en-US" altLang="zh-CN" sz="1800" dirty="0" err="1" smtClean="0"/>
              <a:t>mib</a:t>
            </a:r>
            <a:r>
              <a:rPr lang="en-US" altLang="zh-CN" sz="1800" dirty="0" smtClean="0"/>
              <a:t> till now. It’s difficult to develop a unique NMS.</a:t>
            </a:r>
            <a:endParaRPr lang="zh-CN" altLang="en-US" sz="1800" dirty="0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3729037" y="2813051"/>
            <a:ext cx="1587" cy="4683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5270499" y="2795588"/>
            <a:ext cx="1588" cy="514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627437" y="3213101"/>
            <a:ext cx="1470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52606" y="3163884"/>
            <a:ext cx="947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Core Router</a:t>
            </a:r>
            <a:endParaRPr lang="zh-CN" altLang="en-US" sz="1200" b="1" dirty="0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3659187" y="3281363"/>
            <a:ext cx="1470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273415" y="4500569"/>
            <a:ext cx="869957" cy="57150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V="1">
            <a:off x="4283065" y="4640266"/>
            <a:ext cx="771525" cy="487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H="1" flipV="1">
            <a:off x="4283065" y="4640266"/>
            <a:ext cx="771525" cy="487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3863965" y="5610229"/>
            <a:ext cx="279400" cy="414337"/>
            <a:chOff x="1348" y="164"/>
            <a:chExt cx="368" cy="604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348" y="164"/>
              <a:ext cx="368" cy="604"/>
            </a:xfrm>
            <a:custGeom>
              <a:avLst/>
              <a:gdLst>
                <a:gd name="T0" fmla="*/ 8454 w 8454"/>
                <a:gd name="T1" fmla="*/ 0 h 13892"/>
                <a:gd name="T2" fmla="*/ 8454 w 8454"/>
                <a:gd name="T3" fmla="*/ 0 h 13892"/>
                <a:gd name="T4" fmla="*/ 8454 w 8454"/>
                <a:gd name="T5" fmla="*/ 0 h 13892"/>
                <a:gd name="T6" fmla="*/ 8454 w 8454"/>
                <a:gd name="T7" fmla="*/ 11056 h 13892"/>
                <a:gd name="T8" fmla="*/ 5601 w 8454"/>
                <a:gd name="T9" fmla="*/ 13892 h 13892"/>
                <a:gd name="T10" fmla="*/ 0 w 8454"/>
                <a:gd name="T11" fmla="*/ 13892 h 13892"/>
                <a:gd name="T12" fmla="*/ 0 w 8454"/>
                <a:gd name="T13" fmla="*/ 2836 h 13892"/>
                <a:gd name="T14" fmla="*/ 2846 w 8454"/>
                <a:gd name="T15" fmla="*/ 1 h 13892"/>
                <a:gd name="T16" fmla="*/ 8454 w 8454"/>
                <a:gd name="T17" fmla="*/ 0 h 13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54"/>
                <a:gd name="T28" fmla="*/ 0 h 13892"/>
                <a:gd name="T29" fmla="*/ 8454 w 8454"/>
                <a:gd name="T30" fmla="*/ 13892 h 13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54" h="13892">
                  <a:moveTo>
                    <a:pt x="8454" y="0"/>
                  </a:moveTo>
                  <a:lnTo>
                    <a:pt x="8454" y="0"/>
                  </a:lnTo>
                  <a:lnTo>
                    <a:pt x="8454" y="11056"/>
                  </a:lnTo>
                  <a:lnTo>
                    <a:pt x="5601" y="13892"/>
                  </a:lnTo>
                  <a:lnTo>
                    <a:pt x="0" y="13892"/>
                  </a:lnTo>
                  <a:lnTo>
                    <a:pt x="0" y="2836"/>
                  </a:lnTo>
                  <a:lnTo>
                    <a:pt x="2846" y="1"/>
                  </a:lnTo>
                  <a:lnTo>
                    <a:pt x="8454" y="0"/>
                  </a:lnTo>
                  <a:close/>
                </a:path>
              </a:pathLst>
            </a:custGeom>
            <a:solidFill>
              <a:srgbClr val="5781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348" y="287"/>
              <a:ext cx="244" cy="481"/>
            </a:xfrm>
            <a:prstGeom prst="rect">
              <a:avLst/>
            </a:prstGeom>
            <a:solidFill>
              <a:srgbClr val="4D72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1592" y="164"/>
              <a:ext cx="124" cy="604"/>
            </a:xfrm>
            <a:custGeom>
              <a:avLst/>
              <a:gdLst>
                <a:gd name="T0" fmla="*/ 2853 w 2853"/>
                <a:gd name="T1" fmla="*/ 0 h 13892"/>
                <a:gd name="T2" fmla="*/ 0 w 2853"/>
                <a:gd name="T3" fmla="*/ 2836 h 13892"/>
                <a:gd name="T4" fmla="*/ 0 w 2853"/>
                <a:gd name="T5" fmla="*/ 13892 h 13892"/>
                <a:gd name="T6" fmla="*/ 2853 w 2853"/>
                <a:gd name="T7" fmla="*/ 11056 h 13892"/>
                <a:gd name="T8" fmla="*/ 2853 w 2853"/>
                <a:gd name="T9" fmla="*/ 0 h 13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3"/>
                <a:gd name="T16" fmla="*/ 0 h 13892"/>
                <a:gd name="T17" fmla="*/ 2853 w 2853"/>
                <a:gd name="T18" fmla="*/ 13892 h 13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3" h="13892">
                  <a:moveTo>
                    <a:pt x="2853" y="0"/>
                  </a:moveTo>
                  <a:lnTo>
                    <a:pt x="0" y="2836"/>
                  </a:lnTo>
                  <a:lnTo>
                    <a:pt x="0" y="13892"/>
                  </a:lnTo>
                  <a:lnTo>
                    <a:pt x="2853" y="11056"/>
                  </a:lnTo>
                  <a:lnTo>
                    <a:pt x="2853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348" y="164"/>
              <a:ext cx="368" cy="123"/>
            </a:xfrm>
            <a:custGeom>
              <a:avLst/>
              <a:gdLst>
                <a:gd name="T0" fmla="*/ 0 w 8454"/>
                <a:gd name="T1" fmla="*/ 2836 h 2836"/>
                <a:gd name="T2" fmla="*/ 5601 w 8454"/>
                <a:gd name="T3" fmla="*/ 2836 h 2836"/>
                <a:gd name="T4" fmla="*/ 8454 w 8454"/>
                <a:gd name="T5" fmla="*/ 0 h 2836"/>
                <a:gd name="T6" fmla="*/ 2846 w 8454"/>
                <a:gd name="T7" fmla="*/ 1 h 2836"/>
                <a:gd name="T8" fmla="*/ 0 w 8454"/>
                <a:gd name="T9" fmla="*/ 2836 h 2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4"/>
                <a:gd name="T16" fmla="*/ 0 h 2836"/>
                <a:gd name="T17" fmla="*/ 8454 w 8454"/>
                <a:gd name="T18" fmla="*/ 2836 h 2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4" h="2836">
                  <a:moveTo>
                    <a:pt x="0" y="2836"/>
                  </a:moveTo>
                  <a:lnTo>
                    <a:pt x="5601" y="2836"/>
                  </a:lnTo>
                  <a:lnTo>
                    <a:pt x="8454" y="0"/>
                  </a:lnTo>
                  <a:lnTo>
                    <a:pt x="2846" y="1"/>
                  </a:lnTo>
                  <a:lnTo>
                    <a:pt x="0" y="2836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1425" y="300"/>
              <a:ext cx="159" cy="5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440" y="313"/>
              <a:ext cx="131" cy="13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1425" y="372"/>
              <a:ext cx="159" cy="11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425" y="501"/>
              <a:ext cx="159" cy="23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440" y="399"/>
              <a:ext cx="131" cy="12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26" name="Group 22"/>
          <p:cNvGrpSpPr>
            <a:grpSpLocks/>
          </p:cNvGrpSpPr>
          <p:nvPr/>
        </p:nvGrpSpPr>
        <p:grpSpPr bwMode="auto">
          <a:xfrm>
            <a:off x="4213215" y="5611816"/>
            <a:ext cx="279400" cy="414338"/>
            <a:chOff x="1348" y="164"/>
            <a:chExt cx="368" cy="604"/>
          </a:xfrm>
        </p:grpSpPr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1348" y="164"/>
              <a:ext cx="368" cy="604"/>
            </a:xfrm>
            <a:custGeom>
              <a:avLst/>
              <a:gdLst>
                <a:gd name="T0" fmla="*/ 8454 w 8454"/>
                <a:gd name="T1" fmla="*/ 0 h 13892"/>
                <a:gd name="T2" fmla="*/ 8454 w 8454"/>
                <a:gd name="T3" fmla="*/ 0 h 13892"/>
                <a:gd name="T4" fmla="*/ 8454 w 8454"/>
                <a:gd name="T5" fmla="*/ 0 h 13892"/>
                <a:gd name="T6" fmla="*/ 8454 w 8454"/>
                <a:gd name="T7" fmla="*/ 11056 h 13892"/>
                <a:gd name="T8" fmla="*/ 5601 w 8454"/>
                <a:gd name="T9" fmla="*/ 13892 h 13892"/>
                <a:gd name="T10" fmla="*/ 0 w 8454"/>
                <a:gd name="T11" fmla="*/ 13892 h 13892"/>
                <a:gd name="T12" fmla="*/ 0 w 8454"/>
                <a:gd name="T13" fmla="*/ 2836 h 13892"/>
                <a:gd name="T14" fmla="*/ 2846 w 8454"/>
                <a:gd name="T15" fmla="*/ 1 h 13892"/>
                <a:gd name="T16" fmla="*/ 8454 w 8454"/>
                <a:gd name="T17" fmla="*/ 0 h 13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54"/>
                <a:gd name="T28" fmla="*/ 0 h 13892"/>
                <a:gd name="T29" fmla="*/ 8454 w 8454"/>
                <a:gd name="T30" fmla="*/ 13892 h 13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54" h="13892">
                  <a:moveTo>
                    <a:pt x="8454" y="0"/>
                  </a:moveTo>
                  <a:lnTo>
                    <a:pt x="8454" y="0"/>
                  </a:lnTo>
                  <a:lnTo>
                    <a:pt x="8454" y="11056"/>
                  </a:lnTo>
                  <a:lnTo>
                    <a:pt x="5601" y="13892"/>
                  </a:lnTo>
                  <a:lnTo>
                    <a:pt x="0" y="13892"/>
                  </a:lnTo>
                  <a:lnTo>
                    <a:pt x="0" y="2836"/>
                  </a:lnTo>
                  <a:lnTo>
                    <a:pt x="2846" y="1"/>
                  </a:lnTo>
                  <a:lnTo>
                    <a:pt x="8454" y="0"/>
                  </a:lnTo>
                  <a:close/>
                </a:path>
              </a:pathLst>
            </a:custGeom>
            <a:solidFill>
              <a:srgbClr val="5781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1348" y="287"/>
              <a:ext cx="244" cy="481"/>
            </a:xfrm>
            <a:prstGeom prst="rect">
              <a:avLst/>
            </a:prstGeom>
            <a:solidFill>
              <a:srgbClr val="4D72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1592" y="164"/>
              <a:ext cx="124" cy="604"/>
            </a:xfrm>
            <a:custGeom>
              <a:avLst/>
              <a:gdLst>
                <a:gd name="T0" fmla="*/ 2853 w 2853"/>
                <a:gd name="T1" fmla="*/ 0 h 13892"/>
                <a:gd name="T2" fmla="*/ 0 w 2853"/>
                <a:gd name="T3" fmla="*/ 2836 h 13892"/>
                <a:gd name="T4" fmla="*/ 0 w 2853"/>
                <a:gd name="T5" fmla="*/ 13892 h 13892"/>
                <a:gd name="T6" fmla="*/ 2853 w 2853"/>
                <a:gd name="T7" fmla="*/ 11056 h 13892"/>
                <a:gd name="T8" fmla="*/ 2853 w 2853"/>
                <a:gd name="T9" fmla="*/ 0 h 13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3"/>
                <a:gd name="T16" fmla="*/ 0 h 13892"/>
                <a:gd name="T17" fmla="*/ 2853 w 2853"/>
                <a:gd name="T18" fmla="*/ 13892 h 13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3" h="13892">
                  <a:moveTo>
                    <a:pt x="2853" y="0"/>
                  </a:moveTo>
                  <a:lnTo>
                    <a:pt x="0" y="2836"/>
                  </a:lnTo>
                  <a:lnTo>
                    <a:pt x="0" y="13892"/>
                  </a:lnTo>
                  <a:lnTo>
                    <a:pt x="2853" y="11056"/>
                  </a:lnTo>
                  <a:lnTo>
                    <a:pt x="2853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1348" y="164"/>
              <a:ext cx="368" cy="123"/>
            </a:xfrm>
            <a:custGeom>
              <a:avLst/>
              <a:gdLst>
                <a:gd name="T0" fmla="*/ 0 w 8454"/>
                <a:gd name="T1" fmla="*/ 2836 h 2836"/>
                <a:gd name="T2" fmla="*/ 5601 w 8454"/>
                <a:gd name="T3" fmla="*/ 2836 h 2836"/>
                <a:gd name="T4" fmla="*/ 8454 w 8454"/>
                <a:gd name="T5" fmla="*/ 0 h 2836"/>
                <a:gd name="T6" fmla="*/ 2846 w 8454"/>
                <a:gd name="T7" fmla="*/ 1 h 2836"/>
                <a:gd name="T8" fmla="*/ 0 w 8454"/>
                <a:gd name="T9" fmla="*/ 2836 h 2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4"/>
                <a:gd name="T16" fmla="*/ 0 h 2836"/>
                <a:gd name="T17" fmla="*/ 8454 w 8454"/>
                <a:gd name="T18" fmla="*/ 2836 h 2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4" h="2836">
                  <a:moveTo>
                    <a:pt x="0" y="2836"/>
                  </a:moveTo>
                  <a:lnTo>
                    <a:pt x="5601" y="2836"/>
                  </a:lnTo>
                  <a:lnTo>
                    <a:pt x="8454" y="0"/>
                  </a:lnTo>
                  <a:lnTo>
                    <a:pt x="2846" y="1"/>
                  </a:lnTo>
                  <a:lnTo>
                    <a:pt x="0" y="2836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1425" y="300"/>
              <a:ext cx="159" cy="5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1440" y="313"/>
              <a:ext cx="131" cy="13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1425" y="372"/>
              <a:ext cx="159" cy="11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1425" y="501"/>
              <a:ext cx="159" cy="23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1440" y="399"/>
              <a:ext cx="131" cy="12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36" name="Group 32"/>
          <p:cNvGrpSpPr>
            <a:grpSpLocks/>
          </p:cNvGrpSpPr>
          <p:nvPr/>
        </p:nvGrpSpPr>
        <p:grpSpPr bwMode="auto">
          <a:xfrm>
            <a:off x="4564053" y="5611816"/>
            <a:ext cx="279400" cy="414338"/>
            <a:chOff x="1348" y="164"/>
            <a:chExt cx="368" cy="604"/>
          </a:xfrm>
        </p:grpSpPr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1348" y="164"/>
              <a:ext cx="368" cy="604"/>
            </a:xfrm>
            <a:custGeom>
              <a:avLst/>
              <a:gdLst>
                <a:gd name="T0" fmla="*/ 8454 w 8454"/>
                <a:gd name="T1" fmla="*/ 0 h 13892"/>
                <a:gd name="T2" fmla="*/ 8454 w 8454"/>
                <a:gd name="T3" fmla="*/ 0 h 13892"/>
                <a:gd name="T4" fmla="*/ 8454 w 8454"/>
                <a:gd name="T5" fmla="*/ 0 h 13892"/>
                <a:gd name="T6" fmla="*/ 8454 w 8454"/>
                <a:gd name="T7" fmla="*/ 11056 h 13892"/>
                <a:gd name="T8" fmla="*/ 5601 w 8454"/>
                <a:gd name="T9" fmla="*/ 13892 h 13892"/>
                <a:gd name="T10" fmla="*/ 0 w 8454"/>
                <a:gd name="T11" fmla="*/ 13892 h 13892"/>
                <a:gd name="T12" fmla="*/ 0 w 8454"/>
                <a:gd name="T13" fmla="*/ 2836 h 13892"/>
                <a:gd name="T14" fmla="*/ 2846 w 8454"/>
                <a:gd name="T15" fmla="*/ 1 h 13892"/>
                <a:gd name="T16" fmla="*/ 8454 w 8454"/>
                <a:gd name="T17" fmla="*/ 0 h 13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54"/>
                <a:gd name="T28" fmla="*/ 0 h 13892"/>
                <a:gd name="T29" fmla="*/ 8454 w 8454"/>
                <a:gd name="T30" fmla="*/ 13892 h 13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54" h="13892">
                  <a:moveTo>
                    <a:pt x="8454" y="0"/>
                  </a:moveTo>
                  <a:lnTo>
                    <a:pt x="8454" y="0"/>
                  </a:lnTo>
                  <a:lnTo>
                    <a:pt x="8454" y="11056"/>
                  </a:lnTo>
                  <a:lnTo>
                    <a:pt x="5601" y="13892"/>
                  </a:lnTo>
                  <a:lnTo>
                    <a:pt x="0" y="13892"/>
                  </a:lnTo>
                  <a:lnTo>
                    <a:pt x="0" y="2836"/>
                  </a:lnTo>
                  <a:lnTo>
                    <a:pt x="2846" y="1"/>
                  </a:lnTo>
                  <a:lnTo>
                    <a:pt x="8454" y="0"/>
                  </a:lnTo>
                  <a:close/>
                </a:path>
              </a:pathLst>
            </a:custGeom>
            <a:solidFill>
              <a:srgbClr val="5781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1348" y="287"/>
              <a:ext cx="244" cy="481"/>
            </a:xfrm>
            <a:prstGeom prst="rect">
              <a:avLst/>
            </a:prstGeom>
            <a:solidFill>
              <a:srgbClr val="4D72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1592" y="164"/>
              <a:ext cx="124" cy="604"/>
            </a:xfrm>
            <a:custGeom>
              <a:avLst/>
              <a:gdLst>
                <a:gd name="T0" fmla="*/ 2853 w 2853"/>
                <a:gd name="T1" fmla="*/ 0 h 13892"/>
                <a:gd name="T2" fmla="*/ 0 w 2853"/>
                <a:gd name="T3" fmla="*/ 2836 h 13892"/>
                <a:gd name="T4" fmla="*/ 0 w 2853"/>
                <a:gd name="T5" fmla="*/ 13892 h 13892"/>
                <a:gd name="T6" fmla="*/ 2853 w 2853"/>
                <a:gd name="T7" fmla="*/ 11056 h 13892"/>
                <a:gd name="T8" fmla="*/ 2853 w 2853"/>
                <a:gd name="T9" fmla="*/ 0 h 13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3"/>
                <a:gd name="T16" fmla="*/ 0 h 13892"/>
                <a:gd name="T17" fmla="*/ 2853 w 2853"/>
                <a:gd name="T18" fmla="*/ 13892 h 13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3" h="13892">
                  <a:moveTo>
                    <a:pt x="2853" y="0"/>
                  </a:moveTo>
                  <a:lnTo>
                    <a:pt x="0" y="2836"/>
                  </a:lnTo>
                  <a:lnTo>
                    <a:pt x="0" y="13892"/>
                  </a:lnTo>
                  <a:lnTo>
                    <a:pt x="2853" y="11056"/>
                  </a:lnTo>
                  <a:lnTo>
                    <a:pt x="2853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1348" y="164"/>
              <a:ext cx="368" cy="123"/>
            </a:xfrm>
            <a:custGeom>
              <a:avLst/>
              <a:gdLst>
                <a:gd name="T0" fmla="*/ 0 w 8454"/>
                <a:gd name="T1" fmla="*/ 2836 h 2836"/>
                <a:gd name="T2" fmla="*/ 5601 w 8454"/>
                <a:gd name="T3" fmla="*/ 2836 h 2836"/>
                <a:gd name="T4" fmla="*/ 8454 w 8454"/>
                <a:gd name="T5" fmla="*/ 0 h 2836"/>
                <a:gd name="T6" fmla="*/ 2846 w 8454"/>
                <a:gd name="T7" fmla="*/ 1 h 2836"/>
                <a:gd name="T8" fmla="*/ 0 w 8454"/>
                <a:gd name="T9" fmla="*/ 2836 h 2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4"/>
                <a:gd name="T16" fmla="*/ 0 h 2836"/>
                <a:gd name="T17" fmla="*/ 8454 w 8454"/>
                <a:gd name="T18" fmla="*/ 2836 h 2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4" h="2836">
                  <a:moveTo>
                    <a:pt x="0" y="2836"/>
                  </a:moveTo>
                  <a:lnTo>
                    <a:pt x="5601" y="2836"/>
                  </a:lnTo>
                  <a:lnTo>
                    <a:pt x="8454" y="0"/>
                  </a:lnTo>
                  <a:lnTo>
                    <a:pt x="2846" y="1"/>
                  </a:lnTo>
                  <a:lnTo>
                    <a:pt x="0" y="2836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1425" y="300"/>
              <a:ext cx="159" cy="5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1440" y="313"/>
              <a:ext cx="131" cy="13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1425" y="372"/>
              <a:ext cx="159" cy="11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1425" y="501"/>
              <a:ext cx="159" cy="23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5" name="Rectangle 41"/>
            <p:cNvSpPr>
              <a:spLocks noChangeArrowheads="1"/>
            </p:cNvSpPr>
            <p:nvPr/>
          </p:nvSpPr>
          <p:spPr bwMode="auto">
            <a:xfrm>
              <a:off x="1440" y="399"/>
              <a:ext cx="131" cy="12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4914890" y="5611816"/>
            <a:ext cx="279400" cy="414338"/>
            <a:chOff x="1348" y="164"/>
            <a:chExt cx="368" cy="604"/>
          </a:xfrm>
        </p:grpSpPr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1348" y="164"/>
              <a:ext cx="368" cy="604"/>
            </a:xfrm>
            <a:custGeom>
              <a:avLst/>
              <a:gdLst>
                <a:gd name="T0" fmla="*/ 8454 w 8454"/>
                <a:gd name="T1" fmla="*/ 0 h 13892"/>
                <a:gd name="T2" fmla="*/ 8454 w 8454"/>
                <a:gd name="T3" fmla="*/ 0 h 13892"/>
                <a:gd name="T4" fmla="*/ 8454 w 8454"/>
                <a:gd name="T5" fmla="*/ 0 h 13892"/>
                <a:gd name="T6" fmla="*/ 8454 w 8454"/>
                <a:gd name="T7" fmla="*/ 11056 h 13892"/>
                <a:gd name="T8" fmla="*/ 5601 w 8454"/>
                <a:gd name="T9" fmla="*/ 13892 h 13892"/>
                <a:gd name="T10" fmla="*/ 0 w 8454"/>
                <a:gd name="T11" fmla="*/ 13892 h 13892"/>
                <a:gd name="T12" fmla="*/ 0 w 8454"/>
                <a:gd name="T13" fmla="*/ 2836 h 13892"/>
                <a:gd name="T14" fmla="*/ 2846 w 8454"/>
                <a:gd name="T15" fmla="*/ 1 h 13892"/>
                <a:gd name="T16" fmla="*/ 8454 w 8454"/>
                <a:gd name="T17" fmla="*/ 0 h 13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54"/>
                <a:gd name="T28" fmla="*/ 0 h 13892"/>
                <a:gd name="T29" fmla="*/ 8454 w 8454"/>
                <a:gd name="T30" fmla="*/ 13892 h 13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54" h="13892">
                  <a:moveTo>
                    <a:pt x="8454" y="0"/>
                  </a:moveTo>
                  <a:lnTo>
                    <a:pt x="8454" y="0"/>
                  </a:lnTo>
                  <a:lnTo>
                    <a:pt x="8454" y="11056"/>
                  </a:lnTo>
                  <a:lnTo>
                    <a:pt x="5601" y="13892"/>
                  </a:lnTo>
                  <a:lnTo>
                    <a:pt x="0" y="13892"/>
                  </a:lnTo>
                  <a:lnTo>
                    <a:pt x="0" y="2836"/>
                  </a:lnTo>
                  <a:lnTo>
                    <a:pt x="2846" y="1"/>
                  </a:lnTo>
                  <a:lnTo>
                    <a:pt x="8454" y="0"/>
                  </a:lnTo>
                  <a:close/>
                </a:path>
              </a:pathLst>
            </a:custGeom>
            <a:solidFill>
              <a:srgbClr val="5781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Rectangle 44"/>
            <p:cNvSpPr>
              <a:spLocks noChangeArrowheads="1"/>
            </p:cNvSpPr>
            <p:nvPr/>
          </p:nvSpPr>
          <p:spPr bwMode="auto">
            <a:xfrm>
              <a:off x="1348" y="287"/>
              <a:ext cx="244" cy="481"/>
            </a:xfrm>
            <a:prstGeom prst="rect">
              <a:avLst/>
            </a:prstGeom>
            <a:solidFill>
              <a:srgbClr val="4D72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1592" y="164"/>
              <a:ext cx="124" cy="604"/>
            </a:xfrm>
            <a:custGeom>
              <a:avLst/>
              <a:gdLst>
                <a:gd name="T0" fmla="*/ 2853 w 2853"/>
                <a:gd name="T1" fmla="*/ 0 h 13892"/>
                <a:gd name="T2" fmla="*/ 0 w 2853"/>
                <a:gd name="T3" fmla="*/ 2836 h 13892"/>
                <a:gd name="T4" fmla="*/ 0 w 2853"/>
                <a:gd name="T5" fmla="*/ 13892 h 13892"/>
                <a:gd name="T6" fmla="*/ 2853 w 2853"/>
                <a:gd name="T7" fmla="*/ 11056 h 13892"/>
                <a:gd name="T8" fmla="*/ 2853 w 2853"/>
                <a:gd name="T9" fmla="*/ 0 h 13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3"/>
                <a:gd name="T16" fmla="*/ 0 h 13892"/>
                <a:gd name="T17" fmla="*/ 2853 w 2853"/>
                <a:gd name="T18" fmla="*/ 13892 h 13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3" h="13892">
                  <a:moveTo>
                    <a:pt x="2853" y="0"/>
                  </a:moveTo>
                  <a:lnTo>
                    <a:pt x="0" y="2836"/>
                  </a:lnTo>
                  <a:lnTo>
                    <a:pt x="0" y="13892"/>
                  </a:lnTo>
                  <a:lnTo>
                    <a:pt x="2853" y="11056"/>
                  </a:lnTo>
                  <a:lnTo>
                    <a:pt x="2853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>
              <a:off x="1348" y="164"/>
              <a:ext cx="368" cy="123"/>
            </a:xfrm>
            <a:custGeom>
              <a:avLst/>
              <a:gdLst>
                <a:gd name="T0" fmla="*/ 0 w 8454"/>
                <a:gd name="T1" fmla="*/ 2836 h 2836"/>
                <a:gd name="T2" fmla="*/ 5601 w 8454"/>
                <a:gd name="T3" fmla="*/ 2836 h 2836"/>
                <a:gd name="T4" fmla="*/ 8454 w 8454"/>
                <a:gd name="T5" fmla="*/ 0 h 2836"/>
                <a:gd name="T6" fmla="*/ 2846 w 8454"/>
                <a:gd name="T7" fmla="*/ 1 h 2836"/>
                <a:gd name="T8" fmla="*/ 0 w 8454"/>
                <a:gd name="T9" fmla="*/ 2836 h 2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4"/>
                <a:gd name="T16" fmla="*/ 0 h 2836"/>
                <a:gd name="T17" fmla="*/ 8454 w 8454"/>
                <a:gd name="T18" fmla="*/ 2836 h 2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4" h="2836">
                  <a:moveTo>
                    <a:pt x="0" y="2836"/>
                  </a:moveTo>
                  <a:lnTo>
                    <a:pt x="5601" y="2836"/>
                  </a:lnTo>
                  <a:lnTo>
                    <a:pt x="8454" y="0"/>
                  </a:lnTo>
                  <a:lnTo>
                    <a:pt x="2846" y="1"/>
                  </a:lnTo>
                  <a:lnTo>
                    <a:pt x="0" y="2836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1425" y="300"/>
              <a:ext cx="159" cy="5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1440" y="313"/>
              <a:ext cx="131" cy="13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1425" y="372"/>
              <a:ext cx="159" cy="11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1425" y="501"/>
              <a:ext cx="159" cy="23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1440" y="399"/>
              <a:ext cx="131" cy="12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6" name="Group 52"/>
          <p:cNvGrpSpPr>
            <a:grpSpLocks/>
          </p:cNvGrpSpPr>
          <p:nvPr/>
        </p:nvGrpSpPr>
        <p:grpSpPr bwMode="auto">
          <a:xfrm>
            <a:off x="5264140" y="5611816"/>
            <a:ext cx="279400" cy="414338"/>
            <a:chOff x="1348" y="164"/>
            <a:chExt cx="368" cy="604"/>
          </a:xfrm>
        </p:grpSpPr>
        <p:sp>
          <p:nvSpPr>
            <p:cNvPr id="57" name="Freeform 53"/>
            <p:cNvSpPr>
              <a:spLocks/>
            </p:cNvSpPr>
            <p:nvPr/>
          </p:nvSpPr>
          <p:spPr bwMode="auto">
            <a:xfrm>
              <a:off x="1348" y="164"/>
              <a:ext cx="368" cy="604"/>
            </a:xfrm>
            <a:custGeom>
              <a:avLst/>
              <a:gdLst>
                <a:gd name="T0" fmla="*/ 8454 w 8454"/>
                <a:gd name="T1" fmla="*/ 0 h 13892"/>
                <a:gd name="T2" fmla="*/ 8454 w 8454"/>
                <a:gd name="T3" fmla="*/ 0 h 13892"/>
                <a:gd name="T4" fmla="*/ 8454 w 8454"/>
                <a:gd name="T5" fmla="*/ 0 h 13892"/>
                <a:gd name="T6" fmla="*/ 8454 w 8454"/>
                <a:gd name="T7" fmla="*/ 11056 h 13892"/>
                <a:gd name="T8" fmla="*/ 5601 w 8454"/>
                <a:gd name="T9" fmla="*/ 13892 h 13892"/>
                <a:gd name="T10" fmla="*/ 0 w 8454"/>
                <a:gd name="T11" fmla="*/ 13892 h 13892"/>
                <a:gd name="T12" fmla="*/ 0 w 8454"/>
                <a:gd name="T13" fmla="*/ 2836 h 13892"/>
                <a:gd name="T14" fmla="*/ 2846 w 8454"/>
                <a:gd name="T15" fmla="*/ 1 h 13892"/>
                <a:gd name="T16" fmla="*/ 8454 w 8454"/>
                <a:gd name="T17" fmla="*/ 0 h 138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454"/>
                <a:gd name="T28" fmla="*/ 0 h 13892"/>
                <a:gd name="T29" fmla="*/ 8454 w 8454"/>
                <a:gd name="T30" fmla="*/ 13892 h 138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454" h="13892">
                  <a:moveTo>
                    <a:pt x="8454" y="0"/>
                  </a:moveTo>
                  <a:lnTo>
                    <a:pt x="8454" y="0"/>
                  </a:lnTo>
                  <a:lnTo>
                    <a:pt x="8454" y="11056"/>
                  </a:lnTo>
                  <a:lnTo>
                    <a:pt x="5601" y="13892"/>
                  </a:lnTo>
                  <a:lnTo>
                    <a:pt x="0" y="13892"/>
                  </a:lnTo>
                  <a:lnTo>
                    <a:pt x="0" y="2836"/>
                  </a:lnTo>
                  <a:lnTo>
                    <a:pt x="2846" y="1"/>
                  </a:lnTo>
                  <a:lnTo>
                    <a:pt x="8454" y="0"/>
                  </a:lnTo>
                  <a:close/>
                </a:path>
              </a:pathLst>
            </a:custGeom>
            <a:solidFill>
              <a:srgbClr val="5781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1348" y="287"/>
              <a:ext cx="244" cy="481"/>
            </a:xfrm>
            <a:prstGeom prst="rect">
              <a:avLst/>
            </a:prstGeom>
            <a:solidFill>
              <a:srgbClr val="4D72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>
              <a:off x="1592" y="164"/>
              <a:ext cx="124" cy="604"/>
            </a:xfrm>
            <a:custGeom>
              <a:avLst/>
              <a:gdLst>
                <a:gd name="T0" fmla="*/ 2853 w 2853"/>
                <a:gd name="T1" fmla="*/ 0 h 13892"/>
                <a:gd name="T2" fmla="*/ 0 w 2853"/>
                <a:gd name="T3" fmla="*/ 2836 h 13892"/>
                <a:gd name="T4" fmla="*/ 0 w 2853"/>
                <a:gd name="T5" fmla="*/ 13892 h 13892"/>
                <a:gd name="T6" fmla="*/ 2853 w 2853"/>
                <a:gd name="T7" fmla="*/ 11056 h 13892"/>
                <a:gd name="T8" fmla="*/ 2853 w 2853"/>
                <a:gd name="T9" fmla="*/ 0 h 13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3"/>
                <a:gd name="T16" fmla="*/ 0 h 13892"/>
                <a:gd name="T17" fmla="*/ 2853 w 2853"/>
                <a:gd name="T18" fmla="*/ 13892 h 13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3" h="13892">
                  <a:moveTo>
                    <a:pt x="2853" y="0"/>
                  </a:moveTo>
                  <a:lnTo>
                    <a:pt x="0" y="2836"/>
                  </a:lnTo>
                  <a:lnTo>
                    <a:pt x="0" y="13892"/>
                  </a:lnTo>
                  <a:lnTo>
                    <a:pt x="2853" y="11056"/>
                  </a:lnTo>
                  <a:lnTo>
                    <a:pt x="2853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1348" y="164"/>
              <a:ext cx="368" cy="123"/>
            </a:xfrm>
            <a:custGeom>
              <a:avLst/>
              <a:gdLst>
                <a:gd name="T0" fmla="*/ 0 w 8454"/>
                <a:gd name="T1" fmla="*/ 2836 h 2836"/>
                <a:gd name="T2" fmla="*/ 5601 w 8454"/>
                <a:gd name="T3" fmla="*/ 2836 h 2836"/>
                <a:gd name="T4" fmla="*/ 8454 w 8454"/>
                <a:gd name="T5" fmla="*/ 0 h 2836"/>
                <a:gd name="T6" fmla="*/ 2846 w 8454"/>
                <a:gd name="T7" fmla="*/ 1 h 2836"/>
                <a:gd name="T8" fmla="*/ 0 w 8454"/>
                <a:gd name="T9" fmla="*/ 2836 h 2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4"/>
                <a:gd name="T16" fmla="*/ 0 h 2836"/>
                <a:gd name="T17" fmla="*/ 8454 w 8454"/>
                <a:gd name="T18" fmla="*/ 2836 h 2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4" h="2836">
                  <a:moveTo>
                    <a:pt x="0" y="2836"/>
                  </a:moveTo>
                  <a:lnTo>
                    <a:pt x="5601" y="2836"/>
                  </a:lnTo>
                  <a:lnTo>
                    <a:pt x="8454" y="0"/>
                  </a:lnTo>
                  <a:lnTo>
                    <a:pt x="2846" y="1"/>
                  </a:lnTo>
                  <a:lnTo>
                    <a:pt x="0" y="2836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Rectangle 57"/>
            <p:cNvSpPr>
              <a:spLocks noChangeArrowheads="1"/>
            </p:cNvSpPr>
            <p:nvPr/>
          </p:nvSpPr>
          <p:spPr bwMode="auto">
            <a:xfrm>
              <a:off x="1425" y="300"/>
              <a:ext cx="159" cy="5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2" name="Rectangle 58"/>
            <p:cNvSpPr>
              <a:spLocks noChangeArrowheads="1"/>
            </p:cNvSpPr>
            <p:nvPr/>
          </p:nvSpPr>
          <p:spPr bwMode="auto">
            <a:xfrm>
              <a:off x="1440" y="313"/>
              <a:ext cx="131" cy="13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3" name="Rectangle 59"/>
            <p:cNvSpPr>
              <a:spLocks noChangeArrowheads="1"/>
            </p:cNvSpPr>
            <p:nvPr/>
          </p:nvSpPr>
          <p:spPr bwMode="auto">
            <a:xfrm>
              <a:off x="1425" y="372"/>
              <a:ext cx="159" cy="11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4" name="Rectangle 60"/>
            <p:cNvSpPr>
              <a:spLocks noChangeArrowheads="1"/>
            </p:cNvSpPr>
            <p:nvPr/>
          </p:nvSpPr>
          <p:spPr bwMode="auto">
            <a:xfrm>
              <a:off x="1425" y="501"/>
              <a:ext cx="159" cy="239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1440" y="399"/>
              <a:ext cx="131" cy="12"/>
            </a:xfrm>
            <a:prstGeom prst="rect">
              <a:avLst/>
            </a:prstGeom>
            <a:solidFill>
              <a:srgbClr val="004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3722678" y="5541966"/>
            <a:ext cx="2032000" cy="7620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8" name="Line 64"/>
          <p:cNvSpPr>
            <a:spLocks noChangeShapeType="1"/>
          </p:cNvSpPr>
          <p:nvPr/>
        </p:nvSpPr>
        <p:spPr bwMode="auto">
          <a:xfrm>
            <a:off x="4283065" y="5334004"/>
            <a:ext cx="1588" cy="207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Line 65"/>
          <p:cNvSpPr>
            <a:spLocks noChangeShapeType="1"/>
          </p:cNvSpPr>
          <p:nvPr/>
        </p:nvSpPr>
        <p:spPr bwMode="auto">
          <a:xfrm>
            <a:off x="5054590" y="5264154"/>
            <a:ext cx="1588" cy="277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" name="Line 134"/>
          <p:cNvSpPr>
            <a:spLocks noChangeShapeType="1"/>
          </p:cNvSpPr>
          <p:nvPr/>
        </p:nvSpPr>
        <p:spPr bwMode="auto">
          <a:xfrm>
            <a:off x="4287828" y="4648204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Line 135"/>
          <p:cNvSpPr>
            <a:spLocks noChangeShapeType="1"/>
          </p:cNvSpPr>
          <p:nvPr/>
        </p:nvSpPr>
        <p:spPr bwMode="auto">
          <a:xfrm>
            <a:off x="5079990" y="4648204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0" name="Text Box 266"/>
          <p:cNvSpPr txBox="1">
            <a:spLocks noChangeArrowheads="1"/>
          </p:cNvSpPr>
          <p:nvPr/>
        </p:nvSpPr>
        <p:spPr bwMode="auto">
          <a:xfrm>
            <a:off x="5191115" y="5154626"/>
            <a:ext cx="8856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Access  SW</a:t>
            </a:r>
            <a:endParaRPr lang="zh-CN" altLang="en-US" sz="1200" b="1" dirty="0"/>
          </a:p>
        </p:txBody>
      </p:sp>
      <p:grpSp>
        <p:nvGrpSpPr>
          <p:cNvPr id="158" name="Group 294"/>
          <p:cNvGrpSpPr>
            <a:grpSpLocks noChangeAspect="1"/>
          </p:cNvGrpSpPr>
          <p:nvPr/>
        </p:nvGrpSpPr>
        <p:grpSpPr bwMode="auto">
          <a:xfrm>
            <a:off x="4759315" y="4144966"/>
            <a:ext cx="487363" cy="541338"/>
            <a:chOff x="2138" y="1507"/>
            <a:chExt cx="498" cy="521"/>
          </a:xfrm>
        </p:grpSpPr>
        <p:sp>
          <p:nvSpPr>
            <p:cNvPr id="159" name="Freeform 295"/>
            <p:cNvSpPr>
              <a:spLocks noChangeAspect="1"/>
            </p:cNvSpPr>
            <p:nvPr/>
          </p:nvSpPr>
          <p:spPr bwMode="auto">
            <a:xfrm>
              <a:off x="2550" y="1575"/>
              <a:ext cx="86" cy="453"/>
            </a:xfrm>
            <a:custGeom>
              <a:avLst/>
              <a:gdLst>
                <a:gd name="T0" fmla="*/ 42 w 43"/>
                <a:gd name="T1" fmla="*/ 6 h 226"/>
                <a:gd name="T2" fmla="*/ 5 w 43"/>
                <a:gd name="T3" fmla="*/ 22 h 226"/>
                <a:gd name="T4" fmla="*/ 0 w 43"/>
                <a:gd name="T5" fmla="*/ 221 h 226"/>
                <a:gd name="T6" fmla="*/ 10 w 43"/>
                <a:gd name="T7" fmla="*/ 217 h 226"/>
                <a:gd name="T8" fmla="*/ 38 w 43"/>
                <a:gd name="T9" fmla="*/ 190 h 226"/>
                <a:gd name="T10" fmla="*/ 43 w 43"/>
                <a:gd name="T11" fmla="*/ 177 h 226"/>
                <a:gd name="T12" fmla="*/ 43 w 43"/>
                <a:gd name="T13" fmla="*/ 17 h 226"/>
                <a:gd name="T14" fmla="*/ 42 w 43"/>
                <a:gd name="T15" fmla="*/ 6 h 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"/>
                <a:gd name="T25" fmla="*/ 0 h 226"/>
                <a:gd name="T26" fmla="*/ 43 w 43"/>
                <a:gd name="T27" fmla="*/ 226 h 2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" h="226">
                  <a:moveTo>
                    <a:pt x="42" y="6"/>
                  </a:moveTo>
                  <a:cubicBezTo>
                    <a:pt x="38" y="0"/>
                    <a:pt x="5" y="22"/>
                    <a:pt x="5" y="2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6"/>
                    <a:pt x="10" y="217"/>
                  </a:cubicBezTo>
                  <a:cubicBezTo>
                    <a:pt x="18" y="210"/>
                    <a:pt x="35" y="195"/>
                    <a:pt x="38" y="190"/>
                  </a:cubicBezTo>
                  <a:cubicBezTo>
                    <a:pt x="42" y="186"/>
                    <a:pt x="43" y="187"/>
                    <a:pt x="43" y="17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7"/>
                    <a:pt x="42" y="6"/>
                    <a:pt x="42" y="6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296"/>
            <p:cNvSpPr>
              <a:spLocks noChangeAspect="1"/>
            </p:cNvSpPr>
            <p:nvPr/>
          </p:nvSpPr>
          <p:spPr bwMode="auto">
            <a:xfrm>
              <a:off x="2138" y="1507"/>
              <a:ext cx="490" cy="118"/>
            </a:xfrm>
            <a:custGeom>
              <a:avLst/>
              <a:gdLst>
                <a:gd name="T0" fmla="*/ 245 w 245"/>
                <a:gd name="T1" fmla="*/ 37 h 59"/>
                <a:gd name="T2" fmla="*/ 212 w 245"/>
                <a:gd name="T3" fmla="*/ 59 h 59"/>
                <a:gd name="T4" fmla="*/ 8 w 245"/>
                <a:gd name="T5" fmla="*/ 22 h 59"/>
                <a:gd name="T6" fmla="*/ 1 w 245"/>
                <a:gd name="T7" fmla="*/ 27 h 59"/>
                <a:gd name="T8" fmla="*/ 4 w 245"/>
                <a:gd name="T9" fmla="*/ 18 h 59"/>
                <a:gd name="T10" fmla="*/ 30 w 245"/>
                <a:gd name="T11" fmla="*/ 1 h 59"/>
                <a:gd name="T12" fmla="*/ 35 w 245"/>
                <a:gd name="T13" fmla="*/ 0 h 59"/>
                <a:gd name="T14" fmla="*/ 237 w 245"/>
                <a:gd name="T15" fmla="*/ 34 h 59"/>
                <a:gd name="T16" fmla="*/ 245 w 245"/>
                <a:gd name="T17" fmla="*/ 37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5"/>
                <a:gd name="T28" fmla="*/ 0 h 59"/>
                <a:gd name="T29" fmla="*/ 245 w 245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5" h="59">
                  <a:moveTo>
                    <a:pt x="245" y="37"/>
                  </a:moveTo>
                  <a:cubicBezTo>
                    <a:pt x="212" y="59"/>
                    <a:pt x="212" y="59"/>
                    <a:pt x="212" y="59"/>
                  </a:cubicBezTo>
                  <a:cubicBezTo>
                    <a:pt x="92" y="38"/>
                    <a:pt x="18" y="24"/>
                    <a:pt x="8" y="22"/>
                  </a:cubicBezTo>
                  <a:cubicBezTo>
                    <a:pt x="2" y="21"/>
                    <a:pt x="1" y="27"/>
                    <a:pt x="1" y="27"/>
                  </a:cubicBezTo>
                  <a:cubicBezTo>
                    <a:pt x="1" y="27"/>
                    <a:pt x="0" y="21"/>
                    <a:pt x="4" y="18"/>
                  </a:cubicBezTo>
                  <a:cubicBezTo>
                    <a:pt x="7" y="16"/>
                    <a:pt x="23" y="6"/>
                    <a:pt x="30" y="1"/>
                  </a:cubicBezTo>
                  <a:cubicBezTo>
                    <a:pt x="33" y="0"/>
                    <a:pt x="35" y="0"/>
                    <a:pt x="35" y="0"/>
                  </a:cubicBezTo>
                  <a:cubicBezTo>
                    <a:pt x="35" y="0"/>
                    <a:pt x="234" y="34"/>
                    <a:pt x="237" y="34"/>
                  </a:cubicBezTo>
                  <a:cubicBezTo>
                    <a:pt x="244" y="36"/>
                    <a:pt x="245" y="37"/>
                    <a:pt x="245" y="37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297"/>
            <p:cNvSpPr>
              <a:spLocks noChangeAspect="1"/>
            </p:cNvSpPr>
            <p:nvPr/>
          </p:nvSpPr>
          <p:spPr bwMode="auto">
            <a:xfrm>
              <a:off x="2542" y="1579"/>
              <a:ext cx="92" cy="64"/>
            </a:xfrm>
            <a:custGeom>
              <a:avLst/>
              <a:gdLst>
                <a:gd name="T0" fmla="*/ 0 w 46"/>
                <a:gd name="T1" fmla="*/ 22 h 32"/>
                <a:gd name="T2" fmla="*/ 41 w 46"/>
                <a:gd name="T3" fmla="*/ 0 h 32"/>
                <a:gd name="T4" fmla="*/ 46 w 46"/>
                <a:gd name="T5" fmla="*/ 7 h 32"/>
                <a:gd name="T6" fmla="*/ 8 w 46"/>
                <a:gd name="T7" fmla="*/ 32 h 32"/>
                <a:gd name="T8" fmla="*/ 0 w 46"/>
                <a:gd name="T9" fmla="*/ 2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32"/>
                <a:gd name="T17" fmla="*/ 46 w 46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32">
                  <a:moveTo>
                    <a:pt x="0" y="22"/>
                  </a:moveTo>
                  <a:cubicBezTo>
                    <a:pt x="0" y="22"/>
                    <a:pt x="37" y="1"/>
                    <a:pt x="41" y="0"/>
                  </a:cubicBezTo>
                  <a:cubicBezTo>
                    <a:pt x="45" y="1"/>
                    <a:pt x="46" y="3"/>
                    <a:pt x="46" y="7"/>
                  </a:cubicBezTo>
                  <a:cubicBezTo>
                    <a:pt x="8" y="32"/>
                    <a:pt x="8" y="32"/>
                    <a:pt x="8" y="32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298"/>
            <p:cNvSpPr>
              <a:spLocks noChangeAspect="1"/>
            </p:cNvSpPr>
            <p:nvPr/>
          </p:nvSpPr>
          <p:spPr bwMode="auto">
            <a:xfrm>
              <a:off x="2138" y="1547"/>
              <a:ext cx="426" cy="479"/>
            </a:xfrm>
            <a:custGeom>
              <a:avLst/>
              <a:gdLst>
                <a:gd name="T0" fmla="*/ 207 w 213"/>
                <a:gd name="T1" fmla="*/ 37 h 239"/>
                <a:gd name="T2" fmla="*/ 8 w 213"/>
                <a:gd name="T3" fmla="*/ 1 h 239"/>
                <a:gd name="T4" fmla="*/ 0 w 213"/>
                <a:gd name="T5" fmla="*/ 6 h 239"/>
                <a:gd name="T6" fmla="*/ 0 w 213"/>
                <a:gd name="T7" fmla="*/ 180 h 239"/>
                <a:gd name="T8" fmla="*/ 7 w 213"/>
                <a:gd name="T9" fmla="*/ 194 h 239"/>
                <a:gd name="T10" fmla="*/ 200 w 213"/>
                <a:gd name="T11" fmla="*/ 236 h 239"/>
                <a:gd name="T12" fmla="*/ 212 w 213"/>
                <a:gd name="T13" fmla="*/ 228 h 239"/>
                <a:gd name="T14" fmla="*/ 212 w 213"/>
                <a:gd name="T15" fmla="*/ 47 h 239"/>
                <a:gd name="T16" fmla="*/ 207 w 213"/>
                <a:gd name="T17" fmla="*/ 37 h 2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3"/>
                <a:gd name="T28" fmla="*/ 0 h 239"/>
                <a:gd name="T29" fmla="*/ 213 w 213"/>
                <a:gd name="T30" fmla="*/ 239 h 2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3" h="239">
                  <a:moveTo>
                    <a:pt x="207" y="37"/>
                  </a:moveTo>
                  <a:cubicBezTo>
                    <a:pt x="92" y="17"/>
                    <a:pt x="17" y="3"/>
                    <a:pt x="8" y="1"/>
                  </a:cubicBezTo>
                  <a:cubicBezTo>
                    <a:pt x="1" y="0"/>
                    <a:pt x="0" y="6"/>
                    <a:pt x="0" y="6"/>
                  </a:cubicBezTo>
                  <a:cubicBezTo>
                    <a:pt x="0" y="6"/>
                    <a:pt x="0" y="168"/>
                    <a:pt x="0" y="180"/>
                  </a:cubicBezTo>
                  <a:cubicBezTo>
                    <a:pt x="0" y="192"/>
                    <a:pt x="2" y="192"/>
                    <a:pt x="7" y="194"/>
                  </a:cubicBezTo>
                  <a:cubicBezTo>
                    <a:pt x="11" y="195"/>
                    <a:pt x="165" y="228"/>
                    <a:pt x="200" y="236"/>
                  </a:cubicBezTo>
                  <a:cubicBezTo>
                    <a:pt x="213" y="239"/>
                    <a:pt x="212" y="232"/>
                    <a:pt x="212" y="228"/>
                  </a:cubicBezTo>
                  <a:cubicBezTo>
                    <a:pt x="212" y="228"/>
                    <a:pt x="212" y="54"/>
                    <a:pt x="212" y="47"/>
                  </a:cubicBezTo>
                  <a:cubicBezTo>
                    <a:pt x="212" y="42"/>
                    <a:pt x="208" y="38"/>
                    <a:pt x="207" y="37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299"/>
            <p:cNvSpPr>
              <a:spLocks noChangeAspect="1"/>
            </p:cNvSpPr>
            <p:nvPr/>
          </p:nvSpPr>
          <p:spPr bwMode="auto">
            <a:xfrm>
              <a:off x="2152" y="1561"/>
              <a:ext cx="394" cy="445"/>
            </a:xfrm>
            <a:custGeom>
              <a:avLst/>
              <a:gdLst>
                <a:gd name="T0" fmla="*/ 192 w 197"/>
                <a:gd name="T1" fmla="*/ 35 h 222"/>
                <a:gd name="T2" fmla="*/ 6 w 197"/>
                <a:gd name="T3" fmla="*/ 1 h 222"/>
                <a:gd name="T4" fmla="*/ 0 w 197"/>
                <a:gd name="T5" fmla="*/ 5 h 222"/>
                <a:gd name="T6" fmla="*/ 0 w 197"/>
                <a:gd name="T7" fmla="*/ 167 h 222"/>
                <a:gd name="T8" fmla="*/ 6 w 197"/>
                <a:gd name="T9" fmla="*/ 180 h 222"/>
                <a:gd name="T10" fmla="*/ 187 w 197"/>
                <a:gd name="T11" fmla="*/ 220 h 222"/>
                <a:gd name="T12" fmla="*/ 197 w 197"/>
                <a:gd name="T13" fmla="*/ 212 h 222"/>
                <a:gd name="T14" fmla="*/ 197 w 197"/>
                <a:gd name="T15" fmla="*/ 44 h 222"/>
                <a:gd name="T16" fmla="*/ 192 w 197"/>
                <a:gd name="T17" fmla="*/ 35 h 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7"/>
                <a:gd name="T28" fmla="*/ 0 h 222"/>
                <a:gd name="T29" fmla="*/ 197 w 197"/>
                <a:gd name="T30" fmla="*/ 222 h 2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7" h="222">
                  <a:moveTo>
                    <a:pt x="192" y="35"/>
                  </a:moveTo>
                  <a:cubicBezTo>
                    <a:pt x="85" y="16"/>
                    <a:pt x="15" y="3"/>
                    <a:pt x="6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55"/>
                    <a:pt x="0" y="167"/>
                  </a:cubicBezTo>
                  <a:cubicBezTo>
                    <a:pt x="0" y="178"/>
                    <a:pt x="1" y="179"/>
                    <a:pt x="6" y="180"/>
                  </a:cubicBezTo>
                  <a:cubicBezTo>
                    <a:pt x="9" y="181"/>
                    <a:pt x="154" y="212"/>
                    <a:pt x="187" y="220"/>
                  </a:cubicBezTo>
                  <a:cubicBezTo>
                    <a:pt x="197" y="222"/>
                    <a:pt x="196" y="215"/>
                    <a:pt x="197" y="212"/>
                  </a:cubicBezTo>
                  <a:cubicBezTo>
                    <a:pt x="197" y="212"/>
                    <a:pt x="197" y="50"/>
                    <a:pt x="197" y="44"/>
                  </a:cubicBezTo>
                  <a:cubicBezTo>
                    <a:pt x="197" y="39"/>
                    <a:pt x="196" y="35"/>
                    <a:pt x="192" y="35"/>
                  </a:cubicBez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300"/>
            <p:cNvSpPr>
              <a:spLocks noChangeAspect="1" noEditPoints="1"/>
            </p:cNvSpPr>
            <p:nvPr/>
          </p:nvSpPr>
          <p:spPr bwMode="auto">
            <a:xfrm>
              <a:off x="2150" y="1561"/>
              <a:ext cx="398" cy="443"/>
            </a:xfrm>
            <a:custGeom>
              <a:avLst/>
              <a:gdLst>
                <a:gd name="T0" fmla="*/ 2 w 199"/>
                <a:gd name="T1" fmla="*/ 1 h 221"/>
                <a:gd name="T2" fmla="*/ 0 w 199"/>
                <a:gd name="T3" fmla="*/ 5 h 221"/>
                <a:gd name="T4" fmla="*/ 0 w 199"/>
                <a:gd name="T5" fmla="*/ 167 h 221"/>
                <a:gd name="T6" fmla="*/ 7 w 199"/>
                <a:gd name="T7" fmla="*/ 181 h 221"/>
                <a:gd name="T8" fmla="*/ 73 w 199"/>
                <a:gd name="T9" fmla="*/ 195 h 221"/>
                <a:gd name="T10" fmla="*/ 188 w 199"/>
                <a:gd name="T11" fmla="*/ 221 h 221"/>
                <a:gd name="T12" fmla="*/ 195 w 199"/>
                <a:gd name="T13" fmla="*/ 220 h 221"/>
                <a:gd name="T14" fmla="*/ 198 w 199"/>
                <a:gd name="T15" fmla="*/ 212 h 221"/>
                <a:gd name="T16" fmla="*/ 198 w 199"/>
                <a:gd name="T17" fmla="*/ 44 h 221"/>
                <a:gd name="T18" fmla="*/ 193 w 199"/>
                <a:gd name="T19" fmla="*/ 34 h 221"/>
                <a:gd name="T20" fmla="*/ 193 w 199"/>
                <a:gd name="T21" fmla="*/ 34 h 221"/>
                <a:gd name="T22" fmla="*/ 7 w 199"/>
                <a:gd name="T23" fmla="*/ 0 h 221"/>
                <a:gd name="T24" fmla="*/ 2 w 199"/>
                <a:gd name="T25" fmla="*/ 1 h 221"/>
                <a:gd name="T26" fmla="*/ 188 w 199"/>
                <a:gd name="T27" fmla="*/ 219 h 221"/>
                <a:gd name="T28" fmla="*/ 73 w 199"/>
                <a:gd name="T29" fmla="*/ 194 h 221"/>
                <a:gd name="T30" fmla="*/ 8 w 199"/>
                <a:gd name="T31" fmla="*/ 179 h 221"/>
                <a:gd name="T32" fmla="*/ 1 w 199"/>
                <a:gd name="T33" fmla="*/ 167 h 221"/>
                <a:gd name="T34" fmla="*/ 1 w 199"/>
                <a:gd name="T35" fmla="*/ 5 h 221"/>
                <a:gd name="T36" fmla="*/ 3 w 199"/>
                <a:gd name="T37" fmla="*/ 2 h 221"/>
                <a:gd name="T38" fmla="*/ 7 w 199"/>
                <a:gd name="T39" fmla="*/ 2 h 221"/>
                <a:gd name="T40" fmla="*/ 193 w 199"/>
                <a:gd name="T41" fmla="*/ 36 h 221"/>
                <a:gd name="T42" fmla="*/ 197 w 199"/>
                <a:gd name="T43" fmla="*/ 44 h 221"/>
                <a:gd name="T44" fmla="*/ 197 w 199"/>
                <a:gd name="T45" fmla="*/ 212 h 221"/>
                <a:gd name="T46" fmla="*/ 195 w 199"/>
                <a:gd name="T47" fmla="*/ 219 h 221"/>
                <a:gd name="T48" fmla="*/ 188 w 199"/>
                <a:gd name="T49" fmla="*/ 219 h 22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9"/>
                <a:gd name="T76" fmla="*/ 0 h 221"/>
                <a:gd name="T77" fmla="*/ 199 w 199"/>
                <a:gd name="T78" fmla="*/ 221 h 22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9" h="221">
                  <a:moveTo>
                    <a:pt x="2" y="1"/>
                  </a:move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0" y="167"/>
                    <a:pt x="0" y="167"/>
                  </a:cubicBezTo>
                  <a:cubicBezTo>
                    <a:pt x="0" y="178"/>
                    <a:pt x="1" y="179"/>
                    <a:pt x="7" y="181"/>
                  </a:cubicBezTo>
                  <a:cubicBezTo>
                    <a:pt x="8" y="181"/>
                    <a:pt x="33" y="187"/>
                    <a:pt x="73" y="195"/>
                  </a:cubicBezTo>
                  <a:cubicBezTo>
                    <a:pt x="188" y="221"/>
                    <a:pt x="188" y="221"/>
                    <a:pt x="188" y="221"/>
                  </a:cubicBezTo>
                  <a:cubicBezTo>
                    <a:pt x="190" y="221"/>
                    <a:pt x="194" y="221"/>
                    <a:pt x="195" y="220"/>
                  </a:cubicBezTo>
                  <a:cubicBezTo>
                    <a:pt x="199" y="218"/>
                    <a:pt x="198" y="212"/>
                    <a:pt x="198" y="212"/>
                  </a:cubicBezTo>
                  <a:cubicBezTo>
                    <a:pt x="198" y="212"/>
                    <a:pt x="198" y="44"/>
                    <a:pt x="198" y="44"/>
                  </a:cubicBezTo>
                  <a:cubicBezTo>
                    <a:pt x="198" y="39"/>
                    <a:pt x="198" y="35"/>
                    <a:pt x="193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188" y="219"/>
                  </a:moveTo>
                  <a:cubicBezTo>
                    <a:pt x="188" y="219"/>
                    <a:pt x="73" y="194"/>
                    <a:pt x="73" y="194"/>
                  </a:cubicBezTo>
                  <a:cubicBezTo>
                    <a:pt x="39" y="186"/>
                    <a:pt x="9" y="180"/>
                    <a:pt x="8" y="179"/>
                  </a:cubicBezTo>
                  <a:cubicBezTo>
                    <a:pt x="3" y="178"/>
                    <a:pt x="1" y="177"/>
                    <a:pt x="1" y="16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3"/>
                    <a:pt x="3" y="2"/>
                  </a:cubicBezTo>
                  <a:cubicBezTo>
                    <a:pt x="4" y="2"/>
                    <a:pt x="5" y="1"/>
                    <a:pt x="7" y="2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6" y="36"/>
                    <a:pt x="197" y="39"/>
                    <a:pt x="197" y="44"/>
                  </a:cubicBezTo>
                  <a:cubicBezTo>
                    <a:pt x="197" y="212"/>
                    <a:pt x="197" y="212"/>
                    <a:pt x="197" y="212"/>
                  </a:cubicBezTo>
                  <a:cubicBezTo>
                    <a:pt x="197" y="212"/>
                    <a:pt x="197" y="217"/>
                    <a:pt x="195" y="219"/>
                  </a:cubicBezTo>
                  <a:cubicBezTo>
                    <a:pt x="193" y="220"/>
                    <a:pt x="190" y="220"/>
                    <a:pt x="188" y="219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301"/>
            <p:cNvSpPr>
              <a:spLocks noChangeAspect="1" noEditPoints="1"/>
            </p:cNvSpPr>
            <p:nvPr/>
          </p:nvSpPr>
          <p:spPr bwMode="auto">
            <a:xfrm>
              <a:off x="2208" y="1621"/>
              <a:ext cx="304" cy="333"/>
            </a:xfrm>
            <a:custGeom>
              <a:avLst/>
              <a:gdLst>
                <a:gd name="T0" fmla="*/ 48 w 152"/>
                <a:gd name="T1" fmla="*/ 51 h 166"/>
                <a:gd name="T2" fmla="*/ 60 w 152"/>
                <a:gd name="T3" fmla="*/ 45 h 166"/>
                <a:gd name="T4" fmla="*/ 60 w 152"/>
                <a:gd name="T5" fmla="*/ 7 h 166"/>
                <a:gd name="T6" fmla="*/ 45 w 152"/>
                <a:gd name="T7" fmla="*/ 4 h 166"/>
                <a:gd name="T8" fmla="*/ 45 w 152"/>
                <a:gd name="T9" fmla="*/ 37 h 166"/>
                <a:gd name="T10" fmla="*/ 13 w 152"/>
                <a:gd name="T11" fmla="*/ 0 h 166"/>
                <a:gd name="T12" fmla="*/ 9 w 152"/>
                <a:gd name="T13" fmla="*/ 5 h 166"/>
                <a:gd name="T14" fmla="*/ 1 w 152"/>
                <a:gd name="T15" fmla="*/ 9 h 166"/>
                <a:gd name="T16" fmla="*/ 32 w 152"/>
                <a:gd name="T17" fmla="*/ 45 h 166"/>
                <a:gd name="T18" fmla="*/ 0 w 152"/>
                <a:gd name="T19" fmla="*/ 38 h 166"/>
                <a:gd name="T20" fmla="*/ 0 w 152"/>
                <a:gd name="T21" fmla="*/ 53 h 166"/>
                <a:gd name="T22" fmla="*/ 40 w 152"/>
                <a:gd name="T23" fmla="*/ 61 h 166"/>
                <a:gd name="T24" fmla="*/ 48 w 152"/>
                <a:gd name="T25" fmla="*/ 51 h 166"/>
                <a:gd name="T26" fmla="*/ 48 w 152"/>
                <a:gd name="T27" fmla="*/ 104 h 166"/>
                <a:gd name="T28" fmla="*/ 40 w 152"/>
                <a:gd name="T29" fmla="*/ 91 h 166"/>
                <a:gd name="T30" fmla="*/ 0 w 152"/>
                <a:gd name="T31" fmla="*/ 83 h 166"/>
                <a:gd name="T32" fmla="*/ 0 w 152"/>
                <a:gd name="T33" fmla="*/ 97 h 166"/>
                <a:gd name="T34" fmla="*/ 34 w 152"/>
                <a:gd name="T35" fmla="*/ 104 h 166"/>
                <a:gd name="T36" fmla="*/ 2 w 152"/>
                <a:gd name="T37" fmla="*/ 128 h 166"/>
                <a:gd name="T38" fmla="*/ 9 w 152"/>
                <a:gd name="T39" fmla="*/ 134 h 166"/>
                <a:gd name="T40" fmla="*/ 15 w 152"/>
                <a:gd name="T41" fmla="*/ 142 h 166"/>
                <a:gd name="T42" fmla="*/ 45 w 152"/>
                <a:gd name="T43" fmla="*/ 119 h 166"/>
                <a:gd name="T44" fmla="*/ 45 w 152"/>
                <a:gd name="T45" fmla="*/ 150 h 166"/>
                <a:gd name="T46" fmla="*/ 60 w 152"/>
                <a:gd name="T47" fmla="*/ 153 h 166"/>
                <a:gd name="T48" fmla="*/ 60 w 152"/>
                <a:gd name="T49" fmla="*/ 115 h 166"/>
                <a:gd name="T50" fmla="*/ 48 w 152"/>
                <a:gd name="T51" fmla="*/ 104 h 166"/>
                <a:gd name="T52" fmla="*/ 92 w 152"/>
                <a:gd name="T53" fmla="*/ 51 h 166"/>
                <a:gd name="T54" fmla="*/ 104 w 152"/>
                <a:gd name="T55" fmla="*/ 62 h 166"/>
                <a:gd name="T56" fmla="*/ 112 w 152"/>
                <a:gd name="T57" fmla="*/ 76 h 166"/>
                <a:gd name="T58" fmla="*/ 152 w 152"/>
                <a:gd name="T59" fmla="*/ 84 h 166"/>
                <a:gd name="T60" fmla="*/ 152 w 152"/>
                <a:gd name="T61" fmla="*/ 69 h 166"/>
                <a:gd name="T62" fmla="*/ 118 w 152"/>
                <a:gd name="T63" fmla="*/ 62 h 166"/>
                <a:gd name="T64" fmla="*/ 150 w 152"/>
                <a:gd name="T65" fmla="*/ 39 h 166"/>
                <a:gd name="T66" fmla="*/ 143 w 152"/>
                <a:gd name="T67" fmla="*/ 33 h 166"/>
                <a:gd name="T68" fmla="*/ 137 w 152"/>
                <a:gd name="T69" fmla="*/ 24 h 166"/>
                <a:gd name="T70" fmla="*/ 107 w 152"/>
                <a:gd name="T71" fmla="*/ 47 h 166"/>
                <a:gd name="T72" fmla="*/ 107 w 152"/>
                <a:gd name="T73" fmla="*/ 17 h 166"/>
                <a:gd name="T74" fmla="*/ 92 w 152"/>
                <a:gd name="T75" fmla="*/ 13 h 166"/>
                <a:gd name="T76" fmla="*/ 92 w 152"/>
                <a:gd name="T77" fmla="*/ 25 h 166"/>
                <a:gd name="T78" fmla="*/ 92 w 152"/>
                <a:gd name="T79" fmla="*/ 51 h 166"/>
                <a:gd name="T80" fmla="*/ 104 w 152"/>
                <a:gd name="T81" fmla="*/ 116 h 166"/>
                <a:gd name="T82" fmla="*/ 92 w 152"/>
                <a:gd name="T83" fmla="*/ 121 h 166"/>
                <a:gd name="T84" fmla="*/ 92 w 152"/>
                <a:gd name="T85" fmla="*/ 159 h 166"/>
                <a:gd name="T86" fmla="*/ 107 w 152"/>
                <a:gd name="T87" fmla="*/ 162 h 166"/>
                <a:gd name="T88" fmla="*/ 107 w 152"/>
                <a:gd name="T89" fmla="*/ 129 h 166"/>
                <a:gd name="T90" fmla="*/ 139 w 152"/>
                <a:gd name="T91" fmla="*/ 166 h 166"/>
                <a:gd name="T92" fmla="*/ 144 w 152"/>
                <a:gd name="T93" fmla="*/ 161 h 166"/>
                <a:gd name="T94" fmla="*/ 151 w 152"/>
                <a:gd name="T95" fmla="*/ 158 h 166"/>
                <a:gd name="T96" fmla="*/ 120 w 152"/>
                <a:gd name="T97" fmla="*/ 122 h 166"/>
                <a:gd name="T98" fmla="*/ 152 w 152"/>
                <a:gd name="T99" fmla="*/ 128 h 166"/>
                <a:gd name="T100" fmla="*/ 152 w 152"/>
                <a:gd name="T101" fmla="*/ 114 h 166"/>
                <a:gd name="T102" fmla="*/ 112 w 152"/>
                <a:gd name="T103" fmla="*/ 105 h 166"/>
                <a:gd name="T104" fmla="*/ 104 w 152"/>
                <a:gd name="T105" fmla="*/ 116 h 166"/>
                <a:gd name="T106" fmla="*/ 97 w 152"/>
                <a:gd name="T107" fmla="*/ 90 h 166"/>
                <a:gd name="T108" fmla="*/ 91 w 152"/>
                <a:gd name="T109" fmla="*/ 72 h 166"/>
                <a:gd name="T110" fmla="*/ 61 w 152"/>
                <a:gd name="T111" fmla="*/ 66 h 166"/>
                <a:gd name="T112" fmla="*/ 55 w 152"/>
                <a:gd name="T113" fmla="*/ 77 h 166"/>
                <a:gd name="T114" fmla="*/ 62 w 152"/>
                <a:gd name="T115" fmla="*/ 94 h 166"/>
                <a:gd name="T116" fmla="*/ 91 w 152"/>
                <a:gd name="T117" fmla="*/ 100 h 166"/>
                <a:gd name="T118" fmla="*/ 97 w 152"/>
                <a:gd name="T119" fmla="*/ 90 h 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2"/>
                <a:gd name="T181" fmla="*/ 0 h 166"/>
                <a:gd name="T182" fmla="*/ 152 w 152"/>
                <a:gd name="T183" fmla="*/ 166 h 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2" h="166">
                  <a:moveTo>
                    <a:pt x="48" y="51"/>
                  </a:moveTo>
                  <a:cubicBezTo>
                    <a:pt x="52" y="48"/>
                    <a:pt x="56" y="46"/>
                    <a:pt x="60" y="45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9" y="7"/>
                    <a:pt x="48" y="5"/>
                    <a:pt x="45" y="4"/>
                  </a:cubicBezTo>
                  <a:cubicBezTo>
                    <a:pt x="45" y="7"/>
                    <a:pt x="45" y="37"/>
                    <a:pt x="45" y="37"/>
                  </a:cubicBezTo>
                  <a:cubicBezTo>
                    <a:pt x="45" y="37"/>
                    <a:pt x="15" y="2"/>
                    <a:pt x="13" y="0"/>
                  </a:cubicBezTo>
                  <a:cubicBezTo>
                    <a:pt x="12" y="2"/>
                    <a:pt x="10" y="4"/>
                    <a:pt x="9" y="5"/>
                  </a:cubicBezTo>
                  <a:cubicBezTo>
                    <a:pt x="6" y="7"/>
                    <a:pt x="4" y="8"/>
                    <a:pt x="1" y="9"/>
                  </a:cubicBezTo>
                  <a:cubicBezTo>
                    <a:pt x="3" y="11"/>
                    <a:pt x="32" y="45"/>
                    <a:pt x="32" y="45"/>
                  </a:cubicBezTo>
                  <a:cubicBezTo>
                    <a:pt x="32" y="45"/>
                    <a:pt x="3" y="39"/>
                    <a:pt x="0" y="3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53"/>
                    <a:pt x="38" y="60"/>
                    <a:pt x="40" y="61"/>
                  </a:cubicBezTo>
                  <a:cubicBezTo>
                    <a:pt x="42" y="57"/>
                    <a:pt x="45" y="53"/>
                    <a:pt x="48" y="51"/>
                  </a:cubicBezTo>
                  <a:close/>
                  <a:moveTo>
                    <a:pt x="48" y="104"/>
                  </a:moveTo>
                  <a:cubicBezTo>
                    <a:pt x="44" y="100"/>
                    <a:pt x="42" y="96"/>
                    <a:pt x="40" y="91"/>
                  </a:cubicBezTo>
                  <a:cubicBezTo>
                    <a:pt x="38" y="90"/>
                    <a:pt x="3" y="83"/>
                    <a:pt x="0" y="83"/>
                  </a:cubicBezTo>
                  <a:cubicBezTo>
                    <a:pt x="0" y="85"/>
                    <a:pt x="0" y="95"/>
                    <a:pt x="0" y="97"/>
                  </a:cubicBezTo>
                  <a:cubicBezTo>
                    <a:pt x="2" y="98"/>
                    <a:pt x="34" y="104"/>
                    <a:pt x="34" y="104"/>
                  </a:cubicBezTo>
                  <a:cubicBezTo>
                    <a:pt x="34" y="104"/>
                    <a:pt x="5" y="126"/>
                    <a:pt x="2" y="128"/>
                  </a:cubicBezTo>
                  <a:cubicBezTo>
                    <a:pt x="5" y="130"/>
                    <a:pt x="7" y="132"/>
                    <a:pt x="9" y="134"/>
                  </a:cubicBezTo>
                  <a:cubicBezTo>
                    <a:pt x="11" y="136"/>
                    <a:pt x="13" y="139"/>
                    <a:pt x="15" y="142"/>
                  </a:cubicBezTo>
                  <a:cubicBezTo>
                    <a:pt x="17" y="141"/>
                    <a:pt x="45" y="119"/>
                    <a:pt x="45" y="119"/>
                  </a:cubicBezTo>
                  <a:cubicBezTo>
                    <a:pt x="45" y="119"/>
                    <a:pt x="45" y="147"/>
                    <a:pt x="45" y="150"/>
                  </a:cubicBezTo>
                  <a:cubicBezTo>
                    <a:pt x="47" y="150"/>
                    <a:pt x="58" y="152"/>
                    <a:pt x="60" y="153"/>
                  </a:cubicBezTo>
                  <a:cubicBezTo>
                    <a:pt x="60" y="150"/>
                    <a:pt x="60" y="116"/>
                    <a:pt x="60" y="115"/>
                  </a:cubicBezTo>
                  <a:cubicBezTo>
                    <a:pt x="56" y="112"/>
                    <a:pt x="52" y="109"/>
                    <a:pt x="48" y="104"/>
                  </a:cubicBezTo>
                  <a:close/>
                  <a:moveTo>
                    <a:pt x="92" y="51"/>
                  </a:moveTo>
                  <a:cubicBezTo>
                    <a:pt x="96" y="54"/>
                    <a:pt x="100" y="58"/>
                    <a:pt x="104" y="62"/>
                  </a:cubicBezTo>
                  <a:cubicBezTo>
                    <a:pt x="108" y="66"/>
                    <a:pt x="110" y="71"/>
                    <a:pt x="112" y="76"/>
                  </a:cubicBezTo>
                  <a:cubicBezTo>
                    <a:pt x="114" y="76"/>
                    <a:pt x="150" y="83"/>
                    <a:pt x="152" y="84"/>
                  </a:cubicBezTo>
                  <a:cubicBezTo>
                    <a:pt x="152" y="81"/>
                    <a:pt x="152" y="71"/>
                    <a:pt x="152" y="69"/>
                  </a:cubicBezTo>
                  <a:cubicBezTo>
                    <a:pt x="150" y="69"/>
                    <a:pt x="118" y="62"/>
                    <a:pt x="118" y="62"/>
                  </a:cubicBezTo>
                  <a:cubicBezTo>
                    <a:pt x="118" y="62"/>
                    <a:pt x="147" y="40"/>
                    <a:pt x="150" y="39"/>
                  </a:cubicBezTo>
                  <a:cubicBezTo>
                    <a:pt x="147" y="37"/>
                    <a:pt x="145" y="35"/>
                    <a:pt x="143" y="33"/>
                  </a:cubicBezTo>
                  <a:cubicBezTo>
                    <a:pt x="141" y="30"/>
                    <a:pt x="139" y="27"/>
                    <a:pt x="137" y="24"/>
                  </a:cubicBezTo>
                  <a:cubicBezTo>
                    <a:pt x="135" y="26"/>
                    <a:pt x="107" y="47"/>
                    <a:pt x="107" y="47"/>
                  </a:cubicBezTo>
                  <a:cubicBezTo>
                    <a:pt x="107" y="47"/>
                    <a:pt x="107" y="19"/>
                    <a:pt x="107" y="17"/>
                  </a:cubicBezTo>
                  <a:cubicBezTo>
                    <a:pt x="105" y="16"/>
                    <a:pt x="94" y="14"/>
                    <a:pt x="92" y="13"/>
                  </a:cubicBezTo>
                  <a:cubicBezTo>
                    <a:pt x="92" y="16"/>
                    <a:pt x="92" y="25"/>
                    <a:pt x="92" y="25"/>
                  </a:cubicBezTo>
                  <a:cubicBezTo>
                    <a:pt x="92" y="25"/>
                    <a:pt x="92" y="50"/>
                    <a:pt x="92" y="51"/>
                  </a:cubicBezTo>
                  <a:close/>
                  <a:moveTo>
                    <a:pt x="104" y="116"/>
                  </a:moveTo>
                  <a:cubicBezTo>
                    <a:pt x="100" y="118"/>
                    <a:pt x="96" y="120"/>
                    <a:pt x="92" y="121"/>
                  </a:cubicBezTo>
                  <a:cubicBezTo>
                    <a:pt x="92" y="123"/>
                    <a:pt x="92" y="157"/>
                    <a:pt x="92" y="159"/>
                  </a:cubicBezTo>
                  <a:cubicBezTo>
                    <a:pt x="93" y="160"/>
                    <a:pt x="104" y="162"/>
                    <a:pt x="107" y="162"/>
                  </a:cubicBezTo>
                  <a:cubicBezTo>
                    <a:pt x="107" y="159"/>
                    <a:pt x="107" y="129"/>
                    <a:pt x="107" y="129"/>
                  </a:cubicBezTo>
                  <a:cubicBezTo>
                    <a:pt x="107" y="129"/>
                    <a:pt x="137" y="164"/>
                    <a:pt x="139" y="166"/>
                  </a:cubicBezTo>
                  <a:cubicBezTo>
                    <a:pt x="140" y="164"/>
                    <a:pt x="142" y="163"/>
                    <a:pt x="144" y="161"/>
                  </a:cubicBezTo>
                  <a:cubicBezTo>
                    <a:pt x="146" y="160"/>
                    <a:pt x="148" y="159"/>
                    <a:pt x="151" y="158"/>
                  </a:cubicBezTo>
                  <a:cubicBezTo>
                    <a:pt x="149" y="155"/>
                    <a:pt x="120" y="122"/>
                    <a:pt x="120" y="122"/>
                  </a:cubicBezTo>
                  <a:cubicBezTo>
                    <a:pt x="120" y="122"/>
                    <a:pt x="149" y="128"/>
                    <a:pt x="152" y="128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0" y="113"/>
                    <a:pt x="114" y="106"/>
                    <a:pt x="112" y="105"/>
                  </a:cubicBezTo>
                  <a:cubicBezTo>
                    <a:pt x="110" y="109"/>
                    <a:pt x="107" y="113"/>
                    <a:pt x="104" y="116"/>
                  </a:cubicBezTo>
                  <a:close/>
                  <a:moveTo>
                    <a:pt x="97" y="90"/>
                  </a:moveTo>
                  <a:cubicBezTo>
                    <a:pt x="97" y="84"/>
                    <a:pt x="95" y="77"/>
                    <a:pt x="91" y="72"/>
                  </a:cubicBezTo>
                  <a:cubicBezTo>
                    <a:pt x="82" y="63"/>
                    <a:pt x="69" y="60"/>
                    <a:pt x="61" y="66"/>
                  </a:cubicBezTo>
                  <a:cubicBezTo>
                    <a:pt x="58" y="69"/>
                    <a:pt x="56" y="72"/>
                    <a:pt x="55" y="77"/>
                  </a:cubicBezTo>
                  <a:cubicBezTo>
                    <a:pt x="55" y="83"/>
                    <a:pt x="57" y="89"/>
                    <a:pt x="62" y="94"/>
                  </a:cubicBezTo>
                  <a:cubicBezTo>
                    <a:pt x="70" y="103"/>
                    <a:pt x="83" y="106"/>
                    <a:pt x="91" y="100"/>
                  </a:cubicBezTo>
                  <a:cubicBezTo>
                    <a:pt x="94" y="98"/>
                    <a:pt x="96" y="94"/>
                    <a:pt x="97" y="90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302"/>
            <p:cNvSpPr>
              <a:spLocks noChangeAspect="1" noEditPoints="1"/>
            </p:cNvSpPr>
            <p:nvPr/>
          </p:nvSpPr>
          <p:spPr bwMode="auto">
            <a:xfrm>
              <a:off x="2198" y="1613"/>
              <a:ext cx="306" cy="333"/>
            </a:xfrm>
            <a:custGeom>
              <a:avLst/>
              <a:gdLst>
                <a:gd name="T0" fmla="*/ 49 w 153"/>
                <a:gd name="T1" fmla="*/ 50 h 166"/>
                <a:gd name="T2" fmla="*/ 61 w 153"/>
                <a:gd name="T3" fmla="*/ 45 h 166"/>
                <a:gd name="T4" fmla="*/ 61 w 153"/>
                <a:gd name="T5" fmla="*/ 7 h 166"/>
                <a:gd name="T6" fmla="*/ 46 w 153"/>
                <a:gd name="T7" fmla="*/ 3 h 166"/>
                <a:gd name="T8" fmla="*/ 46 w 153"/>
                <a:gd name="T9" fmla="*/ 36 h 166"/>
                <a:gd name="T10" fmla="*/ 14 w 153"/>
                <a:gd name="T11" fmla="*/ 0 h 166"/>
                <a:gd name="T12" fmla="*/ 9 w 153"/>
                <a:gd name="T13" fmla="*/ 4 h 166"/>
                <a:gd name="T14" fmla="*/ 2 w 153"/>
                <a:gd name="T15" fmla="*/ 8 h 166"/>
                <a:gd name="T16" fmla="*/ 33 w 153"/>
                <a:gd name="T17" fmla="*/ 44 h 166"/>
                <a:gd name="T18" fmla="*/ 0 w 153"/>
                <a:gd name="T19" fmla="*/ 38 h 166"/>
                <a:gd name="T20" fmla="*/ 0 w 153"/>
                <a:gd name="T21" fmla="*/ 52 h 166"/>
                <a:gd name="T22" fmla="*/ 40 w 153"/>
                <a:gd name="T23" fmla="*/ 60 h 166"/>
                <a:gd name="T24" fmla="*/ 49 w 153"/>
                <a:gd name="T25" fmla="*/ 50 h 166"/>
                <a:gd name="T26" fmla="*/ 48 w 153"/>
                <a:gd name="T27" fmla="*/ 104 h 166"/>
                <a:gd name="T28" fmla="*/ 40 w 153"/>
                <a:gd name="T29" fmla="*/ 90 h 166"/>
                <a:gd name="T30" fmla="*/ 0 w 153"/>
                <a:gd name="T31" fmla="*/ 82 h 166"/>
                <a:gd name="T32" fmla="*/ 0 w 153"/>
                <a:gd name="T33" fmla="*/ 97 h 166"/>
                <a:gd name="T34" fmla="*/ 34 w 153"/>
                <a:gd name="T35" fmla="*/ 104 h 166"/>
                <a:gd name="T36" fmla="*/ 3 w 153"/>
                <a:gd name="T37" fmla="*/ 127 h 166"/>
                <a:gd name="T38" fmla="*/ 9 w 153"/>
                <a:gd name="T39" fmla="*/ 133 h 166"/>
                <a:gd name="T40" fmla="*/ 15 w 153"/>
                <a:gd name="T41" fmla="*/ 142 h 166"/>
                <a:gd name="T42" fmla="*/ 46 w 153"/>
                <a:gd name="T43" fmla="*/ 119 h 166"/>
                <a:gd name="T44" fmla="*/ 46 w 153"/>
                <a:gd name="T45" fmla="*/ 149 h 166"/>
                <a:gd name="T46" fmla="*/ 61 w 153"/>
                <a:gd name="T47" fmla="*/ 152 h 166"/>
                <a:gd name="T48" fmla="*/ 61 w 153"/>
                <a:gd name="T49" fmla="*/ 114 h 166"/>
                <a:gd name="T50" fmla="*/ 48 w 153"/>
                <a:gd name="T51" fmla="*/ 104 h 166"/>
                <a:gd name="T52" fmla="*/ 92 w 153"/>
                <a:gd name="T53" fmla="*/ 51 h 166"/>
                <a:gd name="T54" fmla="*/ 105 w 153"/>
                <a:gd name="T55" fmla="*/ 61 h 166"/>
                <a:gd name="T56" fmla="*/ 113 w 153"/>
                <a:gd name="T57" fmla="*/ 75 h 166"/>
                <a:gd name="T58" fmla="*/ 153 w 153"/>
                <a:gd name="T59" fmla="*/ 83 h 166"/>
                <a:gd name="T60" fmla="*/ 153 w 153"/>
                <a:gd name="T61" fmla="*/ 69 h 166"/>
                <a:gd name="T62" fmla="*/ 119 w 153"/>
                <a:gd name="T63" fmla="*/ 62 h 166"/>
                <a:gd name="T64" fmla="*/ 150 w 153"/>
                <a:gd name="T65" fmla="*/ 38 h 166"/>
                <a:gd name="T66" fmla="*/ 144 w 153"/>
                <a:gd name="T67" fmla="*/ 32 h 166"/>
                <a:gd name="T68" fmla="*/ 138 w 153"/>
                <a:gd name="T69" fmla="*/ 23 h 166"/>
                <a:gd name="T70" fmla="*/ 107 w 153"/>
                <a:gd name="T71" fmla="*/ 46 h 166"/>
                <a:gd name="T72" fmla="*/ 107 w 153"/>
                <a:gd name="T73" fmla="*/ 16 h 166"/>
                <a:gd name="T74" fmla="*/ 92 w 153"/>
                <a:gd name="T75" fmla="*/ 13 h 166"/>
                <a:gd name="T76" fmla="*/ 92 w 153"/>
                <a:gd name="T77" fmla="*/ 24 h 166"/>
                <a:gd name="T78" fmla="*/ 92 w 153"/>
                <a:gd name="T79" fmla="*/ 51 h 166"/>
                <a:gd name="T80" fmla="*/ 104 w 153"/>
                <a:gd name="T81" fmla="*/ 115 h 166"/>
                <a:gd name="T82" fmla="*/ 92 w 153"/>
                <a:gd name="T83" fmla="*/ 120 h 166"/>
                <a:gd name="T84" fmla="*/ 92 w 153"/>
                <a:gd name="T85" fmla="*/ 159 h 166"/>
                <a:gd name="T86" fmla="*/ 107 w 153"/>
                <a:gd name="T87" fmla="*/ 162 h 166"/>
                <a:gd name="T88" fmla="*/ 107 w 153"/>
                <a:gd name="T89" fmla="*/ 129 h 166"/>
                <a:gd name="T90" fmla="*/ 139 w 153"/>
                <a:gd name="T91" fmla="*/ 166 h 166"/>
                <a:gd name="T92" fmla="*/ 144 w 153"/>
                <a:gd name="T93" fmla="*/ 161 h 166"/>
                <a:gd name="T94" fmla="*/ 151 w 153"/>
                <a:gd name="T95" fmla="*/ 157 h 166"/>
                <a:gd name="T96" fmla="*/ 120 w 153"/>
                <a:gd name="T97" fmla="*/ 121 h 166"/>
                <a:gd name="T98" fmla="*/ 153 w 153"/>
                <a:gd name="T99" fmla="*/ 128 h 166"/>
                <a:gd name="T100" fmla="*/ 153 w 153"/>
                <a:gd name="T101" fmla="*/ 113 h 166"/>
                <a:gd name="T102" fmla="*/ 113 w 153"/>
                <a:gd name="T103" fmla="*/ 105 h 166"/>
                <a:gd name="T104" fmla="*/ 104 w 153"/>
                <a:gd name="T105" fmla="*/ 115 h 166"/>
                <a:gd name="T106" fmla="*/ 97 w 153"/>
                <a:gd name="T107" fmla="*/ 89 h 166"/>
                <a:gd name="T108" fmla="*/ 91 w 153"/>
                <a:gd name="T109" fmla="*/ 72 h 166"/>
                <a:gd name="T110" fmla="*/ 62 w 153"/>
                <a:gd name="T111" fmla="*/ 66 h 166"/>
                <a:gd name="T112" fmla="*/ 56 w 153"/>
                <a:gd name="T113" fmla="*/ 76 h 166"/>
                <a:gd name="T114" fmla="*/ 62 w 153"/>
                <a:gd name="T115" fmla="*/ 93 h 166"/>
                <a:gd name="T116" fmla="*/ 91 w 153"/>
                <a:gd name="T117" fmla="*/ 100 h 166"/>
                <a:gd name="T118" fmla="*/ 97 w 153"/>
                <a:gd name="T119" fmla="*/ 89 h 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3"/>
                <a:gd name="T181" fmla="*/ 0 h 166"/>
                <a:gd name="T182" fmla="*/ 153 w 153"/>
                <a:gd name="T183" fmla="*/ 166 h 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3" h="166">
                  <a:moveTo>
                    <a:pt x="49" y="50"/>
                  </a:moveTo>
                  <a:cubicBezTo>
                    <a:pt x="52" y="48"/>
                    <a:pt x="56" y="46"/>
                    <a:pt x="61" y="45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6"/>
                    <a:pt x="48" y="4"/>
                    <a:pt x="46" y="3"/>
                  </a:cubicBezTo>
                  <a:cubicBezTo>
                    <a:pt x="46" y="7"/>
                    <a:pt x="46" y="36"/>
                    <a:pt x="46" y="36"/>
                  </a:cubicBezTo>
                  <a:cubicBezTo>
                    <a:pt x="46" y="36"/>
                    <a:pt x="16" y="2"/>
                    <a:pt x="14" y="0"/>
                  </a:cubicBezTo>
                  <a:cubicBezTo>
                    <a:pt x="12" y="1"/>
                    <a:pt x="11" y="3"/>
                    <a:pt x="9" y="4"/>
                  </a:cubicBezTo>
                  <a:cubicBezTo>
                    <a:pt x="7" y="6"/>
                    <a:pt x="4" y="7"/>
                    <a:pt x="2" y="8"/>
                  </a:cubicBezTo>
                  <a:cubicBezTo>
                    <a:pt x="4" y="11"/>
                    <a:pt x="33" y="44"/>
                    <a:pt x="33" y="44"/>
                  </a:cubicBezTo>
                  <a:cubicBezTo>
                    <a:pt x="33" y="44"/>
                    <a:pt x="3" y="38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3"/>
                    <a:pt x="39" y="60"/>
                    <a:pt x="40" y="60"/>
                  </a:cubicBezTo>
                  <a:cubicBezTo>
                    <a:pt x="42" y="56"/>
                    <a:pt x="45" y="53"/>
                    <a:pt x="49" y="50"/>
                  </a:cubicBezTo>
                  <a:close/>
                  <a:moveTo>
                    <a:pt x="48" y="104"/>
                  </a:moveTo>
                  <a:cubicBezTo>
                    <a:pt x="45" y="100"/>
                    <a:pt x="42" y="95"/>
                    <a:pt x="40" y="90"/>
                  </a:cubicBezTo>
                  <a:cubicBezTo>
                    <a:pt x="39" y="90"/>
                    <a:pt x="3" y="83"/>
                    <a:pt x="0" y="82"/>
                  </a:cubicBezTo>
                  <a:cubicBezTo>
                    <a:pt x="0" y="85"/>
                    <a:pt x="0" y="95"/>
                    <a:pt x="0" y="97"/>
                  </a:cubicBezTo>
                  <a:cubicBezTo>
                    <a:pt x="2" y="97"/>
                    <a:pt x="34" y="104"/>
                    <a:pt x="34" y="104"/>
                  </a:cubicBezTo>
                  <a:cubicBezTo>
                    <a:pt x="34" y="104"/>
                    <a:pt x="6" y="125"/>
                    <a:pt x="3" y="127"/>
                  </a:cubicBezTo>
                  <a:cubicBezTo>
                    <a:pt x="5" y="129"/>
                    <a:pt x="7" y="131"/>
                    <a:pt x="9" y="133"/>
                  </a:cubicBezTo>
                  <a:cubicBezTo>
                    <a:pt x="12" y="136"/>
                    <a:pt x="13" y="139"/>
                    <a:pt x="15" y="142"/>
                  </a:cubicBezTo>
                  <a:cubicBezTo>
                    <a:pt x="17" y="140"/>
                    <a:pt x="46" y="119"/>
                    <a:pt x="46" y="119"/>
                  </a:cubicBezTo>
                  <a:cubicBezTo>
                    <a:pt x="46" y="119"/>
                    <a:pt x="46" y="147"/>
                    <a:pt x="46" y="149"/>
                  </a:cubicBezTo>
                  <a:cubicBezTo>
                    <a:pt x="47" y="150"/>
                    <a:pt x="58" y="152"/>
                    <a:pt x="61" y="152"/>
                  </a:cubicBezTo>
                  <a:cubicBezTo>
                    <a:pt x="61" y="149"/>
                    <a:pt x="61" y="116"/>
                    <a:pt x="61" y="114"/>
                  </a:cubicBezTo>
                  <a:cubicBezTo>
                    <a:pt x="56" y="112"/>
                    <a:pt x="52" y="108"/>
                    <a:pt x="48" y="104"/>
                  </a:cubicBezTo>
                  <a:close/>
                  <a:moveTo>
                    <a:pt x="92" y="51"/>
                  </a:moveTo>
                  <a:cubicBezTo>
                    <a:pt x="97" y="54"/>
                    <a:pt x="101" y="57"/>
                    <a:pt x="105" y="61"/>
                  </a:cubicBezTo>
                  <a:cubicBezTo>
                    <a:pt x="108" y="66"/>
                    <a:pt x="111" y="70"/>
                    <a:pt x="113" y="75"/>
                  </a:cubicBezTo>
                  <a:cubicBezTo>
                    <a:pt x="114" y="75"/>
                    <a:pt x="150" y="83"/>
                    <a:pt x="153" y="83"/>
                  </a:cubicBezTo>
                  <a:cubicBezTo>
                    <a:pt x="153" y="80"/>
                    <a:pt x="153" y="71"/>
                    <a:pt x="153" y="69"/>
                  </a:cubicBezTo>
                  <a:cubicBezTo>
                    <a:pt x="151" y="68"/>
                    <a:pt x="119" y="62"/>
                    <a:pt x="119" y="62"/>
                  </a:cubicBezTo>
                  <a:cubicBezTo>
                    <a:pt x="119" y="62"/>
                    <a:pt x="147" y="40"/>
                    <a:pt x="150" y="38"/>
                  </a:cubicBezTo>
                  <a:cubicBezTo>
                    <a:pt x="148" y="36"/>
                    <a:pt x="146" y="34"/>
                    <a:pt x="144" y="32"/>
                  </a:cubicBezTo>
                  <a:cubicBezTo>
                    <a:pt x="141" y="29"/>
                    <a:pt x="140" y="26"/>
                    <a:pt x="138" y="23"/>
                  </a:cubicBezTo>
                  <a:cubicBezTo>
                    <a:pt x="136" y="25"/>
                    <a:pt x="107" y="46"/>
                    <a:pt x="107" y="46"/>
                  </a:cubicBezTo>
                  <a:cubicBezTo>
                    <a:pt x="107" y="46"/>
                    <a:pt x="107" y="18"/>
                    <a:pt x="107" y="16"/>
                  </a:cubicBezTo>
                  <a:cubicBezTo>
                    <a:pt x="106" y="16"/>
                    <a:pt x="95" y="13"/>
                    <a:pt x="92" y="13"/>
                  </a:cubicBezTo>
                  <a:cubicBezTo>
                    <a:pt x="92" y="16"/>
                    <a:pt x="92" y="24"/>
                    <a:pt x="92" y="24"/>
                  </a:cubicBezTo>
                  <a:cubicBezTo>
                    <a:pt x="92" y="24"/>
                    <a:pt x="92" y="49"/>
                    <a:pt x="92" y="51"/>
                  </a:cubicBezTo>
                  <a:close/>
                  <a:moveTo>
                    <a:pt x="104" y="115"/>
                  </a:moveTo>
                  <a:cubicBezTo>
                    <a:pt x="101" y="118"/>
                    <a:pt x="97" y="119"/>
                    <a:pt x="92" y="120"/>
                  </a:cubicBezTo>
                  <a:cubicBezTo>
                    <a:pt x="92" y="122"/>
                    <a:pt x="92" y="156"/>
                    <a:pt x="92" y="159"/>
                  </a:cubicBezTo>
                  <a:cubicBezTo>
                    <a:pt x="94" y="159"/>
                    <a:pt x="105" y="161"/>
                    <a:pt x="107" y="162"/>
                  </a:cubicBezTo>
                  <a:cubicBezTo>
                    <a:pt x="107" y="159"/>
                    <a:pt x="107" y="129"/>
                    <a:pt x="107" y="129"/>
                  </a:cubicBezTo>
                  <a:cubicBezTo>
                    <a:pt x="107" y="129"/>
                    <a:pt x="137" y="163"/>
                    <a:pt x="139" y="166"/>
                  </a:cubicBezTo>
                  <a:cubicBezTo>
                    <a:pt x="141" y="164"/>
                    <a:pt x="142" y="162"/>
                    <a:pt x="144" y="161"/>
                  </a:cubicBezTo>
                  <a:cubicBezTo>
                    <a:pt x="146" y="159"/>
                    <a:pt x="149" y="158"/>
                    <a:pt x="151" y="157"/>
                  </a:cubicBezTo>
                  <a:cubicBezTo>
                    <a:pt x="149" y="154"/>
                    <a:pt x="120" y="121"/>
                    <a:pt x="120" y="121"/>
                  </a:cubicBezTo>
                  <a:cubicBezTo>
                    <a:pt x="120" y="121"/>
                    <a:pt x="150" y="127"/>
                    <a:pt x="153" y="128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1" y="113"/>
                    <a:pt x="114" y="105"/>
                    <a:pt x="113" y="105"/>
                  </a:cubicBezTo>
                  <a:cubicBezTo>
                    <a:pt x="111" y="109"/>
                    <a:pt x="108" y="112"/>
                    <a:pt x="104" y="115"/>
                  </a:cubicBezTo>
                  <a:close/>
                  <a:moveTo>
                    <a:pt x="97" y="89"/>
                  </a:moveTo>
                  <a:cubicBezTo>
                    <a:pt x="98" y="83"/>
                    <a:pt x="95" y="77"/>
                    <a:pt x="91" y="72"/>
                  </a:cubicBezTo>
                  <a:cubicBezTo>
                    <a:pt x="83" y="62"/>
                    <a:pt x="70" y="60"/>
                    <a:pt x="62" y="66"/>
                  </a:cubicBezTo>
                  <a:cubicBezTo>
                    <a:pt x="58" y="68"/>
                    <a:pt x="56" y="72"/>
                    <a:pt x="56" y="76"/>
                  </a:cubicBezTo>
                  <a:cubicBezTo>
                    <a:pt x="55" y="82"/>
                    <a:pt x="58" y="88"/>
                    <a:pt x="62" y="93"/>
                  </a:cubicBezTo>
                  <a:cubicBezTo>
                    <a:pt x="70" y="103"/>
                    <a:pt x="83" y="106"/>
                    <a:pt x="91" y="100"/>
                  </a:cubicBezTo>
                  <a:cubicBezTo>
                    <a:pt x="95" y="97"/>
                    <a:pt x="97" y="93"/>
                    <a:pt x="97" y="8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7" name="Text Box 321"/>
          <p:cNvSpPr txBox="1">
            <a:spLocks noChangeArrowheads="1"/>
          </p:cNvSpPr>
          <p:nvPr/>
        </p:nvSpPr>
        <p:spPr bwMode="auto">
          <a:xfrm>
            <a:off x="5143504" y="4429132"/>
            <a:ext cx="9416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/>
              <a:t>aggregation</a:t>
            </a:r>
            <a:endParaRPr lang="zh-CN" altLang="en-US" sz="1200" b="1" dirty="0"/>
          </a:p>
        </p:txBody>
      </p:sp>
      <p:grpSp>
        <p:nvGrpSpPr>
          <p:cNvPr id="169" name="Group 324"/>
          <p:cNvGrpSpPr>
            <a:grpSpLocks noChangeAspect="1"/>
          </p:cNvGrpSpPr>
          <p:nvPr/>
        </p:nvGrpSpPr>
        <p:grpSpPr bwMode="auto">
          <a:xfrm>
            <a:off x="5407015" y="3929066"/>
            <a:ext cx="415925" cy="431800"/>
            <a:chOff x="3050" y="311"/>
            <a:chExt cx="466" cy="487"/>
          </a:xfrm>
        </p:grpSpPr>
        <p:sp>
          <p:nvSpPr>
            <p:cNvPr id="170" name="Freeform 325"/>
            <p:cNvSpPr>
              <a:spLocks noChangeAspect="1"/>
            </p:cNvSpPr>
            <p:nvPr/>
          </p:nvSpPr>
          <p:spPr bwMode="auto">
            <a:xfrm>
              <a:off x="3436" y="375"/>
              <a:ext cx="80" cy="423"/>
            </a:xfrm>
            <a:custGeom>
              <a:avLst/>
              <a:gdLst>
                <a:gd name="T0" fmla="*/ 39 w 40"/>
                <a:gd name="T1" fmla="*/ 5 h 211"/>
                <a:gd name="T2" fmla="*/ 5 w 40"/>
                <a:gd name="T3" fmla="*/ 21 h 211"/>
                <a:gd name="T4" fmla="*/ 0 w 40"/>
                <a:gd name="T5" fmla="*/ 207 h 211"/>
                <a:gd name="T6" fmla="*/ 9 w 40"/>
                <a:gd name="T7" fmla="*/ 203 h 211"/>
                <a:gd name="T8" fmla="*/ 36 w 40"/>
                <a:gd name="T9" fmla="*/ 177 h 211"/>
                <a:gd name="T10" fmla="*/ 40 w 40"/>
                <a:gd name="T11" fmla="*/ 166 h 211"/>
                <a:gd name="T12" fmla="*/ 40 w 40"/>
                <a:gd name="T13" fmla="*/ 16 h 211"/>
                <a:gd name="T14" fmla="*/ 39 w 40"/>
                <a:gd name="T15" fmla="*/ 5 h 2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1"/>
                <a:gd name="T26" fmla="*/ 40 w 40"/>
                <a:gd name="T27" fmla="*/ 211 h 2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1">
                  <a:moveTo>
                    <a:pt x="39" y="5"/>
                  </a:moveTo>
                  <a:cubicBezTo>
                    <a:pt x="35" y="0"/>
                    <a:pt x="5" y="21"/>
                    <a:pt x="5" y="21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11"/>
                    <a:pt x="9" y="203"/>
                  </a:cubicBezTo>
                  <a:cubicBezTo>
                    <a:pt x="17" y="196"/>
                    <a:pt x="32" y="182"/>
                    <a:pt x="36" y="177"/>
                  </a:cubicBezTo>
                  <a:cubicBezTo>
                    <a:pt x="39" y="174"/>
                    <a:pt x="40" y="174"/>
                    <a:pt x="40" y="16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6"/>
                    <a:pt x="39" y="6"/>
                    <a:pt x="39" y="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326"/>
            <p:cNvSpPr>
              <a:spLocks noChangeAspect="1"/>
            </p:cNvSpPr>
            <p:nvPr/>
          </p:nvSpPr>
          <p:spPr bwMode="auto">
            <a:xfrm>
              <a:off x="3050" y="311"/>
              <a:ext cx="458" cy="113"/>
            </a:xfrm>
            <a:custGeom>
              <a:avLst/>
              <a:gdLst>
                <a:gd name="T0" fmla="*/ 229 w 229"/>
                <a:gd name="T1" fmla="*/ 34 h 56"/>
                <a:gd name="T2" fmla="*/ 199 w 229"/>
                <a:gd name="T3" fmla="*/ 56 h 56"/>
                <a:gd name="T4" fmla="*/ 8 w 229"/>
                <a:gd name="T5" fmla="*/ 20 h 56"/>
                <a:gd name="T6" fmla="*/ 1 w 229"/>
                <a:gd name="T7" fmla="*/ 25 h 56"/>
                <a:gd name="T8" fmla="*/ 4 w 229"/>
                <a:gd name="T9" fmla="*/ 17 h 56"/>
                <a:gd name="T10" fmla="*/ 29 w 229"/>
                <a:gd name="T11" fmla="*/ 2 h 56"/>
                <a:gd name="T12" fmla="*/ 33 w 229"/>
                <a:gd name="T13" fmla="*/ 0 h 56"/>
                <a:gd name="T14" fmla="*/ 222 w 229"/>
                <a:gd name="T15" fmla="*/ 32 h 56"/>
                <a:gd name="T16" fmla="*/ 229 w 229"/>
                <a:gd name="T17" fmla="*/ 34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56"/>
                <a:gd name="T29" fmla="*/ 229 w 229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56">
                  <a:moveTo>
                    <a:pt x="229" y="34"/>
                  </a:moveTo>
                  <a:cubicBezTo>
                    <a:pt x="199" y="56"/>
                    <a:pt x="199" y="56"/>
                    <a:pt x="199" y="56"/>
                  </a:cubicBezTo>
                  <a:cubicBezTo>
                    <a:pt x="86" y="36"/>
                    <a:pt x="17" y="22"/>
                    <a:pt x="8" y="20"/>
                  </a:cubicBezTo>
                  <a:cubicBezTo>
                    <a:pt x="3" y="19"/>
                    <a:pt x="1" y="25"/>
                    <a:pt x="1" y="25"/>
                  </a:cubicBezTo>
                  <a:cubicBezTo>
                    <a:pt x="1" y="25"/>
                    <a:pt x="0" y="20"/>
                    <a:pt x="4" y="17"/>
                  </a:cubicBezTo>
                  <a:cubicBezTo>
                    <a:pt x="7" y="15"/>
                    <a:pt x="22" y="6"/>
                    <a:pt x="29" y="2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33" y="0"/>
                    <a:pt x="219" y="32"/>
                    <a:pt x="222" y="32"/>
                  </a:cubicBezTo>
                  <a:cubicBezTo>
                    <a:pt x="229" y="34"/>
                    <a:pt x="229" y="34"/>
                    <a:pt x="229" y="34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327"/>
            <p:cNvSpPr>
              <a:spLocks noChangeAspect="1"/>
            </p:cNvSpPr>
            <p:nvPr/>
          </p:nvSpPr>
          <p:spPr bwMode="auto">
            <a:xfrm>
              <a:off x="3428" y="379"/>
              <a:ext cx="88" cy="59"/>
            </a:xfrm>
            <a:custGeom>
              <a:avLst/>
              <a:gdLst>
                <a:gd name="T0" fmla="*/ 0 w 44"/>
                <a:gd name="T1" fmla="*/ 21 h 29"/>
                <a:gd name="T2" fmla="*/ 39 w 44"/>
                <a:gd name="T3" fmla="*/ 0 h 29"/>
                <a:gd name="T4" fmla="*/ 44 w 44"/>
                <a:gd name="T5" fmla="*/ 6 h 29"/>
                <a:gd name="T6" fmla="*/ 8 w 44"/>
                <a:gd name="T7" fmla="*/ 29 h 29"/>
                <a:gd name="T8" fmla="*/ 0 w 44"/>
                <a:gd name="T9" fmla="*/ 2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9"/>
                <a:gd name="T17" fmla="*/ 44 w 44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9">
                  <a:moveTo>
                    <a:pt x="0" y="21"/>
                  </a:moveTo>
                  <a:cubicBezTo>
                    <a:pt x="0" y="21"/>
                    <a:pt x="35" y="1"/>
                    <a:pt x="39" y="0"/>
                  </a:cubicBezTo>
                  <a:cubicBezTo>
                    <a:pt x="42" y="1"/>
                    <a:pt x="43" y="3"/>
                    <a:pt x="44" y="6"/>
                  </a:cubicBezTo>
                  <a:cubicBezTo>
                    <a:pt x="8" y="29"/>
                    <a:pt x="8" y="29"/>
                    <a:pt x="8" y="2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328"/>
            <p:cNvSpPr>
              <a:spLocks noChangeAspect="1"/>
            </p:cNvSpPr>
            <p:nvPr/>
          </p:nvSpPr>
          <p:spPr bwMode="auto">
            <a:xfrm>
              <a:off x="3052" y="349"/>
              <a:ext cx="396" cy="447"/>
            </a:xfrm>
            <a:custGeom>
              <a:avLst/>
              <a:gdLst>
                <a:gd name="T0" fmla="*/ 193 w 198"/>
                <a:gd name="T1" fmla="*/ 35 h 223"/>
                <a:gd name="T2" fmla="*/ 7 w 198"/>
                <a:gd name="T3" fmla="*/ 1 h 223"/>
                <a:gd name="T4" fmla="*/ 0 w 198"/>
                <a:gd name="T5" fmla="*/ 5 h 223"/>
                <a:gd name="T6" fmla="*/ 0 w 198"/>
                <a:gd name="T7" fmla="*/ 168 h 223"/>
                <a:gd name="T8" fmla="*/ 7 w 198"/>
                <a:gd name="T9" fmla="*/ 181 h 223"/>
                <a:gd name="T10" fmla="*/ 186 w 198"/>
                <a:gd name="T11" fmla="*/ 220 h 223"/>
                <a:gd name="T12" fmla="*/ 198 w 198"/>
                <a:gd name="T13" fmla="*/ 213 h 223"/>
                <a:gd name="T14" fmla="*/ 197 w 198"/>
                <a:gd name="T15" fmla="*/ 44 h 223"/>
                <a:gd name="T16" fmla="*/ 193 w 198"/>
                <a:gd name="T17" fmla="*/ 35 h 2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"/>
                <a:gd name="T28" fmla="*/ 0 h 223"/>
                <a:gd name="T29" fmla="*/ 198 w 198"/>
                <a:gd name="T30" fmla="*/ 223 h 2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" h="223">
                  <a:moveTo>
                    <a:pt x="193" y="35"/>
                  </a:moveTo>
                  <a:cubicBezTo>
                    <a:pt x="86" y="16"/>
                    <a:pt x="16" y="3"/>
                    <a:pt x="7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57"/>
                    <a:pt x="0" y="168"/>
                  </a:cubicBezTo>
                  <a:cubicBezTo>
                    <a:pt x="0" y="179"/>
                    <a:pt x="1" y="179"/>
                    <a:pt x="7" y="181"/>
                  </a:cubicBezTo>
                  <a:cubicBezTo>
                    <a:pt x="9" y="182"/>
                    <a:pt x="153" y="213"/>
                    <a:pt x="186" y="220"/>
                  </a:cubicBezTo>
                  <a:cubicBezTo>
                    <a:pt x="198" y="223"/>
                    <a:pt x="198" y="216"/>
                    <a:pt x="198" y="213"/>
                  </a:cubicBezTo>
                  <a:cubicBezTo>
                    <a:pt x="198" y="213"/>
                    <a:pt x="197" y="50"/>
                    <a:pt x="197" y="44"/>
                  </a:cubicBezTo>
                  <a:cubicBezTo>
                    <a:pt x="197" y="39"/>
                    <a:pt x="194" y="35"/>
                    <a:pt x="193" y="35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329"/>
            <p:cNvSpPr>
              <a:spLocks noChangeAspect="1"/>
            </p:cNvSpPr>
            <p:nvPr/>
          </p:nvSpPr>
          <p:spPr bwMode="auto">
            <a:xfrm>
              <a:off x="3064" y="361"/>
              <a:ext cx="372" cy="419"/>
            </a:xfrm>
            <a:custGeom>
              <a:avLst/>
              <a:gdLst>
                <a:gd name="T0" fmla="*/ 179 w 186"/>
                <a:gd name="T1" fmla="*/ 33 h 209"/>
                <a:gd name="T2" fmla="*/ 6 w 186"/>
                <a:gd name="T3" fmla="*/ 1 h 209"/>
                <a:gd name="T4" fmla="*/ 0 w 186"/>
                <a:gd name="T5" fmla="*/ 5 h 209"/>
                <a:gd name="T6" fmla="*/ 0 w 186"/>
                <a:gd name="T7" fmla="*/ 156 h 209"/>
                <a:gd name="T8" fmla="*/ 6 w 186"/>
                <a:gd name="T9" fmla="*/ 169 h 209"/>
                <a:gd name="T10" fmla="*/ 175 w 186"/>
                <a:gd name="T11" fmla="*/ 206 h 209"/>
                <a:gd name="T12" fmla="*/ 184 w 186"/>
                <a:gd name="T13" fmla="*/ 198 h 209"/>
                <a:gd name="T14" fmla="*/ 184 w 186"/>
                <a:gd name="T15" fmla="*/ 41 h 209"/>
                <a:gd name="T16" fmla="*/ 179 w 186"/>
                <a:gd name="T17" fmla="*/ 33 h 2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6"/>
                <a:gd name="T28" fmla="*/ 0 h 209"/>
                <a:gd name="T29" fmla="*/ 186 w 186"/>
                <a:gd name="T30" fmla="*/ 209 h 2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6" h="209">
                  <a:moveTo>
                    <a:pt x="179" y="33"/>
                  </a:moveTo>
                  <a:cubicBezTo>
                    <a:pt x="80" y="15"/>
                    <a:pt x="15" y="3"/>
                    <a:pt x="6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46"/>
                    <a:pt x="0" y="156"/>
                  </a:cubicBezTo>
                  <a:cubicBezTo>
                    <a:pt x="0" y="167"/>
                    <a:pt x="1" y="167"/>
                    <a:pt x="6" y="169"/>
                  </a:cubicBezTo>
                  <a:cubicBezTo>
                    <a:pt x="9" y="170"/>
                    <a:pt x="144" y="199"/>
                    <a:pt x="175" y="206"/>
                  </a:cubicBezTo>
                  <a:cubicBezTo>
                    <a:pt x="186" y="209"/>
                    <a:pt x="183" y="201"/>
                    <a:pt x="184" y="198"/>
                  </a:cubicBezTo>
                  <a:cubicBezTo>
                    <a:pt x="184" y="198"/>
                    <a:pt x="184" y="47"/>
                    <a:pt x="184" y="41"/>
                  </a:cubicBezTo>
                  <a:cubicBezTo>
                    <a:pt x="184" y="37"/>
                    <a:pt x="183" y="34"/>
                    <a:pt x="179" y="33"/>
                  </a:cubicBez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330"/>
            <p:cNvSpPr>
              <a:spLocks noChangeAspect="1" noEditPoints="1"/>
            </p:cNvSpPr>
            <p:nvPr/>
          </p:nvSpPr>
          <p:spPr bwMode="auto">
            <a:xfrm>
              <a:off x="3062" y="361"/>
              <a:ext cx="372" cy="415"/>
            </a:xfrm>
            <a:custGeom>
              <a:avLst/>
              <a:gdLst>
                <a:gd name="T0" fmla="*/ 2 w 186"/>
                <a:gd name="T1" fmla="*/ 2 h 207"/>
                <a:gd name="T2" fmla="*/ 0 w 186"/>
                <a:gd name="T3" fmla="*/ 5 h 207"/>
                <a:gd name="T4" fmla="*/ 0 w 186"/>
                <a:gd name="T5" fmla="*/ 156 h 207"/>
                <a:gd name="T6" fmla="*/ 7 w 186"/>
                <a:gd name="T7" fmla="*/ 169 h 207"/>
                <a:gd name="T8" fmla="*/ 68 w 186"/>
                <a:gd name="T9" fmla="*/ 183 h 207"/>
                <a:gd name="T10" fmla="*/ 175 w 186"/>
                <a:gd name="T11" fmla="*/ 206 h 207"/>
                <a:gd name="T12" fmla="*/ 183 w 186"/>
                <a:gd name="T13" fmla="*/ 206 h 207"/>
                <a:gd name="T14" fmla="*/ 186 w 186"/>
                <a:gd name="T15" fmla="*/ 198 h 207"/>
                <a:gd name="T16" fmla="*/ 185 w 186"/>
                <a:gd name="T17" fmla="*/ 41 h 207"/>
                <a:gd name="T18" fmla="*/ 180 w 186"/>
                <a:gd name="T19" fmla="*/ 32 h 207"/>
                <a:gd name="T20" fmla="*/ 180 w 186"/>
                <a:gd name="T21" fmla="*/ 32 h 207"/>
                <a:gd name="T22" fmla="*/ 7 w 186"/>
                <a:gd name="T23" fmla="*/ 1 h 207"/>
                <a:gd name="T24" fmla="*/ 2 w 186"/>
                <a:gd name="T25" fmla="*/ 2 h 207"/>
                <a:gd name="T26" fmla="*/ 176 w 186"/>
                <a:gd name="T27" fmla="*/ 205 h 207"/>
                <a:gd name="T28" fmla="*/ 69 w 186"/>
                <a:gd name="T29" fmla="*/ 181 h 207"/>
                <a:gd name="T30" fmla="*/ 7 w 186"/>
                <a:gd name="T31" fmla="*/ 168 h 207"/>
                <a:gd name="T32" fmla="*/ 2 w 186"/>
                <a:gd name="T33" fmla="*/ 156 h 207"/>
                <a:gd name="T34" fmla="*/ 2 w 186"/>
                <a:gd name="T35" fmla="*/ 5 h 207"/>
                <a:gd name="T36" fmla="*/ 3 w 186"/>
                <a:gd name="T37" fmla="*/ 3 h 207"/>
                <a:gd name="T38" fmla="*/ 7 w 186"/>
                <a:gd name="T39" fmla="*/ 2 h 207"/>
                <a:gd name="T40" fmla="*/ 180 w 186"/>
                <a:gd name="T41" fmla="*/ 34 h 207"/>
                <a:gd name="T42" fmla="*/ 184 w 186"/>
                <a:gd name="T43" fmla="*/ 41 h 207"/>
                <a:gd name="T44" fmla="*/ 184 w 186"/>
                <a:gd name="T45" fmla="*/ 198 h 207"/>
                <a:gd name="T46" fmla="*/ 182 w 186"/>
                <a:gd name="T47" fmla="*/ 205 h 207"/>
                <a:gd name="T48" fmla="*/ 176 w 186"/>
                <a:gd name="T49" fmla="*/ 205 h 2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7"/>
                <a:gd name="T77" fmla="*/ 186 w 186"/>
                <a:gd name="T78" fmla="*/ 207 h 2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7">
                  <a:moveTo>
                    <a:pt x="2" y="2"/>
                  </a:moveTo>
                  <a:cubicBezTo>
                    <a:pt x="0" y="3"/>
                    <a:pt x="0" y="5"/>
                    <a:pt x="0" y="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7"/>
                    <a:pt x="2" y="168"/>
                    <a:pt x="7" y="169"/>
                  </a:cubicBezTo>
                  <a:cubicBezTo>
                    <a:pt x="8" y="170"/>
                    <a:pt x="31" y="175"/>
                    <a:pt x="68" y="183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77" y="207"/>
                    <a:pt x="181" y="207"/>
                    <a:pt x="183" y="206"/>
                  </a:cubicBezTo>
                  <a:cubicBezTo>
                    <a:pt x="186" y="204"/>
                    <a:pt x="186" y="199"/>
                    <a:pt x="186" y="198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37"/>
                    <a:pt x="185" y="33"/>
                    <a:pt x="180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3" y="1"/>
                    <a:pt x="2" y="2"/>
                  </a:cubicBezTo>
                  <a:close/>
                  <a:moveTo>
                    <a:pt x="176" y="205"/>
                  </a:moveTo>
                  <a:cubicBezTo>
                    <a:pt x="69" y="181"/>
                    <a:pt x="69" y="181"/>
                    <a:pt x="69" y="181"/>
                  </a:cubicBezTo>
                  <a:cubicBezTo>
                    <a:pt x="36" y="174"/>
                    <a:pt x="8" y="168"/>
                    <a:pt x="7" y="168"/>
                  </a:cubicBezTo>
                  <a:cubicBezTo>
                    <a:pt x="3" y="166"/>
                    <a:pt x="2" y="166"/>
                    <a:pt x="2" y="15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83" y="34"/>
                    <a:pt x="184" y="37"/>
                    <a:pt x="184" y="41"/>
                  </a:cubicBezTo>
                  <a:cubicBezTo>
                    <a:pt x="184" y="198"/>
                    <a:pt x="184" y="198"/>
                    <a:pt x="184" y="198"/>
                  </a:cubicBezTo>
                  <a:cubicBezTo>
                    <a:pt x="184" y="198"/>
                    <a:pt x="185" y="203"/>
                    <a:pt x="182" y="205"/>
                  </a:cubicBezTo>
                  <a:cubicBezTo>
                    <a:pt x="181" y="206"/>
                    <a:pt x="177" y="205"/>
                    <a:pt x="176" y="20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331"/>
            <p:cNvSpPr>
              <a:spLocks noChangeAspect="1" noEditPoints="1"/>
            </p:cNvSpPr>
            <p:nvPr/>
          </p:nvSpPr>
          <p:spPr bwMode="auto">
            <a:xfrm>
              <a:off x="3090" y="432"/>
              <a:ext cx="338" cy="238"/>
            </a:xfrm>
            <a:custGeom>
              <a:avLst/>
              <a:gdLst>
                <a:gd name="T0" fmla="*/ 230 w 338"/>
                <a:gd name="T1" fmla="*/ 114 h 238"/>
                <a:gd name="T2" fmla="*/ 308 w 338"/>
                <a:gd name="T3" fmla="*/ 130 h 238"/>
                <a:gd name="T4" fmla="*/ 308 w 338"/>
                <a:gd name="T5" fmla="*/ 118 h 238"/>
                <a:gd name="T6" fmla="*/ 338 w 338"/>
                <a:gd name="T7" fmla="*/ 146 h 238"/>
                <a:gd name="T8" fmla="*/ 308 w 338"/>
                <a:gd name="T9" fmla="*/ 162 h 238"/>
                <a:gd name="T10" fmla="*/ 308 w 338"/>
                <a:gd name="T11" fmla="*/ 148 h 238"/>
                <a:gd name="T12" fmla="*/ 230 w 338"/>
                <a:gd name="T13" fmla="*/ 132 h 238"/>
                <a:gd name="T14" fmla="*/ 230 w 338"/>
                <a:gd name="T15" fmla="*/ 114 h 238"/>
                <a:gd name="T16" fmla="*/ 84 w 338"/>
                <a:gd name="T17" fmla="*/ 42 h 238"/>
                <a:gd name="T18" fmla="*/ 78 w 338"/>
                <a:gd name="T19" fmla="*/ 50 h 238"/>
                <a:gd name="T20" fmla="*/ 10 w 338"/>
                <a:gd name="T21" fmla="*/ 0 h 238"/>
                <a:gd name="T22" fmla="*/ 0 w 338"/>
                <a:gd name="T23" fmla="*/ 14 h 238"/>
                <a:gd name="T24" fmla="*/ 68 w 338"/>
                <a:gd name="T25" fmla="*/ 64 h 238"/>
                <a:gd name="T26" fmla="*/ 62 w 338"/>
                <a:gd name="T27" fmla="*/ 76 h 238"/>
                <a:gd name="T28" fmla="*/ 100 w 338"/>
                <a:gd name="T29" fmla="*/ 80 h 238"/>
                <a:gd name="T30" fmla="*/ 84 w 338"/>
                <a:gd name="T31" fmla="*/ 42 h 238"/>
                <a:gd name="T32" fmla="*/ 78 w 338"/>
                <a:gd name="T33" fmla="*/ 110 h 238"/>
                <a:gd name="T34" fmla="*/ 78 w 338"/>
                <a:gd name="T35" fmla="*/ 124 h 238"/>
                <a:gd name="T36" fmla="*/ 0 w 338"/>
                <a:gd name="T37" fmla="*/ 108 h 238"/>
                <a:gd name="T38" fmla="*/ 0 w 338"/>
                <a:gd name="T39" fmla="*/ 126 h 238"/>
                <a:gd name="T40" fmla="*/ 78 w 338"/>
                <a:gd name="T41" fmla="*/ 142 h 238"/>
                <a:gd name="T42" fmla="*/ 78 w 338"/>
                <a:gd name="T43" fmla="*/ 156 h 238"/>
                <a:gd name="T44" fmla="*/ 108 w 338"/>
                <a:gd name="T45" fmla="*/ 140 h 238"/>
                <a:gd name="T46" fmla="*/ 78 w 338"/>
                <a:gd name="T47" fmla="*/ 110 h 238"/>
                <a:gd name="T48" fmla="*/ 84 w 338"/>
                <a:gd name="T49" fmla="*/ 228 h 238"/>
                <a:gd name="T50" fmla="*/ 78 w 338"/>
                <a:gd name="T51" fmla="*/ 214 h 238"/>
                <a:gd name="T52" fmla="*/ 10 w 338"/>
                <a:gd name="T53" fmla="*/ 238 h 238"/>
                <a:gd name="T54" fmla="*/ 0 w 338"/>
                <a:gd name="T55" fmla="*/ 222 h 238"/>
                <a:gd name="T56" fmla="*/ 68 w 338"/>
                <a:gd name="T57" fmla="*/ 198 h 238"/>
                <a:gd name="T58" fmla="*/ 62 w 338"/>
                <a:gd name="T59" fmla="*/ 184 h 238"/>
                <a:gd name="T60" fmla="*/ 100 w 338"/>
                <a:gd name="T61" fmla="*/ 196 h 238"/>
                <a:gd name="T62" fmla="*/ 84 w 338"/>
                <a:gd name="T63" fmla="*/ 228 h 238"/>
                <a:gd name="T64" fmla="*/ 308 w 338"/>
                <a:gd name="T65" fmla="*/ 194 h 238"/>
                <a:gd name="T66" fmla="*/ 308 w 338"/>
                <a:gd name="T67" fmla="*/ 206 h 238"/>
                <a:gd name="T68" fmla="*/ 230 w 338"/>
                <a:gd name="T69" fmla="*/ 190 h 238"/>
                <a:gd name="T70" fmla="*/ 230 w 338"/>
                <a:gd name="T71" fmla="*/ 208 h 238"/>
                <a:gd name="T72" fmla="*/ 308 w 338"/>
                <a:gd name="T73" fmla="*/ 224 h 238"/>
                <a:gd name="T74" fmla="*/ 308 w 338"/>
                <a:gd name="T75" fmla="*/ 238 h 238"/>
                <a:gd name="T76" fmla="*/ 338 w 338"/>
                <a:gd name="T77" fmla="*/ 224 h 238"/>
                <a:gd name="T78" fmla="*/ 308 w 338"/>
                <a:gd name="T79" fmla="*/ 194 h 23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8"/>
                <a:gd name="T121" fmla="*/ 0 h 238"/>
                <a:gd name="T122" fmla="*/ 338 w 338"/>
                <a:gd name="T123" fmla="*/ 238 h 23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8" h="238">
                  <a:moveTo>
                    <a:pt x="230" y="114"/>
                  </a:moveTo>
                  <a:lnTo>
                    <a:pt x="308" y="130"/>
                  </a:lnTo>
                  <a:lnTo>
                    <a:pt x="308" y="118"/>
                  </a:lnTo>
                  <a:lnTo>
                    <a:pt x="338" y="146"/>
                  </a:lnTo>
                  <a:lnTo>
                    <a:pt x="308" y="162"/>
                  </a:lnTo>
                  <a:lnTo>
                    <a:pt x="308" y="148"/>
                  </a:lnTo>
                  <a:lnTo>
                    <a:pt x="230" y="132"/>
                  </a:lnTo>
                  <a:lnTo>
                    <a:pt x="230" y="114"/>
                  </a:lnTo>
                  <a:close/>
                  <a:moveTo>
                    <a:pt x="84" y="42"/>
                  </a:moveTo>
                  <a:lnTo>
                    <a:pt x="78" y="5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68" y="64"/>
                  </a:lnTo>
                  <a:lnTo>
                    <a:pt x="62" y="76"/>
                  </a:lnTo>
                  <a:lnTo>
                    <a:pt x="100" y="80"/>
                  </a:lnTo>
                  <a:lnTo>
                    <a:pt x="84" y="42"/>
                  </a:lnTo>
                  <a:close/>
                  <a:moveTo>
                    <a:pt x="78" y="110"/>
                  </a:moveTo>
                  <a:lnTo>
                    <a:pt x="78" y="124"/>
                  </a:lnTo>
                  <a:lnTo>
                    <a:pt x="0" y="108"/>
                  </a:lnTo>
                  <a:lnTo>
                    <a:pt x="0" y="126"/>
                  </a:lnTo>
                  <a:lnTo>
                    <a:pt x="78" y="142"/>
                  </a:lnTo>
                  <a:lnTo>
                    <a:pt x="78" y="156"/>
                  </a:lnTo>
                  <a:lnTo>
                    <a:pt x="108" y="140"/>
                  </a:lnTo>
                  <a:lnTo>
                    <a:pt x="78" y="110"/>
                  </a:lnTo>
                  <a:close/>
                  <a:moveTo>
                    <a:pt x="84" y="228"/>
                  </a:moveTo>
                  <a:lnTo>
                    <a:pt x="78" y="214"/>
                  </a:lnTo>
                  <a:lnTo>
                    <a:pt x="10" y="238"/>
                  </a:lnTo>
                  <a:lnTo>
                    <a:pt x="0" y="222"/>
                  </a:lnTo>
                  <a:lnTo>
                    <a:pt x="68" y="198"/>
                  </a:lnTo>
                  <a:lnTo>
                    <a:pt x="62" y="184"/>
                  </a:lnTo>
                  <a:lnTo>
                    <a:pt x="100" y="196"/>
                  </a:lnTo>
                  <a:lnTo>
                    <a:pt x="84" y="228"/>
                  </a:lnTo>
                  <a:close/>
                  <a:moveTo>
                    <a:pt x="308" y="194"/>
                  </a:moveTo>
                  <a:lnTo>
                    <a:pt x="308" y="206"/>
                  </a:lnTo>
                  <a:lnTo>
                    <a:pt x="230" y="190"/>
                  </a:lnTo>
                  <a:lnTo>
                    <a:pt x="230" y="208"/>
                  </a:lnTo>
                  <a:lnTo>
                    <a:pt x="308" y="224"/>
                  </a:lnTo>
                  <a:lnTo>
                    <a:pt x="308" y="238"/>
                  </a:lnTo>
                  <a:lnTo>
                    <a:pt x="338" y="224"/>
                  </a:lnTo>
                  <a:lnTo>
                    <a:pt x="308" y="194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332"/>
            <p:cNvSpPr>
              <a:spLocks noChangeAspect="1" noEditPoints="1"/>
            </p:cNvSpPr>
            <p:nvPr/>
          </p:nvSpPr>
          <p:spPr bwMode="auto">
            <a:xfrm>
              <a:off x="3080" y="422"/>
              <a:ext cx="340" cy="240"/>
            </a:xfrm>
            <a:custGeom>
              <a:avLst/>
              <a:gdLst>
                <a:gd name="T0" fmla="*/ 230 w 340"/>
                <a:gd name="T1" fmla="*/ 116 h 240"/>
                <a:gd name="T2" fmla="*/ 308 w 340"/>
                <a:gd name="T3" fmla="*/ 132 h 240"/>
                <a:gd name="T4" fmla="*/ 308 w 340"/>
                <a:gd name="T5" fmla="*/ 118 h 240"/>
                <a:gd name="T6" fmla="*/ 340 w 340"/>
                <a:gd name="T7" fmla="*/ 148 h 240"/>
                <a:gd name="T8" fmla="*/ 308 w 340"/>
                <a:gd name="T9" fmla="*/ 164 h 240"/>
                <a:gd name="T10" fmla="*/ 308 w 340"/>
                <a:gd name="T11" fmla="*/ 150 h 240"/>
                <a:gd name="T12" fmla="*/ 230 w 340"/>
                <a:gd name="T13" fmla="*/ 134 h 240"/>
                <a:gd name="T14" fmla="*/ 230 w 340"/>
                <a:gd name="T15" fmla="*/ 116 h 240"/>
                <a:gd name="T16" fmla="*/ 86 w 340"/>
                <a:gd name="T17" fmla="*/ 42 h 240"/>
                <a:gd name="T18" fmla="*/ 80 w 340"/>
                <a:gd name="T19" fmla="*/ 52 h 240"/>
                <a:gd name="T20" fmla="*/ 12 w 340"/>
                <a:gd name="T21" fmla="*/ 0 h 240"/>
                <a:gd name="T22" fmla="*/ 2 w 340"/>
                <a:gd name="T23" fmla="*/ 14 h 240"/>
                <a:gd name="T24" fmla="*/ 70 w 340"/>
                <a:gd name="T25" fmla="*/ 66 h 240"/>
                <a:gd name="T26" fmla="*/ 62 w 340"/>
                <a:gd name="T27" fmla="*/ 76 h 240"/>
                <a:gd name="T28" fmla="*/ 100 w 340"/>
                <a:gd name="T29" fmla="*/ 80 h 240"/>
                <a:gd name="T30" fmla="*/ 86 w 340"/>
                <a:gd name="T31" fmla="*/ 42 h 240"/>
                <a:gd name="T32" fmla="*/ 78 w 340"/>
                <a:gd name="T33" fmla="*/ 112 h 240"/>
                <a:gd name="T34" fmla="*/ 78 w 340"/>
                <a:gd name="T35" fmla="*/ 124 h 240"/>
                <a:gd name="T36" fmla="*/ 0 w 340"/>
                <a:gd name="T37" fmla="*/ 108 h 240"/>
                <a:gd name="T38" fmla="*/ 0 w 340"/>
                <a:gd name="T39" fmla="*/ 126 h 240"/>
                <a:gd name="T40" fmla="*/ 78 w 340"/>
                <a:gd name="T41" fmla="*/ 142 h 240"/>
                <a:gd name="T42" fmla="*/ 78 w 340"/>
                <a:gd name="T43" fmla="*/ 156 h 240"/>
                <a:gd name="T44" fmla="*/ 110 w 340"/>
                <a:gd name="T45" fmla="*/ 140 h 240"/>
                <a:gd name="T46" fmla="*/ 78 w 340"/>
                <a:gd name="T47" fmla="*/ 112 h 240"/>
                <a:gd name="T48" fmla="*/ 86 w 340"/>
                <a:gd name="T49" fmla="*/ 228 h 240"/>
                <a:gd name="T50" fmla="*/ 80 w 340"/>
                <a:gd name="T51" fmla="*/ 216 h 240"/>
                <a:gd name="T52" fmla="*/ 12 w 340"/>
                <a:gd name="T53" fmla="*/ 240 h 240"/>
                <a:gd name="T54" fmla="*/ 2 w 340"/>
                <a:gd name="T55" fmla="*/ 222 h 240"/>
                <a:gd name="T56" fmla="*/ 70 w 340"/>
                <a:gd name="T57" fmla="*/ 198 h 240"/>
                <a:gd name="T58" fmla="*/ 62 w 340"/>
                <a:gd name="T59" fmla="*/ 184 h 240"/>
                <a:gd name="T60" fmla="*/ 100 w 340"/>
                <a:gd name="T61" fmla="*/ 196 h 240"/>
                <a:gd name="T62" fmla="*/ 86 w 340"/>
                <a:gd name="T63" fmla="*/ 228 h 240"/>
                <a:gd name="T64" fmla="*/ 308 w 340"/>
                <a:gd name="T65" fmla="*/ 194 h 240"/>
                <a:gd name="T66" fmla="*/ 308 w 340"/>
                <a:gd name="T67" fmla="*/ 208 h 240"/>
                <a:gd name="T68" fmla="*/ 230 w 340"/>
                <a:gd name="T69" fmla="*/ 192 h 240"/>
                <a:gd name="T70" fmla="*/ 230 w 340"/>
                <a:gd name="T71" fmla="*/ 210 h 240"/>
                <a:gd name="T72" fmla="*/ 308 w 340"/>
                <a:gd name="T73" fmla="*/ 226 h 240"/>
                <a:gd name="T74" fmla="*/ 308 w 340"/>
                <a:gd name="T75" fmla="*/ 240 h 240"/>
                <a:gd name="T76" fmla="*/ 340 w 340"/>
                <a:gd name="T77" fmla="*/ 224 h 240"/>
                <a:gd name="T78" fmla="*/ 308 w 340"/>
                <a:gd name="T79" fmla="*/ 194 h 2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0"/>
                <a:gd name="T121" fmla="*/ 0 h 240"/>
                <a:gd name="T122" fmla="*/ 340 w 340"/>
                <a:gd name="T123" fmla="*/ 240 h 24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0" h="240">
                  <a:moveTo>
                    <a:pt x="230" y="116"/>
                  </a:moveTo>
                  <a:lnTo>
                    <a:pt x="308" y="132"/>
                  </a:lnTo>
                  <a:lnTo>
                    <a:pt x="308" y="118"/>
                  </a:lnTo>
                  <a:lnTo>
                    <a:pt x="340" y="148"/>
                  </a:lnTo>
                  <a:lnTo>
                    <a:pt x="308" y="164"/>
                  </a:lnTo>
                  <a:lnTo>
                    <a:pt x="308" y="150"/>
                  </a:lnTo>
                  <a:lnTo>
                    <a:pt x="230" y="134"/>
                  </a:lnTo>
                  <a:lnTo>
                    <a:pt x="230" y="116"/>
                  </a:lnTo>
                  <a:close/>
                  <a:moveTo>
                    <a:pt x="86" y="42"/>
                  </a:moveTo>
                  <a:lnTo>
                    <a:pt x="80" y="52"/>
                  </a:lnTo>
                  <a:lnTo>
                    <a:pt x="12" y="0"/>
                  </a:lnTo>
                  <a:lnTo>
                    <a:pt x="2" y="14"/>
                  </a:lnTo>
                  <a:lnTo>
                    <a:pt x="70" y="66"/>
                  </a:lnTo>
                  <a:lnTo>
                    <a:pt x="62" y="76"/>
                  </a:lnTo>
                  <a:lnTo>
                    <a:pt x="100" y="80"/>
                  </a:lnTo>
                  <a:lnTo>
                    <a:pt x="86" y="42"/>
                  </a:lnTo>
                  <a:close/>
                  <a:moveTo>
                    <a:pt x="78" y="112"/>
                  </a:moveTo>
                  <a:lnTo>
                    <a:pt x="78" y="124"/>
                  </a:lnTo>
                  <a:lnTo>
                    <a:pt x="0" y="108"/>
                  </a:lnTo>
                  <a:lnTo>
                    <a:pt x="0" y="126"/>
                  </a:lnTo>
                  <a:lnTo>
                    <a:pt x="78" y="142"/>
                  </a:lnTo>
                  <a:lnTo>
                    <a:pt x="78" y="156"/>
                  </a:lnTo>
                  <a:lnTo>
                    <a:pt x="110" y="140"/>
                  </a:lnTo>
                  <a:lnTo>
                    <a:pt x="78" y="112"/>
                  </a:lnTo>
                  <a:close/>
                  <a:moveTo>
                    <a:pt x="86" y="228"/>
                  </a:moveTo>
                  <a:lnTo>
                    <a:pt x="80" y="216"/>
                  </a:lnTo>
                  <a:lnTo>
                    <a:pt x="12" y="240"/>
                  </a:lnTo>
                  <a:lnTo>
                    <a:pt x="2" y="222"/>
                  </a:lnTo>
                  <a:lnTo>
                    <a:pt x="70" y="198"/>
                  </a:lnTo>
                  <a:lnTo>
                    <a:pt x="62" y="184"/>
                  </a:lnTo>
                  <a:lnTo>
                    <a:pt x="100" y="196"/>
                  </a:lnTo>
                  <a:lnTo>
                    <a:pt x="86" y="228"/>
                  </a:lnTo>
                  <a:close/>
                  <a:moveTo>
                    <a:pt x="308" y="194"/>
                  </a:moveTo>
                  <a:lnTo>
                    <a:pt x="308" y="208"/>
                  </a:lnTo>
                  <a:lnTo>
                    <a:pt x="230" y="192"/>
                  </a:lnTo>
                  <a:lnTo>
                    <a:pt x="230" y="210"/>
                  </a:lnTo>
                  <a:lnTo>
                    <a:pt x="308" y="226"/>
                  </a:lnTo>
                  <a:lnTo>
                    <a:pt x="308" y="240"/>
                  </a:lnTo>
                  <a:lnTo>
                    <a:pt x="340" y="224"/>
                  </a:lnTo>
                  <a:lnTo>
                    <a:pt x="308" y="1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333"/>
            <p:cNvSpPr>
              <a:spLocks noChangeAspect="1"/>
            </p:cNvSpPr>
            <p:nvPr/>
          </p:nvSpPr>
          <p:spPr bwMode="auto">
            <a:xfrm>
              <a:off x="3214" y="410"/>
              <a:ext cx="72" cy="304"/>
            </a:xfrm>
            <a:custGeom>
              <a:avLst/>
              <a:gdLst>
                <a:gd name="T0" fmla="*/ 72 w 72"/>
                <a:gd name="T1" fmla="*/ 188 h 304"/>
                <a:gd name="T2" fmla="*/ 72 w 72"/>
                <a:gd name="T3" fmla="*/ 188 h 304"/>
                <a:gd name="T4" fmla="*/ 72 w 72"/>
                <a:gd name="T5" fmla="*/ 246 h 304"/>
                <a:gd name="T6" fmla="*/ 72 w 72"/>
                <a:gd name="T7" fmla="*/ 304 h 304"/>
                <a:gd name="T8" fmla="*/ 58 w 72"/>
                <a:gd name="T9" fmla="*/ 302 h 304"/>
                <a:gd name="T10" fmla="*/ 48 w 72"/>
                <a:gd name="T11" fmla="*/ 298 h 304"/>
                <a:gd name="T12" fmla="*/ 0 w 72"/>
                <a:gd name="T13" fmla="*/ 290 h 304"/>
                <a:gd name="T14" fmla="*/ 0 w 72"/>
                <a:gd name="T15" fmla="*/ 218 h 304"/>
                <a:gd name="T16" fmla="*/ 0 w 72"/>
                <a:gd name="T17" fmla="*/ 190 h 304"/>
                <a:gd name="T18" fmla="*/ 0 w 72"/>
                <a:gd name="T19" fmla="*/ 126 h 304"/>
                <a:gd name="T20" fmla="*/ 0 w 72"/>
                <a:gd name="T21" fmla="*/ 104 h 304"/>
                <a:gd name="T22" fmla="*/ 0 w 72"/>
                <a:gd name="T23" fmla="*/ 36 h 304"/>
                <a:gd name="T24" fmla="*/ 0 w 72"/>
                <a:gd name="T25" fmla="*/ 0 h 304"/>
                <a:gd name="T26" fmla="*/ 22 w 72"/>
                <a:gd name="T27" fmla="*/ 4 h 304"/>
                <a:gd name="T28" fmla="*/ 38 w 72"/>
                <a:gd name="T29" fmla="*/ 8 h 304"/>
                <a:gd name="T30" fmla="*/ 72 w 72"/>
                <a:gd name="T31" fmla="*/ 14 h 304"/>
                <a:gd name="T32" fmla="*/ 72 w 72"/>
                <a:gd name="T33" fmla="*/ 64 h 304"/>
                <a:gd name="T34" fmla="*/ 72 w 72"/>
                <a:gd name="T35" fmla="*/ 110 h 304"/>
                <a:gd name="T36" fmla="*/ 72 w 72"/>
                <a:gd name="T37" fmla="*/ 154 h 304"/>
                <a:gd name="T38" fmla="*/ 72 w 72"/>
                <a:gd name="T39" fmla="*/ 188 h 3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2"/>
                <a:gd name="T61" fmla="*/ 0 h 304"/>
                <a:gd name="T62" fmla="*/ 72 w 72"/>
                <a:gd name="T63" fmla="*/ 304 h 3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2" h="304">
                  <a:moveTo>
                    <a:pt x="72" y="188"/>
                  </a:moveTo>
                  <a:lnTo>
                    <a:pt x="72" y="188"/>
                  </a:lnTo>
                  <a:lnTo>
                    <a:pt x="72" y="246"/>
                  </a:lnTo>
                  <a:lnTo>
                    <a:pt x="72" y="304"/>
                  </a:lnTo>
                  <a:lnTo>
                    <a:pt x="58" y="302"/>
                  </a:lnTo>
                  <a:lnTo>
                    <a:pt x="48" y="298"/>
                  </a:lnTo>
                  <a:lnTo>
                    <a:pt x="0" y="290"/>
                  </a:lnTo>
                  <a:lnTo>
                    <a:pt x="0" y="218"/>
                  </a:lnTo>
                  <a:lnTo>
                    <a:pt x="0" y="190"/>
                  </a:lnTo>
                  <a:lnTo>
                    <a:pt x="0" y="126"/>
                  </a:lnTo>
                  <a:lnTo>
                    <a:pt x="0" y="104"/>
                  </a:lnTo>
                  <a:lnTo>
                    <a:pt x="0" y="36"/>
                  </a:lnTo>
                  <a:lnTo>
                    <a:pt x="0" y="0"/>
                  </a:lnTo>
                  <a:lnTo>
                    <a:pt x="22" y="4"/>
                  </a:lnTo>
                  <a:lnTo>
                    <a:pt x="38" y="8"/>
                  </a:lnTo>
                  <a:lnTo>
                    <a:pt x="72" y="14"/>
                  </a:lnTo>
                  <a:lnTo>
                    <a:pt x="72" y="64"/>
                  </a:lnTo>
                  <a:lnTo>
                    <a:pt x="72" y="110"/>
                  </a:lnTo>
                  <a:lnTo>
                    <a:pt x="72" y="154"/>
                  </a:lnTo>
                  <a:lnTo>
                    <a:pt x="72" y="188"/>
                  </a:lnTo>
                  <a:close/>
                </a:path>
              </a:pathLst>
            </a:custGeom>
            <a:solidFill>
              <a:srgbClr val="B146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334"/>
            <p:cNvSpPr>
              <a:spLocks noChangeAspect="1" noEditPoints="1"/>
            </p:cNvSpPr>
            <p:nvPr/>
          </p:nvSpPr>
          <p:spPr bwMode="auto">
            <a:xfrm>
              <a:off x="3210" y="404"/>
              <a:ext cx="80" cy="316"/>
            </a:xfrm>
            <a:custGeom>
              <a:avLst/>
              <a:gdLst>
                <a:gd name="T0" fmla="*/ 80 w 80"/>
                <a:gd name="T1" fmla="*/ 16 h 316"/>
                <a:gd name="T2" fmla="*/ 0 w 80"/>
                <a:gd name="T3" fmla="*/ 300 h 316"/>
                <a:gd name="T4" fmla="*/ 30 w 80"/>
                <a:gd name="T5" fmla="*/ 206 h 316"/>
                <a:gd name="T6" fmla="*/ 76 w 80"/>
                <a:gd name="T7" fmla="*/ 260 h 316"/>
                <a:gd name="T8" fmla="*/ 76 w 80"/>
                <a:gd name="T9" fmla="*/ 214 h 316"/>
                <a:gd name="T10" fmla="*/ 76 w 80"/>
                <a:gd name="T11" fmla="*/ 264 h 316"/>
                <a:gd name="T12" fmla="*/ 54 w 80"/>
                <a:gd name="T13" fmla="*/ 306 h 316"/>
                <a:gd name="T14" fmla="*/ 76 w 80"/>
                <a:gd name="T15" fmla="*/ 310 h 316"/>
                <a:gd name="T16" fmla="*/ 48 w 80"/>
                <a:gd name="T17" fmla="*/ 304 h 316"/>
                <a:gd name="T18" fmla="*/ 4 w 80"/>
                <a:gd name="T19" fmla="*/ 250 h 316"/>
                <a:gd name="T20" fmla="*/ 48 w 80"/>
                <a:gd name="T21" fmla="*/ 304 h 316"/>
                <a:gd name="T22" fmla="*/ 26 w 80"/>
                <a:gd name="T23" fmla="*/ 250 h 316"/>
                <a:gd name="T24" fmla="*/ 4 w 80"/>
                <a:gd name="T25" fmla="*/ 200 h 316"/>
                <a:gd name="T26" fmla="*/ 4 w 80"/>
                <a:gd name="T27" fmla="*/ 246 h 316"/>
                <a:gd name="T28" fmla="*/ 48 w 80"/>
                <a:gd name="T29" fmla="*/ 204 h 316"/>
                <a:gd name="T30" fmla="*/ 4 w 80"/>
                <a:gd name="T31" fmla="*/ 148 h 316"/>
                <a:gd name="T32" fmla="*/ 4 w 80"/>
                <a:gd name="T33" fmla="*/ 144 h 316"/>
                <a:gd name="T34" fmla="*/ 24 w 80"/>
                <a:gd name="T35" fmla="*/ 106 h 316"/>
                <a:gd name="T36" fmla="*/ 4 w 80"/>
                <a:gd name="T37" fmla="*/ 110 h 316"/>
                <a:gd name="T38" fmla="*/ 4 w 80"/>
                <a:gd name="T39" fmla="*/ 144 h 316"/>
                <a:gd name="T40" fmla="*/ 48 w 80"/>
                <a:gd name="T41" fmla="*/ 106 h 316"/>
                <a:gd name="T42" fmla="*/ 4 w 80"/>
                <a:gd name="T43" fmla="*/ 54 h 316"/>
                <a:gd name="T44" fmla="*/ 4 w 80"/>
                <a:gd name="T45" fmla="*/ 50 h 316"/>
                <a:gd name="T46" fmla="*/ 22 w 80"/>
                <a:gd name="T47" fmla="*/ 10 h 316"/>
                <a:gd name="T48" fmla="*/ 4 w 80"/>
                <a:gd name="T49" fmla="*/ 42 h 316"/>
                <a:gd name="T50" fmla="*/ 26 w 80"/>
                <a:gd name="T51" fmla="*/ 10 h 316"/>
                <a:gd name="T52" fmla="*/ 76 w 80"/>
                <a:gd name="T53" fmla="*/ 64 h 316"/>
                <a:gd name="T54" fmla="*/ 42 w 80"/>
                <a:gd name="T55" fmla="*/ 14 h 316"/>
                <a:gd name="T56" fmla="*/ 76 w 80"/>
                <a:gd name="T57" fmla="*/ 68 h 316"/>
                <a:gd name="T58" fmla="*/ 52 w 80"/>
                <a:gd name="T59" fmla="*/ 108 h 316"/>
                <a:gd name="T60" fmla="*/ 76 w 80"/>
                <a:gd name="T61" fmla="*/ 70 h 316"/>
                <a:gd name="T62" fmla="*/ 76 w 80"/>
                <a:gd name="T63" fmla="*/ 116 h 316"/>
                <a:gd name="T64" fmla="*/ 28 w 80"/>
                <a:gd name="T65" fmla="*/ 148 h 316"/>
                <a:gd name="T66" fmla="*/ 76 w 80"/>
                <a:gd name="T67" fmla="*/ 116 h 316"/>
                <a:gd name="T68" fmla="*/ 52 w 80"/>
                <a:gd name="T69" fmla="*/ 158 h 316"/>
                <a:gd name="T70" fmla="*/ 76 w 80"/>
                <a:gd name="T71" fmla="*/ 210 h 316"/>
                <a:gd name="T72" fmla="*/ 76 w 80"/>
                <a:gd name="T73" fmla="*/ 162 h 3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0"/>
                <a:gd name="T112" fmla="*/ 0 h 316"/>
                <a:gd name="T113" fmla="*/ 80 w 80"/>
                <a:gd name="T114" fmla="*/ 316 h 3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0" h="316">
                  <a:moveTo>
                    <a:pt x="0" y="0"/>
                  </a:moveTo>
                  <a:lnTo>
                    <a:pt x="80" y="16"/>
                  </a:lnTo>
                  <a:lnTo>
                    <a:pt x="80" y="316"/>
                  </a:lnTo>
                  <a:lnTo>
                    <a:pt x="0" y="300"/>
                  </a:lnTo>
                  <a:lnTo>
                    <a:pt x="0" y="0"/>
                  </a:lnTo>
                  <a:close/>
                  <a:moveTo>
                    <a:pt x="30" y="206"/>
                  </a:moveTo>
                  <a:lnTo>
                    <a:pt x="30" y="250"/>
                  </a:lnTo>
                  <a:lnTo>
                    <a:pt x="76" y="260"/>
                  </a:lnTo>
                  <a:lnTo>
                    <a:pt x="76" y="252"/>
                  </a:lnTo>
                  <a:lnTo>
                    <a:pt x="76" y="214"/>
                  </a:lnTo>
                  <a:lnTo>
                    <a:pt x="30" y="206"/>
                  </a:lnTo>
                  <a:close/>
                  <a:moveTo>
                    <a:pt x="76" y="264"/>
                  </a:moveTo>
                  <a:lnTo>
                    <a:pt x="54" y="260"/>
                  </a:lnTo>
                  <a:lnTo>
                    <a:pt x="54" y="306"/>
                  </a:lnTo>
                  <a:lnTo>
                    <a:pt x="62" y="308"/>
                  </a:lnTo>
                  <a:lnTo>
                    <a:pt x="76" y="310"/>
                  </a:lnTo>
                  <a:lnTo>
                    <a:pt x="76" y="264"/>
                  </a:lnTo>
                  <a:close/>
                  <a:moveTo>
                    <a:pt x="48" y="304"/>
                  </a:moveTo>
                  <a:lnTo>
                    <a:pt x="48" y="260"/>
                  </a:lnTo>
                  <a:lnTo>
                    <a:pt x="4" y="250"/>
                  </a:lnTo>
                  <a:lnTo>
                    <a:pt x="4" y="296"/>
                  </a:lnTo>
                  <a:lnTo>
                    <a:pt x="48" y="304"/>
                  </a:lnTo>
                  <a:close/>
                  <a:moveTo>
                    <a:pt x="4" y="246"/>
                  </a:moveTo>
                  <a:lnTo>
                    <a:pt x="26" y="250"/>
                  </a:lnTo>
                  <a:lnTo>
                    <a:pt x="26" y="204"/>
                  </a:lnTo>
                  <a:lnTo>
                    <a:pt x="4" y="200"/>
                  </a:lnTo>
                  <a:lnTo>
                    <a:pt x="4" y="224"/>
                  </a:lnTo>
                  <a:lnTo>
                    <a:pt x="4" y="246"/>
                  </a:lnTo>
                  <a:close/>
                  <a:moveTo>
                    <a:pt x="4" y="196"/>
                  </a:moveTo>
                  <a:lnTo>
                    <a:pt x="48" y="204"/>
                  </a:lnTo>
                  <a:lnTo>
                    <a:pt x="48" y="158"/>
                  </a:lnTo>
                  <a:lnTo>
                    <a:pt x="4" y="148"/>
                  </a:lnTo>
                  <a:lnTo>
                    <a:pt x="4" y="196"/>
                  </a:lnTo>
                  <a:close/>
                  <a:moveTo>
                    <a:pt x="4" y="144"/>
                  </a:moveTo>
                  <a:lnTo>
                    <a:pt x="24" y="148"/>
                  </a:lnTo>
                  <a:lnTo>
                    <a:pt x="24" y="106"/>
                  </a:lnTo>
                  <a:lnTo>
                    <a:pt x="4" y="102"/>
                  </a:lnTo>
                  <a:lnTo>
                    <a:pt x="4" y="110"/>
                  </a:lnTo>
                  <a:lnTo>
                    <a:pt x="4" y="132"/>
                  </a:lnTo>
                  <a:lnTo>
                    <a:pt x="4" y="144"/>
                  </a:lnTo>
                  <a:close/>
                  <a:moveTo>
                    <a:pt x="4" y="98"/>
                  </a:moveTo>
                  <a:lnTo>
                    <a:pt x="48" y="106"/>
                  </a:lnTo>
                  <a:lnTo>
                    <a:pt x="48" y="64"/>
                  </a:lnTo>
                  <a:lnTo>
                    <a:pt x="4" y="54"/>
                  </a:lnTo>
                  <a:lnTo>
                    <a:pt x="4" y="98"/>
                  </a:lnTo>
                  <a:close/>
                  <a:moveTo>
                    <a:pt x="4" y="50"/>
                  </a:moveTo>
                  <a:lnTo>
                    <a:pt x="22" y="54"/>
                  </a:lnTo>
                  <a:lnTo>
                    <a:pt x="22" y="10"/>
                  </a:lnTo>
                  <a:lnTo>
                    <a:pt x="4" y="6"/>
                  </a:lnTo>
                  <a:lnTo>
                    <a:pt x="4" y="42"/>
                  </a:lnTo>
                  <a:lnTo>
                    <a:pt x="4" y="50"/>
                  </a:lnTo>
                  <a:close/>
                  <a:moveTo>
                    <a:pt x="26" y="10"/>
                  </a:moveTo>
                  <a:lnTo>
                    <a:pt x="26" y="54"/>
                  </a:lnTo>
                  <a:lnTo>
                    <a:pt x="76" y="64"/>
                  </a:lnTo>
                  <a:lnTo>
                    <a:pt x="76" y="20"/>
                  </a:lnTo>
                  <a:lnTo>
                    <a:pt x="42" y="14"/>
                  </a:lnTo>
                  <a:lnTo>
                    <a:pt x="26" y="10"/>
                  </a:lnTo>
                  <a:close/>
                  <a:moveTo>
                    <a:pt x="76" y="68"/>
                  </a:moveTo>
                  <a:lnTo>
                    <a:pt x="52" y="64"/>
                  </a:lnTo>
                  <a:lnTo>
                    <a:pt x="52" y="108"/>
                  </a:lnTo>
                  <a:lnTo>
                    <a:pt x="76" y="112"/>
                  </a:lnTo>
                  <a:lnTo>
                    <a:pt x="76" y="70"/>
                  </a:lnTo>
                  <a:lnTo>
                    <a:pt x="76" y="68"/>
                  </a:lnTo>
                  <a:close/>
                  <a:moveTo>
                    <a:pt x="76" y="116"/>
                  </a:moveTo>
                  <a:lnTo>
                    <a:pt x="28" y="106"/>
                  </a:lnTo>
                  <a:lnTo>
                    <a:pt x="28" y="148"/>
                  </a:lnTo>
                  <a:lnTo>
                    <a:pt x="76" y="158"/>
                  </a:lnTo>
                  <a:lnTo>
                    <a:pt x="76" y="116"/>
                  </a:lnTo>
                  <a:close/>
                  <a:moveTo>
                    <a:pt x="76" y="162"/>
                  </a:moveTo>
                  <a:lnTo>
                    <a:pt x="52" y="158"/>
                  </a:lnTo>
                  <a:lnTo>
                    <a:pt x="52" y="206"/>
                  </a:lnTo>
                  <a:lnTo>
                    <a:pt x="76" y="210"/>
                  </a:lnTo>
                  <a:lnTo>
                    <a:pt x="76" y="194"/>
                  </a:lnTo>
                  <a:lnTo>
                    <a:pt x="76" y="1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0" name="Line 341"/>
          <p:cNvSpPr>
            <a:spLocks noChangeShapeType="1"/>
          </p:cNvSpPr>
          <p:nvPr/>
        </p:nvSpPr>
        <p:spPr bwMode="auto">
          <a:xfrm flipH="1">
            <a:off x="4470390" y="4432304"/>
            <a:ext cx="288925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1" name="Line 342"/>
          <p:cNvSpPr>
            <a:spLocks noChangeShapeType="1"/>
          </p:cNvSpPr>
          <p:nvPr/>
        </p:nvSpPr>
        <p:spPr bwMode="auto">
          <a:xfrm flipH="1">
            <a:off x="4470390" y="4359279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" name="Group 347"/>
          <p:cNvGrpSpPr>
            <a:grpSpLocks noChangeAspect="1"/>
          </p:cNvGrpSpPr>
          <p:nvPr/>
        </p:nvGrpSpPr>
        <p:grpSpPr bwMode="auto">
          <a:xfrm>
            <a:off x="3390890" y="4000504"/>
            <a:ext cx="415925" cy="431800"/>
            <a:chOff x="3050" y="311"/>
            <a:chExt cx="466" cy="487"/>
          </a:xfrm>
        </p:grpSpPr>
        <p:sp>
          <p:nvSpPr>
            <p:cNvPr id="185" name="Freeform 348"/>
            <p:cNvSpPr>
              <a:spLocks noChangeAspect="1"/>
            </p:cNvSpPr>
            <p:nvPr/>
          </p:nvSpPr>
          <p:spPr bwMode="auto">
            <a:xfrm>
              <a:off x="3436" y="375"/>
              <a:ext cx="80" cy="423"/>
            </a:xfrm>
            <a:custGeom>
              <a:avLst/>
              <a:gdLst>
                <a:gd name="T0" fmla="*/ 39 w 40"/>
                <a:gd name="T1" fmla="*/ 5 h 211"/>
                <a:gd name="T2" fmla="*/ 5 w 40"/>
                <a:gd name="T3" fmla="*/ 21 h 211"/>
                <a:gd name="T4" fmla="*/ 0 w 40"/>
                <a:gd name="T5" fmla="*/ 207 h 211"/>
                <a:gd name="T6" fmla="*/ 9 w 40"/>
                <a:gd name="T7" fmla="*/ 203 h 211"/>
                <a:gd name="T8" fmla="*/ 36 w 40"/>
                <a:gd name="T9" fmla="*/ 177 h 211"/>
                <a:gd name="T10" fmla="*/ 40 w 40"/>
                <a:gd name="T11" fmla="*/ 166 h 211"/>
                <a:gd name="T12" fmla="*/ 40 w 40"/>
                <a:gd name="T13" fmla="*/ 16 h 211"/>
                <a:gd name="T14" fmla="*/ 39 w 40"/>
                <a:gd name="T15" fmla="*/ 5 h 2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1"/>
                <a:gd name="T26" fmla="*/ 40 w 40"/>
                <a:gd name="T27" fmla="*/ 211 h 2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1">
                  <a:moveTo>
                    <a:pt x="39" y="5"/>
                  </a:moveTo>
                  <a:cubicBezTo>
                    <a:pt x="35" y="0"/>
                    <a:pt x="5" y="21"/>
                    <a:pt x="5" y="21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11"/>
                    <a:pt x="9" y="203"/>
                  </a:cubicBezTo>
                  <a:cubicBezTo>
                    <a:pt x="17" y="196"/>
                    <a:pt x="32" y="182"/>
                    <a:pt x="36" y="177"/>
                  </a:cubicBezTo>
                  <a:cubicBezTo>
                    <a:pt x="39" y="174"/>
                    <a:pt x="40" y="174"/>
                    <a:pt x="40" y="16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6"/>
                    <a:pt x="39" y="6"/>
                    <a:pt x="39" y="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349"/>
            <p:cNvSpPr>
              <a:spLocks noChangeAspect="1"/>
            </p:cNvSpPr>
            <p:nvPr/>
          </p:nvSpPr>
          <p:spPr bwMode="auto">
            <a:xfrm>
              <a:off x="3050" y="311"/>
              <a:ext cx="458" cy="113"/>
            </a:xfrm>
            <a:custGeom>
              <a:avLst/>
              <a:gdLst>
                <a:gd name="T0" fmla="*/ 229 w 229"/>
                <a:gd name="T1" fmla="*/ 34 h 56"/>
                <a:gd name="T2" fmla="*/ 199 w 229"/>
                <a:gd name="T3" fmla="*/ 56 h 56"/>
                <a:gd name="T4" fmla="*/ 8 w 229"/>
                <a:gd name="T5" fmla="*/ 20 h 56"/>
                <a:gd name="T6" fmla="*/ 1 w 229"/>
                <a:gd name="T7" fmla="*/ 25 h 56"/>
                <a:gd name="T8" fmla="*/ 4 w 229"/>
                <a:gd name="T9" fmla="*/ 17 h 56"/>
                <a:gd name="T10" fmla="*/ 29 w 229"/>
                <a:gd name="T11" fmla="*/ 2 h 56"/>
                <a:gd name="T12" fmla="*/ 33 w 229"/>
                <a:gd name="T13" fmla="*/ 0 h 56"/>
                <a:gd name="T14" fmla="*/ 222 w 229"/>
                <a:gd name="T15" fmla="*/ 32 h 56"/>
                <a:gd name="T16" fmla="*/ 229 w 229"/>
                <a:gd name="T17" fmla="*/ 34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56"/>
                <a:gd name="T29" fmla="*/ 229 w 229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56">
                  <a:moveTo>
                    <a:pt x="229" y="34"/>
                  </a:moveTo>
                  <a:cubicBezTo>
                    <a:pt x="199" y="56"/>
                    <a:pt x="199" y="56"/>
                    <a:pt x="199" y="56"/>
                  </a:cubicBezTo>
                  <a:cubicBezTo>
                    <a:pt x="86" y="36"/>
                    <a:pt x="17" y="22"/>
                    <a:pt x="8" y="20"/>
                  </a:cubicBezTo>
                  <a:cubicBezTo>
                    <a:pt x="3" y="19"/>
                    <a:pt x="1" y="25"/>
                    <a:pt x="1" y="25"/>
                  </a:cubicBezTo>
                  <a:cubicBezTo>
                    <a:pt x="1" y="25"/>
                    <a:pt x="0" y="20"/>
                    <a:pt x="4" y="17"/>
                  </a:cubicBezTo>
                  <a:cubicBezTo>
                    <a:pt x="7" y="15"/>
                    <a:pt x="22" y="6"/>
                    <a:pt x="29" y="2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33" y="0"/>
                    <a:pt x="219" y="32"/>
                    <a:pt x="222" y="32"/>
                  </a:cubicBezTo>
                  <a:cubicBezTo>
                    <a:pt x="229" y="34"/>
                    <a:pt x="229" y="34"/>
                    <a:pt x="229" y="34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350"/>
            <p:cNvSpPr>
              <a:spLocks noChangeAspect="1"/>
            </p:cNvSpPr>
            <p:nvPr/>
          </p:nvSpPr>
          <p:spPr bwMode="auto">
            <a:xfrm>
              <a:off x="3428" y="379"/>
              <a:ext cx="88" cy="59"/>
            </a:xfrm>
            <a:custGeom>
              <a:avLst/>
              <a:gdLst>
                <a:gd name="T0" fmla="*/ 0 w 44"/>
                <a:gd name="T1" fmla="*/ 21 h 29"/>
                <a:gd name="T2" fmla="*/ 39 w 44"/>
                <a:gd name="T3" fmla="*/ 0 h 29"/>
                <a:gd name="T4" fmla="*/ 44 w 44"/>
                <a:gd name="T5" fmla="*/ 6 h 29"/>
                <a:gd name="T6" fmla="*/ 8 w 44"/>
                <a:gd name="T7" fmla="*/ 29 h 29"/>
                <a:gd name="T8" fmla="*/ 0 w 44"/>
                <a:gd name="T9" fmla="*/ 2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9"/>
                <a:gd name="T17" fmla="*/ 44 w 44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9">
                  <a:moveTo>
                    <a:pt x="0" y="21"/>
                  </a:moveTo>
                  <a:cubicBezTo>
                    <a:pt x="0" y="21"/>
                    <a:pt x="35" y="1"/>
                    <a:pt x="39" y="0"/>
                  </a:cubicBezTo>
                  <a:cubicBezTo>
                    <a:pt x="42" y="1"/>
                    <a:pt x="43" y="3"/>
                    <a:pt x="44" y="6"/>
                  </a:cubicBezTo>
                  <a:cubicBezTo>
                    <a:pt x="8" y="29"/>
                    <a:pt x="8" y="29"/>
                    <a:pt x="8" y="2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351"/>
            <p:cNvSpPr>
              <a:spLocks noChangeAspect="1"/>
            </p:cNvSpPr>
            <p:nvPr/>
          </p:nvSpPr>
          <p:spPr bwMode="auto">
            <a:xfrm>
              <a:off x="3052" y="349"/>
              <a:ext cx="396" cy="447"/>
            </a:xfrm>
            <a:custGeom>
              <a:avLst/>
              <a:gdLst>
                <a:gd name="T0" fmla="*/ 193 w 198"/>
                <a:gd name="T1" fmla="*/ 35 h 223"/>
                <a:gd name="T2" fmla="*/ 7 w 198"/>
                <a:gd name="T3" fmla="*/ 1 h 223"/>
                <a:gd name="T4" fmla="*/ 0 w 198"/>
                <a:gd name="T5" fmla="*/ 5 h 223"/>
                <a:gd name="T6" fmla="*/ 0 w 198"/>
                <a:gd name="T7" fmla="*/ 168 h 223"/>
                <a:gd name="T8" fmla="*/ 7 w 198"/>
                <a:gd name="T9" fmla="*/ 181 h 223"/>
                <a:gd name="T10" fmla="*/ 186 w 198"/>
                <a:gd name="T11" fmla="*/ 220 h 223"/>
                <a:gd name="T12" fmla="*/ 198 w 198"/>
                <a:gd name="T13" fmla="*/ 213 h 223"/>
                <a:gd name="T14" fmla="*/ 197 w 198"/>
                <a:gd name="T15" fmla="*/ 44 h 223"/>
                <a:gd name="T16" fmla="*/ 193 w 198"/>
                <a:gd name="T17" fmla="*/ 35 h 2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"/>
                <a:gd name="T28" fmla="*/ 0 h 223"/>
                <a:gd name="T29" fmla="*/ 198 w 198"/>
                <a:gd name="T30" fmla="*/ 223 h 2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" h="223">
                  <a:moveTo>
                    <a:pt x="193" y="35"/>
                  </a:moveTo>
                  <a:cubicBezTo>
                    <a:pt x="86" y="16"/>
                    <a:pt x="16" y="3"/>
                    <a:pt x="7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57"/>
                    <a:pt x="0" y="168"/>
                  </a:cubicBezTo>
                  <a:cubicBezTo>
                    <a:pt x="0" y="179"/>
                    <a:pt x="1" y="179"/>
                    <a:pt x="7" y="181"/>
                  </a:cubicBezTo>
                  <a:cubicBezTo>
                    <a:pt x="9" y="182"/>
                    <a:pt x="153" y="213"/>
                    <a:pt x="186" y="220"/>
                  </a:cubicBezTo>
                  <a:cubicBezTo>
                    <a:pt x="198" y="223"/>
                    <a:pt x="198" y="216"/>
                    <a:pt x="198" y="213"/>
                  </a:cubicBezTo>
                  <a:cubicBezTo>
                    <a:pt x="198" y="213"/>
                    <a:pt x="197" y="50"/>
                    <a:pt x="197" y="44"/>
                  </a:cubicBezTo>
                  <a:cubicBezTo>
                    <a:pt x="197" y="39"/>
                    <a:pt x="194" y="35"/>
                    <a:pt x="193" y="35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352"/>
            <p:cNvSpPr>
              <a:spLocks noChangeAspect="1"/>
            </p:cNvSpPr>
            <p:nvPr/>
          </p:nvSpPr>
          <p:spPr bwMode="auto">
            <a:xfrm>
              <a:off x="3064" y="361"/>
              <a:ext cx="372" cy="419"/>
            </a:xfrm>
            <a:custGeom>
              <a:avLst/>
              <a:gdLst>
                <a:gd name="T0" fmla="*/ 179 w 186"/>
                <a:gd name="T1" fmla="*/ 33 h 209"/>
                <a:gd name="T2" fmla="*/ 6 w 186"/>
                <a:gd name="T3" fmla="*/ 1 h 209"/>
                <a:gd name="T4" fmla="*/ 0 w 186"/>
                <a:gd name="T5" fmla="*/ 5 h 209"/>
                <a:gd name="T6" fmla="*/ 0 w 186"/>
                <a:gd name="T7" fmla="*/ 156 h 209"/>
                <a:gd name="T8" fmla="*/ 6 w 186"/>
                <a:gd name="T9" fmla="*/ 169 h 209"/>
                <a:gd name="T10" fmla="*/ 175 w 186"/>
                <a:gd name="T11" fmla="*/ 206 h 209"/>
                <a:gd name="T12" fmla="*/ 184 w 186"/>
                <a:gd name="T13" fmla="*/ 198 h 209"/>
                <a:gd name="T14" fmla="*/ 184 w 186"/>
                <a:gd name="T15" fmla="*/ 41 h 209"/>
                <a:gd name="T16" fmla="*/ 179 w 186"/>
                <a:gd name="T17" fmla="*/ 33 h 2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6"/>
                <a:gd name="T28" fmla="*/ 0 h 209"/>
                <a:gd name="T29" fmla="*/ 186 w 186"/>
                <a:gd name="T30" fmla="*/ 209 h 2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6" h="209">
                  <a:moveTo>
                    <a:pt x="179" y="33"/>
                  </a:moveTo>
                  <a:cubicBezTo>
                    <a:pt x="80" y="15"/>
                    <a:pt x="15" y="3"/>
                    <a:pt x="6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46"/>
                    <a:pt x="0" y="156"/>
                  </a:cubicBezTo>
                  <a:cubicBezTo>
                    <a:pt x="0" y="167"/>
                    <a:pt x="1" y="167"/>
                    <a:pt x="6" y="169"/>
                  </a:cubicBezTo>
                  <a:cubicBezTo>
                    <a:pt x="9" y="170"/>
                    <a:pt x="144" y="199"/>
                    <a:pt x="175" y="206"/>
                  </a:cubicBezTo>
                  <a:cubicBezTo>
                    <a:pt x="186" y="209"/>
                    <a:pt x="183" y="201"/>
                    <a:pt x="184" y="198"/>
                  </a:cubicBezTo>
                  <a:cubicBezTo>
                    <a:pt x="184" y="198"/>
                    <a:pt x="184" y="47"/>
                    <a:pt x="184" y="41"/>
                  </a:cubicBezTo>
                  <a:cubicBezTo>
                    <a:pt x="184" y="37"/>
                    <a:pt x="183" y="34"/>
                    <a:pt x="179" y="33"/>
                  </a:cubicBez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353"/>
            <p:cNvSpPr>
              <a:spLocks noChangeAspect="1" noEditPoints="1"/>
            </p:cNvSpPr>
            <p:nvPr/>
          </p:nvSpPr>
          <p:spPr bwMode="auto">
            <a:xfrm>
              <a:off x="3062" y="361"/>
              <a:ext cx="372" cy="415"/>
            </a:xfrm>
            <a:custGeom>
              <a:avLst/>
              <a:gdLst>
                <a:gd name="T0" fmla="*/ 2 w 186"/>
                <a:gd name="T1" fmla="*/ 2 h 207"/>
                <a:gd name="T2" fmla="*/ 0 w 186"/>
                <a:gd name="T3" fmla="*/ 5 h 207"/>
                <a:gd name="T4" fmla="*/ 0 w 186"/>
                <a:gd name="T5" fmla="*/ 156 h 207"/>
                <a:gd name="T6" fmla="*/ 7 w 186"/>
                <a:gd name="T7" fmla="*/ 169 h 207"/>
                <a:gd name="T8" fmla="*/ 68 w 186"/>
                <a:gd name="T9" fmla="*/ 183 h 207"/>
                <a:gd name="T10" fmla="*/ 175 w 186"/>
                <a:gd name="T11" fmla="*/ 206 h 207"/>
                <a:gd name="T12" fmla="*/ 183 w 186"/>
                <a:gd name="T13" fmla="*/ 206 h 207"/>
                <a:gd name="T14" fmla="*/ 186 w 186"/>
                <a:gd name="T15" fmla="*/ 198 h 207"/>
                <a:gd name="T16" fmla="*/ 185 w 186"/>
                <a:gd name="T17" fmla="*/ 41 h 207"/>
                <a:gd name="T18" fmla="*/ 180 w 186"/>
                <a:gd name="T19" fmla="*/ 32 h 207"/>
                <a:gd name="T20" fmla="*/ 180 w 186"/>
                <a:gd name="T21" fmla="*/ 32 h 207"/>
                <a:gd name="T22" fmla="*/ 7 w 186"/>
                <a:gd name="T23" fmla="*/ 1 h 207"/>
                <a:gd name="T24" fmla="*/ 2 w 186"/>
                <a:gd name="T25" fmla="*/ 2 h 207"/>
                <a:gd name="T26" fmla="*/ 176 w 186"/>
                <a:gd name="T27" fmla="*/ 205 h 207"/>
                <a:gd name="T28" fmla="*/ 69 w 186"/>
                <a:gd name="T29" fmla="*/ 181 h 207"/>
                <a:gd name="T30" fmla="*/ 7 w 186"/>
                <a:gd name="T31" fmla="*/ 168 h 207"/>
                <a:gd name="T32" fmla="*/ 2 w 186"/>
                <a:gd name="T33" fmla="*/ 156 h 207"/>
                <a:gd name="T34" fmla="*/ 2 w 186"/>
                <a:gd name="T35" fmla="*/ 5 h 207"/>
                <a:gd name="T36" fmla="*/ 3 w 186"/>
                <a:gd name="T37" fmla="*/ 3 h 207"/>
                <a:gd name="T38" fmla="*/ 7 w 186"/>
                <a:gd name="T39" fmla="*/ 2 h 207"/>
                <a:gd name="T40" fmla="*/ 180 w 186"/>
                <a:gd name="T41" fmla="*/ 34 h 207"/>
                <a:gd name="T42" fmla="*/ 184 w 186"/>
                <a:gd name="T43" fmla="*/ 41 h 207"/>
                <a:gd name="T44" fmla="*/ 184 w 186"/>
                <a:gd name="T45" fmla="*/ 198 h 207"/>
                <a:gd name="T46" fmla="*/ 182 w 186"/>
                <a:gd name="T47" fmla="*/ 205 h 207"/>
                <a:gd name="T48" fmla="*/ 176 w 186"/>
                <a:gd name="T49" fmla="*/ 205 h 2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7"/>
                <a:gd name="T77" fmla="*/ 186 w 186"/>
                <a:gd name="T78" fmla="*/ 207 h 2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7">
                  <a:moveTo>
                    <a:pt x="2" y="2"/>
                  </a:moveTo>
                  <a:cubicBezTo>
                    <a:pt x="0" y="3"/>
                    <a:pt x="0" y="5"/>
                    <a:pt x="0" y="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7"/>
                    <a:pt x="2" y="168"/>
                    <a:pt x="7" y="169"/>
                  </a:cubicBezTo>
                  <a:cubicBezTo>
                    <a:pt x="8" y="170"/>
                    <a:pt x="31" y="175"/>
                    <a:pt x="68" y="183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77" y="207"/>
                    <a:pt x="181" y="207"/>
                    <a:pt x="183" y="206"/>
                  </a:cubicBezTo>
                  <a:cubicBezTo>
                    <a:pt x="186" y="204"/>
                    <a:pt x="186" y="199"/>
                    <a:pt x="186" y="198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37"/>
                    <a:pt x="185" y="33"/>
                    <a:pt x="180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3" y="1"/>
                    <a:pt x="2" y="2"/>
                  </a:cubicBezTo>
                  <a:close/>
                  <a:moveTo>
                    <a:pt x="176" y="205"/>
                  </a:moveTo>
                  <a:cubicBezTo>
                    <a:pt x="69" y="181"/>
                    <a:pt x="69" y="181"/>
                    <a:pt x="69" y="181"/>
                  </a:cubicBezTo>
                  <a:cubicBezTo>
                    <a:pt x="36" y="174"/>
                    <a:pt x="8" y="168"/>
                    <a:pt x="7" y="168"/>
                  </a:cubicBezTo>
                  <a:cubicBezTo>
                    <a:pt x="3" y="166"/>
                    <a:pt x="2" y="166"/>
                    <a:pt x="2" y="15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83" y="34"/>
                    <a:pt x="184" y="37"/>
                    <a:pt x="184" y="41"/>
                  </a:cubicBezTo>
                  <a:cubicBezTo>
                    <a:pt x="184" y="198"/>
                    <a:pt x="184" y="198"/>
                    <a:pt x="184" y="198"/>
                  </a:cubicBezTo>
                  <a:cubicBezTo>
                    <a:pt x="184" y="198"/>
                    <a:pt x="185" y="203"/>
                    <a:pt x="182" y="205"/>
                  </a:cubicBezTo>
                  <a:cubicBezTo>
                    <a:pt x="181" y="206"/>
                    <a:pt x="177" y="205"/>
                    <a:pt x="176" y="20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354"/>
            <p:cNvSpPr>
              <a:spLocks noChangeAspect="1" noEditPoints="1"/>
            </p:cNvSpPr>
            <p:nvPr/>
          </p:nvSpPr>
          <p:spPr bwMode="auto">
            <a:xfrm>
              <a:off x="3090" y="432"/>
              <a:ext cx="338" cy="238"/>
            </a:xfrm>
            <a:custGeom>
              <a:avLst/>
              <a:gdLst>
                <a:gd name="T0" fmla="*/ 230 w 338"/>
                <a:gd name="T1" fmla="*/ 114 h 238"/>
                <a:gd name="T2" fmla="*/ 308 w 338"/>
                <a:gd name="T3" fmla="*/ 130 h 238"/>
                <a:gd name="T4" fmla="*/ 308 w 338"/>
                <a:gd name="T5" fmla="*/ 118 h 238"/>
                <a:gd name="T6" fmla="*/ 338 w 338"/>
                <a:gd name="T7" fmla="*/ 146 h 238"/>
                <a:gd name="T8" fmla="*/ 308 w 338"/>
                <a:gd name="T9" fmla="*/ 162 h 238"/>
                <a:gd name="T10" fmla="*/ 308 w 338"/>
                <a:gd name="T11" fmla="*/ 148 h 238"/>
                <a:gd name="T12" fmla="*/ 230 w 338"/>
                <a:gd name="T13" fmla="*/ 132 h 238"/>
                <a:gd name="T14" fmla="*/ 230 w 338"/>
                <a:gd name="T15" fmla="*/ 114 h 238"/>
                <a:gd name="T16" fmla="*/ 84 w 338"/>
                <a:gd name="T17" fmla="*/ 42 h 238"/>
                <a:gd name="T18" fmla="*/ 78 w 338"/>
                <a:gd name="T19" fmla="*/ 50 h 238"/>
                <a:gd name="T20" fmla="*/ 10 w 338"/>
                <a:gd name="T21" fmla="*/ 0 h 238"/>
                <a:gd name="T22" fmla="*/ 0 w 338"/>
                <a:gd name="T23" fmla="*/ 14 h 238"/>
                <a:gd name="T24" fmla="*/ 68 w 338"/>
                <a:gd name="T25" fmla="*/ 64 h 238"/>
                <a:gd name="T26" fmla="*/ 62 w 338"/>
                <a:gd name="T27" fmla="*/ 76 h 238"/>
                <a:gd name="T28" fmla="*/ 100 w 338"/>
                <a:gd name="T29" fmla="*/ 80 h 238"/>
                <a:gd name="T30" fmla="*/ 84 w 338"/>
                <a:gd name="T31" fmla="*/ 42 h 238"/>
                <a:gd name="T32" fmla="*/ 78 w 338"/>
                <a:gd name="T33" fmla="*/ 110 h 238"/>
                <a:gd name="T34" fmla="*/ 78 w 338"/>
                <a:gd name="T35" fmla="*/ 124 h 238"/>
                <a:gd name="T36" fmla="*/ 0 w 338"/>
                <a:gd name="T37" fmla="*/ 108 h 238"/>
                <a:gd name="T38" fmla="*/ 0 w 338"/>
                <a:gd name="T39" fmla="*/ 126 h 238"/>
                <a:gd name="T40" fmla="*/ 78 w 338"/>
                <a:gd name="T41" fmla="*/ 142 h 238"/>
                <a:gd name="T42" fmla="*/ 78 w 338"/>
                <a:gd name="T43" fmla="*/ 156 h 238"/>
                <a:gd name="T44" fmla="*/ 108 w 338"/>
                <a:gd name="T45" fmla="*/ 140 h 238"/>
                <a:gd name="T46" fmla="*/ 78 w 338"/>
                <a:gd name="T47" fmla="*/ 110 h 238"/>
                <a:gd name="T48" fmla="*/ 84 w 338"/>
                <a:gd name="T49" fmla="*/ 228 h 238"/>
                <a:gd name="T50" fmla="*/ 78 w 338"/>
                <a:gd name="T51" fmla="*/ 214 h 238"/>
                <a:gd name="T52" fmla="*/ 10 w 338"/>
                <a:gd name="T53" fmla="*/ 238 h 238"/>
                <a:gd name="T54" fmla="*/ 0 w 338"/>
                <a:gd name="T55" fmla="*/ 222 h 238"/>
                <a:gd name="T56" fmla="*/ 68 w 338"/>
                <a:gd name="T57" fmla="*/ 198 h 238"/>
                <a:gd name="T58" fmla="*/ 62 w 338"/>
                <a:gd name="T59" fmla="*/ 184 h 238"/>
                <a:gd name="T60" fmla="*/ 100 w 338"/>
                <a:gd name="T61" fmla="*/ 196 h 238"/>
                <a:gd name="T62" fmla="*/ 84 w 338"/>
                <a:gd name="T63" fmla="*/ 228 h 238"/>
                <a:gd name="T64" fmla="*/ 308 w 338"/>
                <a:gd name="T65" fmla="*/ 194 h 238"/>
                <a:gd name="T66" fmla="*/ 308 w 338"/>
                <a:gd name="T67" fmla="*/ 206 h 238"/>
                <a:gd name="T68" fmla="*/ 230 w 338"/>
                <a:gd name="T69" fmla="*/ 190 h 238"/>
                <a:gd name="T70" fmla="*/ 230 w 338"/>
                <a:gd name="T71" fmla="*/ 208 h 238"/>
                <a:gd name="T72" fmla="*/ 308 w 338"/>
                <a:gd name="T73" fmla="*/ 224 h 238"/>
                <a:gd name="T74" fmla="*/ 308 w 338"/>
                <a:gd name="T75" fmla="*/ 238 h 238"/>
                <a:gd name="T76" fmla="*/ 338 w 338"/>
                <a:gd name="T77" fmla="*/ 224 h 238"/>
                <a:gd name="T78" fmla="*/ 308 w 338"/>
                <a:gd name="T79" fmla="*/ 194 h 23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8"/>
                <a:gd name="T121" fmla="*/ 0 h 238"/>
                <a:gd name="T122" fmla="*/ 338 w 338"/>
                <a:gd name="T123" fmla="*/ 238 h 23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8" h="238">
                  <a:moveTo>
                    <a:pt x="230" y="114"/>
                  </a:moveTo>
                  <a:lnTo>
                    <a:pt x="308" y="130"/>
                  </a:lnTo>
                  <a:lnTo>
                    <a:pt x="308" y="118"/>
                  </a:lnTo>
                  <a:lnTo>
                    <a:pt x="338" y="146"/>
                  </a:lnTo>
                  <a:lnTo>
                    <a:pt x="308" y="162"/>
                  </a:lnTo>
                  <a:lnTo>
                    <a:pt x="308" y="148"/>
                  </a:lnTo>
                  <a:lnTo>
                    <a:pt x="230" y="132"/>
                  </a:lnTo>
                  <a:lnTo>
                    <a:pt x="230" y="114"/>
                  </a:lnTo>
                  <a:close/>
                  <a:moveTo>
                    <a:pt x="84" y="42"/>
                  </a:moveTo>
                  <a:lnTo>
                    <a:pt x="78" y="5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68" y="64"/>
                  </a:lnTo>
                  <a:lnTo>
                    <a:pt x="62" y="76"/>
                  </a:lnTo>
                  <a:lnTo>
                    <a:pt x="100" y="80"/>
                  </a:lnTo>
                  <a:lnTo>
                    <a:pt x="84" y="42"/>
                  </a:lnTo>
                  <a:close/>
                  <a:moveTo>
                    <a:pt x="78" y="110"/>
                  </a:moveTo>
                  <a:lnTo>
                    <a:pt x="78" y="124"/>
                  </a:lnTo>
                  <a:lnTo>
                    <a:pt x="0" y="108"/>
                  </a:lnTo>
                  <a:lnTo>
                    <a:pt x="0" y="126"/>
                  </a:lnTo>
                  <a:lnTo>
                    <a:pt x="78" y="142"/>
                  </a:lnTo>
                  <a:lnTo>
                    <a:pt x="78" y="156"/>
                  </a:lnTo>
                  <a:lnTo>
                    <a:pt x="108" y="140"/>
                  </a:lnTo>
                  <a:lnTo>
                    <a:pt x="78" y="110"/>
                  </a:lnTo>
                  <a:close/>
                  <a:moveTo>
                    <a:pt x="84" y="228"/>
                  </a:moveTo>
                  <a:lnTo>
                    <a:pt x="78" y="214"/>
                  </a:lnTo>
                  <a:lnTo>
                    <a:pt x="10" y="238"/>
                  </a:lnTo>
                  <a:lnTo>
                    <a:pt x="0" y="222"/>
                  </a:lnTo>
                  <a:lnTo>
                    <a:pt x="68" y="198"/>
                  </a:lnTo>
                  <a:lnTo>
                    <a:pt x="62" y="184"/>
                  </a:lnTo>
                  <a:lnTo>
                    <a:pt x="100" y="196"/>
                  </a:lnTo>
                  <a:lnTo>
                    <a:pt x="84" y="228"/>
                  </a:lnTo>
                  <a:close/>
                  <a:moveTo>
                    <a:pt x="308" y="194"/>
                  </a:moveTo>
                  <a:lnTo>
                    <a:pt x="308" y="206"/>
                  </a:lnTo>
                  <a:lnTo>
                    <a:pt x="230" y="190"/>
                  </a:lnTo>
                  <a:lnTo>
                    <a:pt x="230" y="208"/>
                  </a:lnTo>
                  <a:lnTo>
                    <a:pt x="308" y="224"/>
                  </a:lnTo>
                  <a:lnTo>
                    <a:pt x="308" y="238"/>
                  </a:lnTo>
                  <a:lnTo>
                    <a:pt x="338" y="224"/>
                  </a:lnTo>
                  <a:lnTo>
                    <a:pt x="308" y="194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355"/>
            <p:cNvSpPr>
              <a:spLocks noChangeAspect="1" noEditPoints="1"/>
            </p:cNvSpPr>
            <p:nvPr/>
          </p:nvSpPr>
          <p:spPr bwMode="auto">
            <a:xfrm>
              <a:off x="3080" y="422"/>
              <a:ext cx="340" cy="240"/>
            </a:xfrm>
            <a:custGeom>
              <a:avLst/>
              <a:gdLst>
                <a:gd name="T0" fmla="*/ 230 w 340"/>
                <a:gd name="T1" fmla="*/ 116 h 240"/>
                <a:gd name="T2" fmla="*/ 308 w 340"/>
                <a:gd name="T3" fmla="*/ 132 h 240"/>
                <a:gd name="T4" fmla="*/ 308 w 340"/>
                <a:gd name="T5" fmla="*/ 118 h 240"/>
                <a:gd name="T6" fmla="*/ 340 w 340"/>
                <a:gd name="T7" fmla="*/ 148 h 240"/>
                <a:gd name="T8" fmla="*/ 308 w 340"/>
                <a:gd name="T9" fmla="*/ 164 h 240"/>
                <a:gd name="T10" fmla="*/ 308 w 340"/>
                <a:gd name="T11" fmla="*/ 150 h 240"/>
                <a:gd name="T12" fmla="*/ 230 w 340"/>
                <a:gd name="T13" fmla="*/ 134 h 240"/>
                <a:gd name="T14" fmla="*/ 230 w 340"/>
                <a:gd name="T15" fmla="*/ 116 h 240"/>
                <a:gd name="T16" fmla="*/ 86 w 340"/>
                <a:gd name="T17" fmla="*/ 42 h 240"/>
                <a:gd name="T18" fmla="*/ 80 w 340"/>
                <a:gd name="T19" fmla="*/ 52 h 240"/>
                <a:gd name="T20" fmla="*/ 12 w 340"/>
                <a:gd name="T21" fmla="*/ 0 h 240"/>
                <a:gd name="T22" fmla="*/ 2 w 340"/>
                <a:gd name="T23" fmla="*/ 14 h 240"/>
                <a:gd name="T24" fmla="*/ 70 w 340"/>
                <a:gd name="T25" fmla="*/ 66 h 240"/>
                <a:gd name="T26" fmla="*/ 62 w 340"/>
                <a:gd name="T27" fmla="*/ 76 h 240"/>
                <a:gd name="T28" fmla="*/ 100 w 340"/>
                <a:gd name="T29" fmla="*/ 80 h 240"/>
                <a:gd name="T30" fmla="*/ 86 w 340"/>
                <a:gd name="T31" fmla="*/ 42 h 240"/>
                <a:gd name="T32" fmla="*/ 78 w 340"/>
                <a:gd name="T33" fmla="*/ 112 h 240"/>
                <a:gd name="T34" fmla="*/ 78 w 340"/>
                <a:gd name="T35" fmla="*/ 124 h 240"/>
                <a:gd name="T36" fmla="*/ 0 w 340"/>
                <a:gd name="T37" fmla="*/ 108 h 240"/>
                <a:gd name="T38" fmla="*/ 0 w 340"/>
                <a:gd name="T39" fmla="*/ 126 h 240"/>
                <a:gd name="T40" fmla="*/ 78 w 340"/>
                <a:gd name="T41" fmla="*/ 142 h 240"/>
                <a:gd name="T42" fmla="*/ 78 w 340"/>
                <a:gd name="T43" fmla="*/ 156 h 240"/>
                <a:gd name="T44" fmla="*/ 110 w 340"/>
                <a:gd name="T45" fmla="*/ 140 h 240"/>
                <a:gd name="T46" fmla="*/ 78 w 340"/>
                <a:gd name="T47" fmla="*/ 112 h 240"/>
                <a:gd name="T48" fmla="*/ 86 w 340"/>
                <a:gd name="T49" fmla="*/ 228 h 240"/>
                <a:gd name="T50" fmla="*/ 80 w 340"/>
                <a:gd name="T51" fmla="*/ 216 h 240"/>
                <a:gd name="T52" fmla="*/ 12 w 340"/>
                <a:gd name="T53" fmla="*/ 240 h 240"/>
                <a:gd name="T54" fmla="*/ 2 w 340"/>
                <a:gd name="T55" fmla="*/ 222 h 240"/>
                <a:gd name="T56" fmla="*/ 70 w 340"/>
                <a:gd name="T57" fmla="*/ 198 h 240"/>
                <a:gd name="T58" fmla="*/ 62 w 340"/>
                <a:gd name="T59" fmla="*/ 184 h 240"/>
                <a:gd name="T60" fmla="*/ 100 w 340"/>
                <a:gd name="T61" fmla="*/ 196 h 240"/>
                <a:gd name="T62" fmla="*/ 86 w 340"/>
                <a:gd name="T63" fmla="*/ 228 h 240"/>
                <a:gd name="T64" fmla="*/ 308 w 340"/>
                <a:gd name="T65" fmla="*/ 194 h 240"/>
                <a:gd name="T66" fmla="*/ 308 w 340"/>
                <a:gd name="T67" fmla="*/ 208 h 240"/>
                <a:gd name="T68" fmla="*/ 230 w 340"/>
                <a:gd name="T69" fmla="*/ 192 h 240"/>
                <a:gd name="T70" fmla="*/ 230 w 340"/>
                <a:gd name="T71" fmla="*/ 210 h 240"/>
                <a:gd name="T72" fmla="*/ 308 w 340"/>
                <a:gd name="T73" fmla="*/ 226 h 240"/>
                <a:gd name="T74" fmla="*/ 308 w 340"/>
                <a:gd name="T75" fmla="*/ 240 h 240"/>
                <a:gd name="T76" fmla="*/ 340 w 340"/>
                <a:gd name="T77" fmla="*/ 224 h 240"/>
                <a:gd name="T78" fmla="*/ 308 w 340"/>
                <a:gd name="T79" fmla="*/ 194 h 2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0"/>
                <a:gd name="T121" fmla="*/ 0 h 240"/>
                <a:gd name="T122" fmla="*/ 340 w 340"/>
                <a:gd name="T123" fmla="*/ 240 h 24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0" h="240">
                  <a:moveTo>
                    <a:pt x="230" y="116"/>
                  </a:moveTo>
                  <a:lnTo>
                    <a:pt x="308" y="132"/>
                  </a:lnTo>
                  <a:lnTo>
                    <a:pt x="308" y="118"/>
                  </a:lnTo>
                  <a:lnTo>
                    <a:pt x="340" y="148"/>
                  </a:lnTo>
                  <a:lnTo>
                    <a:pt x="308" y="164"/>
                  </a:lnTo>
                  <a:lnTo>
                    <a:pt x="308" y="150"/>
                  </a:lnTo>
                  <a:lnTo>
                    <a:pt x="230" y="134"/>
                  </a:lnTo>
                  <a:lnTo>
                    <a:pt x="230" y="116"/>
                  </a:lnTo>
                  <a:close/>
                  <a:moveTo>
                    <a:pt x="86" y="42"/>
                  </a:moveTo>
                  <a:lnTo>
                    <a:pt x="80" y="52"/>
                  </a:lnTo>
                  <a:lnTo>
                    <a:pt x="12" y="0"/>
                  </a:lnTo>
                  <a:lnTo>
                    <a:pt x="2" y="14"/>
                  </a:lnTo>
                  <a:lnTo>
                    <a:pt x="70" y="66"/>
                  </a:lnTo>
                  <a:lnTo>
                    <a:pt x="62" y="76"/>
                  </a:lnTo>
                  <a:lnTo>
                    <a:pt x="100" y="80"/>
                  </a:lnTo>
                  <a:lnTo>
                    <a:pt x="86" y="42"/>
                  </a:lnTo>
                  <a:close/>
                  <a:moveTo>
                    <a:pt x="78" y="112"/>
                  </a:moveTo>
                  <a:lnTo>
                    <a:pt x="78" y="124"/>
                  </a:lnTo>
                  <a:lnTo>
                    <a:pt x="0" y="108"/>
                  </a:lnTo>
                  <a:lnTo>
                    <a:pt x="0" y="126"/>
                  </a:lnTo>
                  <a:lnTo>
                    <a:pt x="78" y="142"/>
                  </a:lnTo>
                  <a:lnTo>
                    <a:pt x="78" y="156"/>
                  </a:lnTo>
                  <a:lnTo>
                    <a:pt x="110" y="140"/>
                  </a:lnTo>
                  <a:lnTo>
                    <a:pt x="78" y="112"/>
                  </a:lnTo>
                  <a:close/>
                  <a:moveTo>
                    <a:pt x="86" y="228"/>
                  </a:moveTo>
                  <a:lnTo>
                    <a:pt x="80" y="216"/>
                  </a:lnTo>
                  <a:lnTo>
                    <a:pt x="12" y="240"/>
                  </a:lnTo>
                  <a:lnTo>
                    <a:pt x="2" y="222"/>
                  </a:lnTo>
                  <a:lnTo>
                    <a:pt x="70" y="198"/>
                  </a:lnTo>
                  <a:lnTo>
                    <a:pt x="62" y="184"/>
                  </a:lnTo>
                  <a:lnTo>
                    <a:pt x="100" y="196"/>
                  </a:lnTo>
                  <a:lnTo>
                    <a:pt x="86" y="228"/>
                  </a:lnTo>
                  <a:close/>
                  <a:moveTo>
                    <a:pt x="308" y="194"/>
                  </a:moveTo>
                  <a:lnTo>
                    <a:pt x="308" y="208"/>
                  </a:lnTo>
                  <a:lnTo>
                    <a:pt x="230" y="192"/>
                  </a:lnTo>
                  <a:lnTo>
                    <a:pt x="230" y="210"/>
                  </a:lnTo>
                  <a:lnTo>
                    <a:pt x="308" y="226"/>
                  </a:lnTo>
                  <a:lnTo>
                    <a:pt x="308" y="240"/>
                  </a:lnTo>
                  <a:lnTo>
                    <a:pt x="340" y="224"/>
                  </a:lnTo>
                  <a:lnTo>
                    <a:pt x="308" y="1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356"/>
            <p:cNvSpPr>
              <a:spLocks noChangeAspect="1"/>
            </p:cNvSpPr>
            <p:nvPr/>
          </p:nvSpPr>
          <p:spPr bwMode="auto">
            <a:xfrm>
              <a:off x="3214" y="410"/>
              <a:ext cx="72" cy="304"/>
            </a:xfrm>
            <a:custGeom>
              <a:avLst/>
              <a:gdLst>
                <a:gd name="T0" fmla="*/ 72 w 72"/>
                <a:gd name="T1" fmla="*/ 188 h 304"/>
                <a:gd name="T2" fmla="*/ 72 w 72"/>
                <a:gd name="T3" fmla="*/ 188 h 304"/>
                <a:gd name="T4" fmla="*/ 72 w 72"/>
                <a:gd name="T5" fmla="*/ 246 h 304"/>
                <a:gd name="T6" fmla="*/ 72 w 72"/>
                <a:gd name="T7" fmla="*/ 304 h 304"/>
                <a:gd name="T8" fmla="*/ 58 w 72"/>
                <a:gd name="T9" fmla="*/ 302 h 304"/>
                <a:gd name="T10" fmla="*/ 48 w 72"/>
                <a:gd name="T11" fmla="*/ 298 h 304"/>
                <a:gd name="T12" fmla="*/ 0 w 72"/>
                <a:gd name="T13" fmla="*/ 290 h 304"/>
                <a:gd name="T14" fmla="*/ 0 w 72"/>
                <a:gd name="T15" fmla="*/ 218 h 304"/>
                <a:gd name="T16" fmla="*/ 0 w 72"/>
                <a:gd name="T17" fmla="*/ 190 h 304"/>
                <a:gd name="T18" fmla="*/ 0 w 72"/>
                <a:gd name="T19" fmla="*/ 126 h 304"/>
                <a:gd name="T20" fmla="*/ 0 w 72"/>
                <a:gd name="T21" fmla="*/ 104 h 304"/>
                <a:gd name="T22" fmla="*/ 0 w 72"/>
                <a:gd name="T23" fmla="*/ 36 h 304"/>
                <a:gd name="T24" fmla="*/ 0 w 72"/>
                <a:gd name="T25" fmla="*/ 0 h 304"/>
                <a:gd name="T26" fmla="*/ 22 w 72"/>
                <a:gd name="T27" fmla="*/ 4 h 304"/>
                <a:gd name="T28" fmla="*/ 38 w 72"/>
                <a:gd name="T29" fmla="*/ 8 h 304"/>
                <a:gd name="T30" fmla="*/ 72 w 72"/>
                <a:gd name="T31" fmla="*/ 14 h 304"/>
                <a:gd name="T32" fmla="*/ 72 w 72"/>
                <a:gd name="T33" fmla="*/ 64 h 304"/>
                <a:gd name="T34" fmla="*/ 72 w 72"/>
                <a:gd name="T35" fmla="*/ 110 h 304"/>
                <a:gd name="T36" fmla="*/ 72 w 72"/>
                <a:gd name="T37" fmla="*/ 154 h 304"/>
                <a:gd name="T38" fmla="*/ 72 w 72"/>
                <a:gd name="T39" fmla="*/ 188 h 3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2"/>
                <a:gd name="T61" fmla="*/ 0 h 304"/>
                <a:gd name="T62" fmla="*/ 72 w 72"/>
                <a:gd name="T63" fmla="*/ 304 h 3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2" h="304">
                  <a:moveTo>
                    <a:pt x="72" y="188"/>
                  </a:moveTo>
                  <a:lnTo>
                    <a:pt x="72" y="188"/>
                  </a:lnTo>
                  <a:lnTo>
                    <a:pt x="72" y="246"/>
                  </a:lnTo>
                  <a:lnTo>
                    <a:pt x="72" y="304"/>
                  </a:lnTo>
                  <a:lnTo>
                    <a:pt x="58" y="302"/>
                  </a:lnTo>
                  <a:lnTo>
                    <a:pt x="48" y="298"/>
                  </a:lnTo>
                  <a:lnTo>
                    <a:pt x="0" y="290"/>
                  </a:lnTo>
                  <a:lnTo>
                    <a:pt x="0" y="218"/>
                  </a:lnTo>
                  <a:lnTo>
                    <a:pt x="0" y="190"/>
                  </a:lnTo>
                  <a:lnTo>
                    <a:pt x="0" y="126"/>
                  </a:lnTo>
                  <a:lnTo>
                    <a:pt x="0" y="104"/>
                  </a:lnTo>
                  <a:lnTo>
                    <a:pt x="0" y="36"/>
                  </a:lnTo>
                  <a:lnTo>
                    <a:pt x="0" y="0"/>
                  </a:lnTo>
                  <a:lnTo>
                    <a:pt x="22" y="4"/>
                  </a:lnTo>
                  <a:lnTo>
                    <a:pt x="38" y="8"/>
                  </a:lnTo>
                  <a:lnTo>
                    <a:pt x="72" y="14"/>
                  </a:lnTo>
                  <a:lnTo>
                    <a:pt x="72" y="64"/>
                  </a:lnTo>
                  <a:lnTo>
                    <a:pt x="72" y="110"/>
                  </a:lnTo>
                  <a:lnTo>
                    <a:pt x="72" y="154"/>
                  </a:lnTo>
                  <a:lnTo>
                    <a:pt x="72" y="188"/>
                  </a:lnTo>
                  <a:close/>
                </a:path>
              </a:pathLst>
            </a:custGeom>
            <a:solidFill>
              <a:srgbClr val="B146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357"/>
            <p:cNvSpPr>
              <a:spLocks noChangeAspect="1" noEditPoints="1"/>
            </p:cNvSpPr>
            <p:nvPr/>
          </p:nvSpPr>
          <p:spPr bwMode="auto">
            <a:xfrm>
              <a:off x="3210" y="404"/>
              <a:ext cx="80" cy="316"/>
            </a:xfrm>
            <a:custGeom>
              <a:avLst/>
              <a:gdLst>
                <a:gd name="T0" fmla="*/ 80 w 80"/>
                <a:gd name="T1" fmla="*/ 16 h 316"/>
                <a:gd name="T2" fmla="*/ 0 w 80"/>
                <a:gd name="T3" fmla="*/ 300 h 316"/>
                <a:gd name="T4" fmla="*/ 30 w 80"/>
                <a:gd name="T5" fmla="*/ 206 h 316"/>
                <a:gd name="T6" fmla="*/ 76 w 80"/>
                <a:gd name="T7" fmla="*/ 260 h 316"/>
                <a:gd name="T8" fmla="*/ 76 w 80"/>
                <a:gd name="T9" fmla="*/ 214 h 316"/>
                <a:gd name="T10" fmla="*/ 76 w 80"/>
                <a:gd name="T11" fmla="*/ 264 h 316"/>
                <a:gd name="T12" fmla="*/ 54 w 80"/>
                <a:gd name="T13" fmla="*/ 306 h 316"/>
                <a:gd name="T14" fmla="*/ 76 w 80"/>
                <a:gd name="T15" fmla="*/ 310 h 316"/>
                <a:gd name="T16" fmla="*/ 48 w 80"/>
                <a:gd name="T17" fmla="*/ 304 h 316"/>
                <a:gd name="T18" fmla="*/ 4 w 80"/>
                <a:gd name="T19" fmla="*/ 250 h 316"/>
                <a:gd name="T20" fmla="*/ 48 w 80"/>
                <a:gd name="T21" fmla="*/ 304 h 316"/>
                <a:gd name="T22" fmla="*/ 26 w 80"/>
                <a:gd name="T23" fmla="*/ 250 h 316"/>
                <a:gd name="T24" fmla="*/ 4 w 80"/>
                <a:gd name="T25" fmla="*/ 200 h 316"/>
                <a:gd name="T26" fmla="*/ 4 w 80"/>
                <a:gd name="T27" fmla="*/ 246 h 316"/>
                <a:gd name="T28" fmla="*/ 48 w 80"/>
                <a:gd name="T29" fmla="*/ 204 h 316"/>
                <a:gd name="T30" fmla="*/ 4 w 80"/>
                <a:gd name="T31" fmla="*/ 148 h 316"/>
                <a:gd name="T32" fmla="*/ 4 w 80"/>
                <a:gd name="T33" fmla="*/ 144 h 316"/>
                <a:gd name="T34" fmla="*/ 24 w 80"/>
                <a:gd name="T35" fmla="*/ 106 h 316"/>
                <a:gd name="T36" fmla="*/ 4 w 80"/>
                <a:gd name="T37" fmla="*/ 110 h 316"/>
                <a:gd name="T38" fmla="*/ 4 w 80"/>
                <a:gd name="T39" fmla="*/ 144 h 316"/>
                <a:gd name="T40" fmla="*/ 48 w 80"/>
                <a:gd name="T41" fmla="*/ 106 h 316"/>
                <a:gd name="T42" fmla="*/ 4 w 80"/>
                <a:gd name="T43" fmla="*/ 54 h 316"/>
                <a:gd name="T44" fmla="*/ 4 w 80"/>
                <a:gd name="T45" fmla="*/ 50 h 316"/>
                <a:gd name="T46" fmla="*/ 22 w 80"/>
                <a:gd name="T47" fmla="*/ 10 h 316"/>
                <a:gd name="T48" fmla="*/ 4 w 80"/>
                <a:gd name="T49" fmla="*/ 42 h 316"/>
                <a:gd name="T50" fmla="*/ 26 w 80"/>
                <a:gd name="T51" fmla="*/ 10 h 316"/>
                <a:gd name="T52" fmla="*/ 76 w 80"/>
                <a:gd name="T53" fmla="*/ 64 h 316"/>
                <a:gd name="T54" fmla="*/ 42 w 80"/>
                <a:gd name="T55" fmla="*/ 14 h 316"/>
                <a:gd name="T56" fmla="*/ 76 w 80"/>
                <a:gd name="T57" fmla="*/ 68 h 316"/>
                <a:gd name="T58" fmla="*/ 52 w 80"/>
                <a:gd name="T59" fmla="*/ 108 h 316"/>
                <a:gd name="T60" fmla="*/ 76 w 80"/>
                <a:gd name="T61" fmla="*/ 70 h 316"/>
                <a:gd name="T62" fmla="*/ 76 w 80"/>
                <a:gd name="T63" fmla="*/ 116 h 316"/>
                <a:gd name="T64" fmla="*/ 28 w 80"/>
                <a:gd name="T65" fmla="*/ 148 h 316"/>
                <a:gd name="T66" fmla="*/ 76 w 80"/>
                <a:gd name="T67" fmla="*/ 116 h 316"/>
                <a:gd name="T68" fmla="*/ 52 w 80"/>
                <a:gd name="T69" fmla="*/ 158 h 316"/>
                <a:gd name="T70" fmla="*/ 76 w 80"/>
                <a:gd name="T71" fmla="*/ 210 h 316"/>
                <a:gd name="T72" fmla="*/ 76 w 80"/>
                <a:gd name="T73" fmla="*/ 162 h 3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0"/>
                <a:gd name="T112" fmla="*/ 0 h 316"/>
                <a:gd name="T113" fmla="*/ 80 w 80"/>
                <a:gd name="T114" fmla="*/ 316 h 3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0" h="316">
                  <a:moveTo>
                    <a:pt x="0" y="0"/>
                  </a:moveTo>
                  <a:lnTo>
                    <a:pt x="80" y="16"/>
                  </a:lnTo>
                  <a:lnTo>
                    <a:pt x="80" y="316"/>
                  </a:lnTo>
                  <a:lnTo>
                    <a:pt x="0" y="300"/>
                  </a:lnTo>
                  <a:lnTo>
                    <a:pt x="0" y="0"/>
                  </a:lnTo>
                  <a:close/>
                  <a:moveTo>
                    <a:pt x="30" y="206"/>
                  </a:moveTo>
                  <a:lnTo>
                    <a:pt x="30" y="250"/>
                  </a:lnTo>
                  <a:lnTo>
                    <a:pt x="76" y="260"/>
                  </a:lnTo>
                  <a:lnTo>
                    <a:pt x="76" y="252"/>
                  </a:lnTo>
                  <a:lnTo>
                    <a:pt x="76" y="214"/>
                  </a:lnTo>
                  <a:lnTo>
                    <a:pt x="30" y="206"/>
                  </a:lnTo>
                  <a:close/>
                  <a:moveTo>
                    <a:pt x="76" y="264"/>
                  </a:moveTo>
                  <a:lnTo>
                    <a:pt x="54" y="260"/>
                  </a:lnTo>
                  <a:lnTo>
                    <a:pt x="54" y="306"/>
                  </a:lnTo>
                  <a:lnTo>
                    <a:pt x="62" y="308"/>
                  </a:lnTo>
                  <a:lnTo>
                    <a:pt x="76" y="310"/>
                  </a:lnTo>
                  <a:lnTo>
                    <a:pt x="76" y="264"/>
                  </a:lnTo>
                  <a:close/>
                  <a:moveTo>
                    <a:pt x="48" y="304"/>
                  </a:moveTo>
                  <a:lnTo>
                    <a:pt x="48" y="260"/>
                  </a:lnTo>
                  <a:lnTo>
                    <a:pt x="4" y="250"/>
                  </a:lnTo>
                  <a:lnTo>
                    <a:pt x="4" y="296"/>
                  </a:lnTo>
                  <a:lnTo>
                    <a:pt x="48" y="304"/>
                  </a:lnTo>
                  <a:close/>
                  <a:moveTo>
                    <a:pt x="4" y="246"/>
                  </a:moveTo>
                  <a:lnTo>
                    <a:pt x="26" y="250"/>
                  </a:lnTo>
                  <a:lnTo>
                    <a:pt x="26" y="204"/>
                  </a:lnTo>
                  <a:lnTo>
                    <a:pt x="4" y="200"/>
                  </a:lnTo>
                  <a:lnTo>
                    <a:pt x="4" y="224"/>
                  </a:lnTo>
                  <a:lnTo>
                    <a:pt x="4" y="246"/>
                  </a:lnTo>
                  <a:close/>
                  <a:moveTo>
                    <a:pt x="4" y="196"/>
                  </a:moveTo>
                  <a:lnTo>
                    <a:pt x="48" y="204"/>
                  </a:lnTo>
                  <a:lnTo>
                    <a:pt x="48" y="158"/>
                  </a:lnTo>
                  <a:lnTo>
                    <a:pt x="4" y="148"/>
                  </a:lnTo>
                  <a:lnTo>
                    <a:pt x="4" y="196"/>
                  </a:lnTo>
                  <a:close/>
                  <a:moveTo>
                    <a:pt x="4" y="144"/>
                  </a:moveTo>
                  <a:lnTo>
                    <a:pt x="24" y="148"/>
                  </a:lnTo>
                  <a:lnTo>
                    <a:pt x="24" y="106"/>
                  </a:lnTo>
                  <a:lnTo>
                    <a:pt x="4" y="102"/>
                  </a:lnTo>
                  <a:lnTo>
                    <a:pt x="4" y="110"/>
                  </a:lnTo>
                  <a:lnTo>
                    <a:pt x="4" y="132"/>
                  </a:lnTo>
                  <a:lnTo>
                    <a:pt x="4" y="144"/>
                  </a:lnTo>
                  <a:close/>
                  <a:moveTo>
                    <a:pt x="4" y="98"/>
                  </a:moveTo>
                  <a:lnTo>
                    <a:pt x="48" y="106"/>
                  </a:lnTo>
                  <a:lnTo>
                    <a:pt x="48" y="64"/>
                  </a:lnTo>
                  <a:lnTo>
                    <a:pt x="4" y="54"/>
                  </a:lnTo>
                  <a:lnTo>
                    <a:pt x="4" y="98"/>
                  </a:lnTo>
                  <a:close/>
                  <a:moveTo>
                    <a:pt x="4" y="50"/>
                  </a:moveTo>
                  <a:lnTo>
                    <a:pt x="22" y="54"/>
                  </a:lnTo>
                  <a:lnTo>
                    <a:pt x="22" y="10"/>
                  </a:lnTo>
                  <a:lnTo>
                    <a:pt x="4" y="6"/>
                  </a:lnTo>
                  <a:lnTo>
                    <a:pt x="4" y="42"/>
                  </a:lnTo>
                  <a:lnTo>
                    <a:pt x="4" y="50"/>
                  </a:lnTo>
                  <a:close/>
                  <a:moveTo>
                    <a:pt x="26" y="10"/>
                  </a:moveTo>
                  <a:lnTo>
                    <a:pt x="26" y="54"/>
                  </a:lnTo>
                  <a:lnTo>
                    <a:pt x="76" y="64"/>
                  </a:lnTo>
                  <a:lnTo>
                    <a:pt x="76" y="20"/>
                  </a:lnTo>
                  <a:lnTo>
                    <a:pt x="42" y="14"/>
                  </a:lnTo>
                  <a:lnTo>
                    <a:pt x="26" y="10"/>
                  </a:lnTo>
                  <a:close/>
                  <a:moveTo>
                    <a:pt x="76" y="68"/>
                  </a:moveTo>
                  <a:lnTo>
                    <a:pt x="52" y="64"/>
                  </a:lnTo>
                  <a:lnTo>
                    <a:pt x="52" y="108"/>
                  </a:lnTo>
                  <a:lnTo>
                    <a:pt x="76" y="112"/>
                  </a:lnTo>
                  <a:lnTo>
                    <a:pt x="76" y="70"/>
                  </a:lnTo>
                  <a:lnTo>
                    <a:pt x="76" y="68"/>
                  </a:lnTo>
                  <a:close/>
                  <a:moveTo>
                    <a:pt x="76" y="116"/>
                  </a:moveTo>
                  <a:lnTo>
                    <a:pt x="28" y="106"/>
                  </a:lnTo>
                  <a:lnTo>
                    <a:pt x="28" y="148"/>
                  </a:lnTo>
                  <a:lnTo>
                    <a:pt x="76" y="158"/>
                  </a:lnTo>
                  <a:lnTo>
                    <a:pt x="76" y="116"/>
                  </a:lnTo>
                  <a:close/>
                  <a:moveTo>
                    <a:pt x="76" y="162"/>
                  </a:moveTo>
                  <a:lnTo>
                    <a:pt x="52" y="158"/>
                  </a:lnTo>
                  <a:lnTo>
                    <a:pt x="52" y="206"/>
                  </a:lnTo>
                  <a:lnTo>
                    <a:pt x="76" y="210"/>
                  </a:lnTo>
                  <a:lnTo>
                    <a:pt x="76" y="194"/>
                  </a:lnTo>
                  <a:lnTo>
                    <a:pt x="76" y="1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" name="Line 363"/>
          <p:cNvSpPr>
            <a:spLocks noChangeShapeType="1"/>
          </p:cNvSpPr>
          <p:nvPr/>
        </p:nvSpPr>
        <p:spPr bwMode="auto">
          <a:xfrm flipH="1" flipV="1">
            <a:off x="3751253" y="4144966"/>
            <a:ext cx="287337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6" name="Line 364"/>
          <p:cNvSpPr>
            <a:spLocks noChangeShapeType="1"/>
          </p:cNvSpPr>
          <p:nvPr/>
        </p:nvSpPr>
        <p:spPr bwMode="auto">
          <a:xfrm flipH="1" flipV="1">
            <a:off x="3752840" y="4217991"/>
            <a:ext cx="287338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7" name="Line 365"/>
          <p:cNvSpPr>
            <a:spLocks noChangeShapeType="1"/>
          </p:cNvSpPr>
          <p:nvPr/>
        </p:nvSpPr>
        <p:spPr bwMode="auto">
          <a:xfrm flipH="1">
            <a:off x="5191115" y="4143379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8" name="Line 366"/>
          <p:cNvSpPr>
            <a:spLocks noChangeShapeType="1"/>
          </p:cNvSpPr>
          <p:nvPr/>
        </p:nvSpPr>
        <p:spPr bwMode="auto">
          <a:xfrm flipH="1">
            <a:off x="5264140" y="4216404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99" name="AutoShape 401"/>
          <p:cNvCxnSpPr>
            <a:cxnSpLocks noChangeShapeType="1"/>
          </p:cNvCxnSpPr>
          <p:nvPr/>
        </p:nvCxnSpPr>
        <p:spPr bwMode="auto">
          <a:xfrm rot="5400000">
            <a:off x="4553742" y="3532985"/>
            <a:ext cx="1057281" cy="30638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0" name="AutoShape 402"/>
          <p:cNvCxnSpPr>
            <a:cxnSpLocks noChangeShapeType="1"/>
            <a:stCxn id="261" idx="29"/>
            <a:endCxn id="157" idx="37"/>
          </p:cNvCxnSpPr>
          <p:nvPr/>
        </p:nvCxnSpPr>
        <p:spPr bwMode="auto">
          <a:xfrm flipH="1">
            <a:off x="4223403" y="3515747"/>
            <a:ext cx="884131" cy="76645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1" name="AutoShape 403"/>
          <p:cNvCxnSpPr>
            <a:cxnSpLocks noChangeShapeType="1"/>
          </p:cNvCxnSpPr>
          <p:nvPr/>
        </p:nvCxnSpPr>
        <p:spPr bwMode="auto">
          <a:xfrm>
            <a:off x="3857620" y="3571876"/>
            <a:ext cx="1143008" cy="64294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2" name="AutoShape 404"/>
          <p:cNvCxnSpPr>
            <a:cxnSpLocks noChangeShapeType="1"/>
            <a:stCxn id="268" idx="33"/>
          </p:cNvCxnSpPr>
          <p:nvPr/>
        </p:nvCxnSpPr>
        <p:spPr bwMode="auto">
          <a:xfrm>
            <a:off x="3865788" y="3562735"/>
            <a:ext cx="349022" cy="65208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pic>
        <p:nvPicPr>
          <p:cNvPr id="207" name="Picture 434" descr="lb_yu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3778" y="4679954"/>
            <a:ext cx="3317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" name="Line 435"/>
          <p:cNvSpPr>
            <a:spLocks noChangeShapeType="1"/>
          </p:cNvSpPr>
          <p:nvPr/>
        </p:nvSpPr>
        <p:spPr bwMode="auto">
          <a:xfrm flipH="1">
            <a:off x="3849678" y="4606929"/>
            <a:ext cx="188912" cy="95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9" name="Picture 436" descr="lb_yu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8115" y="4678366"/>
            <a:ext cx="3317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" name="Line 437"/>
          <p:cNvSpPr>
            <a:spLocks noChangeShapeType="1"/>
          </p:cNvSpPr>
          <p:nvPr/>
        </p:nvSpPr>
        <p:spPr bwMode="auto">
          <a:xfrm flipH="1" flipV="1">
            <a:off x="5146665" y="4648204"/>
            <a:ext cx="21590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Text Box 439"/>
          <p:cNvSpPr txBox="1">
            <a:spLocks noChangeArrowheads="1"/>
          </p:cNvSpPr>
          <p:nvPr/>
        </p:nvSpPr>
        <p:spPr bwMode="auto">
          <a:xfrm>
            <a:off x="5590877" y="4873143"/>
            <a:ext cx="338445" cy="2703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0117" tIns="50057" rIns="100117" bIns="50057">
            <a:spAutoFit/>
          </a:bodyPr>
          <a:lstStyle/>
          <a:p>
            <a:pPr defTabSz="1001713"/>
            <a:r>
              <a:rPr lang="en-US" altLang="zh-CN" sz="1100" b="1" dirty="0" smtClean="0">
                <a:latin typeface="Calibri" pitchFamily="34" charset="0"/>
              </a:rPr>
              <a:t>LB</a:t>
            </a:r>
            <a:endParaRPr lang="zh-CN" altLang="en-US" sz="1100" b="1" dirty="0">
              <a:latin typeface="Calibri" pitchFamily="34" charset="0"/>
            </a:endParaRPr>
          </a:p>
        </p:txBody>
      </p:sp>
      <p:grpSp>
        <p:nvGrpSpPr>
          <p:cNvPr id="235" name="Group 175"/>
          <p:cNvGrpSpPr>
            <a:grpSpLocks/>
          </p:cNvGrpSpPr>
          <p:nvPr/>
        </p:nvGrpSpPr>
        <p:grpSpPr bwMode="auto">
          <a:xfrm>
            <a:off x="4133840" y="5062541"/>
            <a:ext cx="260350" cy="271463"/>
            <a:chOff x="2532" y="170"/>
            <a:chExt cx="406" cy="623"/>
          </a:xfrm>
        </p:grpSpPr>
        <p:sp>
          <p:nvSpPr>
            <p:cNvPr id="236" name="Freeform 176"/>
            <p:cNvSpPr>
              <a:spLocks/>
            </p:cNvSpPr>
            <p:nvPr/>
          </p:nvSpPr>
          <p:spPr bwMode="auto">
            <a:xfrm>
              <a:off x="2532" y="170"/>
              <a:ext cx="406" cy="623"/>
            </a:xfrm>
            <a:custGeom>
              <a:avLst/>
              <a:gdLst>
                <a:gd name="T0" fmla="*/ 2439 w 2439"/>
                <a:gd name="T1" fmla="*/ 0 h 3738"/>
                <a:gd name="T2" fmla="*/ 2439 w 2439"/>
                <a:gd name="T3" fmla="*/ 3472 h 3738"/>
                <a:gd name="T4" fmla="*/ 2019 w 2439"/>
                <a:gd name="T5" fmla="*/ 3738 h 3738"/>
                <a:gd name="T6" fmla="*/ 0 w 2439"/>
                <a:gd name="T7" fmla="*/ 3738 h 3738"/>
                <a:gd name="T8" fmla="*/ 0 w 2439"/>
                <a:gd name="T9" fmla="*/ 267 h 3738"/>
                <a:gd name="T10" fmla="*/ 418 w 2439"/>
                <a:gd name="T11" fmla="*/ 0 h 3738"/>
                <a:gd name="T12" fmla="*/ 2439 w 2439"/>
                <a:gd name="T13" fmla="*/ 0 h 3738"/>
                <a:gd name="T14" fmla="*/ 2439 w 2439"/>
                <a:gd name="T15" fmla="*/ 0 h 3738"/>
                <a:gd name="T16" fmla="*/ 2439 w 2439"/>
                <a:gd name="T17" fmla="*/ 0 h 37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39"/>
                <a:gd name="T28" fmla="*/ 0 h 3738"/>
                <a:gd name="T29" fmla="*/ 2439 w 2439"/>
                <a:gd name="T30" fmla="*/ 3738 h 37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39" h="3738">
                  <a:moveTo>
                    <a:pt x="2439" y="0"/>
                  </a:moveTo>
                  <a:lnTo>
                    <a:pt x="2439" y="3472"/>
                  </a:lnTo>
                  <a:lnTo>
                    <a:pt x="2019" y="3738"/>
                  </a:lnTo>
                  <a:lnTo>
                    <a:pt x="0" y="3738"/>
                  </a:lnTo>
                  <a:lnTo>
                    <a:pt x="0" y="267"/>
                  </a:lnTo>
                  <a:lnTo>
                    <a:pt x="418" y="0"/>
                  </a:lnTo>
                  <a:lnTo>
                    <a:pt x="2439" y="0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Rectangle 177"/>
            <p:cNvSpPr>
              <a:spLocks noChangeArrowheads="1"/>
            </p:cNvSpPr>
            <p:nvPr/>
          </p:nvSpPr>
          <p:spPr bwMode="auto">
            <a:xfrm>
              <a:off x="2532" y="215"/>
              <a:ext cx="337" cy="578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38" name="Freeform 178"/>
            <p:cNvSpPr>
              <a:spLocks/>
            </p:cNvSpPr>
            <p:nvPr/>
          </p:nvSpPr>
          <p:spPr bwMode="auto">
            <a:xfrm>
              <a:off x="2869" y="170"/>
              <a:ext cx="69" cy="623"/>
            </a:xfrm>
            <a:custGeom>
              <a:avLst/>
              <a:gdLst>
                <a:gd name="T0" fmla="*/ 420 w 420"/>
                <a:gd name="T1" fmla="*/ 0 h 3738"/>
                <a:gd name="T2" fmla="*/ 0 w 420"/>
                <a:gd name="T3" fmla="*/ 267 h 3738"/>
                <a:gd name="T4" fmla="*/ 0 w 420"/>
                <a:gd name="T5" fmla="*/ 3738 h 3738"/>
                <a:gd name="T6" fmla="*/ 420 w 420"/>
                <a:gd name="T7" fmla="*/ 3472 h 3738"/>
                <a:gd name="T8" fmla="*/ 420 w 420"/>
                <a:gd name="T9" fmla="*/ 0 h 37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3738"/>
                <a:gd name="T17" fmla="*/ 420 w 420"/>
                <a:gd name="T18" fmla="*/ 3738 h 37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3738">
                  <a:moveTo>
                    <a:pt x="420" y="0"/>
                  </a:moveTo>
                  <a:lnTo>
                    <a:pt x="0" y="267"/>
                  </a:lnTo>
                  <a:lnTo>
                    <a:pt x="0" y="3738"/>
                  </a:lnTo>
                  <a:lnTo>
                    <a:pt x="420" y="3472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179"/>
            <p:cNvSpPr>
              <a:spLocks/>
            </p:cNvSpPr>
            <p:nvPr/>
          </p:nvSpPr>
          <p:spPr bwMode="auto">
            <a:xfrm>
              <a:off x="2532" y="170"/>
              <a:ext cx="406" cy="45"/>
            </a:xfrm>
            <a:custGeom>
              <a:avLst/>
              <a:gdLst>
                <a:gd name="T0" fmla="*/ 0 w 2439"/>
                <a:gd name="T1" fmla="*/ 267 h 267"/>
                <a:gd name="T2" fmla="*/ 2019 w 2439"/>
                <a:gd name="T3" fmla="*/ 267 h 267"/>
                <a:gd name="T4" fmla="*/ 2439 w 2439"/>
                <a:gd name="T5" fmla="*/ 0 h 267"/>
                <a:gd name="T6" fmla="*/ 418 w 2439"/>
                <a:gd name="T7" fmla="*/ 0 h 267"/>
                <a:gd name="T8" fmla="*/ 0 w 2439"/>
                <a:gd name="T9" fmla="*/ 267 h 2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39"/>
                <a:gd name="T16" fmla="*/ 0 h 267"/>
                <a:gd name="T17" fmla="*/ 2439 w 2439"/>
                <a:gd name="T18" fmla="*/ 267 h 2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39" h="267">
                  <a:moveTo>
                    <a:pt x="0" y="267"/>
                  </a:moveTo>
                  <a:lnTo>
                    <a:pt x="2019" y="267"/>
                  </a:lnTo>
                  <a:lnTo>
                    <a:pt x="2439" y="0"/>
                  </a:lnTo>
                  <a:lnTo>
                    <a:pt x="418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4D72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Rectangle 180"/>
            <p:cNvSpPr>
              <a:spLocks noChangeArrowheads="1"/>
            </p:cNvSpPr>
            <p:nvPr/>
          </p:nvSpPr>
          <p:spPr bwMode="auto">
            <a:xfrm>
              <a:off x="2532" y="503"/>
              <a:ext cx="337" cy="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1" name="Rectangle 181"/>
            <p:cNvSpPr>
              <a:spLocks noChangeArrowheads="1"/>
            </p:cNvSpPr>
            <p:nvPr/>
          </p:nvSpPr>
          <p:spPr bwMode="auto">
            <a:xfrm>
              <a:off x="2532" y="512"/>
              <a:ext cx="337" cy="10"/>
            </a:xfrm>
            <a:prstGeom prst="rect">
              <a:avLst/>
            </a:prstGeom>
            <a:solidFill>
              <a:srgbClr val="A7C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2" name="Freeform 182"/>
            <p:cNvSpPr>
              <a:spLocks noEditPoints="1"/>
            </p:cNvSpPr>
            <p:nvPr/>
          </p:nvSpPr>
          <p:spPr bwMode="auto">
            <a:xfrm>
              <a:off x="2570" y="287"/>
              <a:ext cx="262" cy="166"/>
            </a:xfrm>
            <a:custGeom>
              <a:avLst/>
              <a:gdLst>
                <a:gd name="T0" fmla="*/ 0 w 1576"/>
                <a:gd name="T1" fmla="*/ 995 h 995"/>
                <a:gd name="T2" fmla="*/ 1576 w 1576"/>
                <a:gd name="T3" fmla="*/ 995 h 995"/>
                <a:gd name="T4" fmla="*/ 956 w 1576"/>
                <a:gd name="T5" fmla="*/ 497 h 995"/>
                <a:gd name="T6" fmla="*/ 1576 w 1576"/>
                <a:gd name="T7" fmla="*/ 0 h 995"/>
                <a:gd name="T8" fmla="*/ 0 w 1576"/>
                <a:gd name="T9" fmla="*/ 0 h 995"/>
                <a:gd name="T10" fmla="*/ 674 w 1576"/>
                <a:gd name="T11" fmla="*/ 497 h 995"/>
                <a:gd name="T12" fmla="*/ 0 w 1576"/>
                <a:gd name="T13" fmla="*/ 995 h 995"/>
                <a:gd name="T14" fmla="*/ 409 w 1576"/>
                <a:gd name="T15" fmla="*/ 137 h 995"/>
                <a:gd name="T16" fmla="*/ 1174 w 1576"/>
                <a:gd name="T17" fmla="*/ 137 h 995"/>
                <a:gd name="T18" fmla="*/ 807 w 1576"/>
                <a:gd name="T19" fmla="*/ 404 h 995"/>
                <a:gd name="T20" fmla="*/ 409 w 1576"/>
                <a:gd name="T21" fmla="*/ 137 h 995"/>
                <a:gd name="T22" fmla="*/ 409 w 1576"/>
                <a:gd name="T23" fmla="*/ 858 h 995"/>
                <a:gd name="T24" fmla="*/ 1174 w 1576"/>
                <a:gd name="T25" fmla="*/ 858 h 995"/>
                <a:gd name="T26" fmla="*/ 807 w 1576"/>
                <a:gd name="T27" fmla="*/ 591 h 995"/>
                <a:gd name="T28" fmla="*/ 409 w 1576"/>
                <a:gd name="T29" fmla="*/ 858 h 9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76"/>
                <a:gd name="T46" fmla="*/ 0 h 995"/>
                <a:gd name="T47" fmla="*/ 1576 w 1576"/>
                <a:gd name="T48" fmla="*/ 995 h 9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76" h="995">
                  <a:moveTo>
                    <a:pt x="0" y="995"/>
                  </a:moveTo>
                  <a:lnTo>
                    <a:pt x="1576" y="995"/>
                  </a:lnTo>
                  <a:lnTo>
                    <a:pt x="956" y="497"/>
                  </a:lnTo>
                  <a:lnTo>
                    <a:pt x="1576" y="0"/>
                  </a:lnTo>
                  <a:lnTo>
                    <a:pt x="0" y="0"/>
                  </a:lnTo>
                  <a:lnTo>
                    <a:pt x="674" y="497"/>
                  </a:lnTo>
                  <a:lnTo>
                    <a:pt x="0" y="995"/>
                  </a:lnTo>
                  <a:close/>
                  <a:moveTo>
                    <a:pt x="409" y="137"/>
                  </a:moveTo>
                  <a:lnTo>
                    <a:pt x="1174" y="137"/>
                  </a:lnTo>
                  <a:lnTo>
                    <a:pt x="807" y="404"/>
                  </a:lnTo>
                  <a:lnTo>
                    <a:pt x="409" y="137"/>
                  </a:lnTo>
                  <a:close/>
                  <a:moveTo>
                    <a:pt x="409" y="858"/>
                  </a:moveTo>
                  <a:lnTo>
                    <a:pt x="1174" y="858"/>
                  </a:lnTo>
                  <a:lnTo>
                    <a:pt x="807" y="591"/>
                  </a:lnTo>
                  <a:lnTo>
                    <a:pt x="409" y="85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183"/>
            <p:cNvSpPr>
              <a:spLocks noEditPoints="1"/>
            </p:cNvSpPr>
            <p:nvPr/>
          </p:nvSpPr>
          <p:spPr bwMode="auto">
            <a:xfrm>
              <a:off x="2561" y="286"/>
              <a:ext cx="262" cy="166"/>
            </a:xfrm>
            <a:custGeom>
              <a:avLst/>
              <a:gdLst>
                <a:gd name="T0" fmla="*/ 0 w 1575"/>
                <a:gd name="T1" fmla="*/ 996 h 996"/>
                <a:gd name="T2" fmla="*/ 1575 w 1575"/>
                <a:gd name="T3" fmla="*/ 996 h 996"/>
                <a:gd name="T4" fmla="*/ 956 w 1575"/>
                <a:gd name="T5" fmla="*/ 497 h 996"/>
                <a:gd name="T6" fmla="*/ 1575 w 1575"/>
                <a:gd name="T7" fmla="*/ 0 h 996"/>
                <a:gd name="T8" fmla="*/ 0 w 1575"/>
                <a:gd name="T9" fmla="*/ 0 h 996"/>
                <a:gd name="T10" fmla="*/ 674 w 1575"/>
                <a:gd name="T11" fmla="*/ 497 h 996"/>
                <a:gd name="T12" fmla="*/ 0 w 1575"/>
                <a:gd name="T13" fmla="*/ 996 h 996"/>
                <a:gd name="T14" fmla="*/ 408 w 1575"/>
                <a:gd name="T15" fmla="*/ 137 h 996"/>
                <a:gd name="T16" fmla="*/ 1174 w 1575"/>
                <a:gd name="T17" fmla="*/ 137 h 996"/>
                <a:gd name="T18" fmla="*/ 807 w 1575"/>
                <a:gd name="T19" fmla="*/ 404 h 996"/>
                <a:gd name="T20" fmla="*/ 408 w 1575"/>
                <a:gd name="T21" fmla="*/ 137 h 996"/>
                <a:gd name="T22" fmla="*/ 408 w 1575"/>
                <a:gd name="T23" fmla="*/ 858 h 996"/>
                <a:gd name="T24" fmla="*/ 1174 w 1575"/>
                <a:gd name="T25" fmla="*/ 858 h 996"/>
                <a:gd name="T26" fmla="*/ 807 w 1575"/>
                <a:gd name="T27" fmla="*/ 591 h 996"/>
                <a:gd name="T28" fmla="*/ 408 w 1575"/>
                <a:gd name="T29" fmla="*/ 858 h 9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75"/>
                <a:gd name="T46" fmla="*/ 0 h 996"/>
                <a:gd name="T47" fmla="*/ 1575 w 1575"/>
                <a:gd name="T48" fmla="*/ 996 h 9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75" h="996">
                  <a:moveTo>
                    <a:pt x="0" y="996"/>
                  </a:moveTo>
                  <a:lnTo>
                    <a:pt x="1575" y="996"/>
                  </a:lnTo>
                  <a:lnTo>
                    <a:pt x="956" y="497"/>
                  </a:lnTo>
                  <a:lnTo>
                    <a:pt x="1575" y="0"/>
                  </a:lnTo>
                  <a:lnTo>
                    <a:pt x="0" y="0"/>
                  </a:lnTo>
                  <a:lnTo>
                    <a:pt x="674" y="497"/>
                  </a:lnTo>
                  <a:lnTo>
                    <a:pt x="0" y="996"/>
                  </a:lnTo>
                  <a:close/>
                  <a:moveTo>
                    <a:pt x="408" y="137"/>
                  </a:moveTo>
                  <a:lnTo>
                    <a:pt x="1174" y="137"/>
                  </a:lnTo>
                  <a:lnTo>
                    <a:pt x="807" y="404"/>
                  </a:lnTo>
                  <a:lnTo>
                    <a:pt x="408" y="137"/>
                  </a:lnTo>
                  <a:close/>
                  <a:moveTo>
                    <a:pt x="408" y="858"/>
                  </a:moveTo>
                  <a:lnTo>
                    <a:pt x="1174" y="858"/>
                  </a:lnTo>
                  <a:lnTo>
                    <a:pt x="807" y="591"/>
                  </a:lnTo>
                  <a:lnTo>
                    <a:pt x="408" y="8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184"/>
            <p:cNvSpPr>
              <a:spLocks/>
            </p:cNvSpPr>
            <p:nvPr/>
          </p:nvSpPr>
          <p:spPr bwMode="auto">
            <a:xfrm>
              <a:off x="2641" y="572"/>
              <a:ext cx="137" cy="178"/>
            </a:xfrm>
            <a:custGeom>
              <a:avLst/>
              <a:gdLst>
                <a:gd name="T0" fmla="*/ 139 w 823"/>
                <a:gd name="T1" fmla="*/ 763 h 1070"/>
                <a:gd name="T2" fmla="*/ 171 w 823"/>
                <a:gd name="T3" fmla="*/ 837 h 1070"/>
                <a:gd name="T4" fmla="*/ 228 w 823"/>
                <a:gd name="T5" fmla="*/ 892 h 1070"/>
                <a:gd name="T6" fmla="*/ 312 w 823"/>
                <a:gd name="T7" fmla="*/ 930 h 1070"/>
                <a:gd name="T8" fmla="*/ 413 w 823"/>
                <a:gd name="T9" fmla="*/ 947 h 1070"/>
                <a:gd name="T10" fmla="*/ 508 w 823"/>
                <a:gd name="T11" fmla="*/ 941 h 1070"/>
                <a:gd name="T12" fmla="*/ 588 w 823"/>
                <a:gd name="T13" fmla="*/ 919 h 1070"/>
                <a:gd name="T14" fmla="*/ 646 w 823"/>
                <a:gd name="T15" fmla="*/ 879 h 1070"/>
                <a:gd name="T16" fmla="*/ 680 w 823"/>
                <a:gd name="T17" fmla="*/ 829 h 1070"/>
                <a:gd name="T18" fmla="*/ 691 w 823"/>
                <a:gd name="T19" fmla="*/ 771 h 1070"/>
                <a:gd name="T20" fmla="*/ 681 w 823"/>
                <a:gd name="T21" fmla="*/ 715 h 1070"/>
                <a:gd name="T22" fmla="*/ 647 w 823"/>
                <a:gd name="T23" fmla="*/ 669 h 1070"/>
                <a:gd name="T24" fmla="*/ 585 w 823"/>
                <a:gd name="T25" fmla="*/ 633 h 1070"/>
                <a:gd name="T26" fmla="*/ 503 w 823"/>
                <a:gd name="T27" fmla="*/ 605 h 1070"/>
                <a:gd name="T28" fmla="*/ 351 w 823"/>
                <a:gd name="T29" fmla="*/ 566 h 1070"/>
                <a:gd name="T30" fmla="*/ 220 w 823"/>
                <a:gd name="T31" fmla="*/ 526 h 1070"/>
                <a:gd name="T32" fmla="*/ 136 w 823"/>
                <a:gd name="T33" fmla="*/ 479 h 1070"/>
                <a:gd name="T34" fmla="*/ 76 w 823"/>
                <a:gd name="T35" fmla="*/ 414 h 1070"/>
                <a:gd name="T36" fmla="*/ 45 w 823"/>
                <a:gd name="T37" fmla="*/ 337 h 1070"/>
                <a:gd name="T38" fmla="*/ 42 w 823"/>
                <a:gd name="T39" fmla="*/ 247 h 1070"/>
                <a:gd name="T40" fmla="*/ 74 w 823"/>
                <a:gd name="T41" fmla="*/ 156 h 1070"/>
                <a:gd name="T42" fmla="*/ 138 w 823"/>
                <a:gd name="T43" fmla="*/ 79 h 1070"/>
                <a:gd name="T44" fmla="*/ 236 w 823"/>
                <a:gd name="T45" fmla="*/ 27 h 1070"/>
                <a:gd name="T46" fmla="*/ 353 w 823"/>
                <a:gd name="T47" fmla="*/ 2 h 1070"/>
                <a:gd name="T48" fmla="*/ 486 w 823"/>
                <a:gd name="T49" fmla="*/ 5 h 1070"/>
                <a:gd name="T50" fmla="*/ 606 w 823"/>
                <a:gd name="T51" fmla="*/ 37 h 1070"/>
                <a:gd name="T52" fmla="*/ 700 w 823"/>
                <a:gd name="T53" fmla="*/ 97 h 1070"/>
                <a:gd name="T54" fmla="*/ 763 w 823"/>
                <a:gd name="T55" fmla="*/ 184 h 1070"/>
                <a:gd name="T56" fmla="*/ 790 w 823"/>
                <a:gd name="T57" fmla="*/ 286 h 1070"/>
                <a:gd name="T58" fmla="*/ 646 w 823"/>
                <a:gd name="T59" fmla="*/ 252 h 1070"/>
                <a:gd name="T60" fmla="*/ 617 w 823"/>
                <a:gd name="T61" fmla="*/ 199 h 1070"/>
                <a:gd name="T62" fmla="*/ 581 w 823"/>
                <a:gd name="T63" fmla="*/ 165 h 1070"/>
                <a:gd name="T64" fmla="*/ 536 w 823"/>
                <a:gd name="T65" fmla="*/ 140 h 1070"/>
                <a:gd name="T66" fmla="*/ 438 w 823"/>
                <a:gd name="T67" fmla="*/ 121 h 1070"/>
                <a:gd name="T68" fmla="*/ 302 w 823"/>
                <a:gd name="T69" fmla="*/ 132 h 1070"/>
                <a:gd name="T70" fmla="*/ 236 w 823"/>
                <a:gd name="T71" fmla="*/ 161 h 1070"/>
                <a:gd name="T72" fmla="*/ 186 w 823"/>
                <a:gd name="T73" fmla="*/ 217 h 1070"/>
                <a:gd name="T74" fmla="*/ 172 w 823"/>
                <a:gd name="T75" fmla="*/ 289 h 1070"/>
                <a:gd name="T76" fmla="*/ 194 w 823"/>
                <a:gd name="T77" fmla="*/ 348 h 1070"/>
                <a:gd name="T78" fmla="*/ 231 w 823"/>
                <a:gd name="T79" fmla="*/ 382 h 1070"/>
                <a:gd name="T80" fmla="*/ 342 w 823"/>
                <a:gd name="T81" fmla="*/ 423 h 1070"/>
                <a:gd name="T82" fmla="*/ 529 w 823"/>
                <a:gd name="T83" fmla="*/ 469 h 1070"/>
                <a:gd name="T84" fmla="*/ 647 w 823"/>
                <a:gd name="T85" fmla="*/ 508 h 1070"/>
                <a:gd name="T86" fmla="*/ 741 w 823"/>
                <a:gd name="T87" fmla="*/ 568 h 1070"/>
                <a:gd name="T88" fmla="*/ 799 w 823"/>
                <a:gd name="T89" fmla="*/ 646 h 1070"/>
                <a:gd name="T90" fmla="*/ 823 w 823"/>
                <a:gd name="T91" fmla="*/ 740 h 1070"/>
                <a:gd name="T92" fmla="*/ 811 w 823"/>
                <a:gd name="T93" fmla="*/ 841 h 1070"/>
                <a:gd name="T94" fmla="*/ 764 w 823"/>
                <a:gd name="T95" fmla="*/ 934 h 1070"/>
                <a:gd name="T96" fmla="*/ 682 w 823"/>
                <a:gd name="T97" fmla="*/ 1008 h 1070"/>
                <a:gd name="T98" fmla="*/ 571 w 823"/>
                <a:gd name="T99" fmla="*/ 1054 h 1070"/>
                <a:gd name="T100" fmla="*/ 441 w 823"/>
                <a:gd name="T101" fmla="*/ 1070 h 1070"/>
                <a:gd name="T102" fmla="*/ 283 w 823"/>
                <a:gd name="T103" fmla="*/ 1054 h 1070"/>
                <a:gd name="T104" fmla="*/ 161 w 823"/>
                <a:gd name="T105" fmla="*/ 1007 h 1070"/>
                <a:gd name="T106" fmla="*/ 71 w 823"/>
                <a:gd name="T107" fmla="*/ 926 h 1070"/>
                <a:gd name="T108" fmla="*/ 16 w 823"/>
                <a:gd name="T109" fmla="*/ 819 h 107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3"/>
                <a:gd name="T166" fmla="*/ 0 h 1070"/>
                <a:gd name="T167" fmla="*/ 823 w 823"/>
                <a:gd name="T168" fmla="*/ 1070 h 107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3" h="1070">
                  <a:moveTo>
                    <a:pt x="0" y="721"/>
                  </a:moveTo>
                  <a:lnTo>
                    <a:pt x="129" y="709"/>
                  </a:lnTo>
                  <a:lnTo>
                    <a:pt x="132" y="728"/>
                  </a:lnTo>
                  <a:lnTo>
                    <a:pt x="135" y="747"/>
                  </a:lnTo>
                  <a:lnTo>
                    <a:pt x="139" y="763"/>
                  </a:lnTo>
                  <a:lnTo>
                    <a:pt x="144" y="780"/>
                  </a:lnTo>
                  <a:lnTo>
                    <a:pt x="150" y="795"/>
                  </a:lnTo>
                  <a:lnTo>
                    <a:pt x="157" y="810"/>
                  </a:lnTo>
                  <a:lnTo>
                    <a:pt x="164" y="823"/>
                  </a:lnTo>
                  <a:lnTo>
                    <a:pt x="171" y="837"/>
                  </a:lnTo>
                  <a:lnTo>
                    <a:pt x="181" y="848"/>
                  </a:lnTo>
                  <a:lnTo>
                    <a:pt x="191" y="861"/>
                  </a:lnTo>
                  <a:lnTo>
                    <a:pt x="202" y="871"/>
                  </a:lnTo>
                  <a:lnTo>
                    <a:pt x="215" y="881"/>
                  </a:lnTo>
                  <a:lnTo>
                    <a:pt x="228" y="892"/>
                  </a:lnTo>
                  <a:lnTo>
                    <a:pt x="243" y="900"/>
                  </a:lnTo>
                  <a:lnTo>
                    <a:pt x="258" y="909"/>
                  </a:lnTo>
                  <a:lnTo>
                    <a:pt x="276" y="917"/>
                  </a:lnTo>
                  <a:lnTo>
                    <a:pt x="293" y="924"/>
                  </a:lnTo>
                  <a:lnTo>
                    <a:pt x="312" y="930"/>
                  </a:lnTo>
                  <a:lnTo>
                    <a:pt x="331" y="935"/>
                  </a:lnTo>
                  <a:lnTo>
                    <a:pt x="350" y="940"/>
                  </a:lnTo>
                  <a:lnTo>
                    <a:pt x="371" y="943"/>
                  </a:lnTo>
                  <a:lnTo>
                    <a:pt x="392" y="946"/>
                  </a:lnTo>
                  <a:lnTo>
                    <a:pt x="413" y="947"/>
                  </a:lnTo>
                  <a:lnTo>
                    <a:pt x="434" y="948"/>
                  </a:lnTo>
                  <a:lnTo>
                    <a:pt x="454" y="948"/>
                  </a:lnTo>
                  <a:lnTo>
                    <a:pt x="473" y="947"/>
                  </a:lnTo>
                  <a:lnTo>
                    <a:pt x="490" y="945"/>
                  </a:lnTo>
                  <a:lnTo>
                    <a:pt x="508" y="941"/>
                  </a:lnTo>
                  <a:lnTo>
                    <a:pt x="525" y="938"/>
                  </a:lnTo>
                  <a:lnTo>
                    <a:pt x="542" y="934"/>
                  </a:lnTo>
                  <a:lnTo>
                    <a:pt x="558" y="930"/>
                  </a:lnTo>
                  <a:lnTo>
                    <a:pt x="573" y="925"/>
                  </a:lnTo>
                  <a:lnTo>
                    <a:pt x="588" y="919"/>
                  </a:lnTo>
                  <a:lnTo>
                    <a:pt x="601" y="911"/>
                  </a:lnTo>
                  <a:lnTo>
                    <a:pt x="613" y="904"/>
                  </a:lnTo>
                  <a:lnTo>
                    <a:pt x="625" y="897"/>
                  </a:lnTo>
                  <a:lnTo>
                    <a:pt x="635" y="889"/>
                  </a:lnTo>
                  <a:lnTo>
                    <a:pt x="646" y="879"/>
                  </a:lnTo>
                  <a:lnTo>
                    <a:pt x="654" y="870"/>
                  </a:lnTo>
                  <a:lnTo>
                    <a:pt x="662" y="861"/>
                  </a:lnTo>
                  <a:lnTo>
                    <a:pt x="669" y="850"/>
                  </a:lnTo>
                  <a:lnTo>
                    <a:pt x="675" y="840"/>
                  </a:lnTo>
                  <a:lnTo>
                    <a:pt x="680" y="829"/>
                  </a:lnTo>
                  <a:lnTo>
                    <a:pt x="684" y="818"/>
                  </a:lnTo>
                  <a:lnTo>
                    <a:pt x="687" y="807"/>
                  </a:lnTo>
                  <a:lnTo>
                    <a:pt x="689" y="795"/>
                  </a:lnTo>
                  <a:lnTo>
                    <a:pt x="691" y="784"/>
                  </a:lnTo>
                  <a:lnTo>
                    <a:pt x="691" y="771"/>
                  </a:lnTo>
                  <a:lnTo>
                    <a:pt x="691" y="760"/>
                  </a:lnTo>
                  <a:lnTo>
                    <a:pt x="690" y="749"/>
                  </a:lnTo>
                  <a:lnTo>
                    <a:pt x="687" y="737"/>
                  </a:lnTo>
                  <a:lnTo>
                    <a:pt x="684" y="726"/>
                  </a:lnTo>
                  <a:lnTo>
                    <a:pt x="681" y="715"/>
                  </a:lnTo>
                  <a:lnTo>
                    <a:pt x="676" y="706"/>
                  </a:lnTo>
                  <a:lnTo>
                    <a:pt x="669" y="696"/>
                  </a:lnTo>
                  <a:lnTo>
                    <a:pt x="663" y="686"/>
                  </a:lnTo>
                  <a:lnTo>
                    <a:pt x="655" y="678"/>
                  </a:lnTo>
                  <a:lnTo>
                    <a:pt x="647" y="669"/>
                  </a:lnTo>
                  <a:lnTo>
                    <a:pt x="636" y="662"/>
                  </a:lnTo>
                  <a:lnTo>
                    <a:pt x="626" y="653"/>
                  </a:lnTo>
                  <a:lnTo>
                    <a:pt x="613" y="646"/>
                  </a:lnTo>
                  <a:lnTo>
                    <a:pt x="600" y="639"/>
                  </a:lnTo>
                  <a:lnTo>
                    <a:pt x="585" y="633"/>
                  </a:lnTo>
                  <a:lnTo>
                    <a:pt x="570" y="625"/>
                  </a:lnTo>
                  <a:lnTo>
                    <a:pt x="558" y="621"/>
                  </a:lnTo>
                  <a:lnTo>
                    <a:pt x="543" y="617"/>
                  </a:lnTo>
                  <a:lnTo>
                    <a:pt x="524" y="611"/>
                  </a:lnTo>
                  <a:lnTo>
                    <a:pt x="503" y="605"/>
                  </a:lnTo>
                  <a:lnTo>
                    <a:pt x="479" y="598"/>
                  </a:lnTo>
                  <a:lnTo>
                    <a:pt x="451" y="591"/>
                  </a:lnTo>
                  <a:lnTo>
                    <a:pt x="420" y="584"/>
                  </a:lnTo>
                  <a:lnTo>
                    <a:pt x="386" y="575"/>
                  </a:lnTo>
                  <a:lnTo>
                    <a:pt x="351" y="566"/>
                  </a:lnTo>
                  <a:lnTo>
                    <a:pt x="320" y="558"/>
                  </a:lnTo>
                  <a:lnTo>
                    <a:pt x="291" y="550"/>
                  </a:lnTo>
                  <a:lnTo>
                    <a:pt x="265" y="542"/>
                  </a:lnTo>
                  <a:lnTo>
                    <a:pt x="241" y="534"/>
                  </a:lnTo>
                  <a:lnTo>
                    <a:pt x="220" y="526"/>
                  </a:lnTo>
                  <a:lnTo>
                    <a:pt x="201" y="518"/>
                  </a:lnTo>
                  <a:lnTo>
                    <a:pt x="186" y="510"/>
                  </a:lnTo>
                  <a:lnTo>
                    <a:pt x="168" y="501"/>
                  </a:lnTo>
                  <a:lnTo>
                    <a:pt x="152" y="490"/>
                  </a:lnTo>
                  <a:lnTo>
                    <a:pt x="136" y="479"/>
                  </a:lnTo>
                  <a:lnTo>
                    <a:pt x="122" y="467"/>
                  </a:lnTo>
                  <a:lnTo>
                    <a:pt x="108" y="454"/>
                  </a:lnTo>
                  <a:lnTo>
                    <a:pt x="97" y="442"/>
                  </a:lnTo>
                  <a:lnTo>
                    <a:pt x="85" y="428"/>
                  </a:lnTo>
                  <a:lnTo>
                    <a:pt x="76" y="414"/>
                  </a:lnTo>
                  <a:lnTo>
                    <a:pt x="68" y="399"/>
                  </a:lnTo>
                  <a:lnTo>
                    <a:pt x="59" y="385"/>
                  </a:lnTo>
                  <a:lnTo>
                    <a:pt x="53" y="369"/>
                  </a:lnTo>
                  <a:lnTo>
                    <a:pt x="49" y="354"/>
                  </a:lnTo>
                  <a:lnTo>
                    <a:pt x="45" y="337"/>
                  </a:lnTo>
                  <a:lnTo>
                    <a:pt x="42" y="320"/>
                  </a:lnTo>
                  <a:lnTo>
                    <a:pt x="40" y="303"/>
                  </a:lnTo>
                  <a:lnTo>
                    <a:pt x="40" y="285"/>
                  </a:lnTo>
                  <a:lnTo>
                    <a:pt x="40" y="266"/>
                  </a:lnTo>
                  <a:lnTo>
                    <a:pt x="42" y="247"/>
                  </a:lnTo>
                  <a:lnTo>
                    <a:pt x="46" y="228"/>
                  </a:lnTo>
                  <a:lnTo>
                    <a:pt x="50" y="210"/>
                  </a:lnTo>
                  <a:lnTo>
                    <a:pt x="56" y="191"/>
                  </a:lnTo>
                  <a:lnTo>
                    <a:pt x="65" y="173"/>
                  </a:lnTo>
                  <a:lnTo>
                    <a:pt x="74" y="156"/>
                  </a:lnTo>
                  <a:lnTo>
                    <a:pt x="84" y="139"/>
                  </a:lnTo>
                  <a:lnTo>
                    <a:pt x="96" y="123"/>
                  </a:lnTo>
                  <a:lnTo>
                    <a:pt x="109" y="107"/>
                  </a:lnTo>
                  <a:lnTo>
                    <a:pt x="123" y="92"/>
                  </a:lnTo>
                  <a:lnTo>
                    <a:pt x="138" y="79"/>
                  </a:lnTo>
                  <a:lnTo>
                    <a:pt x="156" y="67"/>
                  </a:lnTo>
                  <a:lnTo>
                    <a:pt x="173" y="55"/>
                  </a:lnTo>
                  <a:lnTo>
                    <a:pt x="193" y="45"/>
                  </a:lnTo>
                  <a:lnTo>
                    <a:pt x="214" y="35"/>
                  </a:lnTo>
                  <a:lnTo>
                    <a:pt x="236" y="27"/>
                  </a:lnTo>
                  <a:lnTo>
                    <a:pt x="257" y="20"/>
                  </a:lnTo>
                  <a:lnTo>
                    <a:pt x="280" y="14"/>
                  </a:lnTo>
                  <a:lnTo>
                    <a:pt x="304" y="8"/>
                  </a:lnTo>
                  <a:lnTo>
                    <a:pt x="328" y="5"/>
                  </a:lnTo>
                  <a:lnTo>
                    <a:pt x="353" y="2"/>
                  </a:lnTo>
                  <a:lnTo>
                    <a:pt x="377" y="0"/>
                  </a:lnTo>
                  <a:lnTo>
                    <a:pt x="403" y="0"/>
                  </a:lnTo>
                  <a:lnTo>
                    <a:pt x="432" y="0"/>
                  </a:lnTo>
                  <a:lnTo>
                    <a:pt x="459" y="2"/>
                  </a:lnTo>
                  <a:lnTo>
                    <a:pt x="486" y="5"/>
                  </a:lnTo>
                  <a:lnTo>
                    <a:pt x="512" y="10"/>
                  </a:lnTo>
                  <a:lnTo>
                    <a:pt x="537" y="15"/>
                  </a:lnTo>
                  <a:lnTo>
                    <a:pt x="561" y="21"/>
                  </a:lnTo>
                  <a:lnTo>
                    <a:pt x="584" y="28"/>
                  </a:lnTo>
                  <a:lnTo>
                    <a:pt x="606" y="37"/>
                  </a:lnTo>
                  <a:lnTo>
                    <a:pt x="628" y="47"/>
                  </a:lnTo>
                  <a:lnTo>
                    <a:pt x="648" y="58"/>
                  </a:lnTo>
                  <a:lnTo>
                    <a:pt x="666" y="70"/>
                  </a:lnTo>
                  <a:lnTo>
                    <a:pt x="684" y="83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9" y="129"/>
                  </a:lnTo>
                  <a:lnTo>
                    <a:pt x="742" y="146"/>
                  </a:lnTo>
                  <a:lnTo>
                    <a:pt x="752" y="164"/>
                  </a:lnTo>
                  <a:lnTo>
                    <a:pt x="763" y="184"/>
                  </a:lnTo>
                  <a:lnTo>
                    <a:pt x="771" y="202"/>
                  </a:lnTo>
                  <a:lnTo>
                    <a:pt x="778" y="223"/>
                  </a:lnTo>
                  <a:lnTo>
                    <a:pt x="783" y="244"/>
                  </a:lnTo>
                  <a:lnTo>
                    <a:pt x="787" y="265"/>
                  </a:lnTo>
                  <a:lnTo>
                    <a:pt x="790" y="286"/>
                  </a:lnTo>
                  <a:lnTo>
                    <a:pt x="793" y="309"/>
                  </a:lnTo>
                  <a:lnTo>
                    <a:pt x="661" y="319"/>
                  </a:lnTo>
                  <a:lnTo>
                    <a:pt x="658" y="296"/>
                  </a:lnTo>
                  <a:lnTo>
                    <a:pt x="653" y="273"/>
                  </a:lnTo>
                  <a:lnTo>
                    <a:pt x="646" y="252"/>
                  </a:lnTo>
                  <a:lnTo>
                    <a:pt x="637" y="233"/>
                  </a:lnTo>
                  <a:lnTo>
                    <a:pt x="633" y="224"/>
                  </a:lnTo>
                  <a:lnTo>
                    <a:pt x="628" y="215"/>
                  </a:lnTo>
                  <a:lnTo>
                    <a:pt x="623" y="206"/>
                  </a:lnTo>
                  <a:lnTo>
                    <a:pt x="617" y="199"/>
                  </a:lnTo>
                  <a:lnTo>
                    <a:pt x="610" y="191"/>
                  </a:lnTo>
                  <a:lnTo>
                    <a:pt x="604" y="184"/>
                  </a:lnTo>
                  <a:lnTo>
                    <a:pt x="597" y="177"/>
                  </a:lnTo>
                  <a:lnTo>
                    <a:pt x="590" y="171"/>
                  </a:lnTo>
                  <a:lnTo>
                    <a:pt x="581" y="165"/>
                  </a:lnTo>
                  <a:lnTo>
                    <a:pt x="573" y="159"/>
                  </a:lnTo>
                  <a:lnTo>
                    <a:pt x="565" y="154"/>
                  </a:lnTo>
                  <a:lnTo>
                    <a:pt x="555" y="149"/>
                  </a:lnTo>
                  <a:lnTo>
                    <a:pt x="545" y="144"/>
                  </a:lnTo>
                  <a:lnTo>
                    <a:pt x="536" y="140"/>
                  </a:lnTo>
                  <a:lnTo>
                    <a:pt x="524" y="137"/>
                  </a:lnTo>
                  <a:lnTo>
                    <a:pt x="514" y="133"/>
                  </a:lnTo>
                  <a:lnTo>
                    <a:pt x="490" y="128"/>
                  </a:lnTo>
                  <a:lnTo>
                    <a:pt x="465" y="124"/>
                  </a:lnTo>
                  <a:lnTo>
                    <a:pt x="438" y="121"/>
                  </a:lnTo>
                  <a:lnTo>
                    <a:pt x="409" y="120"/>
                  </a:lnTo>
                  <a:lnTo>
                    <a:pt x="379" y="121"/>
                  </a:lnTo>
                  <a:lnTo>
                    <a:pt x="351" y="124"/>
                  </a:lnTo>
                  <a:lnTo>
                    <a:pt x="326" y="128"/>
                  </a:lnTo>
                  <a:lnTo>
                    <a:pt x="302" y="132"/>
                  </a:lnTo>
                  <a:lnTo>
                    <a:pt x="280" y="138"/>
                  </a:lnTo>
                  <a:lnTo>
                    <a:pt x="260" y="146"/>
                  </a:lnTo>
                  <a:lnTo>
                    <a:pt x="252" y="150"/>
                  </a:lnTo>
                  <a:lnTo>
                    <a:pt x="244" y="156"/>
                  </a:lnTo>
                  <a:lnTo>
                    <a:pt x="236" y="161"/>
                  </a:lnTo>
                  <a:lnTo>
                    <a:pt x="228" y="166"/>
                  </a:lnTo>
                  <a:lnTo>
                    <a:pt x="215" y="178"/>
                  </a:lnTo>
                  <a:lnTo>
                    <a:pt x="203" y="190"/>
                  </a:lnTo>
                  <a:lnTo>
                    <a:pt x="193" y="203"/>
                  </a:lnTo>
                  <a:lnTo>
                    <a:pt x="186" y="217"/>
                  </a:lnTo>
                  <a:lnTo>
                    <a:pt x="180" y="230"/>
                  </a:lnTo>
                  <a:lnTo>
                    <a:pt x="174" y="245"/>
                  </a:lnTo>
                  <a:lnTo>
                    <a:pt x="172" y="260"/>
                  </a:lnTo>
                  <a:lnTo>
                    <a:pt x="171" y="276"/>
                  </a:lnTo>
                  <a:lnTo>
                    <a:pt x="172" y="289"/>
                  </a:lnTo>
                  <a:lnTo>
                    <a:pt x="173" y="303"/>
                  </a:lnTo>
                  <a:lnTo>
                    <a:pt x="176" y="315"/>
                  </a:lnTo>
                  <a:lnTo>
                    <a:pt x="182" y="327"/>
                  </a:lnTo>
                  <a:lnTo>
                    <a:pt x="187" y="338"/>
                  </a:lnTo>
                  <a:lnTo>
                    <a:pt x="194" y="348"/>
                  </a:lnTo>
                  <a:lnTo>
                    <a:pt x="202" y="359"/>
                  </a:lnTo>
                  <a:lnTo>
                    <a:pt x="212" y="368"/>
                  </a:lnTo>
                  <a:lnTo>
                    <a:pt x="217" y="372"/>
                  </a:lnTo>
                  <a:lnTo>
                    <a:pt x="223" y="376"/>
                  </a:lnTo>
                  <a:lnTo>
                    <a:pt x="231" y="382"/>
                  </a:lnTo>
                  <a:lnTo>
                    <a:pt x="240" y="386"/>
                  </a:lnTo>
                  <a:lnTo>
                    <a:pt x="259" y="395"/>
                  </a:lnTo>
                  <a:lnTo>
                    <a:pt x="283" y="404"/>
                  </a:lnTo>
                  <a:lnTo>
                    <a:pt x="311" y="414"/>
                  </a:lnTo>
                  <a:lnTo>
                    <a:pt x="342" y="423"/>
                  </a:lnTo>
                  <a:lnTo>
                    <a:pt x="378" y="432"/>
                  </a:lnTo>
                  <a:lnTo>
                    <a:pt x="418" y="442"/>
                  </a:lnTo>
                  <a:lnTo>
                    <a:pt x="458" y="451"/>
                  </a:lnTo>
                  <a:lnTo>
                    <a:pt x="494" y="460"/>
                  </a:lnTo>
                  <a:lnTo>
                    <a:pt x="529" y="469"/>
                  </a:lnTo>
                  <a:lnTo>
                    <a:pt x="559" y="477"/>
                  </a:lnTo>
                  <a:lnTo>
                    <a:pt x="585" y="485"/>
                  </a:lnTo>
                  <a:lnTo>
                    <a:pt x="609" y="493"/>
                  </a:lnTo>
                  <a:lnTo>
                    <a:pt x="630" y="501"/>
                  </a:lnTo>
                  <a:lnTo>
                    <a:pt x="647" y="508"/>
                  </a:lnTo>
                  <a:lnTo>
                    <a:pt x="668" y="518"/>
                  </a:lnTo>
                  <a:lnTo>
                    <a:pt x="689" y="530"/>
                  </a:lnTo>
                  <a:lnTo>
                    <a:pt x="708" y="542"/>
                  </a:lnTo>
                  <a:lnTo>
                    <a:pt x="725" y="555"/>
                  </a:lnTo>
                  <a:lnTo>
                    <a:pt x="741" y="568"/>
                  </a:lnTo>
                  <a:lnTo>
                    <a:pt x="755" y="583"/>
                  </a:lnTo>
                  <a:lnTo>
                    <a:pt x="769" y="597"/>
                  </a:lnTo>
                  <a:lnTo>
                    <a:pt x="780" y="613"/>
                  </a:lnTo>
                  <a:lnTo>
                    <a:pt x="790" y="629"/>
                  </a:lnTo>
                  <a:lnTo>
                    <a:pt x="799" y="646"/>
                  </a:lnTo>
                  <a:lnTo>
                    <a:pt x="806" y="664"/>
                  </a:lnTo>
                  <a:lnTo>
                    <a:pt x="812" y="682"/>
                  </a:lnTo>
                  <a:lnTo>
                    <a:pt x="817" y="701"/>
                  </a:lnTo>
                  <a:lnTo>
                    <a:pt x="820" y="720"/>
                  </a:lnTo>
                  <a:lnTo>
                    <a:pt x="823" y="740"/>
                  </a:lnTo>
                  <a:lnTo>
                    <a:pt x="823" y="760"/>
                  </a:lnTo>
                  <a:lnTo>
                    <a:pt x="823" y="781"/>
                  </a:lnTo>
                  <a:lnTo>
                    <a:pt x="820" y="801"/>
                  </a:lnTo>
                  <a:lnTo>
                    <a:pt x="816" y="821"/>
                  </a:lnTo>
                  <a:lnTo>
                    <a:pt x="811" y="841"/>
                  </a:lnTo>
                  <a:lnTo>
                    <a:pt x="805" y="861"/>
                  </a:lnTo>
                  <a:lnTo>
                    <a:pt x="797" y="879"/>
                  </a:lnTo>
                  <a:lnTo>
                    <a:pt x="787" y="898"/>
                  </a:lnTo>
                  <a:lnTo>
                    <a:pt x="776" y="917"/>
                  </a:lnTo>
                  <a:lnTo>
                    <a:pt x="764" y="934"/>
                  </a:lnTo>
                  <a:lnTo>
                    <a:pt x="750" y="951"/>
                  </a:lnTo>
                  <a:lnTo>
                    <a:pt x="735" y="966"/>
                  </a:lnTo>
                  <a:lnTo>
                    <a:pt x="718" y="981"/>
                  </a:lnTo>
                  <a:lnTo>
                    <a:pt x="700" y="995"/>
                  </a:lnTo>
                  <a:lnTo>
                    <a:pt x="682" y="1008"/>
                  </a:lnTo>
                  <a:lnTo>
                    <a:pt x="661" y="1019"/>
                  </a:lnTo>
                  <a:lnTo>
                    <a:pt x="640" y="1030"/>
                  </a:lnTo>
                  <a:lnTo>
                    <a:pt x="618" y="1040"/>
                  </a:lnTo>
                  <a:lnTo>
                    <a:pt x="595" y="1048"/>
                  </a:lnTo>
                  <a:lnTo>
                    <a:pt x="571" y="1054"/>
                  </a:lnTo>
                  <a:lnTo>
                    <a:pt x="546" y="1061"/>
                  </a:lnTo>
                  <a:lnTo>
                    <a:pt x="521" y="1065"/>
                  </a:lnTo>
                  <a:lnTo>
                    <a:pt x="494" y="1068"/>
                  </a:lnTo>
                  <a:lnTo>
                    <a:pt x="468" y="1070"/>
                  </a:lnTo>
                  <a:lnTo>
                    <a:pt x="441" y="1070"/>
                  </a:lnTo>
                  <a:lnTo>
                    <a:pt x="406" y="1070"/>
                  </a:lnTo>
                  <a:lnTo>
                    <a:pt x="373" y="1068"/>
                  </a:lnTo>
                  <a:lnTo>
                    <a:pt x="342" y="1065"/>
                  </a:lnTo>
                  <a:lnTo>
                    <a:pt x="312" y="1061"/>
                  </a:lnTo>
                  <a:lnTo>
                    <a:pt x="283" y="1054"/>
                  </a:lnTo>
                  <a:lnTo>
                    <a:pt x="256" y="1047"/>
                  </a:lnTo>
                  <a:lnTo>
                    <a:pt x="230" y="1039"/>
                  </a:lnTo>
                  <a:lnTo>
                    <a:pt x="205" y="1030"/>
                  </a:lnTo>
                  <a:lnTo>
                    <a:pt x="183" y="1019"/>
                  </a:lnTo>
                  <a:lnTo>
                    <a:pt x="161" y="1007"/>
                  </a:lnTo>
                  <a:lnTo>
                    <a:pt x="140" y="993"/>
                  </a:lnTo>
                  <a:lnTo>
                    <a:pt x="121" y="979"/>
                  </a:lnTo>
                  <a:lnTo>
                    <a:pt x="103" y="962"/>
                  </a:lnTo>
                  <a:lnTo>
                    <a:pt x="86" y="945"/>
                  </a:lnTo>
                  <a:lnTo>
                    <a:pt x="71" y="926"/>
                  </a:lnTo>
                  <a:lnTo>
                    <a:pt x="56" y="906"/>
                  </a:lnTo>
                  <a:lnTo>
                    <a:pt x="44" y="885"/>
                  </a:lnTo>
                  <a:lnTo>
                    <a:pt x="33" y="864"/>
                  </a:lnTo>
                  <a:lnTo>
                    <a:pt x="23" y="842"/>
                  </a:lnTo>
                  <a:lnTo>
                    <a:pt x="16" y="819"/>
                  </a:lnTo>
                  <a:lnTo>
                    <a:pt x="10" y="795"/>
                  </a:lnTo>
                  <a:lnTo>
                    <a:pt x="5" y="770"/>
                  </a:lnTo>
                  <a:lnTo>
                    <a:pt x="2" y="746"/>
                  </a:lnTo>
                  <a:lnTo>
                    <a:pt x="0" y="7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185"/>
            <p:cNvSpPr>
              <a:spLocks/>
            </p:cNvSpPr>
            <p:nvPr/>
          </p:nvSpPr>
          <p:spPr bwMode="auto">
            <a:xfrm>
              <a:off x="2634" y="568"/>
              <a:ext cx="137" cy="179"/>
            </a:xfrm>
            <a:custGeom>
              <a:avLst/>
              <a:gdLst>
                <a:gd name="T0" fmla="*/ 139 w 822"/>
                <a:gd name="T1" fmla="*/ 764 h 1071"/>
                <a:gd name="T2" fmla="*/ 171 w 822"/>
                <a:gd name="T3" fmla="*/ 837 h 1071"/>
                <a:gd name="T4" fmla="*/ 228 w 822"/>
                <a:gd name="T5" fmla="*/ 892 h 1071"/>
                <a:gd name="T6" fmla="*/ 312 w 822"/>
                <a:gd name="T7" fmla="*/ 931 h 1071"/>
                <a:gd name="T8" fmla="*/ 412 w 822"/>
                <a:gd name="T9" fmla="*/ 948 h 1071"/>
                <a:gd name="T10" fmla="*/ 507 w 822"/>
                <a:gd name="T11" fmla="*/ 943 h 1071"/>
                <a:gd name="T12" fmla="*/ 586 w 822"/>
                <a:gd name="T13" fmla="*/ 919 h 1071"/>
                <a:gd name="T14" fmla="*/ 645 w 822"/>
                <a:gd name="T15" fmla="*/ 880 h 1071"/>
                <a:gd name="T16" fmla="*/ 679 w 822"/>
                <a:gd name="T17" fmla="*/ 830 h 1071"/>
                <a:gd name="T18" fmla="*/ 691 w 822"/>
                <a:gd name="T19" fmla="*/ 773 h 1071"/>
                <a:gd name="T20" fmla="*/ 679 w 822"/>
                <a:gd name="T21" fmla="*/ 717 h 1071"/>
                <a:gd name="T22" fmla="*/ 646 w 822"/>
                <a:gd name="T23" fmla="*/ 670 h 1071"/>
                <a:gd name="T24" fmla="*/ 585 w 822"/>
                <a:gd name="T25" fmla="*/ 633 h 1071"/>
                <a:gd name="T26" fmla="*/ 502 w 822"/>
                <a:gd name="T27" fmla="*/ 606 h 1071"/>
                <a:gd name="T28" fmla="*/ 351 w 822"/>
                <a:gd name="T29" fmla="*/ 567 h 1071"/>
                <a:gd name="T30" fmla="*/ 220 w 822"/>
                <a:gd name="T31" fmla="*/ 527 h 1071"/>
                <a:gd name="T32" fmla="*/ 136 w 822"/>
                <a:gd name="T33" fmla="*/ 479 h 1071"/>
                <a:gd name="T34" fmla="*/ 76 w 822"/>
                <a:gd name="T35" fmla="*/ 415 h 1071"/>
                <a:gd name="T36" fmla="*/ 45 w 822"/>
                <a:gd name="T37" fmla="*/ 337 h 1071"/>
                <a:gd name="T38" fmla="*/ 41 w 822"/>
                <a:gd name="T39" fmla="*/ 247 h 1071"/>
                <a:gd name="T40" fmla="*/ 73 w 822"/>
                <a:gd name="T41" fmla="*/ 157 h 1071"/>
                <a:gd name="T42" fmla="*/ 138 w 822"/>
                <a:gd name="T43" fmla="*/ 79 h 1071"/>
                <a:gd name="T44" fmla="*/ 235 w 822"/>
                <a:gd name="T45" fmla="*/ 27 h 1071"/>
                <a:gd name="T46" fmla="*/ 352 w 822"/>
                <a:gd name="T47" fmla="*/ 2 h 1071"/>
                <a:gd name="T48" fmla="*/ 486 w 822"/>
                <a:gd name="T49" fmla="*/ 6 h 1071"/>
                <a:gd name="T50" fmla="*/ 606 w 822"/>
                <a:gd name="T51" fmla="*/ 38 h 1071"/>
                <a:gd name="T52" fmla="*/ 700 w 822"/>
                <a:gd name="T53" fmla="*/ 98 h 1071"/>
                <a:gd name="T54" fmla="*/ 762 w 822"/>
                <a:gd name="T55" fmla="*/ 184 h 1071"/>
                <a:gd name="T56" fmla="*/ 790 w 822"/>
                <a:gd name="T57" fmla="*/ 288 h 1071"/>
                <a:gd name="T58" fmla="*/ 645 w 822"/>
                <a:gd name="T59" fmla="*/ 253 h 1071"/>
                <a:gd name="T60" fmla="*/ 616 w 822"/>
                <a:gd name="T61" fmla="*/ 199 h 1071"/>
                <a:gd name="T62" fmla="*/ 581 w 822"/>
                <a:gd name="T63" fmla="*/ 165 h 1071"/>
                <a:gd name="T64" fmla="*/ 534 w 822"/>
                <a:gd name="T65" fmla="*/ 141 h 1071"/>
                <a:gd name="T66" fmla="*/ 437 w 822"/>
                <a:gd name="T67" fmla="*/ 123 h 1071"/>
                <a:gd name="T68" fmla="*/ 301 w 822"/>
                <a:gd name="T69" fmla="*/ 133 h 1071"/>
                <a:gd name="T70" fmla="*/ 235 w 822"/>
                <a:gd name="T71" fmla="*/ 161 h 1071"/>
                <a:gd name="T72" fmla="*/ 185 w 822"/>
                <a:gd name="T73" fmla="*/ 217 h 1071"/>
                <a:gd name="T74" fmla="*/ 171 w 822"/>
                <a:gd name="T75" fmla="*/ 291 h 1071"/>
                <a:gd name="T76" fmla="*/ 194 w 822"/>
                <a:gd name="T77" fmla="*/ 350 h 1071"/>
                <a:gd name="T78" fmla="*/ 230 w 822"/>
                <a:gd name="T79" fmla="*/ 382 h 1071"/>
                <a:gd name="T80" fmla="*/ 342 w 822"/>
                <a:gd name="T81" fmla="*/ 423 h 1071"/>
                <a:gd name="T82" fmla="*/ 528 w 822"/>
                <a:gd name="T83" fmla="*/ 469 h 1071"/>
                <a:gd name="T84" fmla="*/ 646 w 822"/>
                <a:gd name="T85" fmla="*/ 508 h 1071"/>
                <a:gd name="T86" fmla="*/ 740 w 822"/>
                <a:gd name="T87" fmla="*/ 570 h 1071"/>
                <a:gd name="T88" fmla="*/ 798 w 822"/>
                <a:gd name="T89" fmla="*/ 647 h 1071"/>
                <a:gd name="T90" fmla="*/ 822 w 822"/>
                <a:gd name="T91" fmla="*/ 741 h 1071"/>
                <a:gd name="T92" fmla="*/ 811 w 822"/>
                <a:gd name="T93" fmla="*/ 841 h 1071"/>
                <a:gd name="T94" fmla="*/ 763 w 822"/>
                <a:gd name="T95" fmla="*/ 934 h 1071"/>
                <a:gd name="T96" fmla="*/ 681 w 822"/>
                <a:gd name="T97" fmla="*/ 1008 h 1071"/>
                <a:gd name="T98" fmla="*/ 569 w 822"/>
                <a:gd name="T99" fmla="*/ 1056 h 1071"/>
                <a:gd name="T100" fmla="*/ 440 w 822"/>
                <a:gd name="T101" fmla="*/ 1071 h 1071"/>
                <a:gd name="T102" fmla="*/ 283 w 822"/>
                <a:gd name="T103" fmla="*/ 1056 h 1071"/>
                <a:gd name="T104" fmla="*/ 161 w 822"/>
                <a:gd name="T105" fmla="*/ 1007 h 1071"/>
                <a:gd name="T106" fmla="*/ 70 w 822"/>
                <a:gd name="T107" fmla="*/ 927 h 1071"/>
                <a:gd name="T108" fmla="*/ 15 w 822"/>
                <a:gd name="T109" fmla="*/ 819 h 107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2"/>
                <a:gd name="T166" fmla="*/ 0 h 1071"/>
                <a:gd name="T167" fmla="*/ 822 w 822"/>
                <a:gd name="T168" fmla="*/ 1071 h 107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2" h="1071">
                  <a:moveTo>
                    <a:pt x="0" y="721"/>
                  </a:moveTo>
                  <a:lnTo>
                    <a:pt x="128" y="709"/>
                  </a:lnTo>
                  <a:lnTo>
                    <a:pt x="132" y="728"/>
                  </a:lnTo>
                  <a:lnTo>
                    <a:pt x="135" y="747"/>
                  </a:lnTo>
                  <a:lnTo>
                    <a:pt x="139" y="764"/>
                  </a:lnTo>
                  <a:lnTo>
                    <a:pt x="144" y="780"/>
                  </a:lnTo>
                  <a:lnTo>
                    <a:pt x="149" y="795"/>
                  </a:lnTo>
                  <a:lnTo>
                    <a:pt x="156" y="810"/>
                  </a:lnTo>
                  <a:lnTo>
                    <a:pt x="164" y="825"/>
                  </a:lnTo>
                  <a:lnTo>
                    <a:pt x="171" y="837"/>
                  </a:lnTo>
                  <a:lnTo>
                    <a:pt x="180" y="849"/>
                  </a:lnTo>
                  <a:lnTo>
                    <a:pt x="191" y="861"/>
                  </a:lnTo>
                  <a:lnTo>
                    <a:pt x="202" y="872"/>
                  </a:lnTo>
                  <a:lnTo>
                    <a:pt x="214" y="883"/>
                  </a:lnTo>
                  <a:lnTo>
                    <a:pt x="228" y="892"/>
                  </a:lnTo>
                  <a:lnTo>
                    <a:pt x="242" y="901"/>
                  </a:lnTo>
                  <a:lnTo>
                    <a:pt x="258" y="910"/>
                  </a:lnTo>
                  <a:lnTo>
                    <a:pt x="275" y="918"/>
                  </a:lnTo>
                  <a:lnTo>
                    <a:pt x="293" y="925"/>
                  </a:lnTo>
                  <a:lnTo>
                    <a:pt x="312" y="931"/>
                  </a:lnTo>
                  <a:lnTo>
                    <a:pt x="330" y="936"/>
                  </a:lnTo>
                  <a:lnTo>
                    <a:pt x="350" y="941"/>
                  </a:lnTo>
                  <a:lnTo>
                    <a:pt x="371" y="944"/>
                  </a:lnTo>
                  <a:lnTo>
                    <a:pt x="390" y="946"/>
                  </a:lnTo>
                  <a:lnTo>
                    <a:pt x="412" y="948"/>
                  </a:lnTo>
                  <a:lnTo>
                    <a:pt x="434" y="948"/>
                  </a:lnTo>
                  <a:lnTo>
                    <a:pt x="454" y="948"/>
                  </a:lnTo>
                  <a:lnTo>
                    <a:pt x="472" y="947"/>
                  </a:lnTo>
                  <a:lnTo>
                    <a:pt x="490" y="945"/>
                  </a:lnTo>
                  <a:lnTo>
                    <a:pt x="507" y="943"/>
                  </a:lnTo>
                  <a:lnTo>
                    <a:pt x="525" y="940"/>
                  </a:lnTo>
                  <a:lnTo>
                    <a:pt x="540" y="935"/>
                  </a:lnTo>
                  <a:lnTo>
                    <a:pt x="557" y="930"/>
                  </a:lnTo>
                  <a:lnTo>
                    <a:pt x="572" y="925"/>
                  </a:lnTo>
                  <a:lnTo>
                    <a:pt x="586" y="919"/>
                  </a:lnTo>
                  <a:lnTo>
                    <a:pt x="601" y="913"/>
                  </a:lnTo>
                  <a:lnTo>
                    <a:pt x="613" y="905"/>
                  </a:lnTo>
                  <a:lnTo>
                    <a:pt x="624" y="897"/>
                  </a:lnTo>
                  <a:lnTo>
                    <a:pt x="635" y="889"/>
                  </a:lnTo>
                  <a:lnTo>
                    <a:pt x="645" y="880"/>
                  </a:lnTo>
                  <a:lnTo>
                    <a:pt x="653" y="871"/>
                  </a:lnTo>
                  <a:lnTo>
                    <a:pt x="662" y="861"/>
                  </a:lnTo>
                  <a:lnTo>
                    <a:pt x="668" y="850"/>
                  </a:lnTo>
                  <a:lnTo>
                    <a:pt x="674" y="840"/>
                  </a:lnTo>
                  <a:lnTo>
                    <a:pt x="679" y="830"/>
                  </a:lnTo>
                  <a:lnTo>
                    <a:pt x="683" y="818"/>
                  </a:lnTo>
                  <a:lnTo>
                    <a:pt x="686" y="808"/>
                  </a:lnTo>
                  <a:lnTo>
                    <a:pt x="689" y="797"/>
                  </a:lnTo>
                  <a:lnTo>
                    <a:pt x="691" y="784"/>
                  </a:lnTo>
                  <a:lnTo>
                    <a:pt x="691" y="773"/>
                  </a:lnTo>
                  <a:lnTo>
                    <a:pt x="691" y="760"/>
                  </a:lnTo>
                  <a:lnTo>
                    <a:pt x="689" y="749"/>
                  </a:lnTo>
                  <a:lnTo>
                    <a:pt x="686" y="737"/>
                  </a:lnTo>
                  <a:lnTo>
                    <a:pt x="683" y="727"/>
                  </a:lnTo>
                  <a:lnTo>
                    <a:pt x="679" y="717"/>
                  </a:lnTo>
                  <a:lnTo>
                    <a:pt x="675" y="706"/>
                  </a:lnTo>
                  <a:lnTo>
                    <a:pt x="669" y="697"/>
                  </a:lnTo>
                  <a:lnTo>
                    <a:pt x="663" y="688"/>
                  </a:lnTo>
                  <a:lnTo>
                    <a:pt x="654" y="678"/>
                  </a:lnTo>
                  <a:lnTo>
                    <a:pt x="646" y="670"/>
                  </a:lnTo>
                  <a:lnTo>
                    <a:pt x="636" y="662"/>
                  </a:lnTo>
                  <a:lnTo>
                    <a:pt x="625" y="653"/>
                  </a:lnTo>
                  <a:lnTo>
                    <a:pt x="613" y="646"/>
                  </a:lnTo>
                  <a:lnTo>
                    <a:pt x="600" y="639"/>
                  </a:lnTo>
                  <a:lnTo>
                    <a:pt x="585" y="633"/>
                  </a:lnTo>
                  <a:lnTo>
                    <a:pt x="569" y="627"/>
                  </a:lnTo>
                  <a:lnTo>
                    <a:pt x="557" y="622"/>
                  </a:lnTo>
                  <a:lnTo>
                    <a:pt x="543" y="617"/>
                  </a:lnTo>
                  <a:lnTo>
                    <a:pt x="524" y="612"/>
                  </a:lnTo>
                  <a:lnTo>
                    <a:pt x="502" y="606"/>
                  </a:lnTo>
                  <a:lnTo>
                    <a:pt x="478" y="599"/>
                  </a:lnTo>
                  <a:lnTo>
                    <a:pt x="450" y="592"/>
                  </a:lnTo>
                  <a:lnTo>
                    <a:pt x="419" y="584"/>
                  </a:lnTo>
                  <a:lnTo>
                    <a:pt x="385" y="576"/>
                  </a:lnTo>
                  <a:lnTo>
                    <a:pt x="351" y="567"/>
                  </a:lnTo>
                  <a:lnTo>
                    <a:pt x="319" y="559"/>
                  </a:lnTo>
                  <a:lnTo>
                    <a:pt x="290" y="551"/>
                  </a:lnTo>
                  <a:lnTo>
                    <a:pt x="264" y="543"/>
                  </a:lnTo>
                  <a:lnTo>
                    <a:pt x="240" y="534"/>
                  </a:lnTo>
                  <a:lnTo>
                    <a:pt x="220" y="527"/>
                  </a:lnTo>
                  <a:lnTo>
                    <a:pt x="201" y="519"/>
                  </a:lnTo>
                  <a:lnTo>
                    <a:pt x="185" y="511"/>
                  </a:lnTo>
                  <a:lnTo>
                    <a:pt x="168" y="501"/>
                  </a:lnTo>
                  <a:lnTo>
                    <a:pt x="151" y="491"/>
                  </a:lnTo>
                  <a:lnTo>
                    <a:pt x="136" y="479"/>
                  </a:lnTo>
                  <a:lnTo>
                    <a:pt x="121" y="468"/>
                  </a:lnTo>
                  <a:lnTo>
                    <a:pt x="108" y="455"/>
                  </a:lnTo>
                  <a:lnTo>
                    <a:pt x="95" y="442"/>
                  </a:lnTo>
                  <a:lnTo>
                    <a:pt x="85" y="429"/>
                  </a:lnTo>
                  <a:lnTo>
                    <a:pt x="76" y="415"/>
                  </a:lnTo>
                  <a:lnTo>
                    <a:pt x="66" y="401"/>
                  </a:lnTo>
                  <a:lnTo>
                    <a:pt x="59" y="385"/>
                  </a:lnTo>
                  <a:lnTo>
                    <a:pt x="53" y="369"/>
                  </a:lnTo>
                  <a:lnTo>
                    <a:pt x="48" y="354"/>
                  </a:lnTo>
                  <a:lnTo>
                    <a:pt x="45" y="337"/>
                  </a:lnTo>
                  <a:lnTo>
                    <a:pt x="41" y="321"/>
                  </a:lnTo>
                  <a:lnTo>
                    <a:pt x="39" y="303"/>
                  </a:lnTo>
                  <a:lnTo>
                    <a:pt x="39" y="285"/>
                  </a:lnTo>
                  <a:lnTo>
                    <a:pt x="39" y="267"/>
                  </a:lnTo>
                  <a:lnTo>
                    <a:pt x="41" y="247"/>
                  </a:lnTo>
                  <a:lnTo>
                    <a:pt x="46" y="228"/>
                  </a:lnTo>
                  <a:lnTo>
                    <a:pt x="50" y="210"/>
                  </a:lnTo>
                  <a:lnTo>
                    <a:pt x="56" y="192"/>
                  </a:lnTo>
                  <a:lnTo>
                    <a:pt x="64" y="175"/>
                  </a:lnTo>
                  <a:lnTo>
                    <a:pt x="73" y="157"/>
                  </a:lnTo>
                  <a:lnTo>
                    <a:pt x="83" y="139"/>
                  </a:lnTo>
                  <a:lnTo>
                    <a:pt x="95" y="123"/>
                  </a:lnTo>
                  <a:lnTo>
                    <a:pt x="108" y="107"/>
                  </a:lnTo>
                  <a:lnTo>
                    <a:pt x="122" y="93"/>
                  </a:lnTo>
                  <a:lnTo>
                    <a:pt x="138" y="79"/>
                  </a:lnTo>
                  <a:lnTo>
                    <a:pt x="155" y="67"/>
                  </a:lnTo>
                  <a:lnTo>
                    <a:pt x="173" y="55"/>
                  </a:lnTo>
                  <a:lnTo>
                    <a:pt x="193" y="45"/>
                  </a:lnTo>
                  <a:lnTo>
                    <a:pt x="213" y="36"/>
                  </a:lnTo>
                  <a:lnTo>
                    <a:pt x="235" y="27"/>
                  </a:lnTo>
                  <a:lnTo>
                    <a:pt x="257" y="20"/>
                  </a:lnTo>
                  <a:lnTo>
                    <a:pt x="280" y="15"/>
                  </a:lnTo>
                  <a:lnTo>
                    <a:pt x="303" y="10"/>
                  </a:lnTo>
                  <a:lnTo>
                    <a:pt x="327" y="6"/>
                  </a:lnTo>
                  <a:lnTo>
                    <a:pt x="352" y="2"/>
                  </a:lnTo>
                  <a:lnTo>
                    <a:pt x="377" y="1"/>
                  </a:lnTo>
                  <a:lnTo>
                    <a:pt x="403" y="0"/>
                  </a:lnTo>
                  <a:lnTo>
                    <a:pt x="431" y="1"/>
                  </a:lnTo>
                  <a:lnTo>
                    <a:pt x="459" y="2"/>
                  </a:lnTo>
                  <a:lnTo>
                    <a:pt x="486" y="6"/>
                  </a:lnTo>
                  <a:lnTo>
                    <a:pt x="512" y="10"/>
                  </a:lnTo>
                  <a:lnTo>
                    <a:pt x="536" y="15"/>
                  </a:lnTo>
                  <a:lnTo>
                    <a:pt x="560" y="21"/>
                  </a:lnTo>
                  <a:lnTo>
                    <a:pt x="583" y="29"/>
                  </a:lnTo>
                  <a:lnTo>
                    <a:pt x="606" y="38"/>
                  </a:lnTo>
                  <a:lnTo>
                    <a:pt x="627" y="48"/>
                  </a:lnTo>
                  <a:lnTo>
                    <a:pt x="647" y="58"/>
                  </a:lnTo>
                  <a:lnTo>
                    <a:pt x="666" y="71"/>
                  </a:lnTo>
                  <a:lnTo>
                    <a:pt x="683" y="83"/>
                  </a:lnTo>
                  <a:lnTo>
                    <a:pt x="700" y="98"/>
                  </a:lnTo>
                  <a:lnTo>
                    <a:pt x="714" y="113"/>
                  </a:lnTo>
                  <a:lnTo>
                    <a:pt x="728" y="129"/>
                  </a:lnTo>
                  <a:lnTo>
                    <a:pt x="740" y="147"/>
                  </a:lnTo>
                  <a:lnTo>
                    <a:pt x="752" y="165"/>
                  </a:lnTo>
                  <a:lnTo>
                    <a:pt x="762" y="184"/>
                  </a:lnTo>
                  <a:lnTo>
                    <a:pt x="770" y="204"/>
                  </a:lnTo>
                  <a:lnTo>
                    <a:pt x="777" y="223"/>
                  </a:lnTo>
                  <a:lnTo>
                    <a:pt x="783" y="244"/>
                  </a:lnTo>
                  <a:lnTo>
                    <a:pt x="787" y="266"/>
                  </a:lnTo>
                  <a:lnTo>
                    <a:pt x="790" y="288"/>
                  </a:lnTo>
                  <a:lnTo>
                    <a:pt x="792" y="310"/>
                  </a:lnTo>
                  <a:lnTo>
                    <a:pt x="661" y="320"/>
                  </a:lnTo>
                  <a:lnTo>
                    <a:pt x="656" y="296"/>
                  </a:lnTo>
                  <a:lnTo>
                    <a:pt x="652" y="274"/>
                  </a:lnTo>
                  <a:lnTo>
                    <a:pt x="645" y="253"/>
                  </a:lnTo>
                  <a:lnTo>
                    <a:pt x="637" y="234"/>
                  </a:lnTo>
                  <a:lnTo>
                    <a:pt x="633" y="224"/>
                  </a:lnTo>
                  <a:lnTo>
                    <a:pt x="627" y="216"/>
                  </a:lnTo>
                  <a:lnTo>
                    <a:pt x="622" y="208"/>
                  </a:lnTo>
                  <a:lnTo>
                    <a:pt x="616" y="199"/>
                  </a:lnTo>
                  <a:lnTo>
                    <a:pt x="610" y="192"/>
                  </a:lnTo>
                  <a:lnTo>
                    <a:pt x="603" y="185"/>
                  </a:lnTo>
                  <a:lnTo>
                    <a:pt x="596" y="178"/>
                  </a:lnTo>
                  <a:lnTo>
                    <a:pt x="589" y="171"/>
                  </a:lnTo>
                  <a:lnTo>
                    <a:pt x="581" y="165"/>
                  </a:lnTo>
                  <a:lnTo>
                    <a:pt x="573" y="160"/>
                  </a:lnTo>
                  <a:lnTo>
                    <a:pt x="563" y="155"/>
                  </a:lnTo>
                  <a:lnTo>
                    <a:pt x="555" y="150"/>
                  </a:lnTo>
                  <a:lnTo>
                    <a:pt x="545" y="146"/>
                  </a:lnTo>
                  <a:lnTo>
                    <a:pt x="534" y="141"/>
                  </a:lnTo>
                  <a:lnTo>
                    <a:pt x="524" y="137"/>
                  </a:lnTo>
                  <a:lnTo>
                    <a:pt x="514" y="134"/>
                  </a:lnTo>
                  <a:lnTo>
                    <a:pt x="490" y="129"/>
                  </a:lnTo>
                  <a:lnTo>
                    <a:pt x="465" y="125"/>
                  </a:lnTo>
                  <a:lnTo>
                    <a:pt x="437" y="123"/>
                  </a:lnTo>
                  <a:lnTo>
                    <a:pt x="409" y="122"/>
                  </a:lnTo>
                  <a:lnTo>
                    <a:pt x="379" y="122"/>
                  </a:lnTo>
                  <a:lnTo>
                    <a:pt x="351" y="124"/>
                  </a:lnTo>
                  <a:lnTo>
                    <a:pt x="325" y="128"/>
                  </a:lnTo>
                  <a:lnTo>
                    <a:pt x="301" y="133"/>
                  </a:lnTo>
                  <a:lnTo>
                    <a:pt x="280" y="139"/>
                  </a:lnTo>
                  <a:lnTo>
                    <a:pt x="260" y="147"/>
                  </a:lnTo>
                  <a:lnTo>
                    <a:pt x="252" y="152"/>
                  </a:lnTo>
                  <a:lnTo>
                    <a:pt x="243" y="156"/>
                  </a:lnTo>
                  <a:lnTo>
                    <a:pt x="235" y="161"/>
                  </a:lnTo>
                  <a:lnTo>
                    <a:pt x="228" y="167"/>
                  </a:lnTo>
                  <a:lnTo>
                    <a:pt x="214" y="179"/>
                  </a:lnTo>
                  <a:lnTo>
                    <a:pt x="203" y="191"/>
                  </a:lnTo>
                  <a:lnTo>
                    <a:pt x="193" y="204"/>
                  </a:lnTo>
                  <a:lnTo>
                    <a:pt x="185" y="217"/>
                  </a:lnTo>
                  <a:lnTo>
                    <a:pt x="179" y="232"/>
                  </a:lnTo>
                  <a:lnTo>
                    <a:pt x="174" y="246"/>
                  </a:lnTo>
                  <a:lnTo>
                    <a:pt x="172" y="261"/>
                  </a:lnTo>
                  <a:lnTo>
                    <a:pt x="171" y="276"/>
                  </a:lnTo>
                  <a:lnTo>
                    <a:pt x="171" y="291"/>
                  </a:lnTo>
                  <a:lnTo>
                    <a:pt x="173" y="303"/>
                  </a:lnTo>
                  <a:lnTo>
                    <a:pt x="176" y="316"/>
                  </a:lnTo>
                  <a:lnTo>
                    <a:pt x="181" y="328"/>
                  </a:lnTo>
                  <a:lnTo>
                    <a:pt x="186" y="338"/>
                  </a:lnTo>
                  <a:lnTo>
                    <a:pt x="194" y="350"/>
                  </a:lnTo>
                  <a:lnTo>
                    <a:pt x="202" y="359"/>
                  </a:lnTo>
                  <a:lnTo>
                    <a:pt x="211" y="368"/>
                  </a:lnTo>
                  <a:lnTo>
                    <a:pt x="216" y="373"/>
                  </a:lnTo>
                  <a:lnTo>
                    <a:pt x="223" y="378"/>
                  </a:lnTo>
                  <a:lnTo>
                    <a:pt x="230" y="382"/>
                  </a:lnTo>
                  <a:lnTo>
                    <a:pt x="239" y="387"/>
                  </a:lnTo>
                  <a:lnTo>
                    <a:pt x="259" y="395"/>
                  </a:lnTo>
                  <a:lnTo>
                    <a:pt x="283" y="405"/>
                  </a:lnTo>
                  <a:lnTo>
                    <a:pt x="310" y="414"/>
                  </a:lnTo>
                  <a:lnTo>
                    <a:pt x="342" y="423"/>
                  </a:lnTo>
                  <a:lnTo>
                    <a:pt x="378" y="433"/>
                  </a:lnTo>
                  <a:lnTo>
                    <a:pt x="417" y="442"/>
                  </a:lnTo>
                  <a:lnTo>
                    <a:pt x="458" y="451"/>
                  </a:lnTo>
                  <a:lnTo>
                    <a:pt x="494" y="461"/>
                  </a:lnTo>
                  <a:lnTo>
                    <a:pt x="528" y="469"/>
                  </a:lnTo>
                  <a:lnTo>
                    <a:pt x="558" y="477"/>
                  </a:lnTo>
                  <a:lnTo>
                    <a:pt x="585" y="486"/>
                  </a:lnTo>
                  <a:lnTo>
                    <a:pt x="609" y="494"/>
                  </a:lnTo>
                  <a:lnTo>
                    <a:pt x="630" y="501"/>
                  </a:lnTo>
                  <a:lnTo>
                    <a:pt x="646" y="508"/>
                  </a:lnTo>
                  <a:lnTo>
                    <a:pt x="668" y="519"/>
                  </a:lnTo>
                  <a:lnTo>
                    <a:pt x="689" y="531"/>
                  </a:lnTo>
                  <a:lnTo>
                    <a:pt x="707" y="543"/>
                  </a:lnTo>
                  <a:lnTo>
                    <a:pt x="725" y="556"/>
                  </a:lnTo>
                  <a:lnTo>
                    <a:pt x="740" y="570"/>
                  </a:lnTo>
                  <a:lnTo>
                    <a:pt x="755" y="583"/>
                  </a:lnTo>
                  <a:lnTo>
                    <a:pt x="768" y="599"/>
                  </a:lnTo>
                  <a:lnTo>
                    <a:pt x="780" y="614"/>
                  </a:lnTo>
                  <a:lnTo>
                    <a:pt x="790" y="631"/>
                  </a:lnTo>
                  <a:lnTo>
                    <a:pt x="798" y="647"/>
                  </a:lnTo>
                  <a:lnTo>
                    <a:pt x="806" y="665"/>
                  </a:lnTo>
                  <a:lnTo>
                    <a:pt x="812" y="682"/>
                  </a:lnTo>
                  <a:lnTo>
                    <a:pt x="816" y="701"/>
                  </a:lnTo>
                  <a:lnTo>
                    <a:pt x="820" y="721"/>
                  </a:lnTo>
                  <a:lnTo>
                    <a:pt x="822" y="741"/>
                  </a:lnTo>
                  <a:lnTo>
                    <a:pt x="822" y="761"/>
                  </a:lnTo>
                  <a:lnTo>
                    <a:pt x="822" y="782"/>
                  </a:lnTo>
                  <a:lnTo>
                    <a:pt x="819" y="802"/>
                  </a:lnTo>
                  <a:lnTo>
                    <a:pt x="816" y="821"/>
                  </a:lnTo>
                  <a:lnTo>
                    <a:pt x="811" y="841"/>
                  </a:lnTo>
                  <a:lnTo>
                    <a:pt x="805" y="861"/>
                  </a:lnTo>
                  <a:lnTo>
                    <a:pt x="796" y="879"/>
                  </a:lnTo>
                  <a:lnTo>
                    <a:pt x="786" y="898"/>
                  </a:lnTo>
                  <a:lnTo>
                    <a:pt x="776" y="917"/>
                  </a:lnTo>
                  <a:lnTo>
                    <a:pt x="763" y="934"/>
                  </a:lnTo>
                  <a:lnTo>
                    <a:pt x="749" y="951"/>
                  </a:lnTo>
                  <a:lnTo>
                    <a:pt x="734" y="968"/>
                  </a:lnTo>
                  <a:lnTo>
                    <a:pt x="718" y="982"/>
                  </a:lnTo>
                  <a:lnTo>
                    <a:pt x="700" y="996"/>
                  </a:lnTo>
                  <a:lnTo>
                    <a:pt x="681" y="1008"/>
                  </a:lnTo>
                  <a:lnTo>
                    <a:pt x="661" y="1020"/>
                  </a:lnTo>
                  <a:lnTo>
                    <a:pt x="640" y="1031"/>
                  </a:lnTo>
                  <a:lnTo>
                    <a:pt x="617" y="1040"/>
                  </a:lnTo>
                  <a:lnTo>
                    <a:pt x="594" y="1048"/>
                  </a:lnTo>
                  <a:lnTo>
                    <a:pt x="569" y="1056"/>
                  </a:lnTo>
                  <a:lnTo>
                    <a:pt x="546" y="1061"/>
                  </a:lnTo>
                  <a:lnTo>
                    <a:pt x="520" y="1065"/>
                  </a:lnTo>
                  <a:lnTo>
                    <a:pt x="494" y="1068"/>
                  </a:lnTo>
                  <a:lnTo>
                    <a:pt x="468" y="1070"/>
                  </a:lnTo>
                  <a:lnTo>
                    <a:pt x="440" y="1071"/>
                  </a:lnTo>
                  <a:lnTo>
                    <a:pt x="406" y="1070"/>
                  </a:lnTo>
                  <a:lnTo>
                    <a:pt x="373" y="1068"/>
                  </a:lnTo>
                  <a:lnTo>
                    <a:pt x="342" y="1065"/>
                  </a:lnTo>
                  <a:lnTo>
                    <a:pt x="312" y="1061"/>
                  </a:lnTo>
                  <a:lnTo>
                    <a:pt x="283" y="1056"/>
                  </a:lnTo>
                  <a:lnTo>
                    <a:pt x="256" y="1048"/>
                  </a:lnTo>
                  <a:lnTo>
                    <a:pt x="230" y="1040"/>
                  </a:lnTo>
                  <a:lnTo>
                    <a:pt x="205" y="1030"/>
                  </a:lnTo>
                  <a:lnTo>
                    <a:pt x="182" y="1019"/>
                  </a:lnTo>
                  <a:lnTo>
                    <a:pt x="161" y="1007"/>
                  </a:lnTo>
                  <a:lnTo>
                    <a:pt x="140" y="993"/>
                  </a:lnTo>
                  <a:lnTo>
                    <a:pt x="120" y="979"/>
                  </a:lnTo>
                  <a:lnTo>
                    <a:pt x="103" y="963"/>
                  </a:lnTo>
                  <a:lnTo>
                    <a:pt x="86" y="946"/>
                  </a:lnTo>
                  <a:lnTo>
                    <a:pt x="70" y="927"/>
                  </a:lnTo>
                  <a:lnTo>
                    <a:pt x="56" y="907"/>
                  </a:lnTo>
                  <a:lnTo>
                    <a:pt x="44" y="886"/>
                  </a:lnTo>
                  <a:lnTo>
                    <a:pt x="32" y="865"/>
                  </a:lnTo>
                  <a:lnTo>
                    <a:pt x="23" y="842"/>
                  </a:lnTo>
                  <a:lnTo>
                    <a:pt x="15" y="819"/>
                  </a:lnTo>
                  <a:lnTo>
                    <a:pt x="8" y="795"/>
                  </a:lnTo>
                  <a:lnTo>
                    <a:pt x="4" y="772"/>
                  </a:lnTo>
                  <a:lnTo>
                    <a:pt x="1" y="747"/>
                  </a:lnTo>
                  <a:lnTo>
                    <a:pt x="0" y="7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" name="Group 175"/>
          <p:cNvGrpSpPr>
            <a:grpSpLocks/>
          </p:cNvGrpSpPr>
          <p:nvPr/>
        </p:nvGrpSpPr>
        <p:grpSpPr bwMode="auto">
          <a:xfrm>
            <a:off x="4924415" y="5051429"/>
            <a:ext cx="260350" cy="271462"/>
            <a:chOff x="2532" y="170"/>
            <a:chExt cx="406" cy="623"/>
          </a:xfrm>
        </p:grpSpPr>
        <p:sp>
          <p:nvSpPr>
            <p:cNvPr id="247" name="Freeform 176"/>
            <p:cNvSpPr>
              <a:spLocks/>
            </p:cNvSpPr>
            <p:nvPr/>
          </p:nvSpPr>
          <p:spPr bwMode="auto">
            <a:xfrm>
              <a:off x="2532" y="170"/>
              <a:ext cx="406" cy="623"/>
            </a:xfrm>
            <a:custGeom>
              <a:avLst/>
              <a:gdLst>
                <a:gd name="T0" fmla="*/ 2439 w 2439"/>
                <a:gd name="T1" fmla="*/ 0 h 3738"/>
                <a:gd name="T2" fmla="*/ 2439 w 2439"/>
                <a:gd name="T3" fmla="*/ 3472 h 3738"/>
                <a:gd name="T4" fmla="*/ 2019 w 2439"/>
                <a:gd name="T5" fmla="*/ 3738 h 3738"/>
                <a:gd name="T6" fmla="*/ 0 w 2439"/>
                <a:gd name="T7" fmla="*/ 3738 h 3738"/>
                <a:gd name="T8" fmla="*/ 0 w 2439"/>
                <a:gd name="T9" fmla="*/ 267 h 3738"/>
                <a:gd name="T10" fmla="*/ 418 w 2439"/>
                <a:gd name="T11" fmla="*/ 0 h 3738"/>
                <a:gd name="T12" fmla="*/ 2439 w 2439"/>
                <a:gd name="T13" fmla="*/ 0 h 3738"/>
                <a:gd name="T14" fmla="*/ 2439 w 2439"/>
                <a:gd name="T15" fmla="*/ 0 h 3738"/>
                <a:gd name="T16" fmla="*/ 2439 w 2439"/>
                <a:gd name="T17" fmla="*/ 0 h 37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39"/>
                <a:gd name="T28" fmla="*/ 0 h 3738"/>
                <a:gd name="T29" fmla="*/ 2439 w 2439"/>
                <a:gd name="T30" fmla="*/ 3738 h 37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39" h="3738">
                  <a:moveTo>
                    <a:pt x="2439" y="0"/>
                  </a:moveTo>
                  <a:lnTo>
                    <a:pt x="2439" y="3472"/>
                  </a:lnTo>
                  <a:lnTo>
                    <a:pt x="2019" y="3738"/>
                  </a:lnTo>
                  <a:lnTo>
                    <a:pt x="0" y="3738"/>
                  </a:lnTo>
                  <a:lnTo>
                    <a:pt x="0" y="267"/>
                  </a:lnTo>
                  <a:lnTo>
                    <a:pt x="418" y="0"/>
                  </a:lnTo>
                  <a:lnTo>
                    <a:pt x="2439" y="0"/>
                  </a:lnTo>
                  <a:close/>
                </a:path>
              </a:pathLst>
            </a:custGeom>
            <a:solidFill>
              <a:srgbClr val="7FA6C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" name="Rectangle 177"/>
            <p:cNvSpPr>
              <a:spLocks noChangeArrowheads="1"/>
            </p:cNvSpPr>
            <p:nvPr/>
          </p:nvSpPr>
          <p:spPr bwMode="auto">
            <a:xfrm>
              <a:off x="2532" y="215"/>
              <a:ext cx="337" cy="578"/>
            </a:xfrm>
            <a:prstGeom prst="rect">
              <a:avLst/>
            </a:prstGeom>
            <a:solidFill>
              <a:srgbClr val="7FA6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9" name="Freeform 178"/>
            <p:cNvSpPr>
              <a:spLocks/>
            </p:cNvSpPr>
            <p:nvPr/>
          </p:nvSpPr>
          <p:spPr bwMode="auto">
            <a:xfrm>
              <a:off x="2869" y="170"/>
              <a:ext cx="69" cy="623"/>
            </a:xfrm>
            <a:custGeom>
              <a:avLst/>
              <a:gdLst>
                <a:gd name="T0" fmla="*/ 420 w 420"/>
                <a:gd name="T1" fmla="*/ 0 h 3738"/>
                <a:gd name="T2" fmla="*/ 0 w 420"/>
                <a:gd name="T3" fmla="*/ 267 h 3738"/>
                <a:gd name="T4" fmla="*/ 0 w 420"/>
                <a:gd name="T5" fmla="*/ 3738 h 3738"/>
                <a:gd name="T6" fmla="*/ 420 w 420"/>
                <a:gd name="T7" fmla="*/ 3472 h 3738"/>
                <a:gd name="T8" fmla="*/ 420 w 420"/>
                <a:gd name="T9" fmla="*/ 0 h 37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0"/>
                <a:gd name="T16" fmla="*/ 0 h 3738"/>
                <a:gd name="T17" fmla="*/ 420 w 420"/>
                <a:gd name="T18" fmla="*/ 3738 h 37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0" h="3738">
                  <a:moveTo>
                    <a:pt x="420" y="0"/>
                  </a:moveTo>
                  <a:lnTo>
                    <a:pt x="0" y="267"/>
                  </a:lnTo>
                  <a:lnTo>
                    <a:pt x="0" y="3738"/>
                  </a:lnTo>
                  <a:lnTo>
                    <a:pt x="420" y="3472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0042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Freeform 179"/>
            <p:cNvSpPr>
              <a:spLocks/>
            </p:cNvSpPr>
            <p:nvPr/>
          </p:nvSpPr>
          <p:spPr bwMode="auto">
            <a:xfrm>
              <a:off x="2532" y="170"/>
              <a:ext cx="406" cy="45"/>
            </a:xfrm>
            <a:custGeom>
              <a:avLst/>
              <a:gdLst>
                <a:gd name="T0" fmla="*/ 0 w 2439"/>
                <a:gd name="T1" fmla="*/ 267 h 267"/>
                <a:gd name="T2" fmla="*/ 2019 w 2439"/>
                <a:gd name="T3" fmla="*/ 267 h 267"/>
                <a:gd name="T4" fmla="*/ 2439 w 2439"/>
                <a:gd name="T5" fmla="*/ 0 h 267"/>
                <a:gd name="T6" fmla="*/ 418 w 2439"/>
                <a:gd name="T7" fmla="*/ 0 h 267"/>
                <a:gd name="T8" fmla="*/ 0 w 2439"/>
                <a:gd name="T9" fmla="*/ 267 h 2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39"/>
                <a:gd name="T16" fmla="*/ 0 h 267"/>
                <a:gd name="T17" fmla="*/ 2439 w 2439"/>
                <a:gd name="T18" fmla="*/ 267 h 2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39" h="267">
                  <a:moveTo>
                    <a:pt x="0" y="267"/>
                  </a:moveTo>
                  <a:lnTo>
                    <a:pt x="2019" y="267"/>
                  </a:lnTo>
                  <a:lnTo>
                    <a:pt x="2439" y="0"/>
                  </a:lnTo>
                  <a:lnTo>
                    <a:pt x="418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4D72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1" name="Rectangle 180"/>
            <p:cNvSpPr>
              <a:spLocks noChangeArrowheads="1"/>
            </p:cNvSpPr>
            <p:nvPr/>
          </p:nvSpPr>
          <p:spPr bwMode="auto">
            <a:xfrm>
              <a:off x="2532" y="503"/>
              <a:ext cx="337" cy="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52" name="Rectangle 181"/>
            <p:cNvSpPr>
              <a:spLocks noChangeArrowheads="1"/>
            </p:cNvSpPr>
            <p:nvPr/>
          </p:nvSpPr>
          <p:spPr bwMode="auto">
            <a:xfrm>
              <a:off x="2532" y="512"/>
              <a:ext cx="337" cy="10"/>
            </a:xfrm>
            <a:prstGeom prst="rect">
              <a:avLst/>
            </a:prstGeom>
            <a:solidFill>
              <a:srgbClr val="A7C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53" name="Freeform 182"/>
            <p:cNvSpPr>
              <a:spLocks noEditPoints="1"/>
            </p:cNvSpPr>
            <p:nvPr/>
          </p:nvSpPr>
          <p:spPr bwMode="auto">
            <a:xfrm>
              <a:off x="2570" y="287"/>
              <a:ext cx="262" cy="166"/>
            </a:xfrm>
            <a:custGeom>
              <a:avLst/>
              <a:gdLst>
                <a:gd name="T0" fmla="*/ 0 w 1576"/>
                <a:gd name="T1" fmla="*/ 995 h 995"/>
                <a:gd name="T2" fmla="*/ 1576 w 1576"/>
                <a:gd name="T3" fmla="*/ 995 h 995"/>
                <a:gd name="T4" fmla="*/ 956 w 1576"/>
                <a:gd name="T5" fmla="*/ 497 h 995"/>
                <a:gd name="T6" fmla="*/ 1576 w 1576"/>
                <a:gd name="T7" fmla="*/ 0 h 995"/>
                <a:gd name="T8" fmla="*/ 0 w 1576"/>
                <a:gd name="T9" fmla="*/ 0 h 995"/>
                <a:gd name="T10" fmla="*/ 674 w 1576"/>
                <a:gd name="T11" fmla="*/ 497 h 995"/>
                <a:gd name="T12" fmla="*/ 0 w 1576"/>
                <a:gd name="T13" fmla="*/ 995 h 995"/>
                <a:gd name="T14" fmla="*/ 409 w 1576"/>
                <a:gd name="T15" fmla="*/ 137 h 995"/>
                <a:gd name="T16" fmla="*/ 1174 w 1576"/>
                <a:gd name="T17" fmla="*/ 137 h 995"/>
                <a:gd name="T18" fmla="*/ 807 w 1576"/>
                <a:gd name="T19" fmla="*/ 404 h 995"/>
                <a:gd name="T20" fmla="*/ 409 w 1576"/>
                <a:gd name="T21" fmla="*/ 137 h 995"/>
                <a:gd name="T22" fmla="*/ 409 w 1576"/>
                <a:gd name="T23" fmla="*/ 858 h 995"/>
                <a:gd name="T24" fmla="*/ 1174 w 1576"/>
                <a:gd name="T25" fmla="*/ 858 h 995"/>
                <a:gd name="T26" fmla="*/ 807 w 1576"/>
                <a:gd name="T27" fmla="*/ 591 h 995"/>
                <a:gd name="T28" fmla="*/ 409 w 1576"/>
                <a:gd name="T29" fmla="*/ 858 h 9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76"/>
                <a:gd name="T46" fmla="*/ 0 h 995"/>
                <a:gd name="T47" fmla="*/ 1576 w 1576"/>
                <a:gd name="T48" fmla="*/ 995 h 9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76" h="995">
                  <a:moveTo>
                    <a:pt x="0" y="995"/>
                  </a:moveTo>
                  <a:lnTo>
                    <a:pt x="1576" y="995"/>
                  </a:lnTo>
                  <a:lnTo>
                    <a:pt x="956" y="497"/>
                  </a:lnTo>
                  <a:lnTo>
                    <a:pt x="1576" y="0"/>
                  </a:lnTo>
                  <a:lnTo>
                    <a:pt x="0" y="0"/>
                  </a:lnTo>
                  <a:lnTo>
                    <a:pt x="674" y="497"/>
                  </a:lnTo>
                  <a:lnTo>
                    <a:pt x="0" y="995"/>
                  </a:lnTo>
                  <a:close/>
                  <a:moveTo>
                    <a:pt x="409" y="137"/>
                  </a:moveTo>
                  <a:lnTo>
                    <a:pt x="1174" y="137"/>
                  </a:lnTo>
                  <a:lnTo>
                    <a:pt x="807" y="404"/>
                  </a:lnTo>
                  <a:lnTo>
                    <a:pt x="409" y="137"/>
                  </a:lnTo>
                  <a:close/>
                  <a:moveTo>
                    <a:pt x="409" y="858"/>
                  </a:moveTo>
                  <a:lnTo>
                    <a:pt x="1174" y="858"/>
                  </a:lnTo>
                  <a:lnTo>
                    <a:pt x="807" y="591"/>
                  </a:lnTo>
                  <a:lnTo>
                    <a:pt x="409" y="85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Freeform 183"/>
            <p:cNvSpPr>
              <a:spLocks noEditPoints="1"/>
            </p:cNvSpPr>
            <p:nvPr/>
          </p:nvSpPr>
          <p:spPr bwMode="auto">
            <a:xfrm>
              <a:off x="2561" y="286"/>
              <a:ext cx="262" cy="166"/>
            </a:xfrm>
            <a:custGeom>
              <a:avLst/>
              <a:gdLst>
                <a:gd name="T0" fmla="*/ 0 w 1575"/>
                <a:gd name="T1" fmla="*/ 996 h 996"/>
                <a:gd name="T2" fmla="*/ 1575 w 1575"/>
                <a:gd name="T3" fmla="*/ 996 h 996"/>
                <a:gd name="T4" fmla="*/ 956 w 1575"/>
                <a:gd name="T5" fmla="*/ 497 h 996"/>
                <a:gd name="T6" fmla="*/ 1575 w 1575"/>
                <a:gd name="T7" fmla="*/ 0 h 996"/>
                <a:gd name="T8" fmla="*/ 0 w 1575"/>
                <a:gd name="T9" fmla="*/ 0 h 996"/>
                <a:gd name="T10" fmla="*/ 674 w 1575"/>
                <a:gd name="T11" fmla="*/ 497 h 996"/>
                <a:gd name="T12" fmla="*/ 0 w 1575"/>
                <a:gd name="T13" fmla="*/ 996 h 996"/>
                <a:gd name="T14" fmla="*/ 408 w 1575"/>
                <a:gd name="T15" fmla="*/ 137 h 996"/>
                <a:gd name="T16" fmla="*/ 1174 w 1575"/>
                <a:gd name="T17" fmla="*/ 137 h 996"/>
                <a:gd name="T18" fmla="*/ 807 w 1575"/>
                <a:gd name="T19" fmla="*/ 404 h 996"/>
                <a:gd name="T20" fmla="*/ 408 w 1575"/>
                <a:gd name="T21" fmla="*/ 137 h 996"/>
                <a:gd name="T22" fmla="*/ 408 w 1575"/>
                <a:gd name="T23" fmla="*/ 858 h 996"/>
                <a:gd name="T24" fmla="*/ 1174 w 1575"/>
                <a:gd name="T25" fmla="*/ 858 h 996"/>
                <a:gd name="T26" fmla="*/ 807 w 1575"/>
                <a:gd name="T27" fmla="*/ 591 h 996"/>
                <a:gd name="T28" fmla="*/ 408 w 1575"/>
                <a:gd name="T29" fmla="*/ 858 h 9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75"/>
                <a:gd name="T46" fmla="*/ 0 h 996"/>
                <a:gd name="T47" fmla="*/ 1575 w 1575"/>
                <a:gd name="T48" fmla="*/ 996 h 9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75" h="996">
                  <a:moveTo>
                    <a:pt x="0" y="996"/>
                  </a:moveTo>
                  <a:lnTo>
                    <a:pt x="1575" y="996"/>
                  </a:lnTo>
                  <a:lnTo>
                    <a:pt x="956" y="497"/>
                  </a:lnTo>
                  <a:lnTo>
                    <a:pt x="1575" y="0"/>
                  </a:lnTo>
                  <a:lnTo>
                    <a:pt x="0" y="0"/>
                  </a:lnTo>
                  <a:lnTo>
                    <a:pt x="674" y="497"/>
                  </a:lnTo>
                  <a:lnTo>
                    <a:pt x="0" y="996"/>
                  </a:lnTo>
                  <a:close/>
                  <a:moveTo>
                    <a:pt x="408" y="137"/>
                  </a:moveTo>
                  <a:lnTo>
                    <a:pt x="1174" y="137"/>
                  </a:lnTo>
                  <a:lnTo>
                    <a:pt x="807" y="404"/>
                  </a:lnTo>
                  <a:lnTo>
                    <a:pt x="408" y="137"/>
                  </a:lnTo>
                  <a:close/>
                  <a:moveTo>
                    <a:pt x="408" y="858"/>
                  </a:moveTo>
                  <a:lnTo>
                    <a:pt x="1174" y="858"/>
                  </a:lnTo>
                  <a:lnTo>
                    <a:pt x="807" y="591"/>
                  </a:lnTo>
                  <a:lnTo>
                    <a:pt x="408" y="8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Freeform 184"/>
            <p:cNvSpPr>
              <a:spLocks/>
            </p:cNvSpPr>
            <p:nvPr/>
          </p:nvSpPr>
          <p:spPr bwMode="auto">
            <a:xfrm>
              <a:off x="2641" y="572"/>
              <a:ext cx="137" cy="178"/>
            </a:xfrm>
            <a:custGeom>
              <a:avLst/>
              <a:gdLst>
                <a:gd name="T0" fmla="*/ 139 w 823"/>
                <a:gd name="T1" fmla="*/ 763 h 1070"/>
                <a:gd name="T2" fmla="*/ 171 w 823"/>
                <a:gd name="T3" fmla="*/ 837 h 1070"/>
                <a:gd name="T4" fmla="*/ 228 w 823"/>
                <a:gd name="T5" fmla="*/ 892 h 1070"/>
                <a:gd name="T6" fmla="*/ 312 w 823"/>
                <a:gd name="T7" fmla="*/ 930 h 1070"/>
                <a:gd name="T8" fmla="*/ 413 w 823"/>
                <a:gd name="T9" fmla="*/ 947 h 1070"/>
                <a:gd name="T10" fmla="*/ 508 w 823"/>
                <a:gd name="T11" fmla="*/ 941 h 1070"/>
                <a:gd name="T12" fmla="*/ 588 w 823"/>
                <a:gd name="T13" fmla="*/ 919 h 1070"/>
                <a:gd name="T14" fmla="*/ 646 w 823"/>
                <a:gd name="T15" fmla="*/ 879 h 1070"/>
                <a:gd name="T16" fmla="*/ 680 w 823"/>
                <a:gd name="T17" fmla="*/ 829 h 1070"/>
                <a:gd name="T18" fmla="*/ 691 w 823"/>
                <a:gd name="T19" fmla="*/ 771 h 1070"/>
                <a:gd name="T20" fmla="*/ 681 w 823"/>
                <a:gd name="T21" fmla="*/ 715 h 1070"/>
                <a:gd name="T22" fmla="*/ 647 w 823"/>
                <a:gd name="T23" fmla="*/ 669 h 1070"/>
                <a:gd name="T24" fmla="*/ 585 w 823"/>
                <a:gd name="T25" fmla="*/ 633 h 1070"/>
                <a:gd name="T26" fmla="*/ 503 w 823"/>
                <a:gd name="T27" fmla="*/ 605 h 1070"/>
                <a:gd name="T28" fmla="*/ 351 w 823"/>
                <a:gd name="T29" fmla="*/ 566 h 1070"/>
                <a:gd name="T30" fmla="*/ 220 w 823"/>
                <a:gd name="T31" fmla="*/ 526 h 1070"/>
                <a:gd name="T32" fmla="*/ 136 w 823"/>
                <a:gd name="T33" fmla="*/ 479 h 1070"/>
                <a:gd name="T34" fmla="*/ 76 w 823"/>
                <a:gd name="T35" fmla="*/ 414 h 1070"/>
                <a:gd name="T36" fmla="*/ 45 w 823"/>
                <a:gd name="T37" fmla="*/ 337 h 1070"/>
                <a:gd name="T38" fmla="*/ 42 w 823"/>
                <a:gd name="T39" fmla="*/ 247 h 1070"/>
                <a:gd name="T40" fmla="*/ 74 w 823"/>
                <a:gd name="T41" fmla="*/ 156 h 1070"/>
                <a:gd name="T42" fmla="*/ 138 w 823"/>
                <a:gd name="T43" fmla="*/ 79 h 1070"/>
                <a:gd name="T44" fmla="*/ 236 w 823"/>
                <a:gd name="T45" fmla="*/ 27 h 1070"/>
                <a:gd name="T46" fmla="*/ 353 w 823"/>
                <a:gd name="T47" fmla="*/ 2 h 1070"/>
                <a:gd name="T48" fmla="*/ 486 w 823"/>
                <a:gd name="T49" fmla="*/ 5 h 1070"/>
                <a:gd name="T50" fmla="*/ 606 w 823"/>
                <a:gd name="T51" fmla="*/ 37 h 1070"/>
                <a:gd name="T52" fmla="*/ 700 w 823"/>
                <a:gd name="T53" fmla="*/ 97 h 1070"/>
                <a:gd name="T54" fmla="*/ 763 w 823"/>
                <a:gd name="T55" fmla="*/ 184 h 1070"/>
                <a:gd name="T56" fmla="*/ 790 w 823"/>
                <a:gd name="T57" fmla="*/ 286 h 1070"/>
                <a:gd name="T58" fmla="*/ 646 w 823"/>
                <a:gd name="T59" fmla="*/ 252 h 1070"/>
                <a:gd name="T60" fmla="*/ 617 w 823"/>
                <a:gd name="T61" fmla="*/ 199 h 1070"/>
                <a:gd name="T62" fmla="*/ 581 w 823"/>
                <a:gd name="T63" fmla="*/ 165 h 1070"/>
                <a:gd name="T64" fmla="*/ 536 w 823"/>
                <a:gd name="T65" fmla="*/ 140 h 1070"/>
                <a:gd name="T66" fmla="*/ 438 w 823"/>
                <a:gd name="T67" fmla="*/ 121 h 1070"/>
                <a:gd name="T68" fmla="*/ 302 w 823"/>
                <a:gd name="T69" fmla="*/ 132 h 1070"/>
                <a:gd name="T70" fmla="*/ 236 w 823"/>
                <a:gd name="T71" fmla="*/ 161 h 1070"/>
                <a:gd name="T72" fmla="*/ 186 w 823"/>
                <a:gd name="T73" fmla="*/ 217 h 1070"/>
                <a:gd name="T74" fmla="*/ 172 w 823"/>
                <a:gd name="T75" fmla="*/ 289 h 1070"/>
                <a:gd name="T76" fmla="*/ 194 w 823"/>
                <a:gd name="T77" fmla="*/ 348 h 1070"/>
                <a:gd name="T78" fmla="*/ 231 w 823"/>
                <a:gd name="T79" fmla="*/ 382 h 1070"/>
                <a:gd name="T80" fmla="*/ 342 w 823"/>
                <a:gd name="T81" fmla="*/ 423 h 1070"/>
                <a:gd name="T82" fmla="*/ 529 w 823"/>
                <a:gd name="T83" fmla="*/ 469 h 1070"/>
                <a:gd name="T84" fmla="*/ 647 w 823"/>
                <a:gd name="T85" fmla="*/ 508 h 1070"/>
                <a:gd name="T86" fmla="*/ 741 w 823"/>
                <a:gd name="T87" fmla="*/ 568 h 1070"/>
                <a:gd name="T88" fmla="*/ 799 w 823"/>
                <a:gd name="T89" fmla="*/ 646 h 1070"/>
                <a:gd name="T90" fmla="*/ 823 w 823"/>
                <a:gd name="T91" fmla="*/ 740 h 1070"/>
                <a:gd name="T92" fmla="*/ 811 w 823"/>
                <a:gd name="T93" fmla="*/ 841 h 1070"/>
                <a:gd name="T94" fmla="*/ 764 w 823"/>
                <a:gd name="T95" fmla="*/ 934 h 1070"/>
                <a:gd name="T96" fmla="*/ 682 w 823"/>
                <a:gd name="T97" fmla="*/ 1008 h 1070"/>
                <a:gd name="T98" fmla="*/ 571 w 823"/>
                <a:gd name="T99" fmla="*/ 1054 h 1070"/>
                <a:gd name="T100" fmla="*/ 441 w 823"/>
                <a:gd name="T101" fmla="*/ 1070 h 1070"/>
                <a:gd name="T102" fmla="*/ 283 w 823"/>
                <a:gd name="T103" fmla="*/ 1054 h 1070"/>
                <a:gd name="T104" fmla="*/ 161 w 823"/>
                <a:gd name="T105" fmla="*/ 1007 h 1070"/>
                <a:gd name="T106" fmla="*/ 71 w 823"/>
                <a:gd name="T107" fmla="*/ 926 h 1070"/>
                <a:gd name="T108" fmla="*/ 16 w 823"/>
                <a:gd name="T109" fmla="*/ 819 h 107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3"/>
                <a:gd name="T166" fmla="*/ 0 h 1070"/>
                <a:gd name="T167" fmla="*/ 823 w 823"/>
                <a:gd name="T168" fmla="*/ 1070 h 107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3" h="1070">
                  <a:moveTo>
                    <a:pt x="0" y="721"/>
                  </a:moveTo>
                  <a:lnTo>
                    <a:pt x="129" y="709"/>
                  </a:lnTo>
                  <a:lnTo>
                    <a:pt x="132" y="728"/>
                  </a:lnTo>
                  <a:lnTo>
                    <a:pt x="135" y="747"/>
                  </a:lnTo>
                  <a:lnTo>
                    <a:pt x="139" y="763"/>
                  </a:lnTo>
                  <a:lnTo>
                    <a:pt x="144" y="780"/>
                  </a:lnTo>
                  <a:lnTo>
                    <a:pt x="150" y="795"/>
                  </a:lnTo>
                  <a:lnTo>
                    <a:pt x="157" y="810"/>
                  </a:lnTo>
                  <a:lnTo>
                    <a:pt x="164" y="823"/>
                  </a:lnTo>
                  <a:lnTo>
                    <a:pt x="171" y="837"/>
                  </a:lnTo>
                  <a:lnTo>
                    <a:pt x="181" y="848"/>
                  </a:lnTo>
                  <a:lnTo>
                    <a:pt x="191" y="861"/>
                  </a:lnTo>
                  <a:lnTo>
                    <a:pt x="202" y="871"/>
                  </a:lnTo>
                  <a:lnTo>
                    <a:pt x="215" y="881"/>
                  </a:lnTo>
                  <a:lnTo>
                    <a:pt x="228" y="892"/>
                  </a:lnTo>
                  <a:lnTo>
                    <a:pt x="243" y="900"/>
                  </a:lnTo>
                  <a:lnTo>
                    <a:pt x="258" y="909"/>
                  </a:lnTo>
                  <a:lnTo>
                    <a:pt x="276" y="917"/>
                  </a:lnTo>
                  <a:lnTo>
                    <a:pt x="293" y="924"/>
                  </a:lnTo>
                  <a:lnTo>
                    <a:pt x="312" y="930"/>
                  </a:lnTo>
                  <a:lnTo>
                    <a:pt x="331" y="935"/>
                  </a:lnTo>
                  <a:lnTo>
                    <a:pt x="350" y="940"/>
                  </a:lnTo>
                  <a:lnTo>
                    <a:pt x="371" y="943"/>
                  </a:lnTo>
                  <a:lnTo>
                    <a:pt x="392" y="946"/>
                  </a:lnTo>
                  <a:lnTo>
                    <a:pt x="413" y="947"/>
                  </a:lnTo>
                  <a:lnTo>
                    <a:pt x="434" y="948"/>
                  </a:lnTo>
                  <a:lnTo>
                    <a:pt x="454" y="948"/>
                  </a:lnTo>
                  <a:lnTo>
                    <a:pt x="473" y="947"/>
                  </a:lnTo>
                  <a:lnTo>
                    <a:pt x="490" y="945"/>
                  </a:lnTo>
                  <a:lnTo>
                    <a:pt x="508" y="941"/>
                  </a:lnTo>
                  <a:lnTo>
                    <a:pt x="525" y="938"/>
                  </a:lnTo>
                  <a:lnTo>
                    <a:pt x="542" y="934"/>
                  </a:lnTo>
                  <a:lnTo>
                    <a:pt x="558" y="930"/>
                  </a:lnTo>
                  <a:lnTo>
                    <a:pt x="573" y="925"/>
                  </a:lnTo>
                  <a:lnTo>
                    <a:pt x="588" y="919"/>
                  </a:lnTo>
                  <a:lnTo>
                    <a:pt x="601" y="911"/>
                  </a:lnTo>
                  <a:lnTo>
                    <a:pt x="613" y="904"/>
                  </a:lnTo>
                  <a:lnTo>
                    <a:pt x="625" y="897"/>
                  </a:lnTo>
                  <a:lnTo>
                    <a:pt x="635" y="889"/>
                  </a:lnTo>
                  <a:lnTo>
                    <a:pt x="646" y="879"/>
                  </a:lnTo>
                  <a:lnTo>
                    <a:pt x="654" y="870"/>
                  </a:lnTo>
                  <a:lnTo>
                    <a:pt x="662" y="861"/>
                  </a:lnTo>
                  <a:lnTo>
                    <a:pt x="669" y="850"/>
                  </a:lnTo>
                  <a:lnTo>
                    <a:pt x="675" y="840"/>
                  </a:lnTo>
                  <a:lnTo>
                    <a:pt x="680" y="829"/>
                  </a:lnTo>
                  <a:lnTo>
                    <a:pt x="684" y="818"/>
                  </a:lnTo>
                  <a:lnTo>
                    <a:pt x="687" y="807"/>
                  </a:lnTo>
                  <a:lnTo>
                    <a:pt x="689" y="795"/>
                  </a:lnTo>
                  <a:lnTo>
                    <a:pt x="691" y="784"/>
                  </a:lnTo>
                  <a:lnTo>
                    <a:pt x="691" y="771"/>
                  </a:lnTo>
                  <a:lnTo>
                    <a:pt x="691" y="760"/>
                  </a:lnTo>
                  <a:lnTo>
                    <a:pt x="690" y="749"/>
                  </a:lnTo>
                  <a:lnTo>
                    <a:pt x="687" y="737"/>
                  </a:lnTo>
                  <a:lnTo>
                    <a:pt x="684" y="726"/>
                  </a:lnTo>
                  <a:lnTo>
                    <a:pt x="681" y="715"/>
                  </a:lnTo>
                  <a:lnTo>
                    <a:pt x="676" y="706"/>
                  </a:lnTo>
                  <a:lnTo>
                    <a:pt x="669" y="696"/>
                  </a:lnTo>
                  <a:lnTo>
                    <a:pt x="663" y="686"/>
                  </a:lnTo>
                  <a:lnTo>
                    <a:pt x="655" y="678"/>
                  </a:lnTo>
                  <a:lnTo>
                    <a:pt x="647" y="669"/>
                  </a:lnTo>
                  <a:lnTo>
                    <a:pt x="636" y="662"/>
                  </a:lnTo>
                  <a:lnTo>
                    <a:pt x="626" y="653"/>
                  </a:lnTo>
                  <a:lnTo>
                    <a:pt x="613" y="646"/>
                  </a:lnTo>
                  <a:lnTo>
                    <a:pt x="600" y="639"/>
                  </a:lnTo>
                  <a:lnTo>
                    <a:pt x="585" y="633"/>
                  </a:lnTo>
                  <a:lnTo>
                    <a:pt x="570" y="625"/>
                  </a:lnTo>
                  <a:lnTo>
                    <a:pt x="558" y="621"/>
                  </a:lnTo>
                  <a:lnTo>
                    <a:pt x="543" y="617"/>
                  </a:lnTo>
                  <a:lnTo>
                    <a:pt x="524" y="611"/>
                  </a:lnTo>
                  <a:lnTo>
                    <a:pt x="503" y="605"/>
                  </a:lnTo>
                  <a:lnTo>
                    <a:pt x="479" y="598"/>
                  </a:lnTo>
                  <a:lnTo>
                    <a:pt x="451" y="591"/>
                  </a:lnTo>
                  <a:lnTo>
                    <a:pt x="420" y="584"/>
                  </a:lnTo>
                  <a:lnTo>
                    <a:pt x="386" y="575"/>
                  </a:lnTo>
                  <a:lnTo>
                    <a:pt x="351" y="566"/>
                  </a:lnTo>
                  <a:lnTo>
                    <a:pt x="320" y="558"/>
                  </a:lnTo>
                  <a:lnTo>
                    <a:pt x="291" y="550"/>
                  </a:lnTo>
                  <a:lnTo>
                    <a:pt x="265" y="542"/>
                  </a:lnTo>
                  <a:lnTo>
                    <a:pt x="241" y="534"/>
                  </a:lnTo>
                  <a:lnTo>
                    <a:pt x="220" y="526"/>
                  </a:lnTo>
                  <a:lnTo>
                    <a:pt x="201" y="518"/>
                  </a:lnTo>
                  <a:lnTo>
                    <a:pt x="186" y="510"/>
                  </a:lnTo>
                  <a:lnTo>
                    <a:pt x="168" y="501"/>
                  </a:lnTo>
                  <a:lnTo>
                    <a:pt x="152" y="490"/>
                  </a:lnTo>
                  <a:lnTo>
                    <a:pt x="136" y="479"/>
                  </a:lnTo>
                  <a:lnTo>
                    <a:pt x="122" y="467"/>
                  </a:lnTo>
                  <a:lnTo>
                    <a:pt x="108" y="454"/>
                  </a:lnTo>
                  <a:lnTo>
                    <a:pt x="97" y="442"/>
                  </a:lnTo>
                  <a:lnTo>
                    <a:pt x="85" y="428"/>
                  </a:lnTo>
                  <a:lnTo>
                    <a:pt x="76" y="414"/>
                  </a:lnTo>
                  <a:lnTo>
                    <a:pt x="68" y="399"/>
                  </a:lnTo>
                  <a:lnTo>
                    <a:pt x="59" y="385"/>
                  </a:lnTo>
                  <a:lnTo>
                    <a:pt x="53" y="369"/>
                  </a:lnTo>
                  <a:lnTo>
                    <a:pt x="49" y="354"/>
                  </a:lnTo>
                  <a:lnTo>
                    <a:pt x="45" y="337"/>
                  </a:lnTo>
                  <a:lnTo>
                    <a:pt x="42" y="320"/>
                  </a:lnTo>
                  <a:lnTo>
                    <a:pt x="40" y="303"/>
                  </a:lnTo>
                  <a:lnTo>
                    <a:pt x="40" y="285"/>
                  </a:lnTo>
                  <a:lnTo>
                    <a:pt x="40" y="266"/>
                  </a:lnTo>
                  <a:lnTo>
                    <a:pt x="42" y="247"/>
                  </a:lnTo>
                  <a:lnTo>
                    <a:pt x="46" y="228"/>
                  </a:lnTo>
                  <a:lnTo>
                    <a:pt x="50" y="210"/>
                  </a:lnTo>
                  <a:lnTo>
                    <a:pt x="56" y="191"/>
                  </a:lnTo>
                  <a:lnTo>
                    <a:pt x="65" y="173"/>
                  </a:lnTo>
                  <a:lnTo>
                    <a:pt x="74" y="156"/>
                  </a:lnTo>
                  <a:lnTo>
                    <a:pt x="84" y="139"/>
                  </a:lnTo>
                  <a:lnTo>
                    <a:pt x="96" y="123"/>
                  </a:lnTo>
                  <a:lnTo>
                    <a:pt x="109" y="107"/>
                  </a:lnTo>
                  <a:lnTo>
                    <a:pt x="123" y="92"/>
                  </a:lnTo>
                  <a:lnTo>
                    <a:pt x="138" y="79"/>
                  </a:lnTo>
                  <a:lnTo>
                    <a:pt x="156" y="67"/>
                  </a:lnTo>
                  <a:lnTo>
                    <a:pt x="173" y="55"/>
                  </a:lnTo>
                  <a:lnTo>
                    <a:pt x="193" y="45"/>
                  </a:lnTo>
                  <a:lnTo>
                    <a:pt x="214" y="35"/>
                  </a:lnTo>
                  <a:lnTo>
                    <a:pt x="236" y="27"/>
                  </a:lnTo>
                  <a:lnTo>
                    <a:pt x="257" y="20"/>
                  </a:lnTo>
                  <a:lnTo>
                    <a:pt x="280" y="14"/>
                  </a:lnTo>
                  <a:lnTo>
                    <a:pt x="304" y="8"/>
                  </a:lnTo>
                  <a:lnTo>
                    <a:pt x="328" y="5"/>
                  </a:lnTo>
                  <a:lnTo>
                    <a:pt x="353" y="2"/>
                  </a:lnTo>
                  <a:lnTo>
                    <a:pt x="377" y="0"/>
                  </a:lnTo>
                  <a:lnTo>
                    <a:pt x="403" y="0"/>
                  </a:lnTo>
                  <a:lnTo>
                    <a:pt x="432" y="0"/>
                  </a:lnTo>
                  <a:lnTo>
                    <a:pt x="459" y="2"/>
                  </a:lnTo>
                  <a:lnTo>
                    <a:pt x="486" y="5"/>
                  </a:lnTo>
                  <a:lnTo>
                    <a:pt x="512" y="10"/>
                  </a:lnTo>
                  <a:lnTo>
                    <a:pt x="537" y="15"/>
                  </a:lnTo>
                  <a:lnTo>
                    <a:pt x="561" y="21"/>
                  </a:lnTo>
                  <a:lnTo>
                    <a:pt x="584" y="28"/>
                  </a:lnTo>
                  <a:lnTo>
                    <a:pt x="606" y="37"/>
                  </a:lnTo>
                  <a:lnTo>
                    <a:pt x="628" y="47"/>
                  </a:lnTo>
                  <a:lnTo>
                    <a:pt x="648" y="58"/>
                  </a:lnTo>
                  <a:lnTo>
                    <a:pt x="666" y="70"/>
                  </a:lnTo>
                  <a:lnTo>
                    <a:pt x="684" y="83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9" y="129"/>
                  </a:lnTo>
                  <a:lnTo>
                    <a:pt x="742" y="146"/>
                  </a:lnTo>
                  <a:lnTo>
                    <a:pt x="752" y="164"/>
                  </a:lnTo>
                  <a:lnTo>
                    <a:pt x="763" y="184"/>
                  </a:lnTo>
                  <a:lnTo>
                    <a:pt x="771" y="202"/>
                  </a:lnTo>
                  <a:lnTo>
                    <a:pt x="778" y="223"/>
                  </a:lnTo>
                  <a:lnTo>
                    <a:pt x="783" y="244"/>
                  </a:lnTo>
                  <a:lnTo>
                    <a:pt x="787" y="265"/>
                  </a:lnTo>
                  <a:lnTo>
                    <a:pt x="790" y="286"/>
                  </a:lnTo>
                  <a:lnTo>
                    <a:pt x="793" y="309"/>
                  </a:lnTo>
                  <a:lnTo>
                    <a:pt x="661" y="319"/>
                  </a:lnTo>
                  <a:lnTo>
                    <a:pt x="658" y="296"/>
                  </a:lnTo>
                  <a:lnTo>
                    <a:pt x="653" y="273"/>
                  </a:lnTo>
                  <a:lnTo>
                    <a:pt x="646" y="252"/>
                  </a:lnTo>
                  <a:lnTo>
                    <a:pt x="637" y="233"/>
                  </a:lnTo>
                  <a:lnTo>
                    <a:pt x="633" y="224"/>
                  </a:lnTo>
                  <a:lnTo>
                    <a:pt x="628" y="215"/>
                  </a:lnTo>
                  <a:lnTo>
                    <a:pt x="623" y="206"/>
                  </a:lnTo>
                  <a:lnTo>
                    <a:pt x="617" y="199"/>
                  </a:lnTo>
                  <a:lnTo>
                    <a:pt x="610" y="191"/>
                  </a:lnTo>
                  <a:lnTo>
                    <a:pt x="604" y="184"/>
                  </a:lnTo>
                  <a:lnTo>
                    <a:pt x="597" y="177"/>
                  </a:lnTo>
                  <a:lnTo>
                    <a:pt x="590" y="171"/>
                  </a:lnTo>
                  <a:lnTo>
                    <a:pt x="581" y="165"/>
                  </a:lnTo>
                  <a:lnTo>
                    <a:pt x="573" y="159"/>
                  </a:lnTo>
                  <a:lnTo>
                    <a:pt x="565" y="154"/>
                  </a:lnTo>
                  <a:lnTo>
                    <a:pt x="555" y="149"/>
                  </a:lnTo>
                  <a:lnTo>
                    <a:pt x="545" y="144"/>
                  </a:lnTo>
                  <a:lnTo>
                    <a:pt x="536" y="140"/>
                  </a:lnTo>
                  <a:lnTo>
                    <a:pt x="524" y="137"/>
                  </a:lnTo>
                  <a:lnTo>
                    <a:pt x="514" y="133"/>
                  </a:lnTo>
                  <a:lnTo>
                    <a:pt x="490" y="128"/>
                  </a:lnTo>
                  <a:lnTo>
                    <a:pt x="465" y="124"/>
                  </a:lnTo>
                  <a:lnTo>
                    <a:pt x="438" y="121"/>
                  </a:lnTo>
                  <a:lnTo>
                    <a:pt x="409" y="120"/>
                  </a:lnTo>
                  <a:lnTo>
                    <a:pt x="379" y="121"/>
                  </a:lnTo>
                  <a:lnTo>
                    <a:pt x="351" y="124"/>
                  </a:lnTo>
                  <a:lnTo>
                    <a:pt x="326" y="128"/>
                  </a:lnTo>
                  <a:lnTo>
                    <a:pt x="302" y="132"/>
                  </a:lnTo>
                  <a:lnTo>
                    <a:pt x="280" y="138"/>
                  </a:lnTo>
                  <a:lnTo>
                    <a:pt x="260" y="146"/>
                  </a:lnTo>
                  <a:lnTo>
                    <a:pt x="252" y="150"/>
                  </a:lnTo>
                  <a:lnTo>
                    <a:pt x="244" y="156"/>
                  </a:lnTo>
                  <a:lnTo>
                    <a:pt x="236" y="161"/>
                  </a:lnTo>
                  <a:lnTo>
                    <a:pt x="228" y="166"/>
                  </a:lnTo>
                  <a:lnTo>
                    <a:pt x="215" y="178"/>
                  </a:lnTo>
                  <a:lnTo>
                    <a:pt x="203" y="190"/>
                  </a:lnTo>
                  <a:lnTo>
                    <a:pt x="193" y="203"/>
                  </a:lnTo>
                  <a:lnTo>
                    <a:pt x="186" y="217"/>
                  </a:lnTo>
                  <a:lnTo>
                    <a:pt x="180" y="230"/>
                  </a:lnTo>
                  <a:lnTo>
                    <a:pt x="174" y="245"/>
                  </a:lnTo>
                  <a:lnTo>
                    <a:pt x="172" y="260"/>
                  </a:lnTo>
                  <a:lnTo>
                    <a:pt x="171" y="276"/>
                  </a:lnTo>
                  <a:lnTo>
                    <a:pt x="172" y="289"/>
                  </a:lnTo>
                  <a:lnTo>
                    <a:pt x="173" y="303"/>
                  </a:lnTo>
                  <a:lnTo>
                    <a:pt x="176" y="315"/>
                  </a:lnTo>
                  <a:lnTo>
                    <a:pt x="182" y="327"/>
                  </a:lnTo>
                  <a:lnTo>
                    <a:pt x="187" y="338"/>
                  </a:lnTo>
                  <a:lnTo>
                    <a:pt x="194" y="348"/>
                  </a:lnTo>
                  <a:lnTo>
                    <a:pt x="202" y="359"/>
                  </a:lnTo>
                  <a:lnTo>
                    <a:pt x="212" y="368"/>
                  </a:lnTo>
                  <a:lnTo>
                    <a:pt x="217" y="372"/>
                  </a:lnTo>
                  <a:lnTo>
                    <a:pt x="223" y="376"/>
                  </a:lnTo>
                  <a:lnTo>
                    <a:pt x="231" y="382"/>
                  </a:lnTo>
                  <a:lnTo>
                    <a:pt x="240" y="386"/>
                  </a:lnTo>
                  <a:lnTo>
                    <a:pt x="259" y="395"/>
                  </a:lnTo>
                  <a:lnTo>
                    <a:pt x="283" y="404"/>
                  </a:lnTo>
                  <a:lnTo>
                    <a:pt x="311" y="414"/>
                  </a:lnTo>
                  <a:lnTo>
                    <a:pt x="342" y="423"/>
                  </a:lnTo>
                  <a:lnTo>
                    <a:pt x="378" y="432"/>
                  </a:lnTo>
                  <a:lnTo>
                    <a:pt x="418" y="442"/>
                  </a:lnTo>
                  <a:lnTo>
                    <a:pt x="458" y="451"/>
                  </a:lnTo>
                  <a:lnTo>
                    <a:pt x="494" y="460"/>
                  </a:lnTo>
                  <a:lnTo>
                    <a:pt x="529" y="469"/>
                  </a:lnTo>
                  <a:lnTo>
                    <a:pt x="559" y="477"/>
                  </a:lnTo>
                  <a:lnTo>
                    <a:pt x="585" y="485"/>
                  </a:lnTo>
                  <a:lnTo>
                    <a:pt x="609" y="493"/>
                  </a:lnTo>
                  <a:lnTo>
                    <a:pt x="630" y="501"/>
                  </a:lnTo>
                  <a:lnTo>
                    <a:pt x="647" y="508"/>
                  </a:lnTo>
                  <a:lnTo>
                    <a:pt x="668" y="518"/>
                  </a:lnTo>
                  <a:lnTo>
                    <a:pt x="689" y="530"/>
                  </a:lnTo>
                  <a:lnTo>
                    <a:pt x="708" y="542"/>
                  </a:lnTo>
                  <a:lnTo>
                    <a:pt x="725" y="555"/>
                  </a:lnTo>
                  <a:lnTo>
                    <a:pt x="741" y="568"/>
                  </a:lnTo>
                  <a:lnTo>
                    <a:pt x="755" y="583"/>
                  </a:lnTo>
                  <a:lnTo>
                    <a:pt x="769" y="597"/>
                  </a:lnTo>
                  <a:lnTo>
                    <a:pt x="780" y="613"/>
                  </a:lnTo>
                  <a:lnTo>
                    <a:pt x="790" y="629"/>
                  </a:lnTo>
                  <a:lnTo>
                    <a:pt x="799" y="646"/>
                  </a:lnTo>
                  <a:lnTo>
                    <a:pt x="806" y="664"/>
                  </a:lnTo>
                  <a:lnTo>
                    <a:pt x="812" y="682"/>
                  </a:lnTo>
                  <a:lnTo>
                    <a:pt x="817" y="701"/>
                  </a:lnTo>
                  <a:lnTo>
                    <a:pt x="820" y="720"/>
                  </a:lnTo>
                  <a:lnTo>
                    <a:pt x="823" y="740"/>
                  </a:lnTo>
                  <a:lnTo>
                    <a:pt x="823" y="760"/>
                  </a:lnTo>
                  <a:lnTo>
                    <a:pt x="823" y="781"/>
                  </a:lnTo>
                  <a:lnTo>
                    <a:pt x="820" y="801"/>
                  </a:lnTo>
                  <a:lnTo>
                    <a:pt x="816" y="821"/>
                  </a:lnTo>
                  <a:lnTo>
                    <a:pt x="811" y="841"/>
                  </a:lnTo>
                  <a:lnTo>
                    <a:pt x="805" y="861"/>
                  </a:lnTo>
                  <a:lnTo>
                    <a:pt x="797" y="879"/>
                  </a:lnTo>
                  <a:lnTo>
                    <a:pt x="787" y="898"/>
                  </a:lnTo>
                  <a:lnTo>
                    <a:pt x="776" y="917"/>
                  </a:lnTo>
                  <a:lnTo>
                    <a:pt x="764" y="934"/>
                  </a:lnTo>
                  <a:lnTo>
                    <a:pt x="750" y="951"/>
                  </a:lnTo>
                  <a:lnTo>
                    <a:pt x="735" y="966"/>
                  </a:lnTo>
                  <a:lnTo>
                    <a:pt x="718" y="981"/>
                  </a:lnTo>
                  <a:lnTo>
                    <a:pt x="700" y="995"/>
                  </a:lnTo>
                  <a:lnTo>
                    <a:pt x="682" y="1008"/>
                  </a:lnTo>
                  <a:lnTo>
                    <a:pt x="661" y="1019"/>
                  </a:lnTo>
                  <a:lnTo>
                    <a:pt x="640" y="1030"/>
                  </a:lnTo>
                  <a:lnTo>
                    <a:pt x="618" y="1040"/>
                  </a:lnTo>
                  <a:lnTo>
                    <a:pt x="595" y="1048"/>
                  </a:lnTo>
                  <a:lnTo>
                    <a:pt x="571" y="1054"/>
                  </a:lnTo>
                  <a:lnTo>
                    <a:pt x="546" y="1061"/>
                  </a:lnTo>
                  <a:lnTo>
                    <a:pt x="521" y="1065"/>
                  </a:lnTo>
                  <a:lnTo>
                    <a:pt x="494" y="1068"/>
                  </a:lnTo>
                  <a:lnTo>
                    <a:pt x="468" y="1070"/>
                  </a:lnTo>
                  <a:lnTo>
                    <a:pt x="441" y="1070"/>
                  </a:lnTo>
                  <a:lnTo>
                    <a:pt x="406" y="1070"/>
                  </a:lnTo>
                  <a:lnTo>
                    <a:pt x="373" y="1068"/>
                  </a:lnTo>
                  <a:lnTo>
                    <a:pt x="342" y="1065"/>
                  </a:lnTo>
                  <a:lnTo>
                    <a:pt x="312" y="1061"/>
                  </a:lnTo>
                  <a:lnTo>
                    <a:pt x="283" y="1054"/>
                  </a:lnTo>
                  <a:lnTo>
                    <a:pt x="256" y="1047"/>
                  </a:lnTo>
                  <a:lnTo>
                    <a:pt x="230" y="1039"/>
                  </a:lnTo>
                  <a:lnTo>
                    <a:pt x="205" y="1030"/>
                  </a:lnTo>
                  <a:lnTo>
                    <a:pt x="183" y="1019"/>
                  </a:lnTo>
                  <a:lnTo>
                    <a:pt x="161" y="1007"/>
                  </a:lnTo>
                  <a:lnTo>
                    <a:pt x="140" y="993"/>
                  </a:lnTo>
                  <a:lnTo>
                    <a:pt x="121" y="979"/>
                  </a:lnTo>
                  <a:lnTo>
                    <a:pt x="103" y="962"/>
                  </a:lnTo>
                  <a:lnTo>
                    <a:pt x="86" y="945"/>
                  </a:lnTo>
                  <a:lnTo>
                    <a:pt x="71" y="926"/>
                  </a:lnTo>
                  <a:lnTo>
                    <a:pt x="56" y="906"/>
                  </a:lnTo>
                  <a:lnTo>
                    <a:pt x="44" y="885"/>
                  </a:lnTo>
                  <a:lnTo>
                    <a:pt x="33" y="864"/>
                  </a:lnTo>
                  <a:lnTo>
                    <a:pt x="23" y="842"/>
                  </a:lnTo>
                  <a:lnTo>
                    <a:pt x="16" y="819"/>
                  </a:lnTo>
                  <a:lnTo>
                    <a:pt x="10" y="795"/>
                  </a:lnTo>
                  <a:lnTo>
                    <a:pt x="5" y="770"/>
                  </a:lnTo>
                  <a:lnTo>
                    <a:pt x="2" y="746"/>
                  </a:lnTo>
                  <a:lnTo>
                    <a:pt x="0" y="7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" name="Freeform 185"/>
            <p:cNvSpPr>
              <a:spLocks/>
            </p:cNvSpPr>
            <p:nvPr/>
          </p:nvSpPr>
          <p:spPr bwMode="auto">
            <a:xfrm>
              <a:off x="2634" y="568"/>
              <a:ext cx="137" cy="179"/>
            </a:xfrm>
            <a:custGeom>
              <a:avLst/>
              <a:gdLst>
                <a:gd name="T0" fmla="*/ 139 w 822"/>
                <a:gd name="T1" fmla="*/ 764 h 1071"/>
                <a:gd name="T2" fmla="*/ 171 w 822"/>
                <a:gd name="T3" fmla="*/ 837 h 1071"/>
                <a:gd name="T4" fmla="*/ 228 w 822"/>
                <a:gd name="T5" fmla="*/ 892 h 1071"/>
                <a:gd name="T6" fmla="*/ 312 w 822"/>
                <a:gd name="T7" fmla="*/ 931 h 1071"/>
                <a:gd name="T8" fmla="*/ 412 w 822"/>
                <a:gd name="T9" fmla="*/ 948 h 1071"/>
                <a:gd name="T10" fmla="*/ 507 w 822"/>
                <a:gd name="T11" fmla="*/ 943 h 1071"/>
                <a:gd name="T12" fmla="*/ 586 w 822"/>
                <a:gd name="T13" fmla="*/ 919 h 1071"/>
                <a:gd name="T14" fmla="*/ 645 w 822"/>
                <a:gd name="T15" fmla="*/ 880 h 1071"/>
                <a:gd name="T16" fmla="*/ 679 w 822"/>
                <a:gd name="T17" fmla="*/ 830 h 1071"/>
                <a:gd name="T18" fmla="*/ 691 w 822"/>
                <a:gd name="T19" fmla="*/ 773 h 1071"/>
                <a:gd name="T20" fmla="*/ 679 w 822"/>
                <a:gd name="T21" fmla="*/ 717 h 1071"/>
                <a:gd name="T22" fmla="*/ 646 w 822"/>
                <a:gd name="T23" fmla="*/ 670 h 1071"/>
                <a:gd name="T24" fmla="*/ 585 w 822"/>
                <a:gd name="T25" fmla="*/ 633 h 1071"/>
                <a:gd name="T26" fmla="*/ 502 w 822"/>
                <a:gd name="T27" fmla="*/ 606 h 1071"/>
                <a:gd name="T28" fmla="*/ 351 w 822"/>
                <a:gd name="T29" fmla="*/ 567 h 1071"/>
                <a:gd name="T30" fmla="*/ 220 w 822"/>
                <a:gd name="T31" fmla="*/ 527 h 1071"/>
                <a:gd name="T32" fmla="*/ 136 w 822"/>
                <a:gd name="T33" fmla="*/ 479 h 1071"/>
                <a:gd name="T34" fmla="*/ 76 w 822"/>
                <a:gd name="T35" fmla="*/ 415 h 1071"/>
                <a:gd name="T36" fmla="*/ 45 w 822"/>
                <a:gd name="T37" fmla="*/ 337 h 1071"/>
                <a:gd name="T38" fmla="*/ 41 w 822"/>
                <a:gd name="T39" fmla="*/ 247 h 1071"/>
                <a:gd name="T40" fmla="*/ 73 w 822"/>
                <a:gd name="T41" fmla="*/ 157 h 1071"/>
                <a:gd name="T42" fmla="*/ 138 w 822"/>
                <a:gd name="T43" fmla="*/ 79 h 1071"/>
                <a:gd name="T44" fmla="*/ 235 w 822"/>
                <a:gd name="T45" fmla="*/ 27 h 1071"/>
                <a:gd name="T46" fmla="*/ 352 w 822"/>
                <a:gd name="T47" fmla="*/ 2 h 1071"/>
                <a:gd name="T48" fmla="*/ 486 w 822"/>
                <a:gd name="T49" fmla="*/ 6 h 1071"/>
                <a:gd name="T50" fmla="*/ 606 w 822"/>
                <a:gd name="T51" fmla="*/ 38 h 1071"/>
                <a:gd name="T52" fmla="*/ 700 w 822"/>
                <a:gd name="T53" fmla="*/ 98 h 1071"/>
                <a:gd name="T54" fmla="*/ 762 w 822"/>
                <a:gd name="T55" fmla="*/ 184 h 1071"/>
                <a:gd name="T56" fmla="*/ 790 w 822"/>
                <a:gd name="T57" fmla="*/ 288 h 1071"/>
                <a:gd name="T58" fmla="*/ 645 w 822"/>
                <a:gd name="T59" fmla="*/ 253 h 1071"/>
                <a:gd name="T60" fmla="*/ 616 w 822"/>
                <a:gd name="T61" fmla="*/ 199 h 1071"/>
                <a:gd name="T62" fmla="*/ 581 w 822"/>
                <a:gd name="T63" fmla="*/ 165 h 1071"/>
                <a:gd name="T64" fmla="*/ 534 w 822"/>
                <a:gd name="T65" fmla="*/ 141 h 1071"/>
                <a:gd name="T66" fmla="*/ 437 w 822"/>
                <a:gd name="T67" fmla="*/ 123 h 1071"/>
                <a:gd name="T68" fmla="*/ 301 w 822"/>
                <a:gd name="T69" fmla="*/ 133 h 1071"/>
                <a:gd name="T70" fmla="*/ 235 w 822"/>
                <a:gd name="T71" fmla="*/ 161 h 1071"/>
                <a:gd name="T72" fmla="*/ 185 w 822"/>
                <a:gd name="T73" fmla="*/ 217 h 1071"/>
                <a:gd name="T74" fmla="*/ 171 w 822"/>
                <a:gd name="T75" fmla="*/ 291 h 1071"/>
                <a:gd name="T76" fmla="*/ 194 w 822"/>
                <a:gd name="T77" fmla="*/ 350 h 1071"/>
                <a:gd name="T78" fmla="*/ 230 w 822"/>
                <a:gd name="T79" fmla="*/ 382 h 1071"/>
                <a:gd name="T80" fmla="*/ 342 w 822"/>
                <a:gd name="T81" fmla="*/ 423 h 1071"/>
                <a:gd name="T82" fmla="*/ 528 w 822"/>
                <a:gd name="T83" fmla="*/ 469 h 1071"/>
                <a:gd name="T84" fmla="*/ 646 w 822"/>
                <a:gd name="T85" fmla="*/ 508 h 1071"/>
                <a:gd name="T86" fmla="*/ 740 w 822"/>
                <a:gd name="T87" fmla="*/ 570 h 1071"/>
                <a:gd name="T88" fmla="*/ 798 w 822"/>
                <a:gd name="T89" fmla="*/ 647 h 1071"/>
                <a:gd name="T90" fmla="*/ 822 w 822"/>
                <a:gd name="T91" fmla="*/ 741 h 1071"/>
                <a:gd name="T92" fmla="*/ 811 w 822"/>
                <a:gd name="T93" fmla="*/ 841 h 1071"/>
                <a:gd name="T94" fmla="*/ 763 w 822"/>
                <a:gd name="T95" fmla="*/ 934 h 1071"/>
                <a:gd name="T96" fmla="*/ 681 w 822"/>
                <a:gd name="T97" fmla="*/ 1008 h 1071"/>
                <a:gd name="T98" fmla="*/ 569 w 822"/>
                <a:gd name="T99" fmla="*/ 1056 h 1071"/>
                <a:gd name="T100" fmla="*/ 440 w 822"/>
                <a:gd name="T101" fmla="*/ 1071 h 1071"/>
                <a:gd name="T102" fmla="*/ 283 w 822"/>
                <a:gd name="T103" fmla="*/ 1056 h 1071"/>
                <a:gd name="T104" fmla="*/ 161 w 822"/>
                <a:gd name="T105" fmla="*/ 1007 h 1071"/>
                <a:gd name="T106" fmla="*/ 70 w 822"/>
                <a:gd name="T107" fmla="*/ 927 h 1071"/>
                <a:gd name="T108" fmla="*/ 15 w 822"/>
                <a:gd name="T109" fmla="*/ 819 h 107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22"/>
                <a:gd name="T166" fmla="*/ 0 h 1071"/>
                <a:gd name="T167" fmla="*/ 822 w 822"/>
                <a:gd name="T168" fmla="*/ 1071 h 107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22" h="1071">
                  <a:moveTo>
                    <a:pt x="0" y="721"/>
                  </a:moveTo>
                  <a:lnTo>
                    <a:pt x="128" y="709"/>
                  </a:lnTo>
                  <a:lnTo>
                    <a:pt x="132" y="728"/>
                  </a:lnTo>
                  <a:lnTo>
                    <a:pt x="135" y="747"/>
                  </a:lnTo>
                  <a:lnTo>
                    <a:pt x="139" y="764"/>
                  </a:lnTo>
                  <a:lnTo>
                    <a:pt x="144" y="780"/>
                  </a:lnTo>
                  <a:lnTo>
                    <a:pt x="149" y="795"/>
                  </a:lnTo>
                  <a:lnTo>
                    <a:pt x="156" y="810"/>
                  </a:lnTo>
                  <a:lnTo>
                    <a:pt x="164" y="825"/>
                  </a:lnTo>
                  <a:lnTo>
                    <a:pt x="171" y="837"/>
                  </a:lnTo>
                  <a:lnTo>
                    <a:pt x="180" y="849"/>
                  </a:lnTo>
                  <a:lnTo>
                    <a:pt x="191" y="861"/>
                  </a:lnTo>
                  <a:lnTo>
                    <a:pt x="202" y="872"/>
                  </a:lnTo>
                  <a:lnTo>
                    <a:pt x="214" y="883"/>
                  </a:lnTo>
                  <a:lnTo>
                    <a:pt x="228" y="892"/>
                  </a:lnTo>
                  <a:lnTo>
                    <a:pt x="242" y="901"/>
                  </a:lnTo>
                  <a:lnTo>
                    <a:pt x="258" y="910"/>
                  </a:lnTo>
                  <a:lnTo>
                    <a:pt x="275" y="918"/>
                  </a:lnTo>
                  <a:lnTo>
                    <a:pt x="293" y="925"/>
                  </a:lnTo>
                  <a:lnTo>
                    <a:pt x="312" y="931"/>
                  </a:lnTo>
                  <a:lnTo>
                    <a:pt x="330" y="936"/>
                  </a:lnTo>
                  <a:lnTo>
                    <a:pt x="350" y="941"/>
                  </a:lnTo>
                  <a:lnTo>
                    <a:pt x="371" y="944"/>
                  </a:lnTo>
                  <a:lnTo>
                    <a:pt x="390" y="946"/>
                  </a:lnTo>
                  <a:lnTo>
                    <a:pt x="412" y="948"/>
                  </a:lnTo>
                  <a:lnTo>
                    <a:pt x="434" y="948"/>
                  </a:lnTo>
                  <a:lnTo>
                    <a:pt x="454" y="948"/>
                  </a:lnTo>
                  <a:lnTo>
                    <a:pt x="472" y="947"/>
                  </a:lnTo>
                  <a:lnTo>
                    <a:pt x="490" y="945"/>
                  </a:lnTo>
                  <a:lnTo>
                    <a:pt x="507" y="943"/>
                  </a:lnTo>
                  <a:lnTo>
                    <a:pt x="525" y="940"/>
                  </a:lnTo>
                  <a:lnTo>
                    <a:pt x="540" y="935"/>
                  </a:lnTo>
                  <a:lnTo>
                    <a:pt x="557" y="930"/>
                  </a:lnTo>
                  <a:lnTo>
                    <a:pt x="572" y="925"/>
                  </a:lnTo>
                  <a:lnTo>
                    <a:pt x="586" y="919"/>
                  </a:lnTo>
                  <a:lnTo>
                    <a:pt x="601" y="913"/>
                  </a:lnTo>
                  <a:lnTo>
                    <a:pt x="613" y="905"/>
                  </a:lnTo>
                  <a:lnTo>
                    <a:pt x="624" y="897"/>
                  </a:lnTo>
                  <a:lnTo>
                    <a:pt x="635" y="889"/>
                  </a:lnTo>
                  <a:lnTo>
                    <a:pt x="645" y="880"/>
                  </a:lnTo>
                  <a:lnTo>
                    <a:pt x="653" y="871"/>
                  </a:lnTo>
                  <a:lnTo>
                    <a:pt x="662" y="861"/>
                  </a:lnTo>
                  <a:lnTo>
                    <a:pt x="668" y="850"/>
                  </a:lnTo>
                  <a:lnTo>
                    <a:pt x="674" y="840"/>
                  </a:lnTo>
                  <a:lnTo>
                    <a:pt x="679" y="830"/>
                  </a:lnTo>
                  <a:lnTo>
                    <a:pt x="683" y="818"/>
                  </a:lnTo>
                  <a:lnTo>
                    <a:pt x="686" y="808"/>
                  </a:lnTo>
                  <a:lnTo>
                    <a:pt x="689" y="797"/>
                  </a:lnTo>
                  <a:lnTo>
                    <a:pt x="691" y="784"/>
                  </a:lnTo>
                  <a:lnTo>
                    <a:pt x="691" y="773"/>
                  </a:lnTo>
                  <a:lnTo>
                    <a:pt x="691" y="760"/>
                  </a:lnTo>
                  <a:lnTo>
                    <a:pt x="689" y="749"/>
                  </a:lnTo>
                  <a:lnTo>
                    <a:pt x="686" y="737"/>
                  </a:lnTo>
                  <a:lnTo>
                    <a:pt x="683" y="727"/>
                  </a:lnTo>
                  <a:lnTo>
                    <a:pt x="679" y="717"/>
                  </a:lnTo>
                  <a:lnTo>
                    <a:pt x="675" y="706"/>
                  </a:lnTo>
                  <a:lnTo>
                    <a:pt x="669" y="697"/>
                  </a:lnTo>
                  <a:lnTo>
                    <a:pt x="663" y="688"/>
                  </a:lnTo>
                  <a:lnTo>
                    <a:pt x="654" y="678"/>
                  </a:lnTo>
                  <a:lnTo>
                    <a:pt x="646" y="670"/>
                  </a:lnTo>
                  <a:lnTo>
                    <a:pt x="636" y="662"/>
                  </a:lnTo>
                  <a:lnTo>
                    <a:pt x="625" y="653"/>
                  </a:lnTo>
                  <a:lnTo>
                    <a:pt x="613" y="646"/>
                  </a:lnTo>
                  <a:lnTo>
                    <a:pt x="600" y="639"/>
                  </a:lnTo>
                  <a:lnTo>
                    <a:pt x="585" y="633"/>
                  </a:lnTo>
                  <a:lnTo>
                    <a:pt x="569" y="627"/>
                  </a:lnTo>
                  <a:lnTo>
                    <a:pt x="557" y="622"/>
                  </a:lnTo>
                  <a:lnTo>
                    <a:pt x="543" y="617"/>
                  </a:lnTo>
                  <a:lnTo>
                    <a:pt x="524" y="612"/>
                  </a:lnTo>
                  <a:lnTo>
                    <a:pt x="502" y="606"/>
                  </a:lnTo>
                  <a:lnTo>
                    <a:pt x="478" y="599"/>
                  </a:lnTo>
                  <a:lnTo>
                    <a:pt x="450" y="592"/>
                  </a:lnTo>
                  <a:lnTo>
                    <a:pt x="419" y="584"/>
                  </a:lnTo>
                  <a:lnTo>
                    <a:pt x="385" y="576"/>
                  </a:lnTo>
                  <a:lnTo>
                    <a:pt x="351" y="567"/>
                  </a:lnTo>
                  <a:lnTo>
                    <a:pt x="319" y="559"/>
                  </a:lnTo>
                  <a:lnTo>
                    <a:pt x="290" y="551"/>
                  </a:lnTo>
                  <a:lnTo>
                    <a:pt x="264" y="543"/>
                  </a:lnTo>
                  <a:lnTo>
                    <a:pt x="240" y="534"/>
                  </a:lnTo>
                  <a:lnTo>
                    <a:pt x="220" y="527"/>
                  </a:lnTo>
                  <a:lnTo>
                    <a:pt x="201" y="519"/>
                  </a:lnTo>
                  <a:lnTo>
                    <a:pt x="185" y="511"/>
                  </a:lnTo>
                  <a:lnTo>
                    <a:pt x="168" y="501"/>
                  </a:lnTo>
                  <a:lnTo>
                    <a:pt x="151" y="491"/>
                  </a:lnTo>
                  <a:lnTo>
                    <a:pt x="136" y="479"/>
                  </a:lnTo>
                  <a:lnTo>
                    <a:pt x="121" y="468"/>
                  </a:lnTo>
                  <a:lnTo>
                    <a:pt x="108" y="455"/>
                  </a:lnTo>
                  <a:lnTo>
                    <a:pt x="95" y="442"/>
                  </a:lnTo>
                  <a:lnTo>
                    <a:pt x="85" y="429"/>
                  </a:lnTo>
                  <a:lnTo>
                    <a:pt x="76" y="415"/>
                  </a:lnTo>
                  <a:lnTo>
                    <a:pt x="66" y="401"/>
                  </a:lnTo>
                  <a:lnTo>
                    <a:pt x="59" y="385"/>
                  </a:lnTo>
                  <a:lnTo>
                    <a:pt x="53" y="369"/>
                  </a:lnTo>
                  <a:lnTo>
                    <a:pt x="48" y="354"/>
                  </a:lnTo>
                  <a:lnTo>
                    <a:pt x="45" y="337"/>
                  </a:lnTo>
                  <a:lnTo>
                    <a:pt x="41" y="321"/>
                  </a:lnTo>
                  <a:lnTo>
                    <a:pt x="39" y="303"/>
                  </a:lnTo>
                  <a:lnTo>
                    <a:pt x="39" y="285"/>
                  </a:lnTo>
                  <a:lnTo>
                    <a:pt x="39" y="267"/>
                  </a:lnTo>
                  <a:lnTo>
                    <a:pt x="41" y="247"/>
                  </a:lnTo>
                  <a:lnTo>
                    <a:pt x="46" y="228"/>
                  </a:lnTo>
                  <a:lnTo>
                    <a:pt x="50" y="210"/>
                  </a:lnTo>
                  <a:lnTo>
                    <a:pt x="56" y="192"/>
                  </a:lnTo>
                  <a:lnTo>
                    <a:pt x="64" y="175"/>
                  </a:lnTo>
                  <a:lnTo>
                    <a:pt x="73" y="157"/>
                  </a:lnTo>
                  <a:lnTo>
                    <a:pt x="83" y="139"/>
                  </a:lnTo>
                  <a:lnTo>
                    <a:pt x="95" y="123"/>
                  </a:lnTo>
                  <a:lnTo>
                    <a:pt x="108" y="107"/>
                  </a:lnTo>
                  <a:lnTo>
                    <a:pt x="122" y="93"/>
                  </a:lnTo>
                  <a:lnTo>
                    <a:pt x="138" y="79"/>
                  </a:lnTo>
                  <a:lnTo>
                    <a:pt x="155" y="67"/>
                  </a:lnTo>
                  <a:lnTo>
                    <a:pt x="173" y="55"/>
                  </a:lnTo>
                  <a:lnTo>
                    <a:pt x="193" y="45"/>
                  </a:lnTo>
                  <a:lnTo>
                    <a:pt x="213" y="36"/>
                  </a:lnTo>
                  <a:lnTo>
                    <a:pt x="235" y="27"/>
                  </a:lnTo>
                  <a:lnTo>
                    <a:pt x="257" y="20"/>
                  </a:lnTo>
                  <a:lnTo>
                    <a:pt x="280" y="15"/>
                  </a:lnTo>
                  <a:lnTo>
                    <a:pt x="303" y="10"/>
                  </a:lnTo>
                  <a:lnTo>
                    <a:pt x="327" y="6"/>
                  </a:lnTo>
                  <a:lnTo>
                    <a:pt x="352" y="2"/>
                  </a:lnTo>
                  <a:lnTo>
                    <a:pt x="377" y="1"/>
                  </a:lnTo>
                  <a:lnTo>
                    <a:pt x="403" y="0"/>
                  </a:lnTo>
                  <a:lnTo>
                    <a:pt x="431" y="1"/>
                  </a:lnTo>
                  <a:lnTo>
                    <a:pt x="459" y="2"/>
                  </a:lnTo>
                  <a:lnTo>
                    <a:pt x="486" y="6"/>
                  </a:lnTo>
                  <a:lnTo>
                    <a:pt x="512" y="10"/>
                  </a:lnTo>
                  <a:lnTo>
                    <a:pt x="536" y="15"/>
                  </a:lnTo>
                  <a:lnTo>
                    <a:pt x="560" y="21"/>
                  </a:lnTo>
                  <a:lnTo>
                    <a:pt x="583" y="29"/>
                  </a:lnTo>
                  <a:lnTo>
                    <a:pt x="606" y="38"/>
                  </a:lnTo>
                  <a:lnTo>
                    <a:pt x="627" y="48"/>
                  </a:lnTo>
                  <a:lnTo>
                    <a:pt x="647" y="58"/>
                  </a:lnTo>
                  <a:lnTo>
                    <a:pt x="666" y="71"/>
                  </a:lnTo>
                  <a:lnTo>
                    <a:pt x="683" y="83"/>
                  </a:lnTo>
                  <a:lnTo>
                    <a:pt x="700" y="98"/>
                  </a:lnTo>
                  <a:lnTo>
                    <a:pt x="714" y="113"/>
                  </a:lnTo>
                  <a:lnTo>
                    <a:pt x="728" y="129"/>
                  </a:lnTo>
                  <a:lnTo>
                    <a:pt x="740" y="147"/>
                  </a:lnTo>
                  <a:lnTo>
                    <a:pt x="752" y="165"/>
                  </a:lnTo>
                  <a:lnTo>
                    <a:pt x="762" y="184"/>
                  </a:lnTo>
                  <a:lnTo>
                    <a:pt x="770" y="204"/>
                  </a:lnTo>
                  <a:lnTo>
                    <a:pt x="777" y="223"/>
                  </a:lnTo>
                  <a:lnTo>
                    <a:pt x="783" y="244"/>
                  </a:lnTo>
                  <a:lnTo>
                    <a:pt x="787" y="266"/>
                  </a:lnTo>
                  <a:lnTo>
                    <a:pt x="790" y="288"/>
                  </a:lnTo>
                  <a:lnTo>
                    <a:pt x="792" y="310"/>
                  </a:lnTo>
                  <a:lnTo>
                    <a:pt x="661" y="320"/>
                  </a:lnTo>
                  <a:lnTo>
                    <a:pt x="656" y="296"/>
                  </a:lnTo>
                  <a:lnTo>
                    <a:pt x="652" y="274"/>
                  </a:lnTo>
                  <a:lnTo>
                    <a:pt x="645" y="253"/>
                  </a:lnTo>
                  <a:lnTo>
                    <a:pt x="637" y="234"/>
                  </a:lnTo>
                  <a:lnTo>
                    <a:pt x="633" y="224"/>
                  </a:lnTo>
                  <a:lnTo>
                    <a:pt x="627" y="216"/>
                  </a:lnTo>
                  <a:lnTo>
                    <a:pt x="622" y="208"/>
                  </a:lnTo>
                  <a:lnTo>
                    <a:pt x="616" y="199"/>
                  </a:lnTo>
                  <a:lnTo>
                    <a:pt x="610" y="192"/>
                  </a:lnTo>
                  <a:lnTo>
                    <a:pt x="603" y="185"/>
                  </a:lnTo>
                  <a:lnTo>
                    <a:pt x="596" y="178"/>
                  </a:lnTo>
                  <a:lnTo>
                    <a:pt x="589" y="171"/>
                  </a:lnTo>
                  <a:lnTo>
                    <a:pt x="581" y="165"/>
                  </a:lnTo>
                  <a:lnTo>
                    <a:pt x="573" y="160"/>
                  </a:lnTo>
                  <a:lnTo>
                    <a:pt x="563" y="155"/>
                  </a:lnTo>
                  <a:lnTo>
                    <a:pt x="555" y="150"/>
                  </a:lnTo>
                  <a:lnTo>
                    <a:pt x="545" y="146"/>
                  </a:lnTo>
                  <a:lnTo>
                    <a:pt x="534" y="141"/>
                  </a:lnTo>
                  <a:lnTo>
                    <a:pt x="524" y="137"/>
                  </a:lnTo>
                  <a:lnTo>
                    <a:pt x="514" y="134"/>
                  </a:lnTo>
                  <a:lnTo>
                    <a:pt x="490" y="129"/>
                  </a:lnTo>
                  <a:lnTo>
                    <a:pt x="465" y="125"/>
                  </a:lnTo>
                  <a:lnTo>
                    <a:pt x="437" y="123"/>
                  </a:lnTo>
                  <a:lnTo>
                    <a:pt x="409" y="122"/>
                  </a:lnTo>
                  <a:lnTo>
                    <a:pt x="379" y="122"/>
                  </a:lnTo>
                  <a:lnTo>
                    <a:pt x="351" y="124"/>
                  </a:lnTo>
                  <a:lnTo>
                    <a:pt x="325" y="128"/>
                  </a:lnTo>
                  <a:lnTo>
                    <a:pt x="301" y="133"/>
                  </a:lnTo>
                  <a:lnTo>
                    <a:pt x="280" y="139"/>
                  </a:lnTo>
                  <a:lnTo>
                    <a:pt x="260" y="147"/>
                  </a:lnTo>
                  <a:lnTo>
                    <a:pt x="252" y="152"/>
                  </a:lnTo>
                  <a:lnTo>
                    <a:pt x="243" y="156"/>
                  </a:lnTo>
                  <a:lnTo>
                    <a:pt x="235" y="161"/>
                  </a:lnTo>
                  <a:lnTo>
                    <a:pt x="228" y="167"/>
                  </a:lnTo>
                  <a:lnTo>
                    <a:pt x="214" y="179"/>
                  </a:lnTo>
                  <a:lnTo>
                    <a:pt x="203" y="191"/>
                  </a:lnTo>
                  <a:lnTo>
                    <a:pt x="193" y="204"/>
                  </a:lnTo>
                  <a:lnTo>
                    <a:pt x="185" y="217"/>
                  </a:lnTo>
                  <a:lnTo>
                    <a:pt x="179" y="232"/>
                  </a:lnTo>
                  <a:lnTo>
                    <a:pt x="174" y="246"/>
                  </a:lnTo>
                  <a:lnTo>
                    <a:pt x="172" y="261"/>
                  </a:lnTo>
                  <a:lnTo>
                    <a:pt x="171" y="276"/>
                  </a:lnTo>
                  <a:lnTo>
                    <a:pt x="171" y="291"/>
                  </a:lnTo>
                  <a:lnTo>
                    <a:pt x="173" y="303"/>
                  </a:lnTo>
                  <a:lnTo>
                    <a:pt x="176" y="316"/>
                  </a:lnTo>
                  <a:lnTo>
                    <a:pt x="181" y="328"/>
                  </a:lnTo>
                  <a:lnTo>
                    <a:pt x="186" y="338"/>
                  </a:lnTo>
                  <a:lnTo>
                    <a:pt x="194" y="350"/>
                  </a:lnTo>
                  <a:lnTo>
                    <a:pt x="202" y="359"/>
                  </a:lnTo>
                  <a:lnTo>
                    <a:pt x="211" y="368"/>
                  </a:lnTo>
                  <a:lnTo>
                    <a:pt x="216" y="373"/>
                  </a:lnTo>
                  <a:lnTo>
                    <a:pt x="223" y="378"/>
                  </a:lnTo>
                  <a:lnTo>
                    <a:pt x="230" y="382"/>
                  </a:lnTo>
                  <a:lnTo>
                    <a:pt x="239" y="387"/>
                  </a:lnTo>
                  <a:lnTo>
                    <a:pt x="259" y="395"/>
                  </a:lnTo>
                  <a:lnTo>
                    <a:pt x="283" y="405"/>
                  </a:lnTo>
                  <a:lnTo>
                    <a:pt x="310" y="414"/>
                  </a:lnTo>
                  <a:lnTo>
                    <a:pt x="342" y="423"/>
                  </a:lnTo>
                  <a:lnTo>
                    <a:pt x="378" y="433"/>
                  </a:lnTo>
                  <a:lnTo>
                    <a:pt x="417" y="442"/>
                  </a:lnTo>
                  <a:lnTo>
                    <a:pt x="458" y="451"/>
                  </a:lnTo>
                  <a:lnTo>
                    <a:pt x="494" y="461"/>
                  </a:lnTo>
                  <a:lnTo>
                    <a:pt x="528" y="469"/>
                  </a:lnTo>
                  <a:lnTo>
                    <a:pt x="558" y="477"/>
                  </a:lnTo>
                  <a:lnTo>
                    <a:pt x="585" y="486"/>
                  </a:lnTo>
                  <a:lnTo>
                    <a:pt x="609" y="494"/>
                  </a:lnTo>
                  <a:lnTo>
                    <a:pt x="630" y="501"/>
                  </a:lnTo>
                  <a:lnTo>
                    <a:pt x="646" y="508"/>
                  </a:lnTo>
                  <a:lnTo>
                    <a:pt x="668" y="519"/>
                  </a:lnTo>
                  <a:lnTo>
                    <a:pt x="689" y="531"/>
                  </a:lnTo>
                  <a:lnTo>
                    <a:pt x="707" y="543"/>
                  </a:lnTo>
                  <a:lnTo>
                    <a:pt x="725" y="556"/>
                  </a:lnTo>
                  <a:lnTo>
                    <a:pt x="740" y="570"/>
                  </a:lnTo>
                  <a:lnTo>
                    <a:pt x="755" y="583"/>
                  </a:lnTo>
                  <a:lnTo>
                    <a:pt x="768" y="599"/>
                  </a:lnTo>
                  <a:lnTo>
                    <a:pt x="780" y="614"/>
                  </a:lnTo>
                  <a:lnTo>
                    <a:pt x="790" y="631"/>
                  </a:lnTo>
                  <a:lnTo>
                    <a:pt x="798" y="647"/>
                  </a:lnTo>
                  <a:lnTo>
                    <a:pt x="806" y="665"/>
                  </a:lnTo>
                  <a:lnTo>
                    <a:pt x="812" y="682"/>
                  </a:lnTo>
                  <a:lnTo>
                    <a:pt x="816" y="701"/>
                  </a:lnTo>
                  <a:lnTo>
                    <a:pt x="820" y="721"/>
                  </a:lnTo>
                  <a:lnTo>
                    <a:pt x="822" y="741"/>
                  </a:lnTo>
                  <a:lnTo>
                    <a:pt x="822" y="761"/>
                  </a:lnTo>
                  <a:lnTo>
                    <a:pt x="822" y="782"/>
                  </a:lnTo>
                  <a:lnTo>
                    <a:pt x="819" y="802"/>
                  </a:lnTo>
                  <a:lnTo>
                    <a:pt x="816" y="821"/>
                  </a:lnTo>
                  <a:lnTo>
                    <a:pt x="811" y="841"/>
                  </a:lnTo>
                  <a:lnTo>
                    <a:pt x="805" y="861"/>
                  </a:lnTo>
                  <a:lnTo>
                    <a:pt x="796" y="879"/>
                  </a:lnTo>
                  <a:lnTo>
                    <a:pt x="786" y="898"/>
                  </a:lnTo>
                  <a:lnTo>
                    <a:pt x="776" y="917"/>
                  </a:lnTo>
                  <a:lnTo>
                    <a:pt x="763" y="934"/>
                  </a:lnTo>
                  <a:lnTo>
                    <a:pt x="749" y="951"/>
                  </a:lnTo>
                  <a:lnTo>
                    <a:pt x="734" y="968"/>
                  </a:lnTo>
                  <a:lnTo>
                    <a:pt x="718" y="982"/>
                  </a:lnTo>
                  <a:lnTo>
                    <a:pt x="700" y="996"/>
                  </a:lnTo>
                  <a:lnTo>
                    <a:pt x="681" y="1008"/>
                  </a:lnTo>
                  <a:lnTo>
                    <a:pt x="661" y="1020"/>
                  </a:lnTo>
                  <a:lnTo>
                    <a:pt x="640" y="1031"/>
                  </a:lnTo>
                  <a:lnTo>
                    <a:pt x="617" y="1040"/>
                  </a:lnTo>
                  <a:lnTo>
                    <a:pt x="594" y="1048"/>
                  </a:lnTo>
                  <a:lnTo>
                    <a:pt x="569" y="1056"/>
                  </a:lnTo>
                  <a:lnTo>
                    <a:pt x="546" y="1061"/>
                  </a:lnTo>
                  <a:lnTo>
                    <a:pt x="520" y="1065"/>
                  </a:lnTo>
                  <a:lnTo>
                    <a:pt x="494" y="1068"/>
                  </a:lnTo>
                  <a:lnTo>
                    <a:pt x="468" y="1070"/>
                  </a:lnTo>
                  <a:lnTo>
                    <a:pt x="440" y="1071"/>
                  </a:lnTo>
                  <a:lnTo>
                    <a:pt x="406" y="1070"/>
                  </a:lnTo>
                  <a:lnTo>
                    <a:pt x="373" y="1068"/>
                  </a:lnTo>
                  <a:lnTo>
                    <a:pt x="342" y="1065"/>
                  </a:lnTo>
                  <a:lnTo>
                    <a:pt x="312" y="1061"/>
                  </a:lnTo>
                  <a:lnTo>
                    <a:pt x="283" y="1056"/>
                  </a:lnTo>
                  <a:lnTo>
                    <a:pt x="256" y="1048"/>
                  </a:lnTo>
                  <a:lnTo>
                    <a:pt x="230" y="1040"/>
                  </a:lnTo>
                  <a:lnTo>
                    <a:pt x="205" y="1030"/>
                  </a:lnTo>
                  <a:lnTo>
                    <a:pt x="182" y="1019"/>
                  </a:lnTo>
                  <a:lnTo>
                    <a:pt x="161" y="1007"/>
                  </a:lnTo>
                  <a:lnTo>
                    <a:pt x="140" y="993"/>
                  </a:lnTo>
                  <a:lnTo>
                    <a:pt x="120" y="979"/>
                  </a:lnTo>
                  <a:lnTo>
                    <a:pt x="103" y="963"/>
                  </a:lnTo>
                  <a:lnTo>
                    <a:pt x="86" y="946"/>
                  </a:lnTo>
                  <a:lnTo>
                    <a:pt x="70" y="927"/>
                  </a:lnTo>
                  <a:lnTo>
                    <a:pt x="56" y="907"/>
                  </a:lnTo>
                  <a:lnTo>
                    <a:pt x="44" y="886"/>
                  </a:lnTo>
                  <a:lnTo>
                    <a:pt x="32" y="865"/>
                  </a:lnTo>
                  <a:lnTo>
                    <a:pt x="23" y="842"/>
                  </a:lnTo>
                  <a:lnTo>
                    <a:pt x="15" y="819"/>
                  </a:lnTo>
                  <a:lnTo>
                    <a:pt x="8" y="795"/>
                  </a:lnTo>
                  <a:lnTo>
                    <a:pt x="4" y="772"/>
                  </a:lnTo>
                  <a:lnTo>
                    <a:pt x="1" y="747"/>
                  </a:lnTo>
                  <a:lnTo>
                    <a:pt x="0" y="7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7" name="Text Box 439"/>
          <p:cNvSpPr txBox="1">
            <a:spLocks noChangeArrowheads="1"/>
          </p:cNvSpPr>
          <p:nvPr/>
        </p:nvSpPr>
        <p:spPr bwMode="auto">
          <a:xfrm>
            <a:off x="3447737" y="4929198"/>
            <a:ext cx="338445" cy="2703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0117" tIns="50057" rIns="100117" bIns="50057">
            <a:spAutoFit/>
          </a:bodyPr>
          <a:lstStyle/>
          <a:p>
            <a:pPr defTabSz="1001713"/>
            <a:r>
              <a:rPr lang="en-US" altLang="zh-CN" sz="1100" b="1" dirty="0" smtClean="0">
                <a:latin typeface="Calibri" pitchFamily="34" charset="0"/>
              </a:rPr>
              <a:t>LB</a:t>
            </a:r>
            <a:endParaRPr lang="zh-CN" altLang="en-US" sz="1100" b="1" dirty="0">
              <a:latin typeface="Calibri" pitchFamily="34" charset="0"/>
            </a:endParaRPr>
          </a:p>
        </p:txBody>
      </p:sp>
      <p:sp>
        <p:nvSpPr>
          <p:cNvPr id="259" name="Text Box 439"/>
          <p:cNvSpPr txBox="1">
            <a:spLocks noChangeArrowheads="1"/>
          </p:cNvSpPr>
          <p:nvPr/>
        </p:nvSpPr>
        <p:spPr bwMode="auto">
          <a:xfrm>
            <a:off x="5786446" y="3929066"/>
            <a:ext cx="667060" cy="2703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0117" tIns="50057" rIns="100117" bIns="50057">
            <a:spAutoFit/>
          </a:bodyPr>
          <a:lstStyle/>
          <a:p>
            <a:pPr defTabSz="1001713"/>
            <a:r>
              <a:rPr lang="en-US" altLang="zh-CN" sz="1100" b="1" dirty="0" smtClean="0">
                <a:latin typeface="Calibri" pitchFamily="34" charset="0"/>
              </a:rPr>
              <a:t>Firewall</a:t>
            </a:r>
            <a:endParaRPr lang="zh-CN" altLang="en-US" sz="1100" b="1" dirty="0">
              <a:latin typeface="Calibri" pitchFamily="34" charset="0"/>
            </a:endParaRPr>
          </a:p>
        </p:txBody>
      </p:sp>
      <p:grpSp>
        <p:nvGrpSpPr>
          <p:cNvPr id="260" name="Group 78"/>
          <p:cNvGrpSpPr>
            <a:grpSpLocks/>
          </p:cNvGrpSpPr>
          <p:nvPr/>
        </p:nvGrpSpPr>
        <p:grpSpPr bwMode="auto">
          <a:xfrm>
            <a:off x="4989512" y="3114676"/>
            <a:ext cx="558800" cy="415925"/>
            <a:chOff x="940" y="956"/>
            <a:chExt cx="464" cy="364"/>
          </a:xfrm>
        </p:grpSpPr>
        <p:sp>
          <p:nvSpPr>
            <p:cNvPr id="261" name="Freeform 79"/>
            <p:cNvSpPr>
              <a:spLocks noEditPoints="1"/>
            </p:cNvSpPr>
            <p:nvPr/>
          </p:nvSpPr>
          <p:spPr bwMode="auto">
            <a:xfrm>
              <a:off x="940" y="956"/>
              <a:ext cx="464" cy="364"/>
            </a:xfrm>
            <a:custGeom>
              <a:avLst/>
              <a:gdLst>
                <a:gd name="T0" fmla="*/ 464 w 464"/>
                <a:gd name="T1" fmla="*/ 77 h 364"/>
                <a:gd name="T2" fmla="*/ 455 w 464"/>
                <a:gd name="T3" fmla="*/ 98 h 364"/>
                <a:gd name="T4" fmla="*/ 430 w 464"/>
                <a:gd name="T5" fmla="*/ 117 h 364"/>
                <a:gd name="T6" fmla="*/ 391 w 464"/>
                <a:gd name="T7" fmla="*/ 133 h 364"/>
                <a:gd name="T8" fmla="*/ 338 w 464"/>
                <a:gd name="T9" fmla="*/ 145 h 364"/>
                <a:gd name="T10" fmla="*/ 280 w 464"/>
                <a:gd name="T11" fmla="*/ 152 h 364"/>
                <a:gd name="T12" fmla="*/ 216 w 464"/>
                <a:gd name="T13" fmla="*/ 153 h 364"/>
                <a:gd name="T14" fmla="*/ 155 w 464"/>
                <a:gd name="T15" fmla="*/ 149 h 364"/>
                <a:gd name="T16" fmla="*/ 98 w 464"/>
                <a:gd name="T17" fmla="*/ 140 h 364"/>
                <a:gd name="T18" fmla="*/ 98 w 464"/>
                <a:gd name="T19" fmla="*/ 140 h 364"/>
                <a:gd name="T20" fmla="*/ 155 w 464"/>
                <a:gd name="T21" fmla="*/ 149 h 364"/>
                <a:gd name="T22" fmla="*/ 216 w 464"/>
                <a:gd name="T23" fmla="*/ 153 h 364"/>
                <a:gd name="T24" fmla="*/ 280 w 464"/>
                <a:gd name="T25" fmla="*/ 152 h 364"/>
                <a:gd name="T26" fmla="*/ 338 w 464"/>
                <a:gd name="T27" fmla="*/ 145 h 364"/>
                <a:gd name="T28" fmla="*/ 391 w 464"/>
                <a:gd name="T29" fmla="*/ 133 h 364"/>
                <a:gd name="T30" fmla="*/ 430 w 464"/>
                <a:gd name="T31" fmla="*/ 117 h 364"/>
                <a:gd name="T32" fmla="*/ 455 w 464"/>
                <a:gd name="T33" fmla="*/ 98 h 364"/>
                <a:gd name="T34" fmla="*/ 464 w 464"/>
                <a:gd name="T35" fmla="*/ 77 h 364"/>
                <a:gd name="T36" fmla="*/ 0 w 464"/>
                <a:gd name="T37" fmla="*/ 77 h 364"/>
                <a:gd name="T38" fmla="*/ 9 w 464"/>
                <a:gd name="T39" fmla="*/ 98 h 364"/>
                <a:gd name="T40" fmla="*/ 34 w 464"/>
                <a:gd name="T41" fmla="*/ 117 h 364"/>
                <a:gd name="T42" fmla="*/ 73 w 464"/>
                <a:gd name="T43" fmla="*/ 134 h 364"/>
                <a:gd name="T44" fmla="*/ 34 w 464"/>
                <a:gd name="T45" fmla="*/ 117 h 364"/>
                <a:gd name="T46" fmla="*/ 9 w 464"/>
                <a:gd name="T47" fmla="*/ 98 h 364"/>
                <a:gd name="T48" fmla="*/ 0 w 464"/>
                <a:gd name="T49" fmla="*/ 77 h 364"/>
                <a:gd name="T50" fmla="*/ 0 w 464"/>
                <a:gd name="T51" fmla="*/ 77 h 364"/>
                <a:gd name="T52" fmla="*/ 2 w 464"/>
                <a:gd name="T53" fmla="*/ 298 h 364"/>
                <a:gd name="T54" fmla="*/ 19 w 464"/>
                <a:gd name="T55" fmla="*/ 318 h 364"/>
                <a:gd name="T56" fmla="*/ 52 w 464"/>
                <a:gd name="T57" fmla="*/ 336 h 364"/>
                <a:gd name="T58" fmla="*/ 98 w 464"/>
                <a:gd name="T59" fmla="*/ 351 h 364"/>
                <a:gd name="T60" fmla="*/ 154 w 464"/>
                <a:gd name="T61" fmla="*/ 360 h 364"/>
                <a:gd name="T62" fmla="*/ 216 w 464"/>
                <a:gd name="T63" fmla="*/ 364 h 364"/>
                <a:gd name="T64" fmla="*/ 280 w 464"/>
                <a:gd name="T65" fmla="*/ 363 h 364"/>
                <a:gd name="T66" fmla="*/ 338 w 464"/>
                <a:gd name="T67" fmla="*/ 356 h 364"/>
                <a:gd name="T68" fmla="*/ 391 w 464"/>
                <a:gd name="T69" fmla="*/ 344 h 364"/>
                <a:gd name="T70" fmla="*/ 430 w 464"/>
                <a:gd name="T71" fmla="*/ 327 h 364"/>
                <a:gd name="T72" fmla="*/ 455 w 464"/>
                <a:gd name="T73" fmla="*/ 309 h 364"/>
                <a:gd name="T74" fmla="*/ 464 w 464"/>
                <a:gd name="T75" fmla="*/ 287 h 364"/>
                <a:gd name="T76" fmla="*/ 462 w 464"/>
                <a:gd name="T77" fmla="*/ 66 h 364"/>
                <a:gd name="T78" fmla="*/ 445 w 464"/>
                <a:gd name="T79" fmla="*/ 46 h 364"/>
                <a:gd name="T80" fmla="*/ 412 w 464"/>
                <a:gd name="T81" fmla="*/ 27 h 364"/>
                <a:gd name="T82" fmla="*/ 366 w 464"/>
                <a:gd name="T83" fmla="*/ 13 h 364"/>
                <a:gd name="T84" fmla="*/ 310 w 464"/>
                <a:gd name="T85" fmla="*/ 4 h 364"/>
                <a:gd name="T86" fmla="*/ 248 w 464"/>
                <a:gd name="T87" fmla="*/ 0 h 364"/>
                <a:gd name="T88" fmla="*/ 184 w 464"/>
                <a:gd name="T89" fmla="*/ 1 h 364"/>
                <a:gd name="T90" fmla="*/ 126 w 464"/>
                <a:gd name="T91" fmla="*/ 8 h 364"/>
                <a:gd name="T92" fmla="*/ 73 w 464"/>
                <a:gd name="T93" fmla="*/ 20 h 364"/>
                <a:gd name="T94" fmla="*/ 34 w 464"/>
                <a:gd name="T95" fmla="*/ 37 h 364"/>
                <a:gd name="T96" fmla="*/ 9 w 464"/>
                <a:gd name="T97" fmla="*/ 55 h 364"/>
                <a:gd name="T98" fmla="*/ 0 w 464"/>
                <a:gd name="T99" fmla="*/ 77 h 3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4"/>
                <a:gd name="T151" fmla="*/ 0 h 364"/>
                <a:gd name="T152" fmla="*/ 464 w 464"/>
                <a:gd name="T153" fmla="*/ 364 h 3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4" h="364">
                  <a:moveTo>
                    <a:pt x="464" y="77"/>
                  </a:moveTo>
                  <a:lnTo>
                    <a:pt x="464" y="77"/>
                  </a:lnTo>
                  <a:lnTo>
                    <a:pt x="462" y="87"/>
                  </a:lnTo>
                  <a:lnTo>
                    <a:pt x="455" y="98"/>
                  </a:lnTo>
                  <a:lnTo>
                    <a:pt x="445" y="107"/>
                  </a:lnTo>
                  <a:lnTo>
                    <a:pt x="430" y="117"/>
                  </a:lnTo>
                  <a:lnTo>
                    <a:pt x="412" y="125"/>
                  </a:lnTo>
                  <a:lnTo>
                    <a:pt x="391" y="133"/>
                  </a:lnTo>
                  <a:lnTo>
                    <a:pt x="366" y="140"/>
                  </a:lnTo>
                  <a:lnTo>
                    <a:pt x="338" y="145"/>
                  </a:lnTo>
                  <a:lnTo>
                    <a:pt x="310" y="149"/>
                  </a:lnTo>
                  <a:lnTo>
                    <a:pt x="280" y="152"/>
                  </a:lnTo>
                  <a:lnTo>
                    <a:pt x="248" y="153"/>
                  </a:lnTo>
                  <a:lnTo>
                    <a:pt x="216" y="153"/>
                  </a:lnTo>
                  <a:lnTo>
                    <a:pt x="186" y="152"/>
                  </a:lnTo>
                  <a:lnTo>
                    <a:pt x="155" y="149"/>
                  </a:lnTo>
                  <a:lnTo>
                    <a:pt x="126" y="145"/>
                  </a:lnTo>
                  <a:lnTo>
                    <a:pt x="98" y="140"/>
                  </a:lnTo>
                  <a:lnTo>
                    <a:pt x="73" y="134"/>
                  </a:lnTo>
                  <a:lnTo>
                    <a:pt x="98" y="140"/>
                  </a:lnTo>
                  <a:lnTo>
                    <a:pt x="126" y="145"/>
                  </a:lnTo>
                  <a:lnTo>
                    <a:pt x="155" y="149"/>
                  </a:lnTo>
                  <a:lnTo>
                    <a:pt x="186" y="152"/>
                  </a:lnTo>
                  <a:lnTo>
                    <a:pt x="216" y="153"/>
                  </a:lnTo>
                  <a:lnTo>
                    <a:pt x="248" y="153"/>
                  </a:lnTo>
                  <a:lnTo>
                    <a:pt x="280" y="152"/>
                  </a:lnTo>
                  <a:lnTo>
                    <a:pt x="310" y="149"/>
                  </a:lnTo>
                  <a:lnTo>
                    <a:pt x="338" y="145"/>
                  </a:lnTo>
                  <a:lnTo>
                    <a:pt x="366" y="140"/>
                  </a:lnTo>
                  <a:lnTo>
                    <a:pt x="391" y="133"/>
                  </a:lnTo>
                  <a:lnTo>
                    <a:pt x="412" y="125"/>
                  </a:lnTo>
                  <a:lnTo>
                    <a:pt x="430" y="117"/>
                  </a:lnTo>
                  <a:lnTo>
                    <a:pt x="445" y="107"/>
                  </a:lnTo>
                  <a:lnTo>
                    <a:pt x="455" y="98"/>
                  </a:lnTo>
                  <a:lnTo>
                    <a:pt x="462" y="87"/>
                  </a:lnTo>
                  <a:lnTo>
                    <a:pt x="464" y="77"/>
                  </a:lnTo>
                  <a:close/>
                  <a:moveTo>
                    <a:pt x="0" y="77"/>
                  </a:moveTo>
                  <a:lnTo>
                    <a:pt x="2" y="87"/>
                  </a:lnTo>
                  <a:lnTo>
                    <a:pt x="9" y="98"/>
                  </a:lnTo>
                  <a:lnTo>
                    <a:pt x="19" y="108"/>
                  </a:lnTo>
                  <a:lnTo>
                    <a:pt x="34" y="117"/>
                  </a:lnTo>
                  <a:lnTo>
                    <a:pt x="52" y="125"/>
                  </a:lnTo>
                  <a:lnTo>
                    <a:pt x="73" y="134"/>
                  </a:lnTo>
                  <a:lnTo>
                    <a:pt x="52" y="125"/>
                  </a:lnTo>
                  <a:lnTo>
                    <a:pt x="34" y="117"/>
                  </a:lnTo>
                  <a:lnTo>
                    <a:pt x="19" y="108"/>
                  </a:lnTo>
                  <a:lnTo>
                    <a:pt x="9" y="98"/>
                  </a:lnTo>
                  <a:lnTo>
                    <a:pt x="2" y="87"/>
                  </a:lnTo>
                  <a:lnTo>
                    <a:pt x="0" y="77"/>
                  </a:lnTo>
                  <a:close/>
                  <a:moveTo>
                    <a:pt x="0" y="77"/>
                  </a:moveTo>
                  <a:lnTo>
                    <a:pt x="0" y="287"/>
                  </a:lnTo>
                  <a:lnTo>
                    <a:pt x="2" y="298"/>
                  </a:lnTo>
                  <a:lnTo>
                    <a:pt x="9" y="309"/>
                  </a:lnTo>
                  <a:lnTo>
                    <a:pt x="19" y="318"/>
                  </a:lnTo>
                  <a:lnTo>
                    <a:pt x="34" y="327"/>
                  </a:lnTo>
                  <a:lnTo>
                    <a:pt x="52" y="336"/>
                  </a:lnTo>
                  <a:lnTo>
                    <a:pt x="73" y="344"/>
                  </a:lnTo>
                  <a:lnTo>
                    <a:pt x="98" y="351"/>
                  </a:lnTo>
                  <a:lnTo>
                    <a:pt x="126" y="356"/>
                  </a:lnTo>
                  <a:lnTo>
                    <a:pt x="154" y="360"/>
                  </a:lnTo>
                  <a:lnTo>
                    <a:pt x="184" y="363"/>
                  </a:lnTo>
                  <a:lnTo>
                    <a:pt x="216" y="364"/>
                  </a:lnTo>
                  <a:lnTo>
                    <a:pt x="248" y="364"/>
                  </a:lnTo>
                  <a:lnTo>
                    <a:pt x="280" y="363"/>
                  </a:lnTo>
                  <a:lnTo>
                    <a:pt x="310" y="360"/>
                  </a:lnTo>
                  <a:lnTo>
                    <a:pt x="338" y="356"/>
                  </a:lnTo>
                  <a:lnTo>
                    <a:pt x="366" y="351"/>
                  </a:lnTo>
                  <a:lnTo>
                    <a:pt x="391" y="344"/>
                  </a:lnTo>
                  <a:lnTo>
                    <a:pt x="412" y="336"/>
                  </a:lnTo>
                  <a:lnTo>
                    <a:pt x="430" y="327"/>
                  </a:lnTo>
                  <a:lnTo>
                    <a:pt x="445" y="318"/>
                  </a:lnTo>
                  <a:lnTo>
                    <a:pt x="455" y="309"/>
                  </a:lnTo>
                  <a:lnTo>
                    <a:pt x="462" y="298"/>
                  </a:lnTo>
                  <a:lnTo>
                    <a:pt x="464" y="287"/>
                  </a:lnTo>
                  <a:lnTo>
                    <a:pt x="464" y="77"/>
                  </a:lnTo>
                  <a:lnTo>
                    <a:pt x="462" y="66"/>
                  </a:lnTo>
                  <a:lnTo>
                    <a:pt x="455" y="55"/>
                  </a:lnTo>
                  <a:lnTo>
                    <a:pt x="445" y="46"/>
                  </a:lnTo>
                  <a:lnTo>
                    <a:pt x="430" y="37"/>
                  </a:lnTo>
                  <a:lnTo>
                    <a:pt x="412" y="27"/>
                  </a:lnTo>
                  <a:lnTo>
                    <a:pt x="391" y="20"/>
                  </a:lnTo>
                  <a:lnTo>
                    <a:pt x="366" y="13"/>
                  </a:lnTo>
                  <a:lnTo>
                    <a:pt x="338" y="8"/>
                  </a:lnTo>
                  <a:lnTo>
                    <a:pt x="310" y="4"/>
                  </a:lnTo>
                  <a:lnTo>
                    <a:pt x="280" y="1"/>
                  </a:lnTo>
                  <a:lnTo>
                    <a:pt x="248" y="0"/>
                  </a:lnTo>
                  <a:lnTo>
                    <a:pt x="216" y="0"/>
                  </a:lnTo>
                  <a:lnTo>
                    <a:pt x="184" y="1"/>
                  </a:lnTo>
                  <a:lnTo>
                    <a:pt x="154" y="4"/>
                  </a:lnTo>
                  <a:lnTo>
                    <a:pt x="126" y="8"/>
                  </a:lnTo>
                  <a:lnTo>
                    <a:pt x="98" y="13"/>
                  </a:lnTo>
                  <a:lnTo>
                    <a:pt x="73" y="20"/>
                  </a:lnTo>
                  <a:lnTo>
                    <a:pt x="52" y="27"/>
                  </a:lnTo>
                  <a:lnTo>
                    <a:pt x="34" y="37"/>
                  </a:lnTo>
                  <a:lnTo>
                    <a:pt x="19" y="46"/>
                  </a:lnTo>
                  <a:lnTo>
                    <a:pt x="9" y="55"/>
                  </a:lnTo>
                  <a:lnTo>
                    <a:pt x="2" y="66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8E85B7"/>
            </a:solidFill>
            <a:ln w="9525">
              <a:solidFill>
                <a:srgbClr val="23CB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Freeform 80"/>
            <p:cNvSpPr>
              <a:spLocks/>
            </p:cNvSpPr>
            <p:nvPr/>
          </p:nvSpPr>
          <p:spPr bwMode="auto">
            <a:xfrm>
              <a:off x="941" y="956"/>
              <a:ext cx="463" cy="154"/>
            </a:xfrm>
            <a:custGeom>
              <a:avLst/>
              <a:gdLst>
                <a:gd name="T0" fmla="*/ 463 w 463"/>
                <a:gd name="T1" fmla="*/ 77 h 154"/>
                <a:gd name="T2" fmla="*/ 461 w 463"/>
                <a:gd name="T3" fmla="*/ 87 h 154"/>
                <a:gd name="T4" fmla="*/ 454 w 463"/>
                <a:gd name="T5" fmla="*/ 98 h 154"/>
                <a:gd name="T6" fmla="*/ 443 w 463"/>
                <a:gd name="T7" fmla="*/ 108 h 154"/>
                <a:gd name="T8" fmla="*/ 428 w 463"/>
                <a:gd name="T9" fmla="*/ 117 h 154"/>
                <a:gd name="T10" fmla="*/ 409 w 463"/>
                <a:gd name="T11" fmla="*/ 126 h 154"/>
                <a:gd name="T12" fmla="*/ 386 w 463"/>
                <a:gd name="T13" fmla="*/ 134 h 154"/>
                <a:gd name="T14" fmla="*/ 361 w 463"/>
                <a:gd name="T15" fmla="*/ 141 h 154"/>
                <a:gd name="T16" fmla="*/ 333 w 463"/>
                <a:gd name="T17" fmla="*/ 146 h 154"/>
                <a:gd name="T18" fmla="*/ 302 w 463"/>
                <a:gd name="T19" fmla="*/ 150 h 154"/>
                <a:gd name="T20" fmla="*/ 272 w 463"/>
                <a:gd name="T21" fmla="*/ 152 h 154"/>
                <a:gd name="T22" fmla="*/ 239 w 463"/>
                <a:gd name="T23" fmla="*/ 154 h 154"/>
                <a:gd name="T24" fmla="*/ 207 w 463"/>
                <a:gd name="T25" fmla="*/ 153 h 154"/>
                <a:gd name="T26" fmla="*/ 174 w 463"/>
                <a:gd name="T27" fmla="*/ 151 h 154"/>
                <a:gd name="T28" fmla="*/ 144 w 463"/>
                <a:gd name="T29" fmla="*/ 148 h 154"/>
                <a:gd name="T30" fmla="*/ 116 w 463"/>
                <a:gd name="T31" fmla="*/ 144 h 154"/>
                <a:gd name="T32" fmla="*/ 88 w 463"/>
                <a:gd name="T33" fmla="*/ 138 h 154"/>
                <a:gd name="T34" fmla="*/ 65 w 463"/>
                <a:gd name="T35" fmla="*/ 130 h 154"/>
                <a:gd name="T36" fmla="*/ 43 w 463"/>
                <a:gd name="T37" fmla="*/ 122 h 154"/>
                <a:gd name="T38" fmla="*/ 26 w 463"/>
                <a:gd name="T39" fmla="*/ 113 h 154"/>
                <a:gd name="T40" fmla="*/ 14 w 463"/>
                <a:gd name="T41" fmla="*/ 103 h 154"/>
                <a:gd name="T42" fmla="*/ 5 w 463"/>
                <a:gd name="T43" fmla="*/ 92 h 154"/>
                <a:gd name="T44" fmla="*/ 0 w 463"/>
                <a:gd name="T45" fmla="*/ 82 h 154"/>
                <a:gd name="T46" fmla="*/ 0 w 463"/>
                <a:gd name="T47" fmla="*/ 71 h 154"/>
                <a:gd name="T48" fmla="*/ 5 w 463"/>
                <a:gd name="T49" fmla="*/ 60 h 154"/>
                <a:gd name="T50" fmla="*/ 14 w 463"/>
                <a:gd name="T51" fmla="*/ 50 h 154"/>
                <a:gd name="T52" fmla="*/ 26 w 463"/>
                <a:gd name="T53" fmla="*/ 40 h 154"/>
                <a:gd name="T54" fmla="*/ 43 w 463"/>
                <a:gd name="T55" fmla="*/ 31 h 154"/>
                <a:gd name="T56" fmla="*/ 65 w 463"/>
                <a:gd name="T57" fmla="*/ 22 h 154"/>
                <a:gd name="T58" fmla="*/ 88 w 463"/>
                <a:gd name="T59" fmla="*/ 15 h 154"/>
                <a:gd name="T60" fmla="*/ 116 w 463"/>
                <a:gd name="T61" fmla="*/ 10 h 154"/>
                <a:gd name="T62" fmla="*/ 144 w 463"/>
                <a:gd name="T63" fmla="*/ 5 h 154"/>
                <a:gd name="T64" fmla="*/ 174 w 463"/>
                <a:gd name="T65" fmla="*/ 2 h 154"/>
                <a:gd name="T66" fmla="*/ 207 w 463"/>
                <a:gd name="T67" fmla="*/ 0 h 154"/>
                <a:gd name="T68" fmla="*/ 239 w 463"/>
                <a:gd name="T69" fmla="*/ 0 h 154"/>
                <a:gd name="T70" fmla="*/ 272 w 463"/>
                <a:gd name="T71" fmla="*/ 1 h 154"/>
                <a:gd name="T72" fmla="*/ 302 w 463"/>
                <a:gd name="T73" fmla="*/ 3 h 154"/>
                <a:gd name="T74" fmla="*/ 333 w 463"/>
                <a:gd name="T75" fmla="*/ 7 h 154"/>
                <a:gd name="T76" fmla="*/ 361 w 463"/>
                <a:gd name="T77" fmla="*/ 12 h 154"/>
                <a:gd name="T78" fmla="*/ 386 w 463"/>
                <a:gd name="T79" fmla="*/ 19 h 154"/>
                <a:gd name="T80" fmla="*/ 409 w 463"/>
                <a:gd name="T81" fmla="*/ 26 h 154"/>
                <a:gd name="T82" fmla="*/ 428 w 463"/>
                <a:gd name="T83" fmla="*/ 36 h 154"/>
                <a:gd name="T84" fmla="*/ 443 w 463"/>
                <a:gd name="T85" fmla="*/ 45 h 154"/>
                <a:gd name="T86" fmla="*/ 454 w 463"/>
                <a:gd name="T87" fmla="*/ 55 h 154"/>
                <a:gd name="T88" fmla="*/ 461 w 463"/>
                <a:gd name="T89" fmla="*/ 66 h 154"/>
                <a:gd name="T90" fmla="*/ 463 w 463"/>
                <a:gd name="T91" fmla="*/ 77 h 1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63"/>
                <a:gd name="T139" fmla="*/ 0 h 154"/>
                <a:gd name="T140" fmla="*/ 463 w 463"/>
                <a:gd name="T141" fmla="*/ 154 h 1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63" h="154">
                  <a:moveTo>
                    <a:pt x="463" y="77"/>
                  </a:moveTo>
                  <a:lnTo>
                    <a:pt x="461" y="87"/>
                  </a:lnTo>
                  <a:lnTo>
                    <a:pt x="454" y="98"/>
                  </a:lnTo>
                  <a:lnTo>
                    <a:pt x="443" y="108"/>
                  </a:lnTo>
                  <a:lnTo>
                    <a:pt x="428" y="117"/>
                  </a:lnTo>
                  <a:lnTo>
                    <a:pt x="409" y="126"/>
                  </a:lnTo>
                  <a:lnTo>
                    <a:pt x="386" y="134"/>
                  </a:lnTo>
                  <a:lnTo>
                    <a:pt x="361" y="141"/>
                  </a:lnTo>
                  <a:lnTo>
                    <a:pt x="333" y="146"/>
                  </a:lnTo>
                  <a:lnTo>
                    <a:pt x="302" y="150"/>
                  </a:lnTo>
                  <a:lnTo>
                    <a:pt x="272" y="152"/>
                  </a:lnTo>
                  <a:lnTo>
                    <a:pt x="239" y="154"/>
                  </a:lnTo>
                  <a:lnTo>
                    <a:pt x="207" y="153"/>
                  </a:lnTo>
                  <a:lnTo>
                    <a:pt x="174" y="151"/>
                  </a:lnTo>
                  <a:lnTo>
                    <a:pt x="144" y="148"/>
                  </a:lnTo>
                  <a:lnTo>
                    <a:pt x="116" y="144"/>
                  </a:lnTo>
                  <a:lnTo>
                    <a:pt x="88" y="138"/>
                  </a:lnTo>
                  <a:lnTo>
                    <a:pt x="65" y="130"/>
                  </a:lnTo>
                  <a:lnTo>
                    <a:pt x="43" y="122"/>
                  </a:lnTo>
                  <a:lnTo>
                    <a:pt x="26" y="113"/>
                  </a:lnTo>
                  <a:lnTo>
                    <a:pt x="14" y="103"/>
                  </a:lnTo>
                  <a:lnTo>
                    <a:pt x="5" y="92"/>
                  </a:lnTo>
                  <a:lnTo>
                    <a:pt x="0" y="82"/>
                  </a:lnTo>
                  <a:lnTo>
                    <a:pt x="0" y="71"/>
                  </a:lnTo>
                  <a:lnTo>
                    <a:pt x="5" y="60"/>
                  </a:lnTo>
                  <a:lnTo>
                    <a:pt x="14" y="50"/>
                  </a:lnTo>
                  <a:lnTo>
                    <a:pt x="26" y="40"/>
                  </a:lnTo>
                  <a:lnTo>
                    <a:pt x="43" y="31"/>
                  </a:lnTo>
                  <a:lnTo>
                    <a:pt x="65" y="22"/>
                  </a:lnTo>
                  <a:lnTo>
                    <a:pt x="88" y="15"/>
                  </a:lnTo>
                  <a:lnTo>
                    <a:pt x="116" y="10"/>
                  </a:lnTo>
                  <a:lnTo>
                    <a:pt x="144" y="5"/>
                  </a:lnTo>
                  <a:lnTo>
                    <a:pt x="174" y="2"/>
                  </a:lnTo>
                  <a:lnTo>
                    <a:pt x="207" y="0"/>
                  </a:lnTo>
                  <a:lnTo>
                    <a:pt x="239" y="0"/>
                  </a:lnTo>
                  <a:lnTo>
                    <a:pt x="272" y="1"/>
                  </a:lnTo>
                  <a:lnTo>
                    <a:pt x="302" y="3"/>
                  </a:lnTo>
                  <a:lnTo>
                    <a:pt x="333" y="7"/>
                  </a:lnTo>
                  <a:lnTo>
                    <a:pt x="361" y="12"/>
                  </a:lnTo>
                  <a:lnTo>
                    <a:pt x="386" y="19"/>
                  </a:lnTo>
                  <a:lnTo>
                    <a:pt x="409" y="26"/>
                  </a:lnTo>
                  <a:lnTo>
                    <a:pt x="428" y="36"/>
                  </a:lnTo>
                  <a:lnTo>
                    <a:pt x="443" y="45"/>
                  </a:lnTo>
                  <a:lnTo>
                    <a:pt x="454" y="55"/>
                  </a:lnTo>
                  <a:lnTo>
                    <a:pt x="461" y="66"/>
                  </a:lnTo>
                  <a:lnTo>
                    <a:pt x="463" y="77"/>
                  </a:lnTo>
                  <a:close/>
                </a:path>
              </a:pathLst>
            </a:custGeom>
            <a:solidFill>
              <a:srgbClr val="BBB4D6"/>
            </a:solidFill>
            <a:ln w="6350" cmpd="sng">
              <a:solidFill>
                <a:srgbClr val="04D6E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3" name="Freeform 81"/>
            <p:cNvSpPr>
              <a:spLocks noEditPoints="1"/>
            </p:cNvSpPr>
            <p:nvPr/>
          </p:nvSpPr>
          <p:spPr bwMode="auto">
            <a:xfrm>
              <a:off x="1047" y="970"/>
              <a:ext cx="244" cy="121"/>
            </a:xfrm>
            <a:custGeom>
              <a:avLst/>
              <a:gdLst>
                <a:gd name="T0" fmla="*/ 45 w 244"/>
                <a:gd name="T1" fmla="*/ 68 h 121"/>
                <a:gd name="T2" fmla="*/ 187 w 244"/>
                <a:gd name="T3" fmla="*/ 68 h 121"/>
                <a:gd name="T4" fmla="*/ 97 w 244"/>
                <a:gd name="T5" fmla="*/ 103 h 121"/>
                <a:gd name="T6" fmla="*/ 45 w 244"/>
                <a:gd name="T7" fmla="*/ 68 h 121"/>
                <a:gd name="T8" fmla="*/ 200 w 244"/>
                <a:gd name="T9" fmla="*/ 53 h 121"/>
                <a:gd name="T10" fmla="*/ 57 w 244"/>
                <a:gd name="T11" fmla="*/ 53 h 121"/>
                <a:gd name="T12" fmla="*/ 148 w 244"/>
                <a:gd name="T13" fmla="*/ 18 h 121"/>
                <a:gd name="T14" fmla="*/ 200 w 244"/>
                <a:gd name="T15" fmla="*/ 53 h 121"/>
                <a:gd name="T16" fmla="*/ 93 w 244"/>
                <a:gd name="T17" fmla="*/ 121 h 121"/>
                <a:gd name="T18" fmla="*/ 244 w 244"/>
                <a:gd name="T19" fmla="*/ 62 h 121"/>
                <a:gd name="T20" fmla="*/ 151 w 244"/>
                <a:gd name="T21" fmla="*/ 0 h 121"/>
                <a:gd name="T22" fmla="*/ 0 w 244"/>
                <a:gd name="T23" fmla="*/ 59 h 121"/>
                <a:gd name="T24" fmla="*/ 93 w 244"/>
                <a:gd name="T25" fmla="*/ 12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"/>
                <a:gd name="T40" fmla="*/ 0 h 121"/>
                <a:gd name="T41" fmla="*/ 244 w 244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" h="121">
                  <a:moveTo>
                    <a:pt x="45" y="68"/>
                  </a:moveTo>
                  <a:lnTo>
                    <a:pt x="187" y="68"/>
                  </a:lnTo>
                  <a:lnTo>
                    <a:pt x="97" y="103"/>
                  </a:lnTo>
                  <a:lnTo>
                    <a:pt x="45" y="68"/>
                  </a:lnTo>
                  <a:close/>
                  <a:moveTo>
                    <a:pt x="200" y="53"/>
                  </a:moveTo>
                  <a:lnTo>
                    <a:pt x="57" y="53"/>
                  </a:lnTo>
                  <a:lnTo>
                    <a:pt x="148" y="18"/>
                  </a:lnTo>
                  <a:lnTo>
                    <a:pt x="200" y="53"/>
                  </a:lnTo>
                  <a:close/>
                  <a:moveTo>
                    <a:pt x="93" y="121"/>
                  </a:moveTo>
                  <a:lnTo>
                    <a:pt x="244" y="62"/>
                  </a:lnTo>
                  <a:lnTo>
                    <a:pt x="151" y="0"/>
                  </a:lnTo>
                  <a:lnTo>
                    <a:pt x="0" y="59"/>
                  </a:lnTo>
                  <a:lnTo>
                    <a:pt x="93" y="1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4" name="Freeform 82"/>
            <p:cNvSpPr>
              <a:spLocks noEditPoints="1"/>
            </p:cNvSpPr>
            <p:nvPr/>
          </p:nvSpPr>
          <p:spPr bwMode="auto">
            <a:xfrm>
              <a:off x="1053" y="974"/>
              <a:ext cx="244" cy="121"/>
            </a:xfrm>
            <a:custGeom>
              <a:avLst/>
              <a:gdLst>
                <a:gd name="T0" fmla="*/ 44 w 244"/>
                <a:gd name="T1" fmla="*/ 68 h 121"/>
                <a:gd name="T2" fmla="*/ 187 w 244"/>
                <a:gd name="T3" fmla="*/ 68 h 121"/>
                <a:gd name="T4" fmla="*/ 96 w 244"/>
                <a:gd name="T5" fmla="*/ 103 h 121"/>
                <a:gd name="T6" fmla="*/ 44 w 244"/>
                <a:gd name="T7" fmla="*/ 68 h 121"/>
                <a:gd name="T8" fmla="*/ 199 w 244"/>
                <a:gd name="T9" fmla="*/ 54 h 121"/>
                <a:gd name="T10" fmla="*/ 57 w 244"/>
                <a:gd name="T11" fmla="*/ 54 h 121"/>
                <a:gd name="T12" fmla="*/ 147 w 244"/>
                <a:gd name="T13" fmla="*/ 19 h 121"/>
                <a:gd name="T14" fmla="*/ 199 w 244"/>
                <a:gd name="T15" fmla="*/ 54 h 121"/>
                <a:gd name="T16" fmla="*/ 93 w 244"/>
                <a:gd name="T17" fmla="*/ 121 h 121"/>
                <a:gd name="T18" fmla="*/ 244 w 244"/>
                <a:gd name="T19" fmla="*/ 63 h 121"/>
                <a:gd name="T20" fmla="*/ 151 w 244"/>
                <a:gd name="T21" fmla="*/ 0 h 121"/>
                <a:gd name="T22" fmla="*/ 0 w 244"/>
                <a:gd name="T23" fmla="*/ 59 h 121"/>
                <a:gd name="T24" fmla="*/ 93 w 244"/>
                <a:gd name="T25" fmla="*/ 12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"/>
                <a:gd name="T40" fmla="*/ 0 h 121"/>
                <a:gd name="T41" fmla="*/ 244 w 244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" h="121">
                  <a:moveTo>
                    <a:pt x="44" y="68"/>
                  </a:moveTo>
                  <a:lnTo>
                    <a:pt x="187" y="68"/>
                  </a:lnTo>
                  <a:lnTo>
                    <a:pt x="96" y="103"/>
                  </a:lnTo>
                  <a:lnTo>
                    <a:pt x="44" y="68"/>
                  </a:lnTo>
                  <a:close/>
                  <a:moveTo>
                    <a:pt x="199" y="54"/>
                  </a:moveTo>
                  <a:lnTo>
                    <a:pt x="57" y="54"/>
                  </a:lnTo>
                  <a:lnTo>
                    <a:pt x="147" y="19"/>
                  </a:lnTo>
                  <a:lnTo>
                    <a:pt x="199" y="54"/>
                  </a:lnTo>
                  <a:close/>
                  <a:moveTo>
                    <a:pt x="93" y="121"/>
                  </a:moveTo>
                  <a:lnTo>
                    <a:pt x="244" y="63"/>
                  </a:lnTo>
                  <a:lnTo>
                    <a:pt x="151" y="0"/>
                  </a:lnTo>
                  <a:lnTo>
                    <a:pt x="0" y="59"/>
                  </a:lnTo>
                  <a:lnTo>
                    <a:pt x="93" y="1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Freeform 83"/>
            <p:cNvSpPr>
              <a:spLocks noEditPoints="1"/>
            </p:cNvSpPr>
            <p:nvPr/>
          </p:nvSpPr>
          <p:spPr bwMode="auto">
            <a:xfrm>
              <a:off x="1097" y="1170"/>
              <a:ext cx="161" cy="97"/>
            </a:xfrm>
            <a:custGeom>
              <a:avLst/>
              <a:gdLst>
                <a:gd name="T0" fmla="*/ 61 w 161"/>
                <a:gd name="T1" fmla="*/ 55 h 97"/>
                <a:gd name="T2" fmla="*/ 78 w 161"/>
                <a:gd name="T3" fmla="*/ 55 h 97"/>
                <a:gd name="T4" fmla="*/ 113 w 161"/>
                <a:gd name="T5" fmla="*/ 97 h 97"/>
                <a:gd name="T6" fmla="*/ 161 w 161"/>
                <a:gd name="T7" fmla="*/ 97 h 97"/>
                <a:gd name="T8" fmla="*/ 161 w 161"/>
                <a:gd name="T9" fmla="*/ 80 h 97"/>
                <a:gd name="T10" fmla="*/ 141 w 161"/>
                <a:gd name="T11" fmla="*/ 80 h 97"/>
                <a:gd name="T12" fmla="*/ 116 w 161"/>
                <a:gd name="T13" fmla="*/ 51 h 97"/>
                <a:gd name="T14" fmla="*/ 120 w 161"/>
                <a:gd name="T15" fmla="*/ 49 h 97"/>
                <a:gd name="T16" fmla="*/ 128 w 161"/>
                <a:gd name="T17" fmla="*/ 46 h 97"/>
                <a:gd name="T18" fmla="*/ 135 w 161"/>
                <a:gd name="T19" fmla="*/ 42 h 97"/>
                <a:gd name="T20" fmla="*/ 138 w 161"/>
                <a:gd name="T21" fmla="*/ 38 h 97"/>
                <a:gd name="T22" fmla="*/ 142 w 161"/>
                <a:gd name="T23" fmla="*/ 33 h 97"/>
                <a:gd name="T24" fmla="*/ 143 w 161"/>
                <a:gd name="T25" fmla="*/ 27 h 97"/>
                <a:gd name="T26" fmla="*/ 142 w 161"/>
                <a:gd name="T27" fmla="*/ 24 h 97"/>
                <a:gd name="T28" fmla="*/ 141 w 161"/>
                <a:gd name="T29" fmla="*/ 18 h 97"/>
                <a:gd name="T30" fmla="*/ 136 w 161"/>
                <a:gd name="T31" fmla="*/ 13 h 97"/>
                <a:gd name="T32" fmla="*/ 130 w 161"/>
                <a:gd name="T33" fmla="*/ 8 h 97"/>
                <a:gd name="T34" fmla="*/ 128 w 161"/>
                <a:gd name="T35" fmla="*/ 6 h 97"/>
                <a:gd name="T36" fmla="*/ 121 w 161"/>
                <a:gd name="T37" fmla="*/ 3 h 97"/>
                <a:gd name="T38" fmla="*/ 113 w 161"/>
                <a:gd name="T39" fmla="*/ 1 h 97"/>
                <a:gd name="T40" fmla="*/ 104 w 161"/>
                <a:gd name="T41" fmla="*/ 0 h 97"/>
                <a:gd name="T42" fmla="*/ 93 w 161"/>
                <a:gd name="T43" fmla="*/ 0 h 97"/>
                <a:gd name="T44" fmla="*/ 0 w 161"/>
                <a:gd name="T45" fmla="*/ 0 h 97"/>
                <a:gd name="T46" fmla="*/ 0 w 161"/>
                <a:gd name="T47" fmla="*/ 16 h 97"/>
                <a:gd name="T48" fmla="*/ 21 w 161"/>
                <a:gd name="T49" fmla="*/ 16 h 97"/>
                <a:gd name="T50" fmla="*/ 21 w 161"/>
                <a:gd name="T51" fmla="*/ 80 h 97"/>
                <a:gd name="T52" fmla="*/ 0 w 161"/>
                <a:gd name="T53" fmla="*/ 80 h 97"/>
                <a:gd name="T54" fmla="*/ 0 w 161"/>
                <a:gd name="T55" fmla="*/ 97 h 97"/>
                <a:gd name="T56" fmla="*/ 81 w 161"/>
                <a:gd name="T57" fmla="*/ 97 h 97"/>
                <a:gd name="T58" fmla="*/ 81 w 161"/>
                <a:gd name="T59" fmla="*/ 80 h 97"/>
                <a:gd name="T60" fmla="*/ 61 w 161"/>
                <a:gd name="T61" fmla="*/ 80 h 97"/>
                <a:gd name="T62" fmla="*/ 61 w 161"/>
                <a:gd name="T63" fmla="*/ 55 h 97"/>
                <a:gd name="T64" fmla="*/ 61 w 161"/>
                <a:gd name="T65" fmla="*/ 16 h 97"/>
                <a:gd name="T66" fmla="*/ 78 w 161"/>
                <a:gd name="T67" fmla="*/ 16 h 97"/>
                <a:gd name="T68" fmla="*/ 87 w 161"/>
                <a:gd name="T69" fmla="*/ 16 h 97"/>
                <a:gd name="T70" fmla="*/ 94 w 161"/>
                <a:gd name="T71" fmla="*/ 18 h 97"/>
                <a:gd name="T72" fmla="*/ 99 w 161"/>
                <a:gd name="T73" fmla="*/ 22 h 97"/>
                <a:gd name="T74" fmla="*/ 101 w 161"/>
                <a:gd name="T75" fmla="*/ 28 h 97"/>
                <a:gd name="T76" fmla="*/ 101 w 161"/>
                <a:gd name="T77" fmla="*/ 29 h 97"/>
                <a:gd name="T78" fmla="*/ 99 w 161"/>
                <a:gd name="T79" fmla="*/ 33 h 97"/>
                <a:gd name="T80" fmla="*/ 93 w 161"/>
                <a:gd name="T81" fmla="*/ 36 h 97"/>
                <a:gd name="T82" fmla="*/ 86 w 161"/>
                <a:gd name="T83" fmla="*/ 38 h 97"/>
                <a:gd name="T84" fmla="*/ 75 w 161"/>
                <a:gd name="T85" fmla="*/ 39 h 97"/>
                <a:gd name="T86" fmla="*/ 61 w 161"/>
                <a:gd name="T87" fmla="*/ 39 h 97"/>
                <a:gd name="T88" fmla="*/ 61 w 161"/>
                <a:gd name="T89" fmla="*/ 16 h 9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1"/>
                <a:gd name="T136" fmla="*/ 0 h 97"/>
                <a:gd name="T137" fmla="*/ 161 w 161"/>
                <a:gd name="T138" fmla="*/ 97 h 9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1" h="97">
                  <a:moveTo>
                    <a:pt x="61" y="55"/>
                  </a:moveTo>
                  <a:lnTo>
                    <a:pt x="78" y="55"/>
                  </a:lnTo>
                  <a:lnTo>
                    <a:pt x="113" y="97"/>
                  </a:lnTo>
                  <a:lnTo>
                    <a:pt x="161" y="97"/>
                  </a:lnTo>
                  <a:lnTo>
                    <a:pt x="161" y="80"/>
                  </a:lnTo>
                  <a:lnTo>
                    <a:pt x="141" y="80"/>
                  </a:lnTo>
                  <a:lnTo>
                    <a:pt x="116" y="51"/>
                  </a:lnTo>
                  <a:lnTo>
                    <a:pt x="120" y="49"/>
                  </a:lnTo>
                  <a:lnTo>
                    <a:pt x="128" y="46"/>
                  </a:lnTo>
                  <a:lnTo>
                    <a:pt x="135" y="42"/>
                  </a:lnTo>
                  <a:lnTo>
                    <a:pt x="138" y="38"/>
                  </a:lnTo>
                  <a:lnTo>
                    <a:pt x="142" y="33"/>
                  </a:lnTo>
                  <a:lnTo>
                    <a:pt x="143" y="27"/>
                  </a:lnTo>
                  <a:lnTo>
                    <a:pt x="142" y="24"/>
                  </a:lnTo>
                  <a:lnTo>
                    <a:pt x="141" y="18"/>
                  </a:lnTo>
                  <a:lnTo>
                    <a:pt x="136" y="13"/>
                  </a:lnTo>
                  <a:lnTo>
                    <a:pt x="130" y="8"/>
                  </a:lnTo>
                  <a:lnTo>
                    <a:pt x="128" y="6"/>
                  </a:lnTo>
                  <a:lnTo>
                    <a:pt x="121" y="3"/>
                  </a:lnTo>
                  <a:lnTo>
                    <a:pt x="113" y="1"/>
                  </a:lnTo>
                  <a:lnTo>
                    <a:pt x="104" y="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1" y="16"/>
                  </a:lnTo>
                  <a:lnTo>
                    <a:pt x="21" y="80"/>
                  </a:lnTo>
                  <a:lnTo>
                    <a:pt x="0" y="80"/>
                  </a:lnTo>
                  <a:lnTo>
                    <a:pt x="0" y="97"/>
                  </a:lnTo>
                  <a:lnTo>
                    <a:pt x="81" y="97"/>
                  </a:lnTo>
                  <a:lnTo>
                    <a:pt x="81" y="80"/>
                  </a:lnTo>
                  <a:lnTo>
                    <a:pt x="61" y="80"/>
                  </a:lnTo>
                  <a:lnTo>
                    <a:pt x="61" y="55"/>
                  </a:lnTo>
                  <a:close/>
                  <a:moveTo>
                    <a:pt x="61" y="16"/>
                  </a:moveTo>
                  <a:lnTo>
                    <a:pt x="78" y="16"/>
                  </a:lnTo>
                  <a:lnTo>
                    <a:pt x="87" y="16"/>
                  </a:lnTo>
                  <a:lnTo>
                    <a:pt x="94" y="18"/>
                  </a:lnTo>
                  <a:lnTo>
                    <a:pt x="99" y="22"/>
                  </a:lnTo>
                  <a:lnTo>
                    <a:pt x="101" y="28"/>
                  </a:lnTo>
                  <a:lnTo>
                    <a:pt x="101" y="29"/>
                  </a:lnTo>
                  <a:lnTo>
                    <a:pt x="99" y="33"/>
                  </a:lnTo>
                  <a:lnTo>
                    <a:pt x="93" y="36"/>
                  </a:lnTo>
                  <a:lnTo>
                    <a:pt x="86" y="38"/>
                  </a:lnTo>
                  <a:lnTo>
                    <a:pt x="75" y="39"/>
                  </a:lnTo>
                  <a:lnTo>
                    <a:pt x="61" y="39"/>
                  </a:lnTo>
                  <a:lnTo>
                    <a:pt x="61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Freeform 84"/>
            <p:cNvSpPr>
              <a:spLocks noEditPoints="1"/>
            </p:cNvSpPr>
            <p:nvPr/>
          </p:nvSpPr>
          <p:spPr bwMode="auto">
            <a:xfrm>
              <a:off x="1086" y="1160"/>
              <a:ext cx="161" cy="97"/>
            </a:xfrm>
            <a:custGeom>
              <a:avLst/>
              <a:gdLst>
                <a:gd name="T0" fmla="*/ 61 w 161"/>
                <a:gd name="T1" fmla="*/ 54 h 97"/>
                <a:gd name="T2" fmla="*/ 79 w 161"/>
                <a:gd name="T3" fmla="*/ 54 h 97"/>
                <a:gd name="T4" fmla="*/ 114 w 161"/>
                <a:gd name="T5" fmla="*/ 97 h 97"/>
                <a:gd name="T6" fmla="*/ 161 w 161"/>
                <a:gd name="T7" fmla="*/ 97 h 97"/>
                <a:gd name="T8" fmla="*/ 161 w 161"/>
                <a:gd name="T9" fmla="*/ 81 h 97"/>
                <a:gd name="T10" fmla="*/ 141 w 161"/>
                <a:gd name="T11" fmla="*/ 81 h 97"/>
                <a:gd name="T12" fmla="*/ 115 w 161"/>
                <a:gd name="T13" fmla="*/ 51 h 97"/>
                <a:gd name="T14" fmla="*/ 121 w 161"/>
                <a:gd name="T15" fmla="*/ 50 h 97"/>
                <a:gd name="T16" fmla="*/ 129 w 161"/>
                <a:gd name="T17" fmla="*/ 46 h 97"/>
                <a:gd name="T18" fmla="*/ 135 w 161"/>
                <a:gd name="T19" fmla="*/ 43 h 97"/>
                <a:gd name="T20" fmla="*/ 139 w 161"/>
                <a:gd name="T21" fmla="*/ 38 h 97"/>
                <a:gd name="T22" fmla="*/ 141 w 161"/>
                <a:gd name="T23" fmla="*/ 33 h 97"/>
                <a:gd name="T24" fmla="*/ 143 w 161"/>
                <a:gd name="T25" fmla="*/ 27 h 97"/>
                <a:gd name="T26" fmla="*/ 143 w 161"/>
                <a:gd name="T27" fmla="*/ 24 h 97"/>
                <a:gd name="T28" fmla="*/ 140 w 161"/>
                <a:gd name="T29" fmla="*/ 18 h 97"/>
                <a:gd name="T30" fmla="*/ 137 w 161"/>
                <a:gd name="T31" fmla="*/ 13 h 97"/>
                <a:gd name="T32" fmla="*/ 131 w 161"/>
                <a:gd name="T33" fmla="*/ 8 h 97"/>
                <a:gd name="T34" fmla="*/ 128 w 161"/>
                <a:gd name="T35" fmla="*/ 7 h 97"/>
                <a:gd name="T36" fmla="*/ 122 w 161"/>
                <a:gd name="T37" fmla="*/ 4 h 97"/>
                <a:gd name="T38" fmla="*/ 113 w 161"/>
                <a:gd name="T39" fmla="*/ 2 h 97"/>
                <a:gd name="T40" fmla="*/ 104 w 161"/>
                <a:gd name="T41" fmla="*/ 1 h 97"/>
                <a:gd name="T42" fmla="*/ 93 w 161"/>
                <a:gd name="T43" fmla="*/ 0 h 97"/>
                <a:gd name="T44" fmla="*/ 0 w 161"/>
                <a:gd name="T45" fmla="*/ 0 h 97"/>
                <a:gd name="T46" fmla="*/ 0 w 161"/>
                <a:gd name="T47" fmla="*/ 16 h 97"/>
                <a:gd name="T48" fmla="*/ 21 w 161"/>
                <a:gd name="T49" fmla="*/ 16 h 97"/>
                <a:gd name="T50" fmla="*/ 21 w 161"/>
                <a:gd name="T51" fmla="*/ 81 h 97"/>
                <a:gd name="T52" fmla="*/ 0 w 161"/>
                <a:gd name="T53" fmla="*/ 81 h 97"/>
                <a:gd name="T54" fmla="*/ 0 w 161"/>
                <a:gd name="T55" fmla="*/ 97 h 97"/>
                <a:gd name="T56" fmla="*/ 80 w 161"/>
                <a:gd name="T57" fmla="*/ 97 h 97"/>
                <a:gd name="T58" fmla="*/ 80 w 161"/>
                <a:gd name="T59" fmla="*/ 81 h 97"/>
                <a:gd name="T60" fmla="*/ 61 w 161"/>
                <a:gd name="T61" fmla="*/ 81 h 97"/>
                <a:gd name="T62" fmla="*/ 61 w 161"/>
                <a:gd name="T63" fmla="*/ 54 h 97"/>
                <a:gd name="T64" fmla="*/ 61 w 161"/>
                <a:gd name="T65" fmla="*/ 16 h 97"/>
                <a:gd name="T66" fmla="*/ 79 w 161"/>
                <a:gd name="T67" fmla="*/ 16 h 97"/>
                <a:gd name="T68" fmla="*/ 87 w 161"/>
                <a:gd name="T69" fmla="*/ 17 h 97"/>
                <a:gd name="T70" fmla="*/ 95 w 161"/>
                <a:gd name="T71" fmla="*/ 19 h 97"/>
                <a:gd name="T72" fmla="*/ 98 w 161"/>
                <a:gd name="T73" fmla="*/ 22 h 97"/>
                <a:gd name="T74" fmla="*/ 101 w 161"/>
                <a:gd name="T75" fmla="*/ 27 h 97"/>
                <a:gd name="T76" fmla="*/ 101 w 161"/>
                <a:gd name="T77" fmla="*/ 28 h 97"/>
                <a:gd name="T78" fmla="*/ 98 w 161"/>
                <a:gd name="T79" fmla="*/ 34 h 97"/>
                <a:gd name="T80" fmla="*/ 94 w 161"/>
                <a:gd name="T81" fmla="*/ 37 h 97"/>
                <a:gd name="T82" fmla="*/ 86 w 161"/>
                <a:gd name="T83" fmla="*/ 39 h 97"/>
                <a:gd name="T84" fmla="*/ 76 w 161"/>
                <a:gd name="T85" fmla="*/ 39 h 97"/>
                <a:gd name="T86" fmla="*/ 61 w 161"/>
                <a:gd name="T87" fmla="*/ 39 h 97"/>
                <a:gd name="T88" fmla="*/ 61 w 161"/>
                <a:gd name="T89" fmla="*/ 16 h 9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1"/>
                <a:gd name="T136" fmla="*/ 0 h 97"/>
                <a:gd name="T137" fmla="*/ 161 w 161"/>
                <a:gd name="T138" fmla="*/ 97 h 9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1" h="97">
                  <a:moveTo>
                    <a:pt x="61" y="54"/>
                  </a:moveTo>
                  <a:lnTo>
                    <a:pt x="79" y="54"/>
                  </a:lnTo>
                  <a:lnTo>
                    <a:pt x="114" y="97"/>
                  </a:lnTo>
                  <a:lnTo>
                    <a:pt x="161" y="97"/>
                  </a:lnTo>
                  <a:lnTo>
                    <a:pt x="161" y="81"/>
                  </a:lnTo>
                  <a:lnTo>
                    <a:pt x="141" y="81"/>
                  </a:lnTo>
                  <a:lnTo>
                    <a:pt x="115" y="51"/>
                  </a:lnTo>
                  <a:lnTo>
                    <a:pt x="121" y="50"/>
                  </a:lnTo>
                  <a:lnTo>
                    <a:pt x="129" y="46"/>
                  </a:lnTo>
                  <a:lnTo>
                    <a:pt x="135" y="43"/>
                  </a:lnTo>
                  <a:lnTo>
                    <a:pt x="139" y="38"/>
                  </a:lnTo>
                  <a:lnTo>
                    <a:pt x="141" y="33"/>
                  </a:lnTo>
                  <a:lnTo>
                    <a:pt x="143" y="27"/>
                  </a:lnTo>
                  <a:lnTo>
                    <a:pt x="143" y="24"/>
                  </a:lnTo>
                  <a:lnTo>
                    <a:pt x="140" y="18"/>
                  </a:lnTo>
                  <a:lnTo>
                    <a:pt x="137" y="13"/>
                  </a:lnTo>
                  <a:lnTo>
                    <a:pt x="131" y="8"/>
                  </a:lnTo>
                  <a:lnTo>
                    <a:pt x="128" y="7"/>
                  </a:lnTo>
                  <a:lnTo>
                    <a:pt x="122" y="4"/>
                  </a:lnTo>
                  <a:lnTo>
                    <a:pt x="113" y="2"/>
                  </a:lnTo>
                  <a:lnTo>
                    <a:pt x="104" y="1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1" y="16"/>
                  </a:lnTo>
                  <a:lnTo>
                    <a:pt x="21" y="8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80" y="97"/>
                  </a:lnTo>
                  <a:lnTo>
                    <a:pt x="80" y="81"/>
                  </a:lnTo>
                  <a:lnTo>
                    <a:pt x="61" y="81"/>
                  </a:lnTo>
                  <a:lnTo>
                    <a:pt x="61" y="54"/>
                  </a:lnTo>
                  <a:close/>
                  <a:moveTo>
                    <a:pt x="61" y="16"/>
                  </a:moveTo>
                  <a:lnTo>
                    <a:pt x="79" y="16"/>
                  </a:lnTo>
                  <a:lnTo>
                    <a:pt x="87" y="17"/>
                  </a:lnTo>
                  <a:lnTo>
                    <a:pt x="95" y="19"/>
                  </a:lnTo>
                  <a:lnTo>
                    <a:pt x="98" y="22"/>
                  </a:lnTo>
                  <a:lnTo>
                    <a:pt x="101" y="27"/>
                  </a:lnTo>
                  <a:lnTo>
                    <a:pt x="101" y="28"/>
                  </a:lnTo>
                  <a:lnTo>
                    <a:pt x="98" y="34"/>
                  </a:lnTo>
                  <a:lnTo>
                    <a:pt x="94" y="37"/>
                  </a:lnTo>
                  <a:lnTo>
                    <a:pt x="86" y="39"/>
                  </a:lnTo>
                  <a:lnTo>
                    <a:pt x="76" y="39"/>
                  </a:lnTo>
                  <a:lnTo>
                    <a:pt x="61" y="39"/>
                  </a:lnTo>
                  <a:lnTo>
                    <a:pt x="6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7" name="Group 85"/>
          <p:cNvGrpSpPr>
            <a:grpSpLocks/>
          </p:cNvGrpSpPr>
          <p:nvPr/>
        </p:nvGrpSpPr>
        <p:grpSpPr bwMode="auto">
          <a:xfrm>
            <a:off x="3457574" y="3155951"/>
            <a:ext cx="560388" cy="415925"/>
            <a:chOff x="940" y="956"/>
            <a:chExt cx="464" cy="364"/>
          </a:xfrm>
        </p:grpSpPr>
        <p:sp>
          <p:nvSpPr>
            <p:cNvPr id="268" name="Freeform 86"/>
            <p:cNvSpPr>
              <a:spLocks noEditPoints="1"/>
            </p:cNvSpPr>
            <p:nvPr/>
          </p:nvSpPr>
          <p:spPr bwMode="auto">
            <a:xfrm>
              <a:off x="940" y="956"/>
              <a:ext cx="464" cy="364"/>
            </a:xfrm>
            <a:custGeom>
              <a:avLst/>
              <a:gdLst>
                <a:gd name="T0" fmla="*/ 464 w 464"/>
                <a:gd name="T1" fmla="*/ 77 h 364"/>
                <a:gd name="T2" fmla="*/ 455 w 464"/>
                <a:gd name="T3" fmla="*/ 98 h 364"/>
                <a:gd name="T4" fmla="*/ 430 w 464"/>
                <a:gd name="T5" fmla="*/ 117 h 364"/>
                <a:gd name="T6" fmla="*/ 391 w 464"/>
                <a:gd name="T7" fmla="*/ 133 h 364"/>
                <a:gd name="T8" fmla="*/ 338 w 464"/>
                <a:gd name="T9" fmla="*/ 145 h 364"/>
                <a:gd name="T10" fmla="*/ 280 w 464"/>
                <a:gd name="T11" fmla="*/ 152 h 364"/>
                <a:gd name="T12" fmla="*/ 216 w 464"/>
                <a:gd name="T13" fmla="*/ 153 h 364"/>
                <a:gd name="T14" fmla="*/ 155 w 464"/>
                <a:gd name="T15" fmla="*/ 149 h 364"/>
                <a:gd name="T16" fmla="*/ 98 w 464"/>
                <a:gd name="T17" fmla="*/ 140 h 364"/>
                <a:gd name="T18" fmla="*/ 98 w 464"/>
                <a:gd name="T19" fmla="*/ 140 h 364"/>
                <a:gd name="T20" fmla="*/ 155 w 464"/>
                <a:gd name="T21" fmla="*/ 149 h 364"/>
                <a:gd name="T22" fmla="*/ 216 w 464"/>
                <a:gd name="T23" fmla="*/ 153 h 364"/>
                <a:gd name="T24" fmla="*/ 280 w 464"/>
                <a:gd name="T25" fmla="*/ 152 h 364"/>
                <a:gd name="T26" fmla="*/ 338 w 464"/>
                <a:gd name="T27" fmla="*/ 145 h 364"/>
                <a:gd name="T28" fmla="*/ 391 w 464"/>
                <a:gd name="T29" fmla="*/ 133 h 364"/>
                <a:gd name="T30" fmla="*/ 430 w 464"/>
                <a:gd name="T31" fmla="*/ 117 h 364"/>
                <a:gd name="T32" fmla="*/ 455 w 464"/>
                <a:gd name="T33" fmla="*/ 98 h 364"/>
                <a:gd name="T34" fmla="*/ 464 w 464"/>
                <a:gd name="T35" fmla="*/ 77 h 364"/>
                <a:gd name="T36" fmla="*/ 0 w 464"/>
                <a:gd name="T37" fmla="*/ 77 h 364"/>
                <a:gd name="T38" fmla="*/ 9 w 464"/>
                <a:gd name="T39" fmla="*/ 98 h 364"/>
                <a:gd name="T40" fmla="*/ 34 w 464"/>
                <a:gd name="T41" fmla="*/ 117 h 364"/>
                <a:gd name="T42" fmla="*/ 73 w 464"/>
                <a:gd name="T43" fmla="*/ 134 h 364"/>
                <a:gd name="T44" fmla="*/ 34 w 464"/>
                <a:gd name="T45" fmla="*/ 117 h 364"/>
                <a:gd name="T46" fmla="*/ 9 w 464"/>
                <a:gd name="T47" fmla="*/ 98 h 364"/>
                <a:gd name="T48" fmla="*/ 0 w 464"/>
                <a:gd name="T49" fmla="*/ 77 h 364"/>
                <a:gd name="T50" fmla="*/ 0 w 464"/>
                <a:gd name="T51" fmla="*/ 77 h 364"/>
                <a:gd name="T52" fmla="*/ 2 w 464"/>
                <a:gd name="T53" fmla="*/ 298 h 364"/>
                <a:gd name="T54" fmla="*/ 19 w 464"/>
                <a:gd name="T55" fmla="*/ 318 h 364"/>
                <a:gd name="T56" fmla="*/ 52 w 464"/>
                <a:gd name="T57" fmla="*/ 336 h 364"/>
                <a:gd name="T58" fmla="*/ 98 w 464"/>
                <a:gd name="T59" fmla="*/ 351 h 364"/>
                <a:gd name="T60" fmla="*/ 154 w 464"/>
                <a:gd name="T61" fmla="*/ 360 h 364"/>
                <a:gd name="T62" fmla="*/ 216 w 464"/>
                <a:gd name="T63" fmla="*/ 364 h 364"/>
                <a:gd name="T64" fmla="*/ 280 w 464"/>
                <a:gd name="T65" fmla="*/ 363 h 364"/>
                <a:gd name="T66" fmla="*/ 338 w 464"/>
                <a:gd name="T67" fmla="*/ 356 h 364"/>
                <a:gd name="T68" fmla="*/ 391 w 464"/>
                <a:gd name="T69" fmla="*/ 344 h 364"/>
                <a:gd name="T70" fmla="*/ 430 w 464"/>
                <a:gd name="T71" fmla="*/ 327 h 364"/>
                <a:gd name="T72" fmla="*/ 455 w 464"/>
                <a:gd name="T73" fmla="*/ 309 h 364"/>
                <a:gd name="T74" fmla="*/ 464 w 464"/>
                <a:gd name="T75" fmla="*/ 287 h 364"/>
                <a:gd name="T76" fmla="*/ 462 w 464"/>
                <a:gd name="T77" fmla="*/ 66 h 364"/>
                <a:gd name="T78" fmla="*/ 445 w 464"/>
                <a:gd name="T79" fmla="*/ 46 h 364"/>
                <a:gd name="T80" fmla="*/ 412 w 464"/>
                <a:gd name="T81" fmla="*/ 27 h 364"/>
                <a:gd name="T82" fmla="*/ 366 w 464"/>
                <a:gd name="T83" fmla="*/ 13 h 364"/>
                <a:gd name="T84" fmla="*/ 310 w 464"/>
                <a:gd name="T85" fmla="*/ 4 h 364"/>
                <a:gd name="T86" fmla="*/ 248 w 464"/>
                <a:gd name="T87" fmla="*/ 0 h 364"/>
                <a:gd name="T88" fmla="*/ 184 w 464"/>
                <a:gd name="T89" fmla="*/ 1 h 364"/>
                <a:gd name="T90" fmla="*/ 126 w 464"/>
                <a:gd name="T91" fmla="*/ 8 h 364"/>
                <a:gd name="T92" fmla="*/ 73 w 464"/>
                <a:gd name="T93" fmla="*/ 20 h 364"/>
                <a:gd name="T94" fmla="*/ 34 w 464"/>
                <a:gd name="T95" fmla="*/ 37 h 364"/>
                <a:gd name="T96" fmla="*/ 9 w 464"/>
                <a:gd name="T97" fmla="*/ 55 h 364"/>
                <a:gd name="T98" fmla="*/ 0 w 464"/>
                <a:gd name="T99" fmla="*/ 77 h 3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4"/>
                <a:gd name="T151" fmla="*/ 0 h 364"/>
                <a:gd name="T152" fmla="*/ 464 w 464"/>
                <a:gd name="T153" fmla="*/ 364 h 3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4" h="364">
                  <a:moveTo>
                    <a:pt x="464" y="77"/>
                  </a:moveTo>
                  <a:lnTo>
                    <a:pt x="464" y="77"/>
                  </a:lnTo>
                  <a:lnTo>
                    <a:pt x="462" y="87"/>
                  </a:lnTo>
                  <a:lnTo>
                    <a:pt x="455" y="98"/>
                  </a:lnTo>
                  <a:lnTo>
                    <a:pt x="445" y="107"/>
                  </a:lnTo>
                  <a:lnTo>
                    <a:pt x="430" y="117"/>
                  </a:lnTo>
                  <a:lnTo>
                    <a:pt x="412" y="125"/>
                  </a:lnTo>
                  <a:lnTo>
                    <a:pt x="391" y="133"/>
                  </a:lnTo>
                  <a:lnTo>
                    <a:pt x="366" y="140"/>
                  </a:lnTo>
                  <a:lnTo>
                    <a:pt x="338" y="145"/>
                  </a:lnTo>
                  <a:lnTo>
                    <a:pt x="310" y="149"/>
                  </a:lnTo>
                  <a:lnTo>
                    <a:pt x="280" y="152"/>
                  </a:lnTo>
                  <a:lnTo>
                    <a:pt x="248" y="153"/>
                  </a:lnTo>
                  <a:lnTo>
                    <a:pt x="216" y="153"/>
                  </a:lnTo>
                  <a:lnTo>
                    <a:pt x="186" y="152"/>
                  </a:lnTo>
                  <a:lnTo>
                    <a:pt x="155" y="149"/>
                  </a:lnTo>
                  <a:lnTo>
                    <a:pt x="126" y="145"/>
                  </a:lnTo>
                  <a:lnTo>
                    <a:pt x="98" y="140"/>
                  </a:lnTo>
                  <a:lnTo>
                    <a:pt x="73" y="134"/>
                  </a:lnTo>
                  <a:lnTo>
                    <a:pt x="98" y="140"/>
                  </a:lnTo>
                  <a:lnTo>
                    <a:pt x="126" y="145"/>
                  </a:lnTo>
                  <a:lnTo>
                    <a:pt x="155" y="149"/>
                  </a:lnTo>
                  <a:lnTo>
                    <a:pt x="186" y="152"/>
                  </a:lnTo>
                  <a:lnTo>
                    <a:pt x="216" y="153"/>
                  </a:lnTo>
                  <a:lnTo>
                    <a:pt x="248" y="153"/>
                  </a:lnTo>
                  <a:lnTo>
                    <a:pt x="280" y="152"/>
                  </a:lnTo>
                  <a:lnTo>
                    <a:pt x="310" y="149"/>
                  </a:lnTo>
                  <a:lnTo>
                    <a:pt x="338" y="145"/>
                  </a:lnTo>
                  <a:lnTo>
                    <a:pt x="366" y="140"/>
                  </a:lnTo>
                  <a:lnTo>
                    <a:pt x="391" y="133"/>
                  </a:lnTo>
                  <a:lnTo>
                    <a:pt x="412" y="125"/>
                  </a:lnTo>
                  <a:lnTo>
                    <a:pt x="430" y="117"/>
                  </a:lnTo>
                  <a:lnTo>
                    <a:pt x="445" y="107"/>
                  </a:lnTo>
                  <a:lnTo>
                    <a:pt x="455" y="98"/>
                  </a:lnTo>
                  <a:lnTo>
                    <a:pt x="462" y="87"/>
                  </a:lnTo>
                  <a:lnTo>
                    <a:pt x="464" y="77"/>
                  </a:lnTo>
                  <a:close/>
                  <a:moveTo>
                    <a:pt x="0" y="77"/>
                  </a:moveTo>
                  <a:lnTo>
                    <a:pt x="2" y="87"/>
                  </a:lnTo>
                  <a:lnTo>
                    <a:pt x="9" y="98"/>
                  </a:lnTo>
                  <a:lnTo>
                    <a:pt x="19" y="108"/>
                  </a:lnTo>
                  <a:lnTo>
                    <a:pt x="34" y="117"/>
                  </a:lnTo>
                  <a:lnTo>
                    <a:pt x="52" y="125"/>
                  </a:lnTo>
                  <a:lnTo>
                    <a:pt x="73" y="134"/>
                  </a:lnTo>
                  <a:lnTo>
                    <a:pt x="52" y="125"/>
                  </a:lnTo>
                  <a:lnTo>
                    <a:pt x="34" y="117"/>
                  </a:lnTo>
                  <a:lnTo>
                    <a:pt x="19" y="108"/>
                  </a:lnTo>
                  <a:lnTo>
                    <a:pt x="9" y="98"/>
                  </a:lnTo>
                  <a:lnTo>
                    <a:pt x="2" y="87"/>
                  </a:lnTo>
                  <a:lnTo>
                    <a:pt x="0" y="77"/>
                  </a:lnTo>
                  <a:close/>
                  <a:moveTo>
                    <a:pt x="0" y="77"/>
                  </a:moveTo>
                  <a:lnTo>
                    <a:pt x="0" y="287"/>
                  </a:lnTo>
                  <a:lnTo>
                    <a:pt x="2" y="298"/>
                  </a:lnTo>
                  <a:lnTo>
                    <a:pt x="9" y="309"/>
                  </a:lnTo>
                  <a:lnTo>
                    <a:pt x="19" y="318"/>
                  </a:lnTo>
                  <a:lnTo>
                    <a:pt x="34" y="327"/>
                  </a:lnTo>
                  <a:lnTo>
                    <a:pt x="52" y="336"/>
                  </a:lnTo>
                  <a:lnTo>
                    <a:pt x="73" y="344"/>
                  </a:lnTo>
                  <a:lnTo>
                    <a:pt x="98" y="351"/>
                  </a:lnTo>
                  <a:lnTo>
                    <a:pt x="126" y="356"/>
                  </a:lnTo>
                  <a:lnTo>
                    <a:pt x="154" y="360"/>
                  </a:lnTo>
                  <a:lnTo>
                    <a:pt x="184" y="363"/>
                  </a:lnTo>
                  <a:lnTo>
                    <a:pt x="216" y="364"/>
                  </a:lnTo>
                  <a:lnTo>
                    <a:pt x="248" y="364"/>
                  </a:lnTo>
                  <a:lnTo>
                    <a:pt x="280" y="363"/>
                  </a:lnTo>
                  <a:lnTo>
                    <a:pt x="310" y="360"/>
                  </a:lnTo>
                  <a:lnTo>
                    <a:pt x="338" y="356"/>
                  </a:lnTo>
                  <a:lnTo>
                    <a:pt x="366" y="351"/>
                  </a:lnTo>
                  <a:lnTo>
                    <a:pt x="391" y="344"/>
                  </a:lnTo>
                  <a:lnTo>
                    <a:pt x="412" y="336"/>
                  </a:lnTo>
                  <a:lnTo>
                    <a:pt x="430" y="327"/>
                  </a:lnTo>
                  <a:lnTo>
                    <a:pt x="445" y="318"/>
                  </a:lnTo>
                  <a:lnTo>
                    <a:pt x="455" y="309"/>
                  </a:lnTo>
                  <a:lnTo>
                    <a:pt x="462" y="298"/>
                  </a:lnTo>
                  <a:lnTo>
                    <a:pt x="464" y="287"/>
                  </a:lnTo>
                  <a:lnTo>
                    <a:pt x="464" y="77"/>
                  </a:lnTo>
                  <a:lnTo>
                    <a:pt x="462" y="66"/>
                  </a:lnTo>
                  <a:lnTo>
                    <a:pt x="455" y="55"/>
                  </a:lnTo>
                  <a:lnTo>
                    <a:pt x="445" y="46"/>
                  </a:lnTo>
                  <a:lnTo>
                    <a:pt x="430" y="37"/>
                  </a:lnTo>
                  <a:lnTo>
                    <a:pt x="412" y="27"/>
                  </a:lnTo>
                  <a:lnTo>
                    <a:pt x="391" y="20"/>
                  </a:lnTo>
                  <a:lnTo>
                    <a:pt x="366" y="13"/>
                  </a:lnTo>
                  <a:lnTo>
                    <a:pt x="338" y="8"/>
                  </a:lnTo>
                  <a:lnTo>
                    <a:pt x="310" y="4"/>
                  </a:lnTo>
                  <a:lnTo>
                    <a:pt x="280" y="1"/>
                  </a:lnTo>
                  <a:lnTo>
                    <a:pt x="248" y="0"/>
                  </a:lnTo>
                  <a:lnTo>
                    <a:pt x="216" y="0"/>
                  </a:lnTo>
                  <a:lnTo>
                    <a:pt x="184" y="1"/>
                  </a:lnTo>
                  <a:lnTo>
                    <a:pt x="154" y="4"/>
                  </a:lnTo>
                  <a:lnTo>
                    <a:pt x="126" y="8"/>
                  </a:lnTo>
                  <a:lnTo>
                    <a:pt x="98" y="13"/>
                  </a:lnTo>
                  <a:lnTo>
                    <a:pt x="73" y="20"/>
                  </a:lnTo>
                  <a:lnTo>
                    <a:pt x="52" y="27"/>
                  </a:lnTo>
                  <a:lnTo>
                    <a:pt x="34" y="37"/>
                  </a:lnTo>
                  <a:lnTo>
                    <a:pt x="19" y="46"/>
                  </a:lnTo>
                  <a:lnTo>
                    <a:pt x="9" y="55"/>
                  </a:lnTo>
                  <a:lnTo>
                    <a:pt x="2" y="66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8E85B7"/>
            </a:solidFill>
            <a:ln w="9525">
              <a:solidFill>
                <a:srgbClr val="23CB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Freeform 87"/>
            <p:cNvSpPr>
              <a:spLocks/>
            </p:cNvSpPr>
            <p:nvPr/>
          </p:nvSpPr>
          <p:spPr bwMode="auto">
            <a:xfrm>
              <a:off x="941" y="956"/>
              <a:ext cx="463" cy="154"/>
            </a:xfrm>
            <a:custGeom>
              <a:avLst/>
              <a:gdLst>
                <a:gd name="T0" fmla="*/ 463 w 463"/>
                <a:gd name="T1" fmla="*/ 77 h 154"/>
                <a:gd name="T2" fmla="*/ 461 w 463"/>
                <a:gd name="T3" fmla="*/ 87 h 154"/>
                <a:gd name="T4" fmla="*/ 454 w 463"/>
                <a:gd name="T5" fmla="*/ 98 h 154"/>
                <a:gd name="T6" fmla="*/ 443 w 463"/>
                <a:gd name="T7" fmla="*/ 108 h 154"/>
                <a:gd name="T8" fmla="*/ 428 w 463"/>
                <a:gd name="T9" fmla="*/ 117 h 154"/>
                <a:gd name="T10" fmla="*/ 409 w 463"/>
                <a:gd name="T11" fmla="*/ 126 h 154"/>
                <a:gd name="T12" fmla="*/ 386 w 463"/>
                <a:gd name="T13" fmla="*/ 134 h 154"/>
                <a:gd name="T14" fmla="*/ 361 w 463"/>
                <a:gd name="T15" fmla="*/ 141 h 154"/>
                <a:gd name="T16" fmla="*/ 333 w 463"/>
                <a:gd name="T17" fmla="*/ 146 h 154"/>
                <a:gd name="T18" fmla="*/ 302 w 463"/>
                <a:gd name="T19" fmla="*/ 150 h 154"/>
                <a:gd name="T20" fmla="*/ 272 w 463"/>
                <a:gd name="T21" fmla="*/ 152 h 154"/>
                <a:gd name="T22" fmla="*/ 239 w 463"/>
                <a:gd name="T23" fmla="*/ 154 h 154"/>
                <a:gd name="T24" fmla="*/ 207 w 463"/>
                <a:gd name="T25" fmla="*/ 153 h 154"/>
                <a:gd name="T26" fmla="*/ 174 w 463"/>
                <a:gd name="T27" fmla="*/ 151 h 154"/>
                <a:gd name="T28" fmla="*/ 144 w 463"/>
                <a:gd name="T29" fmla="*/ 148 h 154"/>
                <a:gd name="T30" fmla="*/ 116 w 463"/>
                <a:gd name="T31" fmla="*/ 144 h 154"/>
                <a:gd name="T32" fmla="*/ 88 w 463"/>
                <a:gd name="T33" fmla="*/ 138 h 154"/>
                <a:gd name="T34" fmla="*/ 65 w 463"/>
                <a:gd name="T35" fmla="*/ 130 h 154"/>
                <a:gd name="T36" fmla="*/ 43 w 463"/>
                <a:gd name="T37" fmla="*/ 122 h 154"/>
                <a:gd name="T38" fmla="*/ 26 w 463"/>
                <a:gd name="T39" fmla="*/ 113 h 154"/>
                <a:gd name="T40" fmla="*/ 14 w 463"/>
                <a:gd name="T41" fmla="*/ 103 h 154"/>
                <a:gd name="T42" fmla="*/ 5 w 463"/>
                <a:gd name="T43" fmla="*/ 92 h 154"/>
                <a:gd name="T44" fmla="*/ 0 w 463"/>
                <a:gd name="T45" fmla="*/ 82 h 154"/>
                <a:gd name="T46" fmla="*/ 0 w 463"/>
                <a:gd name="T47" fmla="*/ 71 h 154"/>
                <a:gd name="T48" fmla="*/ 5 w 463"/>
                <a:gd name="T49" fmla="*/ 60 h 154"/>
                <a:gd name="T50" fmla="*/ 14 w 463"/>
                <a:gd name="T51" fmla="*/ 50 h 154"/>
                <a:gd name="T52" fmla="*/ 26 w 463"/>
                <a:gd name="T53" fmla="*/ 40 h 154"/>
                <a:gd name="T54" fmla="*/ 43 w 463"/>
                <a:gd name="T55" fmla="*/ 31 h 154"/>
                <a:gd name="T56" fmla="*/ 65 w 463"/>
                <a:gd name="T57" fmla="*/ 22 h 154"/>
                <a:gd name="T58" fmla="*/ 88 w 463"/>
                <a:gd name="T59" fmla="*/ 15 h 154"/>
                <a:gd name="T60" fmla="*/ 116 w 463"/>
                <a:gd name="T61" fmla="*/ 10 h 154"/>
                <a:gd name="T62" fmla="*/ 144 w 463"/>
                <a:gd name="T63" fmla="*/ 5 h 154"/>
                <a:gd name="T64" fmla="*/ 174 w 463"/>
                <a:gd name="T65" fmla="*/ 2 h 154"/>
                <a:gd name="T66" fmla="*/ 207 w 463"/>
                <a:gd name="T67" fmla="*/ 0 h 154"/>
                <a:gd name="T68" fmla="*/ 239 w 463"/>
                <a:gd name="T69" fmla="*/ 0 h 154"/>
                <a:gd name="T70" fmla="*/ 272 w 463"/>
                <a:gd name="T71" fmla="*/ 1 h 154"/>
                <a:gd name="T72" fmla="*/ 302 w 463"/>
                <a:gd name="T73" fmla="*/ 3 h 154"/>
                <a:gd name="T74" fmla="*/ 333 w 463"/>
                <a:gd name="T75" fmla="*/ 7 h 154"/>
                <a:gd name="T76" fmla="*/ 361 w 463"/>
                <a:gd name="T77" fmla="*/ 12 h 154"/>
                <a:gd name="T78" fmla="*/ 386 w 463"/>
                <a:gd name="T79" fmla="*/ 19 h 154"/>
                <a:gd name="T80" fmla="*/ 409 w 463"/>
                <a:gd name="T81" fmla="*/ 26 h 154"/>
                <a:gd name="T82" fmla="*/ 428 w 463"/>
                <a:gd name="T83" fmla="*/ 36 h 154"/>
                <a:gd name="T84" fmla="*/ 443 w 463"/>
                <a:gd name="T85" fmla="*/ 45 h 154"/>
                <a:gd name="T86" fmla="*/ 454 w 463"/>
                <a:gd name="T87" fmla="*/ 55 h 154"/>
                <a:gd name="T88" fmla="*/ 461 w 463"/>
                <a:gd name="T89" fmla="*/ 66 h 154"/>
                <a:gd name="T90" fmla="*/ 463 w 463"/>
                <a:gd name="T91" fmla="*/ 77 h 1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63"/>
                <a:gd name="T139" fmla="*/ 0 h 154"/>
                <a:gd name="T140" fmla="*/ 463 w 463"/>
                <a:gd name="T141" fmla="*/ 154 h 1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63" h="154">
                  <a:moveTo>
                    <a:pt x="463" y="77"/>
                  </a:moveTo>
                  <a:lnTo>
                    <a:pt x="461" y="87"/>
                  </a:lnTo>
                  <a:lnTo>
                    <a:pt x="454" y="98"/>
                  </a:lnTo>
                  <a:lnTo>
                    <a:pt x="443" y="108"/>
                  </a:lnTo>
                  <a:lnTo>
                    <a:pt x="428" y="117"/>
                  </a:lnTo>
                  <a:lnTo>
                    <a:pt x="409" y="126"/>
                  </a:lnTo>
                  <a:lnTo>
                    <a:pt x="386" y="134"/>
                  </a:lnTo>
                  <a:lnTo>
                    <a:pt x="361" y="141"/>
                  </a:lnTo>
                  <a:lnTo>
                    <a:pt x="333" y="146"/>
                  </a:lnTo>
                  <a:lnTo>
                    <a:pt x="302" y="150"/>
                  </a:lnTo>
                  <a:lnTo>
                    <a:pt x="272" y="152"/>
                  </a:lnTo>
                  <a:lnTo>
                    <a:pt x="239" y="154"/>
                  </a:lnTo>
                  <a:lnTo>
                    <a:pt x="207" y="153"/>
                  </a:lnTo>
                  <a:lnTo>
                    <a:pt x="174" y="151"/>
                  </a:lnTo>
                  <a:lnTo>
                    <a:pt x="144" y="148"/>
                  </a:lnTo>
                  <a:lnTo>
                    <a:pt x="116" y="144"/>
                  </a:lnTo>
                  <a:lnTo>
                    <a:pt x="88" y="138"/>
                  </a:lnTo>
                  <a:lnTo>
                    <a:pt x="65" y="130"/>
                  </a:lnTo>
                  <a:lnTo>
                    <a:pt x="43" y="122"/>
                  </a:lnTo>
                  <a:lnTo>
                    <a:pt x="26" y="113"/>
                  </a:lnTo>
                  <a:lnTo>
                    <a:pt x="14" y="103"/>
                  </a:lnTo>
                  <a:lnTo>
                    <a:pt x="5" y="92"/>
                  </a:lnTo>
                  <a:lnTo>
                    <a:pt x="0" y="82"/>
                  </a:lnTo>
                  <a:lnTo>
                    <a:pt x="0" y="71"/>
                  </a:lnTo>
                  <a:lnTo>
                    <a:pt x="5" y="60"/>
                  </a:lnTo>
                  <a:lnTo>
                    <a:pt x="14" y="50"/>
                  </a:lnTo>
                  <a:lnTo>
                    <a:pt x="26" y="40"/>
                  </a:lnTo>
                  <a:lnTo>
                    <a:pt x="43" y="31"/>
                  </a:lnTo>
                  <a:lnTo>
                    <a:pt x="65" y="22"/>
                  </a:lnTo>
                  <a:lnTo>
                    <a:pt x="88" y="15"/>
                  </a:lnTo>
                  <a:lnTo>
                    <a:pt x="116" y="10"/>
                  </a:lnTo>
                  <a:lnTo>
                    <a:pt x="144" y="5"/>
                  </a:lnTo>
                  <a:lnTo>
                    <a:pt x="174" y="2"/>
                  </a:lnTo>
                  <a:lnTo>
                    <a:pt x="207" y="0"/>
                  </a:lnTo>
                  <a:lnTo>
                    <a:pt x="239" y="0"/>
                  </a:lnTo>
                  <a:lnTo>
                    <a:pt x="272" y="1"/>
                  </a:lnTo>
                  <a:lnTo>
                    <a:pt x="302" y="3"/>
                  </a:lnTo>
                  <a:lnTo>
                    <a:pt x="333" y="7"/>
                  </a:lnTo>
                  <a:lnTo>
                    <a:pt x="361" y="12"/>
                  </a:lnTo>
                  <a:lnTo>
                    <a:pt x="386" y="19"/>
                  </a:lnTo>
                  <a:lnTo>
                    <a:pt x="409" y="26"/>
                  </a:lnTo>
                  <a:lnTo>
                    <a:pt x="428" y="36"/>
                  </a:lnTo>
                  <a:lnTo>
                    <a:pt x="443" y="45"/>
                  </a:lnTo>
                  <a:lnTo>
                    <a:pt x="454" y="55"/>
                  </a:lnTo>
                  <a:lnTo>
                    <a:pt x="461" y="66"/>
                  </a:lnTo>
                  <a:lnTo>
                    <a:pt x="463" y="77"/>
                  </a:lnTo>
                  <a:close/>
                </a:path>
              </a:pathLst>
            </a:custGeom>
            <a:solidFill>
              <a:srgbClr val="BBB4D6"/>
            </a:solidFill>
            <a:ln w="6350" cmpd="sng">
              <a:solidFill>
                <a:srgbClr val="04D6E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Freeform 88"/>
            <p:cNvSpPr>
              <a:spLocks noEditPoints="1"/>
            </p:cNvSpPr>
            <p:nvPr/>
          </p:nvSpPr>
          <p:spPr bwMode="auto">
            <a:xfrm>
              <a:off x="1047" y="970"/>
              <a:ext cx="244" cy="121"/>
            </a:xfrm>
            <a:custGeom>
              <a:avLst/>
              <a:gdLst>
                <a:gd name="T0" fmla="*/ 45 w 244"/>
                <a:gd name="T1" fmla="*/ 68 h 121"/>
                <a:gd name="T2" fmla="*/ 187 w 244"/>
                <a:gd name="T3" fmla="*/ 68 h 121"/>
                <a:gd name="T4" fmla="*/ 97 w 244"/>
                <a:gd name="T5" fmla="*/ 103 h 121"/>
                <a:gd name="T6" fmla="*/ 45 w 244"/>
                <a:gd name="T7" fmla="*/ 68 h 121"/>
                <a:gd name="T8" fmla="*/ 200 w 244"/>
                <a:gd name="T9" fmla="*/ 53 h 121"/>
                <a:gd name="T10" fmla="*/ 57 w 244"/>
                <a:gd name="T11" fmla="*/ 53 h 121"/>
                <a:gd name="T12" fmla="*/ 148 w 244"/>
                <a:gd name="T13" fmla="*/ 18 h 121"/>
                <a:gd name="T14" fmla="*/ 200 w 244"/>
                <a:gd name="T15" fmla="*/ 53 h 121"/>
                <a:gd name="T16" fmla="*/ 93 w 244"/>
                <a:gd name="T17" fmla="*/ 121 h 121"/>
                <a:gd name="T18" fmla="*/ 244 w 244"/>
                <a:gd name="T19" fmla="*/ 62 h 121"/>
                <a:gd name="T20" fmla="*/ 151 w 244"/>
                <a:gd name="T21" fmla="*/ 0 h 121"/>
                <a:gd name="T22" fmla="*/ 0 w 244"/>
                <a:gd name="T23" fmla="*/ 59 h 121"/>
                <a:gd name="T24" fmla="*/ 93 w 244"/>
                <a:gd name="T25" fmla="*/ 12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"/>
                <a:gd name="T40" fmla="*/ 0 h 121"/>
                <a:gd name="T41" fmla="*/ 244 w 244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" h="121">
                  <a:moveTo>
                    <a:pt x="45" y="68"/>
                  </a:moveTo>
                  <a:lnTo>
                    <a:pt x="187" y="68"/>
                  </a:lnTo>
                  <a:lnTo>
                    <a:pt x="97" y="103"/>
                  </a:lnTo>
                  <a:lnTo>
                    <a:pt x="45" y="68"/>
                  </a:lnTo>
                  <a:close/>
                  <a:moveTo>
                    <a:pt x="200" y="53"/>
                  </a:moveTo>
                  <a:lnTo>
                    <a:pt x="57" y="53"/>
                  </a:lnTo>
                  <a:lnTo>
                    <a:pt x="148" y="18"/>
                  </a:lnTo>
                  <a:lnTo>
                    <a:pt x="200" y="53"/>
                  </a:lnTo>
                  <a:close/>
                  <a:moveTo>
                    <a:pt x="93" y="121"/>
                  </a:moveTo>
                  <a:lnTo>
                    <a:pt x="244" y="62"/>
                  </a:lnTo>
                  <a:lnTo>
                    <a:pt x="151" y="0"/>
                  </a:lnTo>
                  <a:lnTo>
                    <a:pt x="0" y="59"/>
                  </a:lnTo>
                  <a:lnTo>
                    <a:pt x="93" y="1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Freeform 89"/>
            <p:cNvSpPr>
              <a:spLocks noEditPoints="1"/>
            </p:cNvSpPr>
            <p:nvPr/>
          </p:nvSpPr>
          <p:spPr bwMode="auto">
            <a:xfrm>
              <a:off x="1053" y="974"/>
              <a:ext cx="244" cy="121"/>
            </a:xfrm>
            <a:custGeom>
              <a:avLst/>
              <a:gdLst>
                <a:gd name="T0" fmla="*/ 44 w 244"/>
                <a:gd name="T1" fmla="*/ 68 h 121"/>
                <a:gd name="T2" fmla="*/ 187 w 244"/>
                <a:gd name="T3" fmla="*/ 68 h 121"/>
                <a:gd name="T4" fmla="*/ 96 w 244"/>
                <a:gd name="T5" fmla="*/ 103 h 121"/>
                <a:gd name="T6" fmla="*/ 44 w 244"/>
                <a:gd name="T7" fmla="*/ 68 h 121"/>
                <a:gd name="T8" fmla="*/ 199 w 244"/>
                <a:gd name="T9" fmla="*/ 54 h 121"/>
                <a:gd name="T10" fmla="*/ 57 w 244"/>
                <a:gd name="T11" fmla="*/ 54 h 121"/>
                <a:gd name="T12" fmla="*/ 147 w 244"/>
                <a:gd name="T13" fmla="*/ 19 h 121"/>
                <a:gd name="T14" fmla="*/ 199 w 244"/>
                <a:gd name="T15" fmla="*/ 54 h 121"/>
                <a:gd name="T16" fmla="*/ 93 w 244"/>
                <a:gd name="T17" fmla="*/ 121 h 121"/>
                <a:gd name="T18" fmla="*/ 244 w 244"/>
                <a:gd name="T19" fmla="*/ 63 h 121"/>
                <a:gd name="T20" fmla="*/ 151 w 244"/>
                <a:gd name="T21" fmla="*/ 0 h 121"/>
                <a:gd name="T22" fmla="*/ 0 w 244"/>
                <a:gd name="T23" fmla="*/ 59 h 121"/>
                <a:gd name="T24" fmla="*/ 93 w 244"/>
                <a:gd name="T25" fmla="*/ 12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"/>
                <a:gd name="T40" fmla="*/ 0 h 121"/>
                <a:gd name="T41" fmla="*/ 244 w 244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" h="121">
                  <a:moveTo>
                    <a:pt x="44" y="68"/>
                  </a:moveTo>
                  <a:lnTo>
                    <a:pt x="187" y="68"/>
                  </a:lnTo>
                  <a:lnTo>
                    <a:pt x="96" y="103"/>
                  </a:lnTo>
                  <a:lnTo>
                    <a:pt x="44" y="68"/>
                  </a:lnTo>
                  <a:close/>
                  <a:moveTo>
                    <a:pt x="199" y="54"/>
                  </a:moveTo>
                  <a:lnTo>
                    <a:pt x="57" y="54"/>
                  </a:lnTo>
                  <a:lnTo>
                    <a:pt x="147" y="19"/>
                  </a:lnTo>
                  <a:lnTo>
                    <a:pt x="199" y="54"/>
                  </a:lnTo>
                  <a:close/>
                  <a:moveTo>
                    <a:pt x="93" y="121"/>
                  </a:moveTo>
                  <a:lnTo>
                    <a:pt x="244" y="63"/>
                  </a:lnTo>
                  <a:lnTo>
                    <a:pt x="151" y="0"/>
                  </a:lnTo>
                  <a:lnTo>
                    <a:pt x="0" y="59"/>
                  </a:lnTo>
                  <a:lnTo>
                    <a:pt x="93" y="1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2" name="Freeform 90"/>
            <p:cNvSpPr>
              <a:spLocks noEditPoints="1"/>
            </p:cNvSpPr>
            <p:nvPr/>
          </p:nvSpPr>
          <p:spPr bwMode="auto">
            <a:xfrm>
              <a:off x="1097" y="1170"/>
              <a:ext cx="161" cy="97"/>
            </a:xfrm>
            <a:custGeom>
              <a:avLst/>
              <a:gdLst>
                <a:gd name="T0" fmla="*/ 61 w 161"/>
                <a:gd name="T1" fmla="*/ 55 h 97"/>
                <a:gd name="T2" fmla="*/ 78 w 161"/>
                <a:gd name="T3" fmla="*/ 55 h 97"/>
                <a:gd name="T4" fmla="*/ 113 w 161"/>
                <a:gd name="T5" fmla="*/ 97 h 97"/>
                <a:gd name="T6" fmla="*/ 161 w 161"/>
                <a:gd name="T7" fmla="*/ 97 h 97"/>
                <a:gd name="T8" fmla="*/ 161 w 161"/>
                <a:gd name="T9" fmla="*/ 80 h 97"/>
                <a:gd name="T10" fmla="*/ 141 w 161"/>
                <a:gd name="T11" fmla="*/ 80 h 97"/>
                <a:gd name="T12" fmla="*/ 116 w 161"/>
                <a:gd name="T13" fmla="*/ 51 h 97"/>
                <a:gd name="T14" fmla="*/ 120 w 161"/>
                <a:gd name="T15" fmla="*/ 49 h 97"/>
                <a:gd name="T16" fmla="*/ 128 w 161"/>
                <a:gd name="T17" fmla="*/ 46 h 97"/>
                <a:gd name="T18" fmla="*/ 135 w 161"/>
                <a:gd name="T19" fmla="*/ 42 h 97"/>
                <a:gd name="T20" fmla="*/ 138 w 161"/>
                <a:gd name="T21" fmla="*/ 38 h 97"/>
                <a:gd name="T22" fmla="*/ 142 w 161"/>
                <a:gd name="T23" fmla="*/ 33 h 97"/>
                <a:gd name="T24" fmla="*/ 143 w 161"/>
                <a:gd name="T25" fmla="*/ 27 h 97"/>
                <a:gd name="T26" fmla="*/ 142 w 161"/>
                <a:gd name="T27" fmla="*/ 24 h 97"/>
                <a:gd name="T28" fmla="*/ 141 w 161"/>
                <a:gd name="T29" fmla="*/ 18 h 97"/>
                <a:gd name="T30" fmla="*/ 136 w 161"/>
                <a:gd name="T31" fmla="*/ 13 h 97"/>
                <a:gd name="T32" fmla="*/ 130 w 161"/>
                <a:gd name="T33" fmla="*/ 8 h 97"/>
                <a:gd name="T34" fmla="*/ 128 w 161"/>
                <a:gd name="T35" fmla="*/ 6 h 97"/>
                <a:gd name="T36" fmla="*/ 121 w 161"/>
                <a:gd name="T37" fmla="*/ 3 h 97"/>
                <a:gd name="T38" fmla="*/ 113 w 161"/>
                <a:gd name="T39" fmla="*/ 1 h 97"/>
                <a:gd name="T40" fmla="*/ 104 w 161"/>
                <a:gd name="T41" fmla="*/ 0 h 97"/>
                <a:gd name="T42" fmla="*/ 93 w 161"/>
                <a:gd name="T43" fmla="*/ 0 h 97"/>
                <a:gd name="T44" fmla="*/ 0 w 161"/>
                <a:gd name="T45" fmla="*/ 0 h 97"/>
                <a:gd name="T46" fmla="*/ 0 w 161"/>
                <a:gd name="T47" fmla="*/ 16 h 97"/>
                <a:gd name="T48" fmla="*/ 21 w 161"/>
                <a:gd name="T49" fmla="*/ 16 h 97"/>
                <a:gd name="T50" fmla="*/ 21 w 161"/>
                <a:gd name="T51" fmla="*/ 80 h 97"/>
                <a:gd name="T52" fmla="*/ 0 w 161"/>
                <a:gd name="T53" fmla="*/ 80 h 97"/>
                <a:gd name="T54" fmla="*/ 0 w 161"/>
                <a:gd name="T55" fmla="*/ 97 h 97"/>
                <a:gd name="T56" fmla="*/ 81 w 161"/>
                <a:gd name="T57" fmla="*/ 97 h 97"/>
                <a:gd name="T58" fmla="*/ 81 w 161"/>
                <a:gd name="T59" fmla="*/ 80 h 97"/>
                <a:gd name="T60" fmla="*/ 61 w 161"/>
                <a:gd name="T61" fmla="*/ 80 h 97"/>
                <a:gd name="T62" fmla="*/ 61 w 161"/>
                <a:gd name="T63" fmla="*/ 55 h 97"/>
                <a:gd name="T64" fmla="*/ 61 w 161"/>
                <a:gd name="T65" fmla="*/ 16 h 97"/>
                <a:gd name="T66" fmla="*/ 78 w 161"/>
                <a:gd name="T67" fmla="*/ 16 h 97"/>
                <a:gd name="T68" fmla="*/ 87 w 161"/>
                <a:gd name="T69" fmla="*/ 16 h 97"/>
                <a:gd name="T70" fmla="*/ 94 w 161"/>
                <a:gd name="T71" fmla="*/ 18 h 97"/>
                <a:gd name="T72" fmla="*/ 99 w 161"/>
                <a:gd name="T73" fmla="*/ 22 h 97"/>
                <a:gd name="T74" fmla="*/ 101 w 161"/>
                <a:gd name="T75" fmla="*/ 28 h 97"/>
                <a:gd name="T76" fmla="*/ 101 w 161"/>
                <a:gd name="T77" fmla="*/ 29 h 97"/>
                <a:gd name="T78" fmla="*/ 99 w 161"/>
                <a:gd name="T79" fmla="*/ 33 h 97"/>
                <a:gd name="T80" fmla="*/ 93 w 161"/>
                <a:gd name="T81" fmla="*/ 36 h 97"/>
                <a:gd name="T82" fmla="*/ 86 w 161"/>
                <a:gd name="T83" fmla="*/ 38 h 97"/>
                <a:gd name="T84" fmla="*/ 75 w 161"/>
                <a:gd name="T85" fmla="*/ 39 h 97"/>
                <a:gd name="T86" fmla="*/ 61 w 161"/>
                <a:gd name="T87" fmla="*/ 39 h 97"/>
                <a:gd name="T88" fmla="*/ 61 w 161"/>
                <a:gd name="T89" fmla="*/ 16 h 9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1"/>
                <a:gd name="T136" fmla="*/ 0 h 97"/>
                <a:gd name="T137" fmla="*/ 161 w 161"/>
                <a:gd name="T138" fmla="*/ 97 h 9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1" h="97">
                  <a:moveTo>
                    <a:pt x="61" y="55"/>
                  </a:moveTo>
                  <a:lnTo>
                    <a:pt x="78" y="55"/>
                  </a:lnTo>
                  <a:lnTo>
                    <a:pt x="113" y="97"/>
                  </a:lnTo>
                  <a:lnTo>
                    <a:pt x="161" y="97"/>
                  </a:lnTo>
                  <a:lnTo>
                    <a:pt x="161" y="80"/>
                  </a:lnTo>
                  <a:lnTo>
                    <a:pt x="141" y="80"/>
                  </a:lnTo>
                  <a:lnTo>
                    <a:pt x="116" y="51"/>
                  </a:lnTo>
                  <a:lnTo>
                    <a:pt x="120" y="49"/>
                  </a:lnTo>
                  <a:lnTo>
                    <a:pt x="128" y="46"/>
                  </a:lnTo>
                  <a:lnTo>
                    <a:pt x="135" y="42"/>
                  </a:lnTo>
                  <a:lnTo>
                    <a:pt x="138" y="38"/>
                  </a:lnTo>
                  <a:lnTo>
                    <a:pt x="142" y="33"/>
                  </a:lnTo>
                  <a:lnTo>
                    <a:pt x="143" y="27"/>
                  </a:lnTo>
                  <a:lnTo>
                    <a:pt x="142" y="24"/>
                  </a:lnTo>
                  <a:lnTo>
                    <a:pt x="141" y="18"/>
                  </a:lnTo>
                  <a:lnTo>
                    <a:pt x="136" y="13"/>
                  </a:lnTo>
                  <a:lnTo>
                    <a:pt x="130" y="8"/>
                  </a:lnTo>
                  <a:lnTo>
                    <a:pt x="128" y="6"/>
                  </a:lnTo>
                  <a:lnTo>
                    <a:pt x="121" y="3"/>
                  </a:lnTo>
                  <a:lnTo>
                    <a:pt x="113" y="1"/>
                  </a:lnTo>
                  <a:lnTo>
                    <a:pt x="104" y="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1" y="16"/>
                  </a:lnTo>
                  <a:lnTo>
                    <a:pt x="21" y="80"/>
                  </a:lnTo>
                  <a:lnTo>
                    <a:pt x="0" y="80"/>
                  </a:lnTo>
                  <a:lnTo>
                    <a:pt x="0" y="97"/>
                  </a:lnTo>
                  <a:lnTo>
                    <a:pt x="81" y="97"/>
                  </a:lnTo>
                  <a:lnTo>
                    <a:pt x="81" y="80"/>
                  </a:lnTo>
                  <a:lnTo>
                    <a:pt x="61" y="80"/>
                  </a:lnTo>
                  <a:lnTo>
                    <a:pt x="61" y="55"/>
                  </a:lnTo>
                  <a:close/>
                  <a:moveTo>
                    <a:pt x="61" y="16"/>
                  </a:moveTo>
                  <a:lnTo>
                    <a:pt x="78" y="16"/>
                  </a:lnTo>
                  <a:lnTo>
                    <a:pt x="87" y="16"/>
                  </a:lnTo>
                  <a:lnTo>
                    <a:pt x="94" y="18"/>
                  </a:lnTo>
                  <a:lnTo>
                    <a:pt x="99" y="22"/>
                  </a:lnTo>
                  <a:lnTo>
                    <a:pt x="101" y="28"/>
                  </a:lnTo>
                  <a:lnTo>
                    <a:pt x="101" y="29"/>
                  </a:lnTo>
                  <a:lnTo>
                    <a:pt x="99" y="33"/>
                  </a:lnTo>
                  <a:lnTo>
                    <a:pt x="93" y="36"/>
                  </a:lnTo>
                  <a:lnTo>
                    <a:pt x="86" y="38"/>
                  </a:lnTo>
                  <a:lnTo>
                    <a:pt x="75" y="39"/>
                  </a:lnTo>
                  <a:lnTo>
                    <a:pt x="61" y="39"/>
                  </a:lnTo>
                  <a:lnTo>
                    <a:pt x="61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Freeform 91"/>
            <p:cNvSpPr>
              <a:spLocks noEditPoints="1"/>
            </p:cNvSpPr>
            <p:nvPr/>
          </p:nvSpPr>
          <p:spPr bwMode="auto">
            <a:xfrm>
              <a:off x="1086" y="1160"/>
              <a:ext cx="161" cy="97"/>
            </a:xfrm>
            <a:custGeom>
              <a:avLst/>
              <a:gdLst>
                <a:gd name="T0" fmla="*/ 61 w 161"/>
                <a:gd name="T1" fmla="*/ 54 h 97"/>
                <a:gd name="T2" fmla="*/ 79 w 161"/>
                <a:gd name="T3" fmla="*/ 54 h 97"/>
                <a:gd name="T4" fmla="*/ 114 w 161"/>
                <a:gd name="T5" fmla="*/ 97 h 97"/>
                <a:gd name="T6" fmla="*/ 161 w 161"/>
                <a:gd name="T7" fmla="*/ 97 h 97"/>
                <a:gd name="T8" fmla="*/ 161 w 161"/>
                <a:gd name="T9" fmla="*/ 81 h 97"/>
                <a:gd name="T10" fmla="*/ 141 w 161"/>
                <a:gd name="T11" fmla="*/ 81 h 97"/>
                <a:gd name="T12" fmla="*/ 115 w 161"/>
                <a:gd name="T13" fmla="*/ 51 h 97"/>
                <a:gd name="T14" fmla="*/ 121 w 161"/>
                <a:gd name="T15" fmla="*/ 50 h 97"/>
                <a:gd name="T16" fmla="*/ 129 w 161"/>
                <a:gd name="T17" fmla="*/ 46 h 97"/>
                <a:gd name="T18" fmla="*/ 135 w 161"/>
                <a:gd name="T19" fmla="*/ 43 h 97"/>
                <a:gd name="T20" fmla="*/ 139 w 161"/>
                <a:gd name="T21" fmla="*/ 38 h 97"/>
                <a:gd name="T22" fmla="*/ 141 w 161"/>
                <a:gd name="T23" fmla="*/ 33 h 97"/>
                <a:gd name="T24" fmla="*/ 143 w 161"/>
                <a:gd name="T25" fmla="*/ 27 h 97"/>
                <a:gd name="T26" fmla="*/ 143 w 161"/>
                <a:gd name="T27" fmla="*/ 24 h 97"/>
                <a:gd name="T28" fmla="*/ 140 w 161"/>
                <a:gd name="T29" fmla="*/ 18 h 97"/>
                <a:gd name="T30" fmla="*/ 137 w 161"/>
                <a:gd name="T31" fmla="*/ 13 h 97"/>
                <a:gd name="T32" fmla="*/ 131 w 161"/>
                <a:gd name="T33" fmla="*/ 8 h 97"/>
                <a:gd name="T34" fmla="*/ 128 w 161"/>
                <a:gd name="T35" fmla="*/ 7 h 97"/>
                <a:gd name="T36" fmla="*/ 122 w 161"/>
                <a:gd name="T37" fmla="*/ 4 h 97"/>
                <a:gd name="T38" fmla="*/ 113 w 161"/>
                <a:gd name="T39" fmla="*/ 2 h 97"/>
                <a:gd name="T40" fmla="*/ 104 w 161"/>
                <a:gd name="T41" fmla="*/ 1 h 97"/>
                <a:gd name="T42" fmla="*/ 93 w 161"/>
                <a:gd name="T43" fmla="*/ 0 h 97"/>
                <a:gd name="T44" fmla="*/ 0 w 161"/>
                <a:gd name="T45" fmla="*/ 0 h 97"/>
                <a:gd name="T46" fmla="*/ 0 w 161"/>
                <a:gd name="T47" fmla="*/ 16 h 97"/>
                <a:gd name="T48" fmla="*/ 21 w 161"/>
                <a:gd name="T49" fmla="*/ 16 h 97"/>
                <a:gd name="T50" fmla="*/ 21 w 161"/>
                <a:gd name="T51" fmla="*/ 81 h 97"/>
                <a:gd name="T52" fmla="*/ 0 w 161"/>
                <a:gd name="T53" fmla="*/ 81 h 97"/>
                <a:gd name="T54" fmla="*/ 0 w 161"/>
                <a:gd name="T55" fmla="*/ 97 h 97"/>
                <a:gd name="T56" fmla="*/ 80 w 161"/>
                <a:gd name="T57" fmla="*/ 97 h 97"/>
                <a:gd name="T58" fmla="*/ 80 w 161"/>
                <a:gd name="T59" fmla="*/ 81 h 97"/>
                <a:gd name="T60" fmla="*/ 61 w 161"/>
                <a:gd name="T61" fmla="*/ 81 h 97"/>
                <a:gd name="T62" fmla="*/ 61 w 161"/>
                <a:gd name="T63" fmla="*/ 54 h 97"/>
                <a:gd name="T64" fmla="*/ 61 w 161"/>
                <a:gd name="T65" fmla="*/ 16 h 97"/>
                <a:gd name="T66" fmla="*/ 79 w 161"/>
                <a:gd name="T67" fmla="*/ 16 h 97"/>
                <a:gd name="T68" fmla="*/ 87 w 161"/>
                <a:gd name="T69" fmla="*/ 17 h 97"/>
                <a:gd name="T70" fmla="*/ 95 w 161"/>
                <a:gd name="T71" fmla="*/ 19 h 97"/>
                <a:gd name="T72" fmla="*/ 98 w 161"/>
                <a:gd name="T73" fmla="*/ 22 h 97"/>
                <a:gd name="T74" fmla="*/ 101 w 161"/>
                <a:gd name="T75" fmla="*/ 27 h 97"/>
                <a:gd name="T76" fmla="*/ 101 w 161"/>
                <a:gd name="T77" fmla="*/ 28 h 97"/>
                <a:gd name="T78" fmla="*/ 98 w 161"/>
                <a:gd name="T79" fmla="*/ 34 h 97"/>
                <a:gd name="T80" fmla="*/ 94 w 161"/>
                <a:gd name="T81" fmla="*/ 37 h 97"/>
                <a:gd name="T82" fmla="*/ 86 w 161"/>
                <a:gd name="T83" fmla="*/ 39 h 97"/>
                <a:gd name="T84" fmla="*/ 76 w 161"/>
                <a:gd name="T85" fmla="*/ 39 h 97"/>
                <a:gd name="T86" fmla="*/ 61 w 161"/>
                <a:gd name="T87" fmla="*/ 39 h 97"/>
                <a:gd name="T88" fmla="*/ 61 w 161"/>
                <a:gd name="T89" fmla="*/ 16 h 9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1"/>
                <a:gd name="T136" fmla="*/ 0 h 97"/>
                <a:gd name="T137" fmla="*/ 161 w 161"/>
                <a:gd name="T138" fmla="*/ 97 h 9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1" h="97">
                  <a:moveTo>
                    <a:pt x="61" y="54"/>
                  </a:moveTo>
                  <a:lnTo>
                    <a:pt x="79" y="54"/>
                  </a:lnTo>
                  <a:lnTo>
                    <a:pt x="114" y="97"/>
                  </a:lnTo>
                  <a:lnTo>
                    <a:pt x="161" y="97"/>
                  </a:lnTo>
                  <a:lnTo>
                    <a:pt x="161" y="81"/>
                  </a:lnTo>
                  <a:lnTo>
                    <a:pt x="141" y="81"/>
                  </a:lnTo>
                  <a:lnTo>
                    <a:pt x="115" y="51"/>
                  </a:lnTo>
                  <a:lnTo>
                    <a:pt x="121" y="50"/>
                  </a:lnTo>
                  <a:lnTo>
                    <a:pt x="129" y="46"/>
                  </a:lnTo>
                  <a:lnTo>
                    <a:pt x="135" y="43"/>
                  </a:lnTo>
                  <a:lnTo>
                    <a:pt x="139" y="38"/>
                  </a:lnTo>
                  <a:lnTo>
                    <a:pt x="141" y="33"/>
                  </a:lnTo>
                  <a:lnTo>
                    <a:pt x="143" y="27"/>
                  </a:lnTo>
                  <a:lnTo>
                    <a:pt x="143" y="24"/>
                  </a:lnTo>
                  <a:lnTo>
                    <a:pt x="140" y="18"/>
                  </a:lnTo>
                  <a:lnTo>
                    <a:pt x="137" y="13"/>
                  </a:lnTo>
                  <a:lnTo>
                    <a:pt x="131" y="8"/>
                  </a:lnTo>
                  <a:lnTo>
                    <a:pt x="128" y="7"/>
                  </a:lnTo>
                  <a:lnTo>
                    <a:pt x="122" y="4"/>
                  </a:lnTo>
                  <a:lnTo>
                    <a:pt x="113" y="2"/>
                  </a:lnTo>
                  <a:lnTo>
                    <a:pt x="104" y="1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1" y="16"/>
                  </a:lnTo>
                  <a:lnTo>
                    <a:pt x="21" y="8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80" y="97"/>
                  </a:lnTo>
                  <a:lnTo>
                    <a:pt x="80" y="81"/>
                  </a:lnTo>
                  <a:lnTo>
                    <a:pt x="61" y="81"/>
                  </a:lnTo>
                  <a:lnTo>
                    <a:pt x="61" y="54"/>
                  </a:lnTo>
                  <a:close/>
                  <a:moveTo>
                    <a:pt x="61" y="16"/>
                  </a:moveTo>
                  <a:lnTo>
                    <a:pt x="79" y="16"/>
                  </a:lnTo>
                  <a:lnTo>
                    <a:pt x="87" y="17"/>
                  </a:lnTo>
                  <a:lnTo>
                    <a:pt x="95" y="19"/>
                  </a:lnTo>
                  <a:lnTo>
                    <a:pt x="98" y="22"/>
                  </a:lnTo>
                  <a:lnTo>
                    <a:pt x="101" y="27"/>
                  </a:lnTo>
                  <a:lnTo>
                    <a:pt x="101" y="28"/>
                  </a:lnTo>
                  <a:lnTo>
                    <a:pt x="98" y="34"/>
                  </a:lnTo>
                  <a:lnTo>
                    <a:pt x="94" y="37"/>
                  </a:lnTo>
                  <a:lnTo>
                    <a:pt x="86" y="39"/>
                  </a:lnTo>
                  <a:lnTo>
                    <a:pt x="76" y="39"/>
                  </a:lnTo>
                  <a:lnTo>
                    <a:pt x="61" y="39"/>
                  </a:lnTo>
                  <a:lnTo>
                    <a:pt x="6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4" name="Oval 8"/>
          <p:cNvSpPr>
            <a:spLocks noChangeArrowheads="1"/>
          </p:cNvSpPr>
          <p:nvPr/>
        </p:nvSpPr>
        <p:spPr bwMode="auto">
          <a:xfrm>
            <a:off x="4416424" y="3141663"/>
            <a:ext cx="180975" cy="2159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5" name="Text Box 266"/>
          <p:cNvSpPr txBox="1">
            <a:spLocks noChangeArrowheads="1"/>
          </p:cNvSpPr>
          <p:nvPr/>
        </p:nvSpPr>
        <p:spPr bwMode="auto">
          <a:xfrm>
            <a:off x="4286248" y="6000768"/>
            <a:ext cx="9274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Server farm</a:t>
            </a:r>
            <a:endParaRPr lang="zh-CN" altLang="en-US" sz="1200" b="1" dirty="0"/>
          </a:p>
        </p:txBody>
      </p:sp>
      <p:grpSp>
        <p:nvGrpSpPr>
          <p:cNvPr id="149" name="Group 285"/>
          <p:cNvGrpSpPr>
            <a:grpSpLocks noChangeAspect="1"/>
          </p:cNvGrpSpPr>
          <p:nvPr/>
        </p:nvGrpSpPr>
        <p:grpSpPr bwMode="auto">
          <a:xfrm>
            <a:off x="3984615" y="4144966"/>
            <a:ext cx="487363" cy="541338"/>
            <a:chOff x="2138" y="1507"/>
            <a:chExt cx="498" cy="521"/>
          </a:xfrm>
        </p:grpSpPr>
        <p:sp>
          <p:nvSpPr>
            <p:cNvPr id="150" name="Freeform 286"/>
            <p:cNvSpPr>
              <a:spLocks noChangeAspect="1"/>
            </p:cNvSpPr>
            <p:nvPr/>
          </p:nvSpPr>
          <p:spPr bwMode="auto">
            <a:xfrm>
              <a:off x="2550" y="1575"/>
              <a:ext cx="86" cy="453"/>
            </a:xfrm>
            <a:custGeom>
              <a:avLst/>
              <a:gdLst>
                <a:gd name="T0" fmla="*/ 42 w 43"/>
                <a:gd name="T1" fmla="*/ 6 h 226"/>
                <a:gd name="T2" fmla="*/ 5 w 43"/>
                <a:gd name="T3" fmla="*/ 22 h 226"/>
                <a:gd name="T4" fmla="*/ 0 w 43"/>
                <a:gd name="T5" fmla="*/ 221 h 226"/>
                <a:gd name="T6" fmla="*/ 10 w 43"/>
                <a:gd name="T7" fmla="*/ 217 h 226"/>
                <a:gd name="T8" fmla="*/ 38 w 43"/>
                <a:gd name="T9" fmla="*/ 190 h 226"/>
                <a:gd name="T10" fmla="*/ 43 w 43"/>
                <a:gd name="T11" fmla="*/ 177 h 226"/>
                <a:gd name="T12" fmla="*/ 43 w 43"/>
                <a:gd name="T13" fmla="*/ 17 h 226"/>
                <a:gd name="T14" fmla="*/ 42 w 43"/>
                <a:gd name="T15" fmla="*/ 6 h 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"/>
                <a:gd name="T25" fmla="*/ 0 h 226"/>
                <a:gd name="T26" fmla="*/ 43 w 43"/>
                <a:gd name="T27" fmla="*/ 226 h 2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" h="226">
                  <a:moveTo>
                    <a:pt x="42" y="6"/>
                  </a:moveTo>
                  <a:cubicBezTo>
                    <a:pt x="38" y="0"/>
                    <a:pt x="5" y="22"/>
                    <a:pt x="5" y="2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6"/>
                    <a:pt x="10" y="217"/>
                  </a:cubicBezTo>
                  <a:cubicBezTo>
                    <a:pt x="18" y="210"/>
                    <a:pt x="35" y="195"/>
                    <a:pt x="38" y="190"/>
                  </a:cubicBezTo>
                  <a:cubicBezTo>
                    <a:pt x="42" y="186"/>
                    <a:pt x="43" y="187"/>
                    <a:pt x="43" y="17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7"/>
                    <a:pt x="42" y="6"/>
                    <a:pt x="42" y="6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287"/>
            <p:cNvSpPr>
              <a:spLocks noChangeAspect="1"/>
            </p:cNvSpPr>
            <p:nvPr/>
          </p:nvSpPr>
          <p:spPr bwMode="auto">
            <a:xfrm>
              <a:off x="2138" y="1507"/>
              <a:ext cx="490" cy="118"/>
            </a:xfrm>
            <a:custGeom>
              <a:avLst/>
              <a:gdLst>
                <a:gd name="T0" fmla="*/ 245 w 245"/>
                <a:gd name="T1" fmla="*/ 37 h 59"/>
                <a:gd name="T2" fmla="*/ 212 w 245"/>
                <a:gd name="T3" fmla="*/ 59 h 59"/>
                <a:gd name="T4" fmla="*/ 8 w 245"/>
                <a:gd name="T5" fmla="*/ 22 h 59"/>
                <a:gd name="T6" fmla="*/ 1 w 245"/>
                <a:gd name="T7" fmla="*/ 27 h 59"/>
                <a:gd name="T8" fmla="*/ 4 w 245"/>
                <a:gd name="T9" fmla="*/ 18 h 59"/>
                <a:gd name="T10" fmla="*/ 30 w 245"/>
                <a:gd name="T11" fmla="*/ 1 h 59"/>
                <a:gd name="T12" fmla="*/ 35 w 245"/>
                <a:gd name="T13" fmla="*/ 0 h 59"/>
                <a:gd name="T14" fmla="*/ 237 w 245"/>
                <a:gd name="T15" fmla="*/ 34 h 59"/>
                <a:gd name="T16" fmla="*/ 245 w 245"/>
                <a:gd name="T17" fmla="*/ 37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5"/>
                <a:gd name="T28" fmla="*/ 0 h 59"/>
                <a:gd name="T29" fmla="*/ 245 w 245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5" h="59">
                  <a:moveTo>
                    <a:pt x="245" y="37"/>
                  </a:moveTo>
                  <a:cubicBezTo>
                    <a:pt x="212" y="59"/>
                    <a:pt x="212" y="59"/>
                    <a:pt x="212" y="59"/>
                  </a:cubicBezTo>
                  <a:cubicBezTo>
                    <a:pt x="92" y="38"/>
                    <a:pt x="18" y="24"/>
                    <a:pt x="8" y="22"/>
                  </a:cubicBezTo>
                  <a:cubicBezTo>
                    <a:pt x="2" y="21"/>
                    <a:pt x="1" y="27"/>
                    <a:pt x="1" y="27"/>
                  </a:cubicBezTo>
                  <a:cubicBezTo>
                    <a:pt x="1" y="27"/>
                    <a:pt x="0" y="21"/>
                    <a:pt x="4" y="18"/>
                  </a:cubicBezTo>
                  <a:cubicBezTo>
                    <a:pt x="7" y="16"/>
                    <a:pt x="23" y="6"/>
                    <a:pt x="30" y="1"/>
                  </a:cubicBezTo>
                  <a:cubicBezTo>
                    <a:pt x="33" y="0"/>
                    <a:pt x="35" y="0"/>
                    <a:pt x="35" y="0"/>
                  </a:cubicBezTo>
                  <a:cubicBezTo>
                    <a:pt x="35" y="0"/>
                    <a:pt x="234" y="34"/>
                    <a:pt x="237" y="34"/>
                  </a:cubicBezTo>
                  <a:cubicBezTo>
                    <a:pt x="244" y="36"/>
                    <a:pt x="245" y="37"/>
                    <a:pt x="245" y="37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288"/>
            <p:cNvSpPr>
              <a:spLocks noChangeAspect="1"/>
            </p:cNvSpPr>
            <p:nvPr/>
          </p:nvSpPr>
          <p:spPr bwMode="auto">
            <a:xfrm>
              <a:off x="2542" y="1579"/>
              <a:ext cx="92" cy="64"/>
            </a:xfrm>
            <a:custGeom>
              <a:avLst/>
              <a:gdLst>
                <a:gd name="T0" fmla="*/ 0 w 46"/>
                <a:gd name="T1" fmla="*/ 22 h 32"/>
                <a:gd name="T2" fmla="*/ 41 w 46"/>
                <a:gd name="T3" fmla="*/ 0 h 32"/>
                <a:gd name="T4" fmla="*/ 46 w 46"/>
                <a:gd name="T5" fmla="*/ 7 h 32"/>
                <a:gd name="T6" fmla="*/ 8 w 46"/>
                <a:gd name="T7" fmla="*/ 32 h 32"/>
                <a:gd name="T8" fmla="*/ 0 w 46"/>
                <a:gd name="T9" fmla="*/ 2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32"/>
                <a:gd name="T17" fmla="*/ 46 w 46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32">
                  <a:moveTo>
                    <a:pt x="0" y="22"/>
                  </a:moveTo>
                  <a:cubicBezTo>
                    <a:pt x="0" y="22"/>
                    <a:pt x="37" y="1"/>
                    <a:pt x="41" y="0"/>
                  </a:cubicBezTo>
                  <a:cubicBezTo>
                    <a:pt x="45" y="1"/>
                    <a:pt x="46" y="3"/>
                    <a:pt x="46" y="7"/>
                  </a:cubicBezTo>
                  <a:cubicBezTo>
                    <a:pt x="8" y="32"/>
                    <a:pt x="8" y="32"/>
                    <a:pt x="8" y="32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289"/>
            <p:cNvSpPr>
              <a:spLocks noChangeAspect="1"/>
            </p:cNvSpPr>
            <p:nvPr/>
          </p:nvSpPr>
          <p:spPr bwMode="auto">
            <a:xfrm>
              <a:off x="2138" y="1547"/>
              <a:ext cx="426" cy="479"/>
            </a:xfrm>
            <a:custGeom>
              <a:avLst/>
              <a:gdLst>
                <a:gd name="T0" fmla="*/ 207 w 213"/>
                <a:gd name="T1" fmla="*/ 37 h 239"/>
                <a:gd name="T2" fmla="*/ 8 w 213"/>
                <a:gd name="T3" fmla="*/ 1 h 239"/>
                <a:gd name="T4" fmla="*/ 0 w 213"/>
                <a:gd name="T5" fmla="*/ 6 h 239"/>
                <a:gd name="T6" fmla="*/ 0 w 213"/>
                <a:gd name="T7" fmla="*/ 180 h 239"/>
                <a:gd name="T8" fmla="*/ 7 w 213"/>
                <a:gd name="T9" fmla="*/ 194 h 239"/>
                <a:gd name="T10" fmla="*/ 200 w 213"/>
                <a:gd name="T11" fmla="*/ 236 h 239"/>
                <a:gd name="T12" fmla="*/ 212 w 213"/>
                <a:gd name="T13" fmla="*/ 228 h 239"/>
                <a:gd name="T14" fmla="*/ 212 w 213"/>
                <a:gd name="T15" fmla="*/ 47 h 239"/>
                <a:gd name="T16" fmla="*/ 207 w 213"/>
                <a:gd name="T17" fmla="*/ 37 h 2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3"/>
                <a:gd name="T28" fmla="*/ 0 h 239"/>
                <a:gd name="T29" fmla="*/ 213 w 213"/>
                <a:gd name="T30" fmla="*/ 239 h 2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3" h="239">
                  <a:moveTo>
                    <a:pt x="207" y="37"/>
                  </a:moveTo>
                  <a:cubicBezTo>
                    <a:pt x="92" y="17"/>
                    <a:pt x="17" y="3"/>
                    <a:pt x="8" y="1"/>
                  </a:cubicBezTo>
                  <a:cubicBezTo>
                    <a:pt x="1" y="0"/>
                    <a:pt x="0" y="6"/>
                    <a:pt x="0" y="6"/>
                  </a:cubicBezTo>
                  <a:cubicBezTo>
                    <a:pt x="0" y="6"/>
                    <a:pt x="0" y="168"/>
                    <a:pt x="0" y="180"/>
                  </a:cubicBezTo>
                  <a:cubicBezTo>
                    <a:pt x="0" y="192"/>
                    <a:pt x="2" y="192"/>
                    <a:pt x="7" y="194"/>
                  </a:cubicBezTo>
                  <a:cubicBezTo>
                    <a:pt x="11" y="195"/>
                    <a:pt x="165" y="228"/>
                    <a:pt x="200" y="236"/>
                  </a:cubicBezTo>
                  <a:cubicBezTo>
                    <a:pt x="213" y="239"/>
                    <a:pt x="212" y="232"/>
                    <a:pt x="212" y="228"/>
                  </a:cubicBezTo>
                  <a:cubicBezTo>
                    <a:pt x="212" y="228"/>
                    <a:pt x="212" y="54"/>
                    <a:pt x="212" y="47"/>
                  </a:cubicBezTo>
                  <a:cubicBezTo>
                    <a:pt x="212" y="42"/>
                    <a:pt x="208" y="38"/>
                    <a:pt x="207" y="37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290"/>
            <p:cNvSpPr>
              <a:spLocks noChangeAspect="1"/>
            </p:cNvSpPr>
            <p:nvPr/>
          </p:nvSpPr>
          <p:spPr bwMode="auto">
            <a:xfrm>
              <a:off x="2152" y="1561"/>
              <a:ext cx="394" cy="445"/>
            </a:xfrm>
            <a:custGeom>
              <a:avLst/>
              <a:gdLst>
                <a:gd name="T0" fmla="*/ 192 w 197"/>
                <a:gd name="T1" fmla="*/ 35 h 222"/>
                <a:gd name="T2" fmla="*/ 6 w 197"/>
                <a:gd name="T3" fmla="*/ 1 h 222"/>
                <a:gd name="T4" fmla="*/ 0 w 197"/>
                <a:gd name="T5" fmla="*/ 5 h 222"/>
                <a:gd name="T6" fmla="*/ 0 w 197"/>
                <a:gd name="T7" fmla="*/ 167 h 222"/>
                <a:gd name="T8" fmla="*/ 6 w 197"/>
                <a:gd name="T9" fmla="*/ 180 h 222"/>
                <a:gd name="T10" fmla="*/ 187 w 197"/>
                <a:gd name="T11" fmla="*/ 220 h 222"/>
                <a:gd name="T12" fmla="*/ 197 w 197"/>
                <a:gd name="T13" fmla="*/ 212 h 222"/>
                <a:gd name="T14" fmla="*/ 197 w 197"/>
                <a:gd name="T15" fmla="*/ 44 h 222"/>
                <a:gd name="T16" fmla="*/ 192 w 197"/>
                <a:gd name="T17" fmla="*/ 35 h 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7"/>
                <a:gd name="T28" fmla="*/ 0 h 222"/>
                <a:gd name="T29" fmla="*/ 197 w 197"/>
                <a:gd name="T30" fmla="*/ 222 h 2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7" h="222">
                  <a:moveTo>
                    <a:pt x="192" y="35"/>
                  </a:moveTo>
                  <a:cubicBezTo>
                    <a:pt x="85" y="16"/>
                    <a:pt x="15" y="3"/>
                    <a:pt x="6" y="1"/>
                  </a:cubicBez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0" y="155"/>
                    <a:pt x="0" y="167"/>
                  </a:cubicBezTo>
                  <a:cubicBezTo>
                    <a:pt x="0" y="178"/>
                    <a:pt x="1" y="179"/>
                    <a:pt x="6" y="180"/>
                  </a:cubicBezTo>
                  <a:cubicBezTo>
                    <a:pt x="9" y="181"/>
                    <a:pt x="154" y="212"/>
                    <a:pt x="187" y="220"/>
                  </a:cubicBezTo>
                  <a:cubicBezTo>
                    <a:pt x="197" y="222"/>
                    <a:pt x="196" y="215"/>
                    <a:pt x="197" y="212"/>
                  </a:cubicBezTo>
                  <a:cubicBezTo>
                    <a:pt x="197" y="212"/>
                    <a:pt x="197" y="50"/>
                    <a:pt x="197" y="44"/>
                  </a:cubicBezTo>
                  <a:cubicBezTo>
                    <a:pt x="197" y="39"/>
                    <a:pt x="196" y="35"/>
                    <a:pt x="192" y="35"/>
                  </a:cubicBez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291"/>
            <p:cNvSpPr>
              <a:spLocks noChangeAspect="1" noEditPoints="1"/>
            </p:cNvSpPr>
            <p:nvPr/>
          </p:nvSpPr>
          <p:spPr bwMode="auto">
            <a:xfrm>
              <a:off x="2150" y="1561"/>
              <a:ext cx="398" cy="443"/>
            </a:xfrm>
            <a:custGeom>
              <a:avLst/>
              <a:gdLst>
                <a:gd name="T0" fmla="*/ 2 w 199"/>
                <a:gd name="T1" fmla="*/ 1 h 221"/>
                <a:gd name="T2" fmla="*/ 0 w 199"/>
                <a:gd name="T3" fmla="*/ 5 h 221"/>
                <a:gd name="T4" fmla="*/ 0 w 199"/>
                <a:gd name="T5" fmla="*/ 167 h 221"/>
                <a:gd name="T6" fmla="*/ 7 w 199"/>
                <a:gd name="T7" fmla="*/ 181 h 221"/>
                <a:gd name="T8" fmla="*/ 73 w 199"/>
                <a:gd name="T9" fmla="*/ 195 h 221"/>
                <a:gd name="T10" fmla="*/ 188 w 199"/>
                <a:gd name="T11" fmla="*/ 221 h 221"/>
                <a:gd name="T12" fmla="*/ 195 w 199"/>
                <a:gd name="T13" fmla="*/ 220 h 221"/>
                <a:gd name="T14" fmla="*/ 198 w 199"/>
                <a:gd name="T15" fmla="*/ 212 h 221"/>
                <a:gd name="T16" fmla="*/ 198 w 199"/>
                <a:gd name="T17" fmla="*/ 44 h 221"/>
                <a:gd name="T18" fmla="*/ 193 w 199"/>
                <a:gd name="T19" fmla="*/ 34 h 221"/>
                <a:gd name="T20" fmla="*/ 193 w 199"/>
                <a:gd name="T21" fmla="*/ 34 h 221"/>
                <a:gd name="T22" fmla="*/ 7 w 199"/>
                <a:gd name="T23" fmla="*/ 0 h 221"/>
                <a:gd name="T24" fmla="*/ 2 w 199"/>
                <a:gd name="T25" fmla="*/ 1 h 221"/>
                <a:gd name="T26" fmla="*/ 188 w 199"/>
                <a:gd name="T27" fmla="*/ 219 h 221"/>
                <a:gd name="T28" fmla="*/ 73 w 199"/>
                <a:gd name="T29" fmla="*/ 194 h 221"/>
                <a:gd name="T30" fmla="*/ 8 w 199"/>
                <a:gd name="T31" fmla="*/ 179 h 221"/>
                <a:gd name="T32" fmla="*/ 1 w 199"/>
                <a:gd name="T33" fmla="*/ 167 h 221"/>
                <a:gd name="T34" fmla="*/ 1 w 199"/>
                <a:gd name="T35" fmla="*/ 5 h 221"/>
                <a:gd name="T36" fmla="*/ 3 w 199"/>
                <a:gd name="T37" fmla="*/ 2 h 221"/>
                <a:gd name="T38" fmla="*/ 7 w 199"/>
                <a:gd name="T39" fmla="*/ 2 h 221"/>
                <a:gd name="T40" fmla="*/ 193 w 199"/>
                <a:gd name="T41" fmla="*/ 36 h 221"/>
                <a:gd name="T42" fmla="*/ 197 w 199"/>
                <a:gd name="T43" fmla="*/ 44 h 221"/>
                <a:gd name="T44" fmla="*/ 197 w 199"/>
                <a:gd name="T45" fmla="*/ 212 h 221"/>
                <a:gd name="T46" fmla="*/ 195 w 199"/>
                <a:gd name="T47" fmla="*/ 219 h 221"/>
                <a:gd name="T48" fmla="*/ 188 w 199"/>
                <a:gd name="T49" fmla="*/ 219 h 22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9"/>
                <a:gd name="T76" fmla="*/ 0 h 221"/>
                <a:gd name="T77" fmla="*/ 199 w 199"/>
                <a:gd name="T78" fmla="*/ 221 h 22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9" h="221">
                  <a:moveTo>
                    <a:pt x="2" y="1"/>
                  </a:move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0" y="167"/>
                    <a:pt x="0" y="167"/>
                  </a:cubicBezTo>
                  <a:cubicBezTo>
                    <a:pt x="0" y="178"/>
                    <a:pt x="1" y="179"/>
                    <a:pt x="7" y="181"/>
                  </a:cubicBezTo>
                  <a:cubicBezTo>
                    <a:pt x="8" y="181"/>
                    <a:pt x="33" y="187"/>
                    <a:pt x="73" y="195"/>
                  </a:cubicBezTo>
                  <a:cubicBezTo>
                    <a:pt x="188" y="221"/>
                    <a:pt x="188" y="221"/>
                    <a:pt x="188" y="221"/>
                  </a:cubicBezTo>
                  <a:cubicBezTo>
                    <a:pt x="190" y="221"/>
                    <a:pt x="194" y="221"/>
                    <a:pt x="195" y="220"/>
                  </a:cubicBezTo>
                  <a:cubicBezTo>
                    <a:pt x="199" y="218"/>
                    <a:pt x="198" y="212"/>
                    <a:pt x="198" y="212"/>
                  </a:cubicBezTo>
                  <a:cubicBezTo>
                    <a:pt x="198" y="212"/>
                    <a:pt x="198" y="44"/>
                    <a:pt x="198" y="44"/>
                  </a:cubicBezTo>
                  <a:cubicBezTo>
                    <a:pt x="198" y="39"/>
                    <a:pt x="198" y="35"/>
                    <a:pt x="193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lose/>
                  <a:moveTo>
                    <a:pt x="188" y="219"/>
                  </a:moveTo>
                  <a:cubicBezTo>
                    <a:pt x="188" y="219"/>
                    <a:pt x="73" y="194"/>
                    <a:pt x="73" y="194"/>
                  </a:cubicBezTo>
                  <a:cubicBezTo>
                    <a:pt x="39" y="186"/>
                    <a:pt x="9" y="180"/>
                    <a:pt x="8" y="179"/>
                  </a:cubicBezTo>
                  <a:cubicBezTo>
                    <a:pt x="3" y="178"/>
                    <a:pt x="1" y="177"/>
                    <a:pt x="1" y="16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3"/>
                    <a:pt x="3" y="2"/>
                  </a:cubicBezTo>
                  <a:cubicBezTo>
                    <a:pt x="4" y="2"/>
                    <a:pt x="5" y="1"/>
                    <a:pt x="7" y="2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6" y="36"/>
                    <a:pt x="197" y="39"/>
                    <a:pt x="197" y="44"/>
                  </a:cubicBezTo>
                  <a:cubicBezTo>
                    <a:pt x="197" y="212"/>
                    <a:pt x="197" y="212"/>
                    <a:pt x="197" y="212"/>
                  </a:cubicBezTo>
                  <a:cubicBezTo>
                    <a:pt x="197" y="212"/>
                    <a:pt x="197" y="217"/>
                    <a:pt x="195" y="219"/>
                  </a:cubicBezTo>
                  <a:cubicBezTo>
                    <a:pt x="193" y="220"/>
                    <a:pt x="190" y="220"/>
                    <a:pt x="188" y="219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292"/>
            <p:cNvSpPr>
              <a:spLocks noChangeAspect="1" noEditPoints="1"/>
            </p:cNvSpPr>
            <p:nvPr/>
          </p:nvSpPr>
          <p:spPr bwMode="auto">
            <a:xfrm>
              <a:off x="2208" y="1621"/>
              <a:ext cx="304" cy="333"/>
            </a:xfrm>
            <a:custGeom>
              <a:avLst/>
              <a:gdLst>
                <a:gd name="T0" fmla="*/ 48 w 152"/>
                <a:gd name="T1" fmla="*/ 51 h 166"/>
                <a:gd name="T2" fmla="*/ 60 w 152"/>
                <a:gd name="T3" fmla="*/ 45 h 166"/>
                <a:gd name="T4" fmla="*/ 60 w 152"/>
                <a:gd name="T5" fmla="*/ 7 h 166"/>
                <a:gd name="T6" fmla="*/ 45 w 152"/>
                <a:gd name="T7" fmla="*/ 4 h 166"/>
                <a:gd name="T8" fmla="*/ 45 w 152"/>
                <a:gd name="T9" fmla="*/ 37 h 166"/>
                <a:gd name="T10" fmla="*/ 13 w 152"/>
                <a:gd name="T11" fmla="*/ 0 h 166"/>
                <a:gd name="T12" fmla="*/ 9 w 152"/>
                <a:gd name="T13" fmla="*/ 5 h 166"/>
                <a:gd name="T14" fmla="*/ 1 w 152"/>
                <a:gd name="T15" fmla="*/ 9 h 166"/>
                <a:gd name="T16" fmla="*/ 32 w 152"/>
                <a:gd name="T17" fmla="*/ 45 h 166"/>
                <a:gd name="T18" fmla="*/ 0 w 152"/>
                <a:gd name="T19" fmla="*/ 38 h 166"/>
                <a:gd name="T20" fmla="*/ 0 w 152"/>
                <a:gd name="T21" fmla="*/ 53 h 166"/>
                <a:gd name="T22" fmla="*/ 40 w 152"/>
                <a:gd name="T23" fmla="*/ 61 h 166"/>
                <a:gd name="T24" fmla="*/ 48 w 152"/>
                <a:gd name="T25" fmla="*/ 51 h 166"/>
                <a:gd name="T26" fmla="*/ 48 w 152"/>
                <a:gd name="T27" fmla="*/ 104 h 166"/>
                <a:gd name="T28" fmla="*/ 40 w 152"/>
                <a:gd name="T29" fmla="*/ 91 h 166"/>
                <a:gd name="T30" fmla="*/ 0 w 152"/>
                <a:gd name="T31" fmla="*/ 83 h 166"/>
                <a:gd name="T32" fmla="*/ 0 w 152"/>
                <a:gd name="T33" fmla="*/ 97 h 166"/>
                <a:gd name="T34" fmla="*/ 34 w 152"/>
                <a:gd name="T35" fmla="*/ 104 h 166"/>
                <a:gd name="T36" fmla="*/ 2 w 152"/>
                <a:gd name="T37" fmla="*/ 128 h 166"/>
                <a:gd name="T38" fmla="*/ 9 w 152"/>
                <a:gd name="T39" fmla="*/ 134 h 166"/>
                <a:gd name="T40" fmla="*/ 15 w 152"/>
                <a:gd name="T41" fmla="*/ 142 h 166"/>
                <a:gd name="T42" fmla="*/ 45 w 152"/>
                <a:gd name="T43" fmla="*/ 119 h 166"/>
                <a:gd name="T44" fmla="*/ 45 w 152"/>
                <a:gd name="T45" fmla="*/ 150 h 166"/>
                <a:gd name="T46" fmla="*/ 60 w 152"/>
                <a:gd name="T47" fmla="*/ 153 h 166"/>
                <a:gd name="T48" fmla="*/ 60 w 152"/>
                <a:gd name="T49" fmla="*/ 115 h 166"/>
                <a:gd name="T50" fmla="*/ 48 w 152"/>
                <a:gd name="T51" fmla="*/ 104 h 166"/>
                <a:gd name="T52" fmla="*/ 92 w 152"/>
                <a:gd name="T53" fmla="*/ 51 h 166"/>
                <a:gd name="T54" fmla="*/ 104 w 152"/>
                <a:gd name="T55" fmla="*/ 62 h 166"/>
                <a:gd name="T56" fmla="*/ 112 w 152"/>
                <a:gd name="T57" fmla="*/ 76 h 166"/>
                <a:gd name="T58" fmla="*/ 152 w 152"/>
                <a:gd name="T59" fmla="*/ 84 h 166"/>
                <a:gd name="T60" fmla="*/ 152 w 152"/>
                <a:gd name="T61" fmla="*/ 69 h 166"/>
                <a:gd name="T62" fmla="*/ 118 w 152"/>
                <a:gd name="T63" fmla="*/ 62 h 166"/>
                <a:gd name="T64" fmla="*/ 150 w 152"/>
                <a:gd name="T65" fmla="*/ 39 h 166"/>
                <a:gd name="T66" fmla="*/ 143 w 152"/>
                <a:gd name="T67" fmla="*/ 33 h 166"/>
                <a:gd name="T68" fmla="*/ 137 w 152"/>
                <a:gd name="T69" fmla="*/ 24 h 166"/>
                <a:gd name="T70" fmla="*/ 107 w 152"/>
                <a:gd name="T71" fmla="*/ 47 h 166"/>
                <a:gd name="T72" fmla="*/ 107 w 152"/>
                <a:gd name="T73" fmla="*/ 17 h 166"/>
                <a:gd name="T74" fmla="*/ 92 w 152"/>
                <a:gd name="T75" fmla="*/ 13 h 166"/>
                <a:gd name="T76" fmla="*/ 92 w 152"/>
                <a:gd name="T77" fmla="*/ 25 h 166"/>
                <a:gd name="T78" fmla="*/ 92 w 152"/>
                <a:gd name="T79" fmla="*/ 51 h 166"/>
                <a:gd name="T80" fmla="*/ 104 w 152"/>
                <a:gd name="T81" fmla="*/ 116 h 166"/>
                <a:gd name="T82" fmla="*/ 92 w 152"/>
                <a:gd name="T83" fmla="*/ 121 h 166"/>
                <a:gd name="T84" fmla="*/ 92 w 152"/>
                <a:gd name="T85" fmla="*/ 159 h 166"/>
                <a:gd name="T86" fmla="*/ 107 w 152"/>
                <a:gd name="T87" fmla="*/ 162 h 166"/>
                <a:gd name="T88" fmla="*/ 107 w 152"/>
                <a:gd name="T89" fmla="*/ 129 h 166"/>
                <a:gd name="T90" fmla="*/ 139 w 152"/>
                <a:gd name="T91" fmla="*/ 166 h 166"/>
                <a:gd name="T92" fmla="*/ 144 w 152"/>
                <a:gd name="T93" fmla="*/ 161 h 166"/>
                <a:gd name="T94" fmla="*/ 151 w 152"/>
                <a:gd name="T95" fmla="*/ 158 h 166"/>
                <a:gd name="T96" fmla="*/ 120 w 152"/>
                <a:gd name="T97" fmla="*/ 122 h 166"/>
                <a:gd name="T98" fmla="*/ 152 w 152"/>
                <a:gd name="T99" fmla="*/ 128 h 166"/>
                <a:gd name="T100" fmla="*/ 152 w 152"/>
                <a:gd name="T101" fmla="*/ 114 h 166"/>
                <a:gd name="T102" fmla="*/ 112 w 152"/>
                <a:gd name="T103" fmla="*/ 105 h 166"/>
                <a:gd name="T104" fmla="*/ 104 w 152"/>
                <a:gd name="T105" fmla="*/ 116 h 166"/>
                <a:gd name="T106" fmla="*/ 97 w 152"/>
                <a:gd name="T107" fmla="*/ 90 h 166"/>
                <a:gd name="T108" fmla="*/ 91 w 152"/>
                <a:gd name="T109" fmla="*/ 72 h 166"/>
                <a:gd name="T110" fmla="*/ 61 w 152"/>
                <a:gd name="T111" fmla="*/ 66 h 166"/>
                <a:gd name="T112" fmla="*/ 55 w 152"/>
                <a:gd name="T113" fmla="*/ 77 h 166"/>
                <a:gd name="T114" fmla="*/ 62 w 152"/>
                <a:gd name="T115" fmla="*/ 94 h 166"/>
                <a:gd name="T116" fmla="*/ 91 w 152"/>
                <a:gd name="T117" fmla="*/ 100 h 166"/>
                <a:gd name="T118" fmla="*/ 97 w 152"/>
                <a:gd name="T119" fmla="*/ 90 h 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2"/>
                <a:gd name="T181" fmla="*/ 0 h 166"/>
                <a:gd name="T182" fmla="*/ 152 w 152"/>
                <a:gd name="T183" fmla="*/ 166 h 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2" h="166">
                  <a:moveTo>
                    <a:pt x="48" y="51"/>
                  </a:moveTo>
                  <a:cubicBezTo>
                    <a:pt x="52" y="48"/>
                    <a:pt x="56" y="46"/>
                    <a:pt x="60" y="45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9" y="7"/>
                    <a:pt x="48" y="5"/>
                    <a:pt x="45" y="4"/>
                  </a:cubicBezTo>
                  <a:cubicBezTo>
                    <a:pt x="45" y="7"/>
                    <a:pt x="45" y="37"/>
                    <a:pt x="45" y="37"/>
                  </a:cubicBezTo>
                  <a:cubicBezTo>
                    <a:pt x="45" y="37"/>
                    <a:pt x="15" y="2"/>
                    <a:pt x="13" y="0"/>
                  </a:cubicBezTo>
                  <a:cubicBezTo>
                    <a:pt x="12" y="2"/>
                    <a:pt x="10" y="4"/>
                    <a:pt x="9" y="5"/>
                  </a:cubicBezTo>
                  <a:cubicBezTo>
                    <a:pt x="6" y="7"/>
                    <a:pt x="4" y="8"/>
                    <a:pt x="1" y="9"/>
                  </a:cubicBezTo>
                  <a:cubicBezTo>
                    <a:pt x="3" y="11"/>
                    <a:pt x="32" y="45"/>
                    <a:pt x="32" y="45"/>
                  </a:cubicBezTo>
                  <a:cubicBezTo>
                    <a:pt x="32" y="45"/>
                    <a:pt x="3" y="39"/>
                    <a:pt x="0" y="3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53"/>
                    <a:pt x="38" y="60"/>
                    <a:pt x="40" y="61"/>
                  </a:cubicBezTo>
                  <a:cubicBezTo>
                    <a:pt x="42" y="57"/>
                    <a:pt x="45" y="53"/>
                    <a:pt x="48" y="51"/>
                  </a:cubicBezTo>
                  <a:close/>
                  <a:moveTo>
                    <a:pt x="48" y="104"/>
                  </a:moveTo>
                  <a:cubicBezTo>
                    <a:pt x="44" y="100"/>
                    <a:pt x="42" y="96"/>
                    <a:pt x="40" y="91"/>
                  </a:cubicBezTo>
                  <a:cubicBezTo>
                    <a:pt x="38" y="90"/>
                    <a:pt x="3" y="83"/>
                    <a:pt x="0" y="83"/>
                  </a:cubicBezTo>
                  <a:cubicBezTo>
                    <a:pt x="0" y="85"/>
                    <a:pt x="0" y="95"/>
                    <a:pt x="0" y="97"/>
                  </a:cubicBezTo>
                  <a:cubicBezTo>
                    <a:pt x="2" y="98"/>
                    <a:pt x="34" y="104"/>
                    <a:pt x="34" y="104"/>
                  </a:cubicBezTo>
                  <a:cubicBezTo>
                    <a:pt x="34" y="104"/>
                    <a:pt x="5" y="126"/>
                    <a:pt x="2" y="128"/>
                  </a:cubicBezTo>
                  <a:cubicBezTo>
                    <a:pt x="5" y="130"/>
                    <a:pt x="7" y="132"/>
                    <a:pt x="9" y="134"/>
                  </a:cubicBezTo>
                  <a:cubicBezTo>
                    <a:pt x="11" y="136"/>
                    <a:pt x="13" y="139"/>
                    <a:pt x="15" y="142"/>
                  </a:cubicBezTo>
                  <a:cubicBezTo>
                    <a:pt x="17" y="141"/>
                    <a:pt x="45" y="119"/>
                    <a:pt x="45" y="119"/>
                  </a:cubicBezTo>
                  <a:cubicBezTo>
                    <a:pt x="45" y="119"/>
                    <a:pt x="45" y="147"/>
                    <a:pt x="45" y="150"/>
                  </a:cubicBezTo>
                  <a:cubicBezTo>
                    <a:pt x="47" y="150"/>
                    <a:pt x="58" y="152"/>
                    <a:pt x="60" y="153"/>
                  </a:cubicBezTo>
                  <a:cubicBezTo>
                    <a:pt x="60" y="150"/>
                    <a:pt x="60" y="116"/>
                    <a:pt x="60" y="115"/>
                  </a:cubicBezTo>
                  <a:cubicBezTo>
                    <a:pt x="56" y="112"/>
                    <a:pt x="52" y="109"/>
                    <a:pt x="48" y="104"/>
                  </a:cubicBezTo>
                  <a:close/>
                  <a:moveTo>
                    <a:pt x="92" y="51"/>
                  </a:moveTo>
                  <a:cubicBezTo>
                    <a:pt x="96" y="54"/>
                    <a:pt x="100" y="58"/>
                    <a:pt x="104" y="62"/>
                  </a:cubicBezTo>
                  <a:cubicBezTo>
                    <a:pt x="108" y="66"/>
                    <a:pt x="110" y="71"/>
                    <a:pt x="112" y="76"/>
                  </a:cubicBezTo>
                  <a:cubicBezTo>
                    <a:pt x="114" y="76"/>
                    <a:pt x="150" y="83"/>
                    <a:pt x="152" y="84"/>
                  </a:cubicBezTo>
                  <a:cubicBezTo>
                    <a:pt x="152" y="81"/>
                    <a:pt x="152" y="71"/>
                    <a:pt x="152" y="69"/>
                  </a:cubicBezTo>
                  <a:cubicBezTo>
                    <a:pt x="150" y="69"/>
                    <a:pt x="118" y="62"/>
                    <a:pt x="118" y="62"/>
                  </a:cubicBezTo>
                  <a:cubicBezTo>
                    <a:pt x="118" y="62"/>
                    <a:pt x="147" y="40"/>
                    <a:pt x="150" y="39"/>
                  </a:cubicBezTo>
                  <a:cubicBezTo>
                    <a:pt x="147" y="37"/>
                    <a:pt x="145" y="35"/>
                    <a:pt x="143" y="33"/>
                  </a:cubicBezTo>
                  <a:cubicBezTo>
                    <a:pt x="141" y="30"/>
                    <a:pt x="139" y="27"/>
                    <a:pt x="137" y="24"/>
                  </a:cubicBezTo>
                  <a:cubicBezTo>
                    <a:pt x="135" y="26"/>
                    <a:pt x="107" y="47"/>
                    <a:pt x="107" y="47"/>
                  </a:cubicBezTo>
                  <a:cubicBezTo>
                    <a:pt x="107" y="47"/>
                    <a:pt x="107" y="19"/>
                    <a:pt x="107" y="17"/>
                  </a:cubicBezTo>
                  <a:cubicBezTo>
                    <a:pt x="105" y="16"/>
                    <a:pt x="94" y="14"/>
                    <a:pt x="92" y="13"/>
                  </a:cubicBezTo>
                  <a:cubicBezTo>
                    <a:pt x="92" y="16"/>
                    <a:pt x="92" y="25"/>
                    <a:pt x="92" y="25"/>
                  </a:cubicBezTo>
                  <a:cubicBezTo>
                    <a:pt x="92" y="25"/>
                    <a:pt x="92" y="50"/>
                    <a:pt x="92" y="51"/>
                  </a:cubicBezTo>
                  <a:close/>
                  <a:moveTo>
                    <a:pt x="104" y="116"/>
                  </a:moveTo>
                  <a:cubicBezTo>
                    <a:pt x="100" y="118"/>
                    <a:pt x="96" y="120"/>
                    <a:pt x="92" y="121"/>
                  </a:cubicBezTo>
                  <a:cubicBezTo>
                    <a:pt x="92" y="123"/>
                    <a:pt x="92" y="157"/>
                    <a:pt x="92" y="159"/>
                  </a:cubicBezTo>
                  <a:cubicBezTo>
                    <a:pt x="93" y="160"/>
                    <a:pt x="104" y="162"/>
                    <a:pt x="107" y="162"/>
                  </a:cubicBezTo>
                  <a:cubicBezTo>
                    <a:pt x="107" y="159"/>
                    <a:pt x="107" y="129"/>
                    <a:pt x="107" y="129"/>
                  </a:cubicBezTo>
                  <a:cubicBezTo>
                    <a:pt x="107" y="129"/>
                    <a:pt x="137" y="164"/>
                    <a:pt x="139" y="166"/>
                  </a:cubicBezTo>
                  <a:cubicBezTo>
                    <a:pt x="140" y="164"/>
                    <a:pt x="142" y="163"/>
                    <a:pt x="144" y="161"/>
                  </a:cubicBezTo>
                  <a:cubicBezTo>
                    <a:pt x="146" y="160"/>
                    <a:pt x="148" y="159"/>
                    <a:pt x="151" y="158"/>
                  </a:cubicBezTo>
                  <a:cubicBezTo>
                    <a:pt x="149" y="155"/>
                    <a:pt x="120" y="122"/>
                    <a:pt x="120" y="122"/>
                  </a:cubicBezTo>
                  <a:cubicBezTo>
                    <a:pt x="120" y="122"/>
                    <a:pt x="149" y="128"/>
                    <a:pt x="152" y="128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0" y="113"/>
                    <a:pt x="114" y="106"/>
                    <a:pt x="112" y="105"/>
                  </a:cubicBezTo>
                  <a:cubicBezTo>
                    <a:pt x="110" y="109"/>
                    <a:pt x="107" y="113"/>
                    <a:pt x="104" y="116"/>
                  </a:cubicBezTo>
                  <a:close/>
                  <a:moveTo>
                    <a:pt x="97" y="90"/>
                  </a:moveTo>
                  <a:cubicBezTo>
                    <a:pt x="97" y="84"/>
                    <a:pt x="95" y="77"/>
                    <a:pt x="91" y="72"/>
                  </a:cubicBezTo>
                  <a:cubicBezTo>
                    <a:pt x="82" y="63"/>
                    <a:pt x="69" y="60"/>
                    <a:pt x="61" y="66"/>
                  </a:cubicBezTo>
                  <a:cubicBezTo>
                    <a:pt x="58" y="69"/>
                    <a:pt x="56" y="72"/>
                    <a:pt x="55" y="77"/>
                  </a:cubicBezTo>
                  <a:cubicBezTo>
                    <a:pt x="55" y="83"/>
                    <a:pt x="57" y="89"/>
                    <a:pt x="62" y="94"/>
                  </a:cubicBezTo>
                  <a:cubicBezTo>
                    <a:pt x="70" y="103"/>
                    <a:pt x="83" y="106"/>
                    <a:pt x="91" y="100"/>
                  </a:cubicBezTo>
                  <a:cubicBezTo>
                    <a:pt x="94" y="98"/>
                    <a:pt x="96" y="94"/>
                    <a:pt x="97" y="90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293"/>
            <p:cNvSpPr>
              <a:spLocks noChangeAspect="1" noEditPoints="1"/>
            </p:cNvSpPr>
            <p:nvPr/>
          </p:nvSpPr>
          <p:spPr bwMode="auto">
            <a:xfrm>
              <a:off x="2198" y="1613"/>
              <a:ext cx="306" cy="333"/>
            </a:xfrm>
            <a:custGeom>
              <a:avLst/>
              <a:gdLst>
                <a:gd name="T0" fmla="*/ 49 w 153"/>
                <a:gd name="T1" fmla="*/ 50 h 166"/>
                <a:gd name="T2" fmla="*/ 61 w 153"/>
                <a:gd name="T3" fmla="*/ 45 h 166"/>
                <a:gd name="T4" fmla="*/ 61 w 153"/>
                <a:gd name="T5" fmla="*/ 7 h 166"/>
                <a:gd name="T6" fmla="*/ 46 w 153"/>
                <a:gd name="T7" fmla="*/ 3 h 166"/>
                <a:gd name="T8" fmla="*/ 46 w 153"/>
                <a:gd name="T9" fmla="*/ 36 h 166"/>
                <a:gd name="T10" fmla="*/ 14 w 153"/>
                <a:gd name="T11" fmla="*/ 0 h 166"/>
                <a:gd name="T12" fmla="*/ 9 w 153"/>
                <a:gd name="T13" fmla="*/ 4 h 166"/>
                <a:gd name="T14" fmla="*/ 2 w 153"/>
                <a:gd name="T15" fmla="*/ 8 h 166"/>
                <a:gd name="T16" fmla="*/ 33 w 153"/>
                <a:gd name="T17" fmla="*/ 44 h 166"/>
                <a:gd name="T18" fmla="*/ 0 w 153"/>
                <a:gd name="T19" fmla="*/ 38 h 166"/>
                <a:gd name="T20" fmla="*/ 0 w 153"/>
                <a:gd name="T21" fmla="*/ 52 h 166"/>
                <a:gd name="T22" fmla="*/ 40 w 153"/>
                <a:gd name="T23" fmla="*/ 60 h 166"/>
                <a:gd name="T24" fmla="*/ 49 w 153"/>
                <a:gd name="T25" fmla="*/ 50 h 166"/>
                <a:gd name="T26" fmla="*/ 48 w 153"/>
                <a:gd name="T27" fmla="*/ 104 h 166"/>
                <a:gd name="T28" fmla="*/ 40 w 153"/>
                <a:gd name="T29" fmla="*/ 90 h 166"/>
                <a:gd name="T30" fmla="*/ 0 w 153"/>
                <a:gd name="T31" fmla="*/ 82 h 166"/>
                <a:gd name="T32" fmla="*/ 0 w 153"/>
                <a:gd name="T33" fmla="*/ 97 h 166"/>
                <a:gd name="T34" fmla="*/ 34 w 153"/>
                <a:gd name="T35" fmla="*/ 104 h 166"/>
                <a:gd name="T36" fmla="*/ 3 w 153"/>
                <a:gd name="T37" fmla="*/ 127 h 166"/>
                <a:gd name="T38" fmla="*/ 9 w 153"/>
                <a:gd name="T39" fmla="*/ 133 h 166"/>
                <a:gd name="T40" fmla="*/ 15 w 153"/>
                <a:gd name="T41" fmla="*/ 142 h 166"/>
                <a:gd name="T42" fmla="*/ 46 w 153"/>
                <a:gd name="T43" fmla="*/ 119 h 166"/>
                <a:gd name="T44" fmla="*/ 46 w 153"/>
                <a:gd name="T45" fmla="*/ 149 h 166"/>
                <a:gd name="T46" fmla="*/ 61 w 153"/>
                <a:gd name="T47" fmla="*/ 152 h 166"/>
                <a:gd name="T48" fmla="*/ 61 w 153"/>
                <a:gd name="T49" fmla="*/ 114 h 166"/>
                <a:gd name="T50" fmla="*/ 48 w 153"/>
                <a:gd name="T51" fmla="*/ 104 h 166"/>
                <a:gd name="T52" fmla="*/ 92 w 153"/>
                <a:gd name="T53" fmla="*/ 51 h 166"/>
                <a:gd name="T54" fmla="*/ 105 w 153"/>
                <a:gd name="T55" fmla="*/ 61 h 166"/>
                <a:gd name="T56" fmla="*/ 113 w 153"/>
                <a:gd name="T57" fmla="*/ 75 h 166"/>
                <a:gd name="T58" fmla="*/ 153 w 153"/>
                <a:gd name="T59" fmla="*/ 83 h 166"/>
                <a:gd name="T60" fmla="*/ 153 w 153"/>
                <a:gd name="T61" fmla="*/ 69 h 166"/>
                <a:gd name="T62" fmla="*/ 119 w 153"/>
                <a:gd name="T63" fmla="*/ 62 h 166"/>
                <a:gd name="T64" fmla="*/ 150 w 153"/>
                <a:gd name="T65" fmla="*/ 38 h 166"/>
                <a:gd name="T66" fmla="*/ 144 w 153"/>
                <a:gd name="T67" fmla="*/ 32 h 166"/>
                <a:gd name="T68" fmla="*/ 138 w 153"/>
                <a:gd name="T69" fmla="*/ 23 h 166"/>
                <a:gd name="T70" fmla="*/ 107 w 153"/>
                <a:gd name="T71" fmla="*/ 46 h 166"/>
                <a:gd name="T72" fmla="*/ 107 w 153"/>
                <a:gd name="T73" fmla="*/ 16 h 166"/>
                <a:gd name="T74" fmla="*/ 92 w 153"/>
                <a:gd name="T75" fmla="*/ 13 h 166"/>
                <a:gd name="T76" fmla="*/ 92 w 153"/>
                <a:gd name="T77" fmla="*/ 24 h 166"/>
                <a:gd name="T78" fmla="*/ 92 w 153"/>
                <a:gd name="T79" fmla="*/ 51 h 166"/>
                <a:gd name="T80" fmla="*/ 104 w 153"/>
                <a:gd name="T81" fmla="*/ 115 h 166"/>
                <a:gd name="T82" fmla="*/ 92 w 153"/>
                <a:gd name="T83" fmla="*/ 120 h 166"/>
                <a:gd name="T84" fmla="*/ 92 w 153"/>
                <a:gd name="T85" fmla="*/ 159 h 166"/>
                <a:gd name="T86" fmla="*/ 107 w 153"/>
                <a:gd name="T87" fmla="*/ 162 h 166"/>
                <a:gd name="T88" fmla="*/ 107 w 153"/>
                <a:gd name="T89" fmla="*/ 129 h 166"/>
                <a:gd name="T90" fmla="*/ 139 w 153"/>
                <a:gd name="T91" fmla="*/ 166 h 166"/>
                <a:gd name="T92" fmla="*/ 144 w 153"/>
                <a:gd name="T93" fmla="*/ 161 h 166"/>
                <a:gd name="T94" fmla="*/ 151 w 153"/>
                <a:gd name="T95" fmla="*/ 157 h 166"/>
                <a:gd name="T96" fmla="*/ 120 w 153"/>
                <a:gd name="T97" fmla="*/ 121 h 166"/>
                <a:gd name="T98" fmla="*/ 153 w 153"/>
                <a:gd name="T99" fmla="*/ 128 h 166"/>
                <a:gd name="T100" fmla="*/ 153 w 153"/>
                <a:gd name="T101" fmla="*/ 113 h 166"/>
                <a:gd name="T102" fmla="*/ 113 w 153"/>
                <a:gd name="T103" fmla="*/ 105 h 166"/>
                <a:gd name="T104" fmla="*/ 104 w 153"/>
                <a:gd name="T105" fmla="*/ 115 h 166"/>
                <a:gd name="T106" fmla="*/ 97 w 153"/>
                <a:gd name="T107" fmla="*/ 89 h 166"/>
                <a:gd name="T108" fmla="*/ 91 w 153"/>
                <a:gd name="T109" fmla="*/ 72 h 166"/>
                <a:gd name="T110" fmla="*/ 62 w 153"/>
                <a:gd name="T111" fmla="*/ 66 h 166"/>
                <a:gd name="T112" fmla="*/ 56 w 153"/>
                <a:gd name="T113" fmla="*/ 76 h 166"/>
                <a:gd name="T114" fmla="*/ 62 w 153"/>
                <a:gd name="T115" fmla="*/ 93 h 166"/>
                <a:gd name="T116" fmla="*/ 91 w 153"/>
                <a:gd name="T117" fmla="*/ 100 h 166"/>
                <a:gd name="T118" fmla="*/ 97 w 153"/>
                <a:gd name="T119" fmla="*/ 89 h 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3"/>
                <a:gd name="T181" fmla="*/ 0 h 166"/>
                <a:gd name="T182" fmla="*/ 153 w 153"/>
                <a:gd name="T183" fmla="*/ 166 h 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3" h="166">
                  <a:moveTo>
                    <a:pt x="49" y="50"/>
                  </a:moveTo>
                  <a:cubicBezTo>
                    <a:pt x="52" y="48"/>
                    <a:pt x="56" y="46"/>
                    <a:pt x="61" y="45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6"/>
                    <a:pt x="48" y="4"/>
                    <a:pt x="46" y="3"/>
                  </a:cubicBezTo>
                  <a:cubicBezTo>
                    <a:pt x="46" y="7"/>
                    <a:pt x="46" y="36"/>
                    <a:pt x="46" y="36"/>
                  </a:cubicBezTo>
                  <a:cubicBezTo>
                    <a:pt x="46" y="36"/>
                    <a:pt x="16" y="2"/>
                    <a:pt x="14" y="0"/>
                  </a:cubicBezTo>
                  <a:cubicBezTo>
                    <a:pt x="12" y="1"/>
                    <a:pt x="11" y="3"/>
                    <a:pt x="9" y="4"/>
                  </a:cubicBezTo>
                  <a:cubicBezTo>
                    <a:pt x="7" y="6"/>
                    <a:pt x="4" y="7"/>
                    <a:pt x="2" y="8"/>
                  </a:cubicBezTo>
                  <a:cubicBezTo>
                    <a:pt x="4" y="11"/>
                    <a:pt x="33" y="44"/>
                    <a:pt x="33" y="44"/>
                  </a:cubicBezTo>
                  <a:cubicBezTo>
                    <a:pt x="33" y="44"/>
                    <a:pt x="3" y="38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3"/>
                    <a:pt x="39" y="60"/>
                    <a:pt x="40" y="60"/>
                  </a:cubicBezTo>
                  <a:cubicBezTo>
                    <a:pt x="42" y="56"/>
                    <a:pt x="45" y="53"/>
                    <a:pt x="49" y="50"/>
                  </a:cubicBezTo>
                  <a:close/>
                  <a:moveTo>
                    <a:pt x="48" y="104"/>
                  </a:moveTo>
                  <a:cubicBezTo>
                    <a:pt x="45" y="100"/>
                    <a:pt x="42" y="95"/>
                    <a:pt x="40" y="90"/>
                  </a:cubicBezTo>
                  <a:cubicBezTo>
                    <a:pt x="39" y="90"/>
                    <a:pt x="3" y="83"/>
                    <a:pt x="0" y="82"/>
                  </a:cubicBezTo>
                  <a:cubicBezTo>
                    <a:pt x="0" y="85"/>
                    <a:pt x="0" y="95"/>
                    <a:pt x="0" y="97"/>
                  </a:cubicBezTo>
                  <a:cubicBezTo>
                    <a:pt x="2" y="97"/>
                    <a:pt x="34" y="104"/>
                    <a:pt x="34" y="104"/>
                  </a:cubicBezTo>
                  <a:cubicBezTo>
                    <a:pt x="34" y="104"/>
                    <a:pt x="6" y="125"/>
                    <a:pt x="3" y="127"/>
                  </a:cubicBezTo>
                  <a:cubicBezTo>
                    <a:pt x="5" y="129"/>
                    <a:pt x="7" y="131"/>
                    <a:pt x="9" y="133"/>
                  </a:cubicBezTo>
                  <a:cubicBezTo>
                    <a:pt x="12" y="136"/>
                    <a:pt x="13" y="139"/>
                    <a:pt x="15" y="142"/>
                  </a:cubicBezTo>
                  <a:cubicBezTo>
                    <a:pt x="17" y="140"/>
                    <a:pt x="46" y="119"/>
                    <a:pt x="46" y="119"/>
                  </a:cubicBezTo>
                  <a:cubicBezTo>
                    <a:pt x="46" y="119"/>
                    <a:pt x="46" y="147"/>
                    <a:pt x="46" y="149"/>
                  </a:cubicBezTo>
                  <a:cubicBezTo>
                    <a:pt x="47" y="150"/>
                    <a:pt x="58" y="152"/>
                    <a:pt x="61" y="152"/>
                  </a:cubicBezTo>
                  <a:cubicBezTo>
                    <a:pt x="61" y="149"/>
                    <a:pt x="61" y="116"/>
                    <a:pt x="61" y="114"/>
                  </a:cubicBezTo>
                  <a:cubicBezTo>
                    <a:pt x="56" y="112"/>
                    <a:pt x="52" y="108"/>
                    <a:pt x="48" y="104"/>
                  </a:cubicBezTo>
                  <a:close/>
                  <a:moveTo>
                    <a:pt x="92" y="51"/>
                  </a:moveTo>
                  <a:cubicBezTo>
                    <a:pt x="97" y="54"/>
                    <a:pt x="101" y="57"/>
                    <a:pt x="105" y="61"/>
                  </a:cubicBezTo>
                  <a:cubicBezTo>
                    <a:pt x="108" y="66"/>
                    <a:pt x="111" y="70"/>
                    <a:pt x="113" y="75"/>
                  </a:cubicBezTo>
                  <a:cubicBezTo>
                    <a:pt x="114" y="75"/>
                    <a:pt x="150" y="83"/>
                    <a:pt x="153" y="83"/>
                  </a:cubicBezTo>
                  <a:cubicBezTo>
                    <a:pt x="153" y="80"/>
                    <a:pt x="153" y="71"/>
                    <a:pt x="153" y="69"/>
                  </a:cubicBezTo>
                  <a:cubicBezTo>
                    <a:pt x="151" y="68"/>
                    <a:pt x="119" y="62"/>
                    <a:pt x="119" y="62"/>
                  </a:cubicBezTo>
                  <a:cubicBezTo>
                    <a:pt x="119" y="62"/>
                    <a:pt x="147" y="40"/>
                    <a:pt x="150" y="38"/>
                  </a:cubicBezTo>
                  <a:cubicBezTo>
                    <a:pt x="148" y="36"/>
                    <a:pt x="146" y="34"/>
                    <a:pt x="144" y="32"/>
                  </a:cubicBezTo>
                  <a:cubicBezTo>
                    <a:pt x="141" y="29"/>
                    <a:pt x="140" y="26"/>
                    <a:pt x="138" y="23"/>
                  </a:cubicBezTo>
                  <a:cubicBezTo>
                    <a:pt x="136" y="25"/>
                    <a:pt x="107" y="46"/>
                    <a:pt x="107" y="46"/>
                  </a:cubicBezTo>
                  <a:cubicBezTo>
                    <a:pt x="107" y="46"/>
                    <a:pt x="107" y="18"/>
                    <a:pt x="107" y="16"/>
                  </a:cubicBezTo>
                  <a:cubicBezTo>
                    <a:pt x="106" y="16"/>
                    <a:pt x="95" y="13"/>
                    <a:pt x="92" y="13"/>
                  </a:cubicBezTo>
                  <a:cubicBezTo>
                    <a:pt x="92" y="16"/>
                    <a:pt x="92" y="24"/>
                    <a:pt x="92" y="24"/>
                  </a:cubicBezTo>
                  <a:cubicBezTo>
                    <a:pt x="92" y="24"/>
                    <a:pt x="92" y="49"/>
                    <a:pt x="92" y="51"/>
                  </a:cubicBezTo>
                  <a:close/>
                  <a:moveTo>
                    <a:pt x="104" y="115"/>
                  </a:moveTo>
                  <a:cubicBezTo>
                    <a:pt x="101" y="118"/>
                    <a:pt x="97" y="119"/>
                    <a:pt x="92" y="120"/>
                  </a:cubicBezTo>
                  <a:cubicBezTo>
                    <a:pt x="92" y="122"/>
                    <a:pt x="92" y="156"/>
                    <a:pt x="92" y="159"/>
                  </a:cubicBezTo>
                  <a:cubicBezTo>
                    <a:pt x="94" y="159"/>
                    <a:pt x="105" y="161"/>
                    <a:pt x="107" y="162"/>
                  </a:cubicBezTo>
                  <a:cubicBezTo>
                    <a:pt x="107" y="159"/>
                    <a:pt x="107" y="129"/>
                    <a:pt x="107" y="129"/>
                  </a:cubicBezTo>
                  <a:cubicBezTo>
                    <a:pt x="107" y="129"/>
                    <a:pt x="137" y="163"/>
                    <a:pt x="139" y="166"/>
                  </a:cubicBezTo>
                  <a:cubicBezTo>
                    <a:pt x="141" y="164"/>
                    <a:pt x="142" y="162"/>
                    <a:pt x="144" y="161"/>
                  </a:cubicBezTo>
                  <a:cubicBezTo>
                    <a:pt x="146" y="159"/>
                    <a:pt x="149" y="158"/>
                    <a:pt x="151" y="157"/>
                  </a:cubicBezTo>
                  <a:cubicBezTo>
                    <a:pt x="149" y="154"/>
                    <a:pt x="120" y="121"/>
                    <a:pt x="120" y="121"/>
                  </a:cubicBezTo>
                  <a:cubicBezTo>
                    <a:pt x="120" y="121"/>
                    <a:pt x="150" y="127"/>
                    <a:pt x="153" y="128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1" y="113"/>
                    <a:pt x="114" y="105"/>
                    <a:pt x="113" y="105"/>
                  </a:cubicBezTo>
                  <a:cubicBezTo>
                    <a:pt x="111" y="109"/>
                    <a:pt x="108" y="112"/>
                    <a:pt x="104" y="115"/>
                  </a:cubicBezTo>
                  <a:close/>
                  <a:moveTo>
                    <a:pt x="97" y="89"/>
                  </a:moveTo>
                  <a:cubicBezTo>
                    <a:pt x="98" y="83"/>
                    <a:pt x="95" y="77"/>
                    <a:pt x="91" y="72"/>
                  </a:cubicBezTo>
                  <a:cubicBezTo>
                    <a:pt x="83" y="62"/>
                    <a:pt x="70" y="60"/>
                    <a:pt x="62" y="66"/>
                  </a:cubicBezTo>
                  <a:cubicBezTo>
                    <a:pt x="58" y="68"/>
                    <a:pt x="56" y="72"/>
                    <a:pt x="56" y="76"/>
                  </a:cubicBezTo>
                  <a:cubicBezTo>
                    <a:pt x="55" y="82"/>
                    <a:pt x="58" y="88"/>
                    <a:pt x="62" y="93"/>
                  </a:cubicBezTo>
                  <a:cubicBezTo>
                    <a:pt x="70" y="103"/>
                    <a:pt x="83" y="106"/>
                    <a:pt x="91" y="100"/>
                  </a:cubicBezTo>
                  <a:cubicBezTo>
                    <a:pt x="95" y="97"/>
                    <a:pt x="97" y="93"/>
                    <a:pt x="97" y="8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85" name="Picture 434" descr="lb_yu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78" y="4832354"/>
            <a:ext cx="3317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" name="Picture 434" descr="lb_yu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572008"/>
            <a:ext cx="33178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" name="Line 435"/>
          <p:cNvSpPr>
            <a:spLocks noChangeShapeType="1"/>
          </p:cNvSpPr>
          <p:nvPr/>
        </p:nvSpPr>
        <p:spPr bwMode="auto">
          <a:xfrm flipH="1">
            <a:off x="4002078" y="4643446"/>
            <a:ext cx="141294" cy="21113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8" name="Line 435"/>
          <p:cNvSpPr>
            <a:spLocks noChangeShapeType="1"/>
          </p:cNvSpPr>
          <p:nvPr/>
        </p:nvSpPr>
        <p:spPr bwMode="auto">
          <a:xfrm flipH="1">
            <a:off x="3716326" y="4500570"/>
            <a:ext cx="284170" cy="682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9" name="椭圆形标注 288"/>
          <p:cNvSpPr/>
          <p:nvPr/>
        </p:nvSpPr>
        <p:spPr>
          <a:xfrm>
            <a:off x="357158" y="4357694"/>
            <a:ext cx="2500330" cy="928694"/>
          </a:xfrm>
          <a:prstGeom prst="wedgeEllipseCallout">
            <a:avLst>
              <a:gd name="adj1" fmla="val 87023"/>
              <a:gd name="adj2" fmla="val 557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These LBs belongs to variant vendors </a:t>
            </a:r>
            <a:endParaRPr lang="zh-CN" altLang="en-US" dirty="0"/>
          </a:p>
        </p:txBody>
      </p:sp>
      <p:sp>
        <p:nvSpPr>
          <p:cNvPr id="290" name="云形 289"/>
          <p:cNvSpPr/>
          <p:nvPr/>
        </p:nvSpPr>
        <p:spPr>
          <a:xfrm>
            <a:off x="2857488" y="2357430"/>
            <a:ext cx="3571900" cy="57150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Internet</a:t>
            </a:r>
            <a:endParaRPr lang="zh-CN" altLang="en-US" dirty="0"/>
          </a:p>
        </p:txBody>
      </p:sp>
      <p:sp>
        <p:nvSpPr>
          <p:cNvPr id="291" name="矩形 290"/>
          <p:cNvSpPr/>
          <p:nvPr/>
        </p:nvSpPr>
        <p:spPr>
          <a:xfrm>
            <a:off x="2500298" y="3000372"/>
            <a:ext cx="4000528" cy="3643338"/>
          </a:xfrm>
          <a:prstGeom prst="rect">
            <a:avLst/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basic LB MIB nodes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The LB MIB may have Notifications, Objects, Conformance or some other attributes. However in my draft, we only concern on the common features for LB, just include:</a:t>
            </a:r>
          </a:p>
          <a:p>
            <a:pPr lvl="1"/>
            <a:r>
              <a:rPr lang="en-US" altLang="zh-CN" dirty="0" smtClean="0"/>
              <a:t>Virtual  Service</a:t>
            </a:r>
          </a:p>
          <a:p>
            <a:pPr lvl="1"/>
            <a:r>
              <a:rPr lang="en-US" altLang="zh-CN" dirty="0" smtClean="0"/>
              <a:t>Real Service</a:t>
            </a:r>
          </a:p>
          <a:p>
            <a:pPr lvl="1"/>
            <a:r>
              <a:rPr lang="en-US" altLang="zh-CN" dirty="0" smtClean="0"/>
              <a:t>Real Service Group</a:t>
            </a:r>
          </a:p>
          <a:p>
            <a:pPr lvl="1"/>
            <a:r>
              <a:rPr lang="en-US" altLang="zh-CN" dirty="0" smtClean="0"/>
              <a:t>Health Monitoring</a:t>
            </a:r>
          </a:p>
          <a:p>
            <a:pPr lvl="1"/>
            <a:r>
              <a:rPr lang="en-US" altLang="zh-CN" dirty="0" smtClean="0"/>
              <a:t>Statistic</a:t>
            </a:r>
          </a:p>
          <a:p>
            <a:pPr lvl="1"/>
            <a:endParaRPr lang="zh-CN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Detailed Description-- </a:t>
            </a:r>
            <a:r>
              <a:rPr lang="en-US" altLang="zh-CN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Virtual  </a:t>
            </a:r>
            <a:r>
              <a:rPr lang="en-US" altLang="zh-CN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Service</a:t>
            </a:r>
            <a:endParaRPr lang="zh-CN" alt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r>
              <a:rPr lang="en-US" altLang="zh-CN" sz="2400" dirty="0" smtClean="0"/>
              <a:t>The function of Virtual Service is that LB </a:t>
            </a:r>
            <a:r>
              <a:rPr lang="en-US" altLang="zh-CN" sz="2400" dirty="0" err="1" smtClean="0"/>
              <a:t>config</a:t>
            </a:r>
            <a:r>
              <a:rPr lang="en-US" altLang="zh-CN" sz="2400" dirty="0" smtClean="0"/>
              <a:t> the interface to WAN.</a:t>
            </a:r>
          </a:p>
          <a:p>
            <a:r>
              <a:rPr lang="en-US" altLang="zh-CN" sz="2400" dirty="0" smtClean="0"/>
              <a:t>The Virtual  Service table is shown as below :</a:t>
            </a:r>
          </a:p>
          <a:p>
            <a:pPr lvl="1"/>
            <a:r>
              <a:rPr lang="en-US" altLang="zh-CN" sz="2000" dirty="0" err="1" smtClean="0"/>
              <a:t>lbVSEntry</a:t>
            </a:r>
            <a:r>
              <a:rPr lang="en-US" altLang="zh-CN" sz="2000" dirty="0" smtClean="0"/>
              <a:t> ::= SEQUENCE {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lbVSId</a:t>
            </a:r>
            <a:r>
              <a:rPr lang="en-US" altLang="zh-CN" sz="1600" dirty="0" smtClean="0"/>
              <a:t>             Unsigned32,                          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lbVSAddr</a:t>
            </a:r>
            <a:r>
              <a:rPr lang="en-US" altLang="zh-CN" sz="1600" dirty="0" smtClean="0"/>
              <a:t>        </a:t>
            </a:r>
            <a:r>
              <a:rPr lang="en-US" altLang="zh-CN" sz="1600" dirty="0" err="1" smtClean="0"/>
              <a:t>IpAddress</a:t>
            </a:r>
            <a:r>
              <a:rPr lang="en-US" altLang="zh-CN" sz="1600" dirty="0" smtClean="0"/>
              <a:t>, </a:t>
            </a:r>
          </a:p>
          <a:p>
            <a:pPr lvl="2">
              <a:buNone/>
            </a:pPr>
            <a:r>
              <a:rPr lang="en-US" altLang="zh-CN" sz="1600" dirty="0" smtClean="0"/>
              <a:t>    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lbVSPort</a:t>
            </a:r>
            <a:r>
              <a:rPr lang="en-US" altLang="zh-CN" sz="1600" dirty="0" smtClean="0"/>
              <a:t>         INTEGER,                               </a:t>
            </a:r>
          </a:p>
          <a:p>
            <a:pPr lvl="2">
              <a:buNone/>
            </a:pPr>
            <a:endParaRPr lang="en-US" altLang="zh-CN" sz="1600" dirty="0" smtClean="0"/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lbVSmode</a:t>
            </a:r>
            <a:r>
              <a:rPr lang="en-US" altLang="zh-CN" sz="1600" dirty="0" smtClean="0"/>
              <a:t>       INTEGER,</a:t>
            </a:r>
          </a:p>
          <a:p>
            <a:pPr lvl="2">
              <a:buNone/>
            </a:pPr>
            <a:endParaRPr lang="en-US" altLang="zh-CN" sz="1600" dirty="0" smtClean="0"/>
          </a:p>
          <a:p>
            <a:pPr lvl="2">
              <a:buNone/>
            </a:pPr>
            <a:endParaRPr lang="en-US" altLang="zh-CN" sz="1600" dirty="0" smtClean="0"/>
          </a:p>
          <a:p>
            <a:pPr lvl="2">
              <a:buNone/>
            </a:pPr>
            <a:endParaRPr lang="en-US" altLang="zh-CN" sz="1600" dirty="0" smtClean="0"/>
          </a:p>
          <a:p>
            <a:pPr lvl="2">
              <a:buNone/>
            </a:pPr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lbVSproto</a:t>
            </a:r>
            <a:r>
              <a:rPr lang="en-US" altLang="zh-CN" sz="1600" dirty="0" smtClean="0"/>
              <a:t>       INTEGER}</a:t>
            </a:r>
            <a:endParaRPr lang="zh-CN" altLang="en-US" sz="1600" dirty="0"/>
          </a:p>
        </p:txBody>
      </p:sp>
      <p:sp>
        <p:nvSpPr>
          <p:cNvPr id="5" name="矩形 4"/>
          <p:cNvSpPr/>
          <p:nvPr/>
        </p:nvSpPr>
        <p:spPr>
          <a:xfrm>
            <a:off x="4786315" y="3286124"/>
            <a:ext cx="4357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/*virtual service IP address of cluster/LB, used for users to request services*/</a:t>
            </a:r>
            <a:endParaRPr lang="zh-CN" altLang="en-US" sz="1600" dirty="0" smtClean="0"/>
          </a:p>
        </p:txBody>
      </p:sp>
      <p:sp>
        <p:nvSpPr>
          <p:cNvPr id="6" name="矩形 5"/>
          <p:cNvSpPr/>
          <p:nvPr/>
        </p:nvSpPr>
        <p:spPr>
          <a:xfrm>
            <a:off x="4786314" y="3857628"/>
            <a:ext cx="39290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/*The LB distributes the requests with the same source IP address and source port to a specific server*/</a:t>
            </a:r>
            <a:endParaRPr lang="zh-CN" altLang="en-US" sz="1600" dirty="0" smtClean="0"/>
          </a:p>
        </p:txBody>
      </p:sp>
      <p:sp>
        <p:nvSpPr>
          <p:cNvPr id="7" name="矩形 6"/>
          <p:cNvSpPr/>
          <p:nvPr/>
        </p:nvSpPr>
        <p:spPr>
          <a:xfrm>
            <a:off x="4786314" y="3000372"/>
            <a:ext cx="28103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prstClr val="black"/>
                </a:solidFill>
              </a:rPr>
              <a:t>/*LB  virtual service identifier*/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6346" y="4643446"/>
            <a:ext cx="4214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/*Layer 4 server load balancing can be classified into Network Address Translation (NAT)-mode server load balancing and Direct routing (DR)-mode server load balancing*/</a:t>
            </a:r>
            <a:endParaRPr lang="zh-CN" altLang="en-US" sz="1600" dirty="0" smtClean="0"/>
          </a:p>
        </p:txBody>
      </p:sp>
      <p:sp>
        <p:nvSpPr>
          <p:cNvPr id="9" name="矩形 8"/>
          <p:cNvSpPr/>
          <p:nvPr/>
        </p:nvSpPr>
        <p:spPr>
          <a:xfrm>
            <a:off x="4857752" y="6000768"/>
            <a:ext cx="3223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can support protocol for user*/</a:t>
            </a:r>
            <a:endParaRPr lang="zh-CN" altLang="en-US" sz="1600" dirty="0" smtClean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Detailed Description-- </a:t>
            </a:r>
            <a:r>
              <a:rPr lang="en-US" altLang="zh-CN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Real  Service</a:t>
            </a:r>
            <a:endParaRPr lang="zh-CN" alt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Services provided by real servers are real Service.</a:t>
            </a:r>
          </a:p>
          <a:p>
            <a:r>
              <a:rPr lang="en-US" altLang="zh-CN" sz="2400" dirty="0" smtClean="0"/>
              <a:t>A real service can be a traditional FTP or HTTP service, and can also be a forwarding service in a generic sense. </a:t>
            </a:r>
          </a:p>
          <a:p>
            <a:r>
              <a:rPr lang="en-US" altLang="zh-CN" sz="2400" dirty="0" smtClean="0"/>
              <a:t>The Real  Service table is shown as below :</a:t>
            </a:r>
          </a:p>
          <a:p>
            <a:pPr lvl="1"/>
            <a:r>
              <a:rPr lang="en-US" altLang="zh-CN" sz="2000" dirty="0" err="1" smtClean="0"/>
              <a:t>lbRSEntry</a:t>
            </a:r>
            <a:r>
              <a:rPr lang="en-US" altLang="zh-CN" sz="2000" dirty="0" smtClean="0"/>
              <a:t> ::= SEQUENCE {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lbRSId</a:t>
            </a:r>
            <a:r>
              <a:rPr lang="en-US" altLang="zh-CN" sz="1600" dirty="0" smtClean="0"/>
              <a:t>             Unsigned32,      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lbRSGId</a:t>
            </a:r>
            <a:r>
              <a:rPr lang="en-US" altLang="zh-CN" sz="1600" dirty="0" smtClean="0"/>
              <a:t>          Unsigned32}             </a:t>
            </a:r>
          </a:p>
          <a:p>
            <a:pPr lvl="2"/>
            <a:r>
              <a:rPr lang="en-US" altLang="zh-CN" sz="1600" dirty="0" smtClean="0"/>
              <a:t>     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lbRSAddr</a:t>
            </a:r>
            <a:r>
              <a:rPr lang="en-US" altLang="zh-CN" sz="1600" dirty="0" smtClean="0"/>
              <a:t>        </a:t>
            </a:r>
            <a:r>
              <a:rPr lang="en-US" altLang="zh-CN" sz="1600" dirty="0" err="1" smtClean="0"/>
              <a:t>IpAddress</a:t>
            </a:r>
            <a:r>
              <a:rPr lang="en-US" altLang="zh-CN" sz="1600" dirty="0" smtClean="0"/>
              <a:t>,</a:t>
            </a:r>
          </a:p>
          <a:p>
            <a:pPr lvl="2">
              <a:buNone/>
            </a:pPr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lbRSPort</a:t>
            </a:r>
            <a:r>
              <a:rPr lang="en-US" altLang="zh-CN" sz="1600" dirty="0" smtClean="0"/>
              <a:t>         INTEGER,}</a:t>
            </a:r>
          </a:p>
          <a:p>
            <a:pPr lvl="2">
              <a:buNone/>
            </a:pPr>
            <a:endParaRPr lang="en-US" altLang="zh-CN" sz="1600" dirty="0" smtClean="0"/>
          </a:p>
        </p:txBody>
      </p:sp>
      <p:sp>
        <p:nvSpPr>
          <p:cNvPr id="4" name="矩形 3"/>
          <p:cNvSpPr/>
          <p:nvPr/>
        </p:nvSpPr>
        <p:spPr>
          <a:xfrm>
            <a:off x="5072066" y="3571876"/>
            <a:ext cx="25480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real service identifier*/</a:t>
            </a:r>
            <a:endParaRPr lang="zh-CN" altLang="en-US" sz="1600" dirty="0" smtClean="0"/>
          </a:p>
        </p:txBody>
      </p:sp>
      <p:sp>
        <p:nvSpPr>
          <p:cNvPr id="5" name="矩形 4"/>
          <p:cNvSpPr/>
          <p:nvPr/>
        </p:nvSpPr>
        <p:spPr>
          <a:xfrm>
            <a:off x="5072066" y="4857760"/>
            <a:ext cx="4071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 IP address of a server, used by the LB device to distribute requests */</a:t>
            </a:r>
            <a:endParaRPr lang="zh-CN" altLang="en-US" sz="1600" dirty="0" smtClean="0"/>
          </a:p>
        </p:txBody>
      </p:sp>
      <p:sp>
        <p:nvSpPr>
          <p:cNvPr id="6" name="矩形 5"/>
          <p:cNvSpPr/>
          <p:nvPr/>
        </p:nvSpPr>
        <p:spPr>
          <a:xfrm>
            <a:off x="5072098" y="5429264"/>
            <a:ext cx="40719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/*The LB uses the port for communication with server*/</a:t>
            </a:r>
            <a:endParaRPr lang="zh-CN" altLang="en-US" sz="1600" dirty="0" smtClean="0"/>
          </a:p>
        </p:txBody>
      </p:sp>
      <p:sp>
        <p:nvSpPr>
          <p:cNvPr id="7" name="矩形 6"/>
          <p:cNvSpPr/>
          <p:nvPr/>
        </p:nvSpPr>
        <p:spPr>
          <a:xfrm>
            <a:off x="5072130" y="3857628"/>
            <a:ext cx="40719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/*a real service group is a logical concept. Servers can be classified into different groups according to the common attributes of these servers*/</a:t>
            </a:r>
            <a:endParaRPr lang="zh-CN" altLang="en-US" sz="160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Detailed Description-- </a:t>
            </a:r>
            <a:r>
              <a:rPr lang="en-US" altLang="zh-CN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Real  Service Group</a:t>
            </a:r>
            <a:endParaRPr lang="zh-CN" alt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Real Server group is a logical concept. Servers can be classified into different groups according to the common attributes of these servers.</a:t>
            </a:r>
          </a:p>
          <a:p>
            <a:r>
              <a:rPr lang="en-US" altLang="zh-CN" sz="2400" dirty="0" smtClean="0"/>
              <a:t>The Real  Service table is shown as below :</a:t>
            </a:r>
          </a:p>
          <a:p>
            <a:pPr lvl="1"/>
            <a:r>
              <a:rPr lang="en-US" altLang="zh-CN" sz="2000" dirty="0" err="1" smtClean="0"/>
              <a:t>lbRSGEntry</a:t>
            </a:r>
            <a:r>
              <a:rPr lang="en-US" altLang="zh-CN" sz="2000" dirty="0" smtClean="0"/>
              <a:t> ::= SEQUENCE {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lbRSGId</a:t>
            </a:r>
            <a:r>
              <a:rPr lang="en-US" altLang="zh-CN" sz="1600" dirty="0" smtClean="0"/>
              <a:t>                         Unsigned32,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 </a:t>
            </a:r>
            <a:r>
              <a:rPr lang="en-US" altLang="zh-CN" sz="1600" dirty="0" err="1" smtClean="0"/>
              <a:t>lbRSID</a:t>
            </a:r>
            <a:r>
              <a:rPr lang="en-US" altLang="zh-CN" sz="1600" dirty="0" smtClean="0"/>
              <a:t>                           Unsigned32,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 </a:t>
            </a:r>
            <a:r>
              <a:rPr lang="en-US" altLang="zh-CN" sz="1600" dirty="0" err="1" smtClean="0"/>
              <a:t>lbRSGschdalgorithm</a:t>
            </a:r>
            <a:r>
              <a:rPr lang="en-US" altLang="zh-CN" sz="1600" dirty="0" smtClean="0"/>
              <a:t>  INTEGER,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 </a:t>
            </a:r>
            <a:r>
              <a:rPr lang="en-US" altLang="zh-CN" sz="1600" dirty="0" err="1" smtClean="0"/>
              <a:t>lbRSGhealth</a:t>
            </a:r>
            <a:r>
              <a:rPr lang="en-US" altLang="zh-CN" sz="1600" dirty="0" smtClean="0"/>
              <a:t>                 INTEGER}</a:t>
            </a:r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5228446" y="3304760"/>
            <a:ext cx="3129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real service  group identifier*/</a:t>
            </a:r>
            <a:endParaRPr lang="zh-CN" altLang="en-US" sz="1600" dirty="0" smtClean="0"/>
          </a:p>
        </p:txBody>
      </p:sp>
      <p:sp>
        <p:nvSpPr>
          <p:cNvPr id="5" name="矩形 4"/>
          <p:cNvSpPr/>
          <p:nvPr/>
        </p:nvSpPr>
        <p:spPr>
          <a:xfrm>
            <a:off x="5214974" y="4526829"/>
            <a:ext cx="3714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/*An LB needs to distribute service traffic to different real services according to a load balancing scheduling algorithm*/</a:t>
            </a:r>
            <a:endParaRPr lang="zh-CN" altLang="en-US" sz="1600" dirty="0" smtClean="0"/>
          </a:p>
        </p:txBody>
      </p:sp>
      <p:sp>
        <p:nvSpPr>
          <p:cNvPr id="6" name="矩形 5"/>
          <p:cNvSpPr/>
          <p:nvPr/>
        </p:nvSpPr>
        <p:spPr>
          <a:xfrm>
            <a:off x="5238705" y="4090578"/>
            <a:ext cx="25480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real service identifier*/</a:t>
            </a:r>
            <a:endParaRPr lang="zh-CN" altLang="en-US" sz="1600" dirty="0" smtClean="0"/>
          </a:p>
        </p:txBody>
      </p:sp>
      <p:sp>
        <p:nvSpPr>
          <p:cNvPr id="7" name="矩形 6"/>
          <p:cNvSpPr/>
          <p:nvPr/>
        </p:nvSpPr>
        <p:spPr>
          <a:xfrm>
            <a:off x="5215006" y="5357826"/>
            <a:ext cx="39290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 The health monitoring method of RSG. It allows an LB device to detect whether real servers can provide services. The common method includes DNS\ICMP\HTTP, etc.*/</a:t>
            </a:r>
            <a:endParaRPr lang="zh-CN" altLang="en-US" sz="160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Detailed Description-- </a:t>
            </a:r>
            <a:r>
              <a:rPr lang="en-US" altLang="zh-CN" sz="2800" dirty="0" smtClean="0"/>
              <a:t>Health Monitoring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03367"/>
            <a:ext cx="8229600" cy="5097467"/>
          </a:xfrm>
        </p:spPr>
        <p:txBody>
          <a:bodyPr>
            <a:normAutofit lnSpcReduction="10000"/>
          </a:bodyPr>
          <a:lstStyle/>
          <a:p>
            <a:r>
              <a:rPr lang="en-US" altLang="zh-CN" sz="2400" dirty="0" smtClean="0"/>
              <a:t>Health monitoring allows an LB to check the statuses of real servers or links, collect the corresponding information</a:t>
            </a:r>
          </a:p>
          <a:p>
            <a:r>
              <a:rPr lang="en-US" altLang="zh-CN" sz="2400" dirty="0" smtClean="0"/>
              <a:t>mark whether servers or links can work normally</a:t>
            </a:r>
          </a:p>
          <a:p>
            <a:r>
              <a:rPr lang="en-US" altLang="zh-CN" sz="2400" dirty="0" smtClean="0"/>
              <a:t>collect statistics of the response time of the servers or links for selecting servers or links</a:t>
            </a:r>
          </a:p>
          <a:p>
            <a:r>
              <a:rPr lang="en-US" altLang="zh-CN" sz="2400" dirty="0" smtClean="0"/>
              <a:t>The Health Monitoring table is shown as below :</a:t>
            </a:r>
          </a:p>
          <a:p>
            <a:pPr lvl="1"/>
            <a:r>
              <a:rPr lang="en-US" altLang="zh-CN" sz="2000" dirty="0" err="1" smtClean="0"/>
              <a:t>lbHealthchkEntry</a:t>
            </a:r>
            <a:r>
              <a:rPr lang="en-US" altLang="zh-CN" sz="2000" dirty="0" smtClean="0"/>
              <a:t> ::= SEQUENCE {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lbHealthchkId</a:t>
            </a:r>
            <a:r>
              <a:rPr lang="en-US" altLang="zh-CN" sz="1600" dirty="0" smtClean="0"/>
              <a:t>                Unsigned32,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lbHealthchkAddr</a:t>
            </a:r>
            <a:r>
              <a:rPr lang="en-US" altLang="zh-CN" sz="1600" dirty="0" smtClean="0"/>
              <a:t>           </a:t>
            </a:r>
            <a:r>
              <a:rPr lang="en-US" altLang="zh-CN" sz="1600" dirty="0" err="1" smtClean="0"/>
              <a:t>IpAddress</a:t>
            </a:r>
            <a:r>
              <a:rPr lang="en-US" altLang="zh-CN" sz="1600" dirty="0" smtClean="0"/>
              <a:t>,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lbHealthchkPort</a:t>
            </a:r>
            <a:r>
              <a:rPr lang="en-US" altLang="zh-CN" sz="1600" dirty="0" smtClean="0"/>
              <a:t>            INTEGER,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lbHealthchktype</a:t>
            </a:r>
            <a:r>
              <a:rPr lang="en-US" altLang="zh-CN" sz="1600" dirty="0" smtClean="0"/>
              <a:t>            INTEGER,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lbHealthchkintvl</a:t>
            </a:r>
            <a:r>
              <a:rPr lang="en-US" altLang="zh-CN" sz="1600" dirty="0" smtClean="0"/>
              <a:t>             Integer32,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lbHealthchkretrytimes</a:t>
            </a:r>
            <a:r>
              <a:rPr lang="en-US" altLang="zh-CN" sz="1600" dirty="0" smtClean="0"/>
              <a:t>  Integer32}</a:t>
            </a:r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4929190" y="3947702"/>
            <a:ext cx="2652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health check identifier*/</a:t>
            </a:r>
            <a:endParaRPr lang="zh-CN" altLang="en-US" sz="1600" dirty="0" smtClean="0"/>
          </a:p>
        </p:txBody>
      </p:sp>
      <p:sp>
        <p:nvSpPr>
          <p:cNvPr id="6" name="矩形 5"/>
          <p:cNvSpPr/>
          <p:nvPr/>
        </p:nvSpPr>
        <p:spPr>
          <a:xfrm>
            <a:off x="4929190" y="4286256"/>
            <a:ext cx="35004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/*The remote IP address of server*/</a:t>
            </a:r>
            <a:endParaRPr lang="zh-CN" altLang="en-US" sz="1600" dirty="0" smtClean="0"/>
          </a:p>
        </p:txBody>
      </p:sp>
      <p:sp>
        <p:nvSpPr>
          <p:cNvPr id="8" name="矩形 7"/>
          <p:cNvSpPr/>
          <p:nvPr/>
        </p:nvSpPr>
        <p:spPr>
          <a:xfrm>
            <a:off x="4926924" y="4519206"/>
            <a:ext cx="42885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/*The remote port of server supporting service*/</a:t>
            </a:r>
            <a:endParaRPr lang="zh-CN" altLang="en-US" sz="1600" dirty="0" smtClean="0"/>
          </a:p>
        </p:txBody>
      </p:sp>
      <p:sp>
        <p:nvSpPr>
          <p:cNvPr id="9" name="矩形 8"/>
          <p:cNvSpPr/>
          <p:nvPr/>
        </p:nvSpPr>
        <p:spPr>
          <a:xfrm>
            <a:off x="4929222" y="498736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 smtClean="0"/>
              <a:t>/*The set of health check method that include ICMP\DNS\HTTP*/</a:t>
            </a:r>
            <a:endParaRPr lang="zh-CN" altLang="en-US" sz="1600" dirty="0" smtClean="0"/>
          </a:p>
        </p:txBody>
      </p:sp>
      <p:sp>
        <p:nvSpPr>
          <p:cNvPr id="10" name="矩形 9"/>
          <p:cNvSpPr/>
          <p:nvPr/>
        </p:nvSpPr>
        <p:spPr>
          <a:xfrm>
            <a:off x="4911198" y="5572140"/>
            <a:ext cx="41613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/*The definite length of between two packets*/</a:t>
            </a:r>
            <a:endParaRPr lang="zh-CN" altLang="en-US" sz="1600" dirty="0" smtClean="0"/>
          </a:p>
        </p:txBody>
      </p:sp>
      <p:sp>
        <p:nvSpPr>
          <p:cNvPr id="11" name="矩形 10"/>
          <p:cNvSpPr/>
          <p:nvPr/>
        </p:nvSpPr>
        <p:spPr>
          <a:xfrm>
            <a:off x="4929222" y="6000768"/>
            <a:ext cx="42147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/* the LB will retry the defined times when server doesn't reply health check packet in time */</a:t>
            </a:r>
            <a:endParaRPr lang="zh-CN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Detailed Description-- </a:t>
            </a:r>
            <a:r>
              <a:rPr lang="en-US" altLang="zh-CN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Statistic</a:t>
            </a:r>
            <a:endParaRPr lang="zh-CN" alt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The statistic for Virtual Service or Real Service session, transmission rate. </a:t>
            </a:r>
          </a:p>
          <a:p>
            <a:r>
              <a:rPr lang="en-US" altLang="zh-CN" sz="2400" dirty="0" smtClean="0"/>
              <a:t>The Statistic table contains the  following items :</a:t>
            </a:r>
          </a:p>
          <a:p>
            <a:pPr lvl="1"/>
            <a:r>
              <a:rPr lang="en-US" altLang="zh-CN" sz="2000" dirty="0" err="1" smtClean="0"/>
              <a:t>lbStaEntry</a:t>
            </a:r>
            <a:r>
              <a:rPr lang="en-US" altLang="zh-CN" sz="2000" dirty="0" smtClean="0"/>
              <a:t> ::= SEQUENCE {</a:t>
            </a:r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lbStaId</a:t>
            </a:r>
            <a:r>
              <a:rPr lang="en-US" altLang="zh-CN" sz="1600" dirty="0" smtClean="0"/>
              <a:t>                       Unsigned32,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lbStasession</a:t>
            </a:r>
            <a:r>
              <a:rPr lang="en-US" altLang="zh-CN" sz="1600" dirty="0" smtClean="0"/>
              <a:t>              INTEGER,</a:t>
            </a:r>
          </a:p>
          <a:p>
            <a:pPr lvl="2"/>
            <a:endParaRPr lang="en-US" altLang="zh-CN" sz="1600" dirty="0" smtClean="0"/>
          </a:p>
          <a:p>
            <a:pPr lvl="2"/>
            <a:r>
              <a:rPr lang="en-US" altLang="zh-CN" sz="1600" dirty="0" smtClean="0"/>
              <a:t>     </a:t>
            </a:r>
            <a:r>
              <a:rPr lang="en-US" altLang="zh-CN" sz="1600" dirty="0" err="1" smtClean="0"/>
              <a:t>lbStarate</a:t>
            </a:r>
            <a:r>
              <a:rPr lang="en-US" altLang="zh-CN" sz="1600" dirty="0" smtClean="0"/>
              <a:t>                    INTEGER}</a:t>
            </a:r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4752129" y="3161884"/>
            <a:ext cx="27488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/*LB statistic table identifier*/</a:t>
            </a:r>
            <a:endParaRPr lang="zh-CN" altLang="en-US" sz="1600" dirty="0" smtClean="0"/>
          </a:p>
        </p:txBody>
      </p:sp>
      <p:sp>
        <p:nvSpPr>
          <p:cNvPr id="5" name="矩形 4"/>
          <p:cNvSpPr/>
          <p:nvPr/>
        </p:nvSpPr>
        <p:spPr>
          <a:xfrm>
            <a:off x="4714876" y="3714752"/>
            <a:ext cx="4510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/*the max or min session number of a RS or RSG*/</a:t>
            </a:r>
            <a:endParaRPr lang="zh-CN" altLang="en-US" sz="1600" dirty="0" smtClean="0"/>
          </a:p>
        </p:txBody>
      </p:sp>
      <p:sp>
        <p:nvSpPr>
          <p:cNvPr id="6" name="矩形 5"/>
          <p:cNvSpPr/>
          <p:nvPr/>
        </p:nvSpPr>
        <p:spPr>
          <a:xfrm>
            <a:off x="4714876" y="4304892"/>
            <a:ext cx="38230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/*the max or min flow rate of a RS or RSG*/</a:t>
            </a:r>
            <a:endParaRPr lang="zh-CN" altLang="en-US" sz="16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82</a:t>
            </a:r>
            <a:r>
              <a:rPr lang="en-US" altLang="zh-CN" baseline="30000" dirty="0" smtClean="0">
                <a:latin typeface="Arial" pitchFamily="34" charset="0"/>
              </a:rPr>
              <a:t>nd</a:t>
            </a:r>
            <a:r>
              <a:rPr lang="en-US" altLang="zh-CN" dirty="0" smtClean="0">
                <a:latin typeface="Arial" pitchFamily="34" charset="0"/>
              </a:rPr>
              <a:t> IETF @ Taipei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82</a:t>
            </a:r>
            <a:r>
              <a:rPr lang="en-US" altLang="zh-CN" baseline="30000" smtClean="0">
                <a:latin typeface="Arial" pitchFamily="34" charset="0"/>
              </a:rPr>
              <a:t>nd</a:t>
            </a:r>
            <a:r>
              <a:rPr lang="en-US" altLang="zh-CN" smtClean="0">
                <a:latin typeface="Arial" pitchFamily="34" charset="0"/>
              </a:rPr>
              <a:t> IETF @ Taipei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772400" cy="2667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Questions </a:t>
            </a:r>
            <a:b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</a:br>
            <a: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&amp; </a:t>
            </a:r>
            <a:b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</a:br>
            <a:r>
              <a:rPr lang="en-US" altLang="zh-CN" sz="4000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800</Words>
  <PresentationFormat>全屏显示(4:3)</PresentationFormat>
  <Paragraphs>126</Paragraphs>
  <Slides>11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Management Information Base for Load Balancer</vt:lpstr>
      <vt:lpstr>Why we do this？</vt:lpstr>
      <vt:lpstr>The basic LB MIB nodes</vt:lpstr>
      <vt:lpstr>Detailed Description-- Virtual  Service</vt:lpstr>
      <vt:lpstr>Detailed Description-- Real  Service</vt:lpstr>
      <vt:lpstr>Detailed Description-- Real  Service Group</vt:lpstr>
      <vt:lpstr>Detailed Description-- Health Monitoring </vt:lpstr>
      <vt:lpstr>Detailed Description-- Statistic</vt:lpstr>
      <vt:lpstr>Questions  &amp;  Comments?</vt:lpstr>
      <vt:lpstr>Updates in the draft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Information Base for Load Balancer</dc:title>
  <cp:lastModifiedBy>李晨</cp:lastModifiedBy>
  <cp:revision>9</cp:revision>
  <dcterms:modified xsi:type="dcterms:W3CDTF">2011-11-14T06:20:26Z</dcterms:modified>
</cp:coreProperties>
</file>