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21"/>
  </p:notesMasterIdLst>
  <p:sldIdLst>
    <p:sldId id="256" r:id="rId2"/>
    <p:sldId id="322" r:id="rId3"/>
    <p:sldId id="300" r:id="rId4"/>
    <p:sldId id="290" r:id="rId5"/>
    <p:sldId id="330" r:id="rId6"/>
    <p:sldId id="257" r:id="rId7"/>
    <p:sldId id="311" r:id="rId8"/>
    <p:sldId id="331" r:id="rId9"/>
    <p:sldId id="259" r:id="rId10"/>
    <p:sldId id="335" r:id="rId11"/>
    <p:sldId id="308" r:id="rId12"/>
    <p:sldId id="325" r:id="rId13"/>
    <p:sldId id="336" r:id="rId14"/>
    <p:sldId id="339" r:id="rId15"/>
    <p:sldId id="337" r:id="rId16"/>
    <p:sldId id="338" r:id="rId17"/>
    <p:sldId id="297" r:id="rId18"/>
    <p:sldId id="309" r:id="rId19"/>
    <p:sldId id="310" r:id="rId2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2E18"/>
    <a:srgbClr val="F2F2F2"/>
    <a:srgbClr val="0066FF"/>
    <a:srgbClr val="FF3300"/>
    <a:srgbClr val="A5665B"/>
    <a:srgbClr val="99CCFF"/>
    <a:srgbClr val="EAEAEA"/>
    <a:srgbClr val="996600"/>
    <a:srgbClr val="6600FF"/>
    <a:srgbClr val="99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088" autoAdjust="0"/>
  </p:normalViewPr>
  <p:slideViewPr>
    <p:cSldViewPr>
      <p:cViewPr varScale="1">
        <p:scale>
          <a:sx n="71" d="100"/>
          <a:sy n="71" d="100"/>
        </p:scale>
        <p:origin x="-48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宋体" pitchFamily="2" charset="-122"/>
              </a:defRPr>
            </a:lvl1pPr>
          </a:lstStyle>
          <a:p>
            <a:pPr>
              <a:defRPr/>
            </a:pPr>
            <a:endParaRPr lang="en-US" altLang="zh-CN"/>
          </a:p>
        </p:txBody>
      </p:sp>
      <p:sp>
        <p:nvSpPr>
          <p:cNvPr id="4301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宋体" pitchFamily="2" charset="-122"/>
              </a:defRPr>
            </a:lvl1pPr>
          </a:lstStyle>
          <a:p>
            <a:pPr>
              <a:defRPr/>
            </a:pPr>
            <a:endParaRPr lang="en-US" altLang="zh-CN"/>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301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4301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宋体" pitchFamily="2" charset="-122"/>
              </a:defRPr>
            </a:lvl1pPr>
          </a:lstStyle>
          <a:p>
            <a:pPr>
              <a:defRPr/>
            </a:pPr>
            <a:endParaRPr lang="en-US" altLang="zh-CN"/>
          </a:p>
        </p:txBody>
      </p:sp>
      <p:sp>
        <p:nvSpPr>
          <p:cNvPr id="4301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宋体" pitchFamily="2" charset="-122"/>
              </a:defRPr>
            </a:lvl1pPr>
          </a:lstStyle>
          <a:p>
            <a:pPr>
              <a:defRPr/>
            </a:pPr>
            <a:fld id="{DF4F24FA-A549-4B51-84C6-427FAD1D0F9F}"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85000" lnSpcReduction="20000"/>
          </a:bodyPr>
          <a:lstStyle/>
          <a:p>
            <a:r>
              <a:rPr lang="en-US" altLang="zh-CN" sz="1600" b="0" dirty="0" smtClean="0"/>
              <a:t>Data center maintenance without downtime: </a:t>
            </a:r>
          </a:p>
          <a:p>
            <a:pPr lvl="1"/>
            <a:r>
              <a:rPr lang="en-US" altLang="zh-CN" sz="1400" b="0" dirty="0" smtClean="0"/>
              <a:t>Applications on a server or data center infrastructure requiring maintenance can be migrated offsite without downtime.</a:t>
            </a:r>
            <a:endParaRPr lang="zh-CN" altLang="en-US" sz="1400" b="0" dirty="0" smtClean="0"/>
          </a:p>
          <a:p>
            <a:r>
              <a:rPr lang="en-US" altLang="zh-CN" sz="1600" b="0" dirty="0" smtClean="0"/>
              <a:t>Disaster avoidance: </a:t>
            </a:r>
          </a:p>
          <a:p>
            <a:pPr lvl="1"/>
            <a:r>
              <a:rPr lang="en-US" altLang="zh-CN" sz="1400" b="0" dirty="0" smtClean="0"/>
              <a:t>Data centers in the path of natural calamities (such as hurricanes) can proactively migrate the mission-critical application environment to another data center. </a:t>
            </a:r>
          </a:p>
          <a:p>
            <a:r>
              <a:rPr lang="en-US" altLang="zh-CN" sz="1600" b="0" dirty="0" smtClean="0"/>
              <a:t>Data center migration or consolidation:</a:t>
            </a:r>
          </a:p>
          <a:p>
            <a:pPr lvl="1"/>
            <a:r>
              <a:rPr lang="en-US" altLang="zh-CN" sz="1400" b="0" dirty="0" smtClean="0"/>
              <a:t>Migrate applications from one data center to another without business downtime as part of a data center migration or consolidation effort. </a:t>
            </a:r>
          </a:p>
          <a:p>
            <a:r>
              <a:rPr lang="en-US" altLang="zh-CN" sz="1600" b="0" dirty="0" smtClean="0"/>
              <a:t>Data center expansion: </a:t>
            </a:r>
          </a:p>
          <a:p>
            <a:pPr lvl="1"/>
            <a:r>
              <a:rPr lang="en-US" altLang="zh-CN" sz="1400" b="0" dirty="0" smtClean="0"/>
              <a:t>Migrate virtual machines to a secondary data center as part of data center expansion to address power, cooling, and space constraints in the primary data center. </a:t>
            </a:r>
          </a:p>
          <a:p>
            <a:r>
              <a:rPr lang="en-US" altLang="zh-CN" sz="1600" b="0" dirty="0" smtClean="0"/>
              <a:t>Workload balancing across multiple sites: </a:t>
            </a:r>
          </a:p>
          <a:p>
            <a:pPr lvl="1"/>
            <a:r>
              <a:rPr lang="en-US" altLang="zh-CN" sz="1400" b="0" dirty="0" smtClean="0"/>
              <a:t>Migrate virtual machines between data centers to provide compute power from data centers closer to the clients (“follow the sun”) or to load-balance across multiple sites. Enterprises with multiple sites can also conserve power and reduce cooling costs by dynamically consolidating virtual machines in fewer data centers ,another feature enabling the green data center of the future </a:t>
            </a:r>
            <a:endParaRPr lang="en-US" altLang="zh-CN" b="0" dirty="0" smtClean="0"/>
          </a:p>
          <a:p>
            <a:endParaRPr lang="zh-CN" altLang="en-US" dirty="0"/>
          </a:p>
        </p:txBody>
      </p:sp>
      <p:sp>
        <p:nvSpPr>
          <p:cNvPr id="4" name="灯片编号占位符 3"/>
          <p:cNvSpPr>
            <a:spLocks noGrp="1"/>
          </p:cNvSpPr>
          <p:nvPr>
            <p:ph type="sldNum" sz="quarter" idx="10"/>
          </p:nvPr>
        </p:nvSpPr>
        <p:spPr/>
        <p:txBody>
          <a:bodyPr/>
          <a:lstStyle/>
          <a:p>
            <a:pPr>
              <a:defRPr/>
            </a:pPr>
            <a:fld id="{DF4F24FA-A549-4B51-84C6-427FAD1D0F9F}" type="slidenum">
              <a:rPr lang="en-US" altLang="zh-CN" smtClean="0"/>
              <a:pPr>
                <a:defRPr/>
              </a:pPr>
              <a:t>2</a:t>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lnSpcReduction="10000"/>
          </a:bodyPr>
          <a:lstStyle/>
          <a:p>
            <a:endParaRPr lang="zh-CN" altLang="en-US" dirty="0"/>
          </a:p>
        </p:txBody>
      </p:sp>
      <p:sp>
        <p:nvSpPr>
          <p:cNvPr id="4" name="灯片编号占位符 3"/>
          <p:cNvSpPr>
            <a:spLocks noGrp="1"/>
          </p:cNvSpPr>
          <p:nvPr>
            <p:ph type="sldNum" sz="quarter" idx="10"/>
          </p:nvPr>
        </p:nvSpPr>
        <p:spPr/>
        <p:txBody>
          <a:bodyPr/>
          <a:lstStyle/>
          <a:p>
            <a:pPr>
              <a:defRPr/>
            </a:pPr>
            <a:fld id="{DF4F24FA-A549-4B51-84C6-427FAD1D0F9F}" type="slidenum">
              <a:rPr lang="en-US" altLang="zh-CN" smtClean="0"/>
              <a:pPr>
                <a:defRPr/>
              </a:pPr>
              <a:t>13</a:t>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lnSpcReduction="10000"/>
          </a:bodyPr>
          <a:lstStyle/>
          <a:p>
            <a:endParaRPr lang="zh-CN" altLang="en-US" dirty="0"/>
          </a:p>
        </p:txBody>
      </p:sp>
      <p:sp>
        <p:nvSpPr>
          <p:cNvPr id="4" name="灯片编号占位符 3"/>
          <p:cNvSpPr>
            <a:spLocks noGrp="1"/>
          </p:cNvSpPr>
          <p:nvPr>
            <p:ph type="sldNum" sz="quarter" idx="10"/>
          </p:nvPr>
        </p:nvSpPr>
        <p:spPr/>
        <p:txBody>
          <a:bodyPr/>
          <a:lstStyle/>
          <a:p>
            <a:pPr>
              <a:defRPr/>
            </a:pPr>
            <a:fld id="{DF4F24FA-A549-4B51-84C6-427FAD1D0F9F}" type="slidenum">
              <a:rPr lang="en-US" altLang="zh-CN" smtClean="0"/>
              <a:pPr>
                <a:defRPr/>
              </a:pPr>
              <a:t>14</a:t>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lnSpcReduction="10000"/>
          </a:bodyPr>
          <a:lstStyle/>
          <a:p>
            <a:endParaRPr lang="zh-CN" altLang="en-US" dirty="0"/>
          </a:p>
        </p:txBody>
      </p:sp>
      <p:sp>
        <p:nvSpPr>
          <p:cNvPr id="4" name="灯片编号占位符 3"/>
          <p:cNvSpPr>
            <a:spLocks noGrp="1"/>
          </p:cNvSpPr>
          <p:nvPr>
            <p:ph type="sldNum" sz="quarter" idx="10"/>
          </p:nvPr>
        </p:nvSpPr>
        <p:spPr/>
        <p:txBody>
          <a:bodyPr/>
          <a:lstStyle/>
          <a:p>
            <a:pPr>
              <a:defRPr/>
            </a:pPr>
            <a:fld id="{DF4F24FA-A549-4B51-84C6-427FAD1D0F9F}" type="slidenum">
              <a:rPr lang="en-US" altLang="zh-CN" smtClean="0"/>
              <a:pPr>
                <a:defRPr/>
              </a:pPr>
              <a:t>15</a:t>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lnSpcReduction="10000"/>
          </a:bodyPr>
          <a:lstStyle/>
          <a:p>
            <a:endParaRPr lang="zh-CN" altLang="en-US" dirty="0"/>
          </a:p>
        </p:txBody>
      </p:sp>
      <p:sp>
        <p:nvSpPr>
          <p:cNvPr id="4" name="灯片编号占位符 3"/>
          <p:cNvSpPr>
            <a:spLocks noGrp="1"/>
          </p:cNvSpPr>
          <p:nvPr>
            <p:ph type="sldNum" sz="quarter" idx="10"/>
          </p:nvPr>
        </p:nvSpPr>
        <p:spPr/>
        <p:txBody>
          <a:bodyPr/>
          <a:lstStyle/>
          <a:p>
            <a:pPr>
              <a:defRPr/>
            </a:pPr>
            <a:fld id="{DF4F24FA-A549-4B51-84C6-427FAD1D0F9F}" type="slidenum">
              <a:rPr lang="en-US" altLang="zh-CN" smtClean="0"/>
              <a:pPr>
                <a:defRPr/>
              </a:pPr>
              <a:t>16</a:t>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eaLnBrk="1" hangingPunct="1"/>
            <a:r>
              <a:rPr lang="en-US" altLang="zh-CN" dirty="0" smtClean="0"/>
              <a:t>MVPN technologies including the ingress replication mechanism can be almost reused with minor change to distribute customer multicast/broadcast traffic across sites.</a:t>
            </a:r>
          </a:p>
          <a:p>
            <a:pPr lvl="1" eaLnBrk="1" hangingPunct="1"/>
            <a:r>
              <a:rPr lang="en-US" altLang="zh-CN" dirty="0" smtClean="0"/>
              <a:t>Here the customer broadcast traffic is processed as the customer multicast traffic of a special group.</a:t>
            </a:r>
          </a:p>
          <a:p>
            <a:endParaRPr lang="zh-CN" altLang="en-US" dirty="0"/>
          </a:p>
        </p:txBody>
      </p:sp>
      <p:sp>
        <p:nvSpPr>
          <p:cNvPr id="4" name="灯片编号占位符 3"/>
          <p:cNvSpPr>
            <a:spLocks noGrp="1"/>
          </p:cNvSpPr>
          <p:nvPr>
            <p:ph type="sldNum" sz="quarter" idx="10"/>
          </p:nvPr>
        </p:nvSpPr>
        <p:spPr/>
        <p:txBody>
          <a:bodyPr/>
          <a:lstStyle/>
          <a:p>
            <a:pPr>
              <a:defRPr/>
            </a:pPr>
            <a:fld id="{DF4F24FA-A549-4B51-84C6-427FAD1D0F9F}" type="slidenum">
              <a:rPr lang="en-US" altLang="zh-CN" smtClean="0"/>
              <a:pPr>
                <a:defRPr/>
              </a:pPr>
              <a:t>18</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sz="1200" kern="1200" baseline="0" dirty="0" smtClean="0">
              <a:solidFill>
                <a:schemeClr val="tx1"/>
              </a:solidFill>
              <a:latin typeface="Arial" charset="0"/>
              <a:ea typeface="宋体" pitchFamily="2" charset="-122"/>
              <a:cs typeface="+mn-cs"/>
            </a:endParaRPr>
          </a:p>
        </p:txBody>
      </p:sp>
      <p:sp>
        <p:nvSpPr>
          <p:cNvPr id="4" name="灯片编号占位符 3"/>
          <p:cNvSpPr>
            <a:spLocks noGrp="1"/>
          </p:cNvSpPr>
          <p:nvPr>
            <p:ph type="sldNum" sz="quarter" idx="10"/>
          </p:nvPr>
        </p:nvSpPr>
        <p:spPr/>
        <p:txBody>
          <a:bodyPr/>
          <a:lstStyle/>
          <a:p>
            <a:pPr>
              <a:defRPr/>
            </a:pPr>
            <a:fld id="{DF4F24FA-A549-4B51-84C6-427FAD1D0F9F}" type="slidenum">
              <a:rPr lang="en-US" altLang="zh-CN" smtClean="0"/>
              <a:pPr>
                <a:defRPr/>
              </a:pPr>
              <a:t>3</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lnSpcReduction="10000"/>
          </a:bodyPr>
          <a:lstStyle/>
          <a:p>
            <a:pPr eaLnBrk="1" hangingPunct="1">
              <a:lnSpc>
                <a:spcPct val="80000"/>
              </a:lnSpc>
              <a:defRPr/>
            </a:pPr>
            <a:r>
              <a:rPr lang="en-US" altLang="zh-CN" sz="2800" dirty="0" smtClean="0"/>
              <a:t>Host routes (i.e., /32) for local CE hosts, which are generated automatically according to their corresponding ARP entries, are distributed among PE routers with the existing L3VPN signaling.</a:t>
            </a:r>
          </a:p>
          <a:p>
            <a:pPr eaLnBrk="1" hangingPunct="1">
              <a:lnSpc>
                <a:spcPct val="80000"/>
              </a:lnSpc>
              <a:defRPr/>
            </a:pPr>
            <a:r>
              <a:rPr lang="en-US" altLang="zh-CN" dirty="0" smtClean="0">
                <a:cs typeface="+mn-cs"/>
              </a:rPr>
              <a:t>Acting as an ARP proxy, each PE router returns its own MAC as a response to the ARP request for a remote CE host which is originated from any local CE host.</a:t>
            </a:r>
          </a:p>
          <a:p>
            <a:pPr eaLnBrk="1" hangingPunct="1">
              <a:lnSpc>
                <a:spcPct val="80000"/>
              </a:lnSpc>
              <a:defRPr/>
            </a:pPr>
            <a:endParaRPr lang="en-US" altLang="zh-CN" dirty="0" smtClean="0">
              <a:cs typeface="+mn-cs"/>
            </a:endParaRPr>
          </a:p>
          <a:p>
            <a:pPr eaLnBrk="1" hangingPunct="1">
              <a:lnSpc>
                <a:spcPct val="80000"/>
              </a:lnSpc>
              <a:defRPr/>
            </a:pPr>
            <a:r>
              <a:rPr lang="en-US" altLang="zh-CN" sz="2800" dirty="0" smtClean="0"/>
              <a:t>Ingress PE routers tunnel received customer packets that are destined for remote CE hosts to the corresponding</a:t>
            </a:r>
            <a:r>
              <a:rPr lang="en-US" altLang="zh-CN" sz="2800" baseline="0" dirty="0" smtClean="0"/>
              <a:t> </a:t>
            </a:r>
            <a:r>
              <a:rPr lang="en-US" altLang="zh-CN" sz="2800" dirty="0" smtClean="0"/>
              <a:t>next-hop egress PE routers in accordance with the current L3VPN forwarding process.</a:t>
            </a:r>
            <a:endParaRPr lang="zh-CN" altLang="en-US" sz="2800" dirty="0" smtClean="0"/>
          </a:p>
          <a:p>
            <a:endParaRPr lang="zh-CN" altLang="en-US" dirty="0"/>
          </a:p>
        </p:txBody>
      </p:sp>
      <p:sp>
        <p:nvSpPr>
          <p:cNvPr id="4" name="灯片编号占位符 3"/>
          <p:cNvSpPr>
            <a:spLocks noGrp="1"/>
          </p:cNvSpPr>
          <p:nvPr>
            <p:ph type="sldNum" sz="quarter" idx="10"/>
          </p:nvPr>
        </p:nvSpPr>
        <p:spPr/>
        <p:txBody>
          <a:bodyPr/>
          <a:lstStyle/>
          <a:p>
            <a:pPr>
              <a:defRPr/>
            </a:pPr>
            <a:fld id="{DF4F24FA-A549-4B51-84C6-427FAD1D0F9F}" type="slidenum">
              <a:rPr lang="en-US" altLang="zh-CN" smtClean="0"/>
              <a:pPr>
                <a:defRPr/>
              </a:pPr>
              <a:t>5</a:t>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lnSpcReduction="10000"/>
          </a:bodyPr>
          <a:lstStyle/>
          <a:p>
            <a:pPr eaLnBrk="1" hangingPunct="1">
              <a:lnSpc>
                <a:spcPct val="80000"/>
              </a:lnSpc>
              <a:defRPr/>
            </a:pPr>
            <a:r>
              <a:rPr lang="en-US" altLang="zh-CN" sz="2800" dirty="0" smtClean="0"/>
              <a:t>Host routes (i.e., /32) for local CE hosts, which are generated automatically according to their corresponding ARP entries, are distributed among PE routers with the existing L3VPN signaling.</a:t>
            </a:r>
          </a:p>
          <a:p>
            <a:pPr eaLnBrk="1" hangingPunct="1">
              <a:lnSpc>
                <a:spcPct val="80000"/>
              </a:lnSpc>
              <a:defRPr/>
            </a:pPr>
            <a:r>
              <a:rPr lang="en-US" altLang="zh-CN" dirty="0" smtClean="0">
                <a:cs typeface="+mn-cs"/>
              </a:rPr>
              <a:t>Acting as an ARP proxy, each PE router returns its own MAC as a response to the ARP request for a remote CE host which is originated from any local CE host.</a:t>
            </a:r>
          </a:p>
          <a:p>
            <a:pPr eaLnBrk="1" hangingPunct="1">
              <a:lnSpc>
                <a:spcPct val="80000"/>
              </a:lnSpc>
              <a:defRPr/>
            </a:pPr>
            <a:endParaRPr lang="en-US" altLang="zh-CN" dirty="0" smtClean="0">
              <a:cs typeface="+mn-cs"/>
            </a:endParaRPr>
          </a:p>
          <a:p>
            <a:pPr eaLnBrk="1" hangingPunct="1">
              <a:lnSpc>
                <a:spcPct val="80000"/>
              </a:lnSpc>
              <a:defRPr/>
            </a:pPr>
            <a:r>
              <a:rPr lang="en-US" altLang="zh-CN" sz="2800" dirty="0" smtClean="0"/>
              <a:t>Ingress PE routers tunnel received customer packets that are destined for remote CE hosts to the corresponding</a:t>
            </a:r>
            <a:r>
              <a:rPr lang="en-US" altLang="zh-CN" sz="2800" baseline="0" dirty="0" smtClean="0"/>
              <a:t> </a:t>
            </a:r>
            <a:r>
              <a:rPr lang="en-US" altLang="zh-CN" sz="2800" dirty="0" smtClean="0"/>
              <a:t>next-hop egress PE routers in accordance with the current L3VPN forwarding process.</a:t>
            </a:r>
            <a:endParaRPr lang="zh-CN" altLang="en-US" sz="2800" dirty="0" smtClean="0"/>
          </a:p>
          <a:p>
            <a:endParaRPr lang="zh-CN" altLang="en-US" dirty="0"/>
          </a:p>
        </p:txBody>
      </p:sp>
      <p:sp>
        <p:nvSpPr>
          <p:cNvPr id="4" name="灯片编号占位符 3"/>
          <p:cNvSpPr>
            <a:spLocks noGrp="1"/>
          </p:cNvSpPr>
          <p:nvPr>
            <p:ph type="sldNum" sz="quarter" idx="10"/>
          </p:nvPr>
        </p:nvSpPr>
        <p:spPr/>
        <p:txBody>
          <a:bodyPr/>
          <a:lstStyle/>
          <a:p>
            <a:pPr>
              <a:defRPr/>
            </a:pPr>
            <a:fld id="{DF4F24FA-A549-4B51-84C6-427FAD1D0F9F}" type="slidenum">
              <a:rPr lang="en-US" altLang="zh-CN" smtClean="0"/>
              <a:pPr>
                <a:defRPr/>
              </a:pPr>
              <a:t>6</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DF4F24FA-A549-4B51-84C6-427FAD1D0F9F}" type="slidenum">
              <a:rPr lang="en-US" altLang="zh-CN" smtClean="0"/>
              <a:pPr>
                <a:defRPr/>
              </a:pPr>
              <a:t>8</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DF4F24FA-A549-4B51-84C6-427FAD1D0F9F}" type="slidenum">
              <a:rPr lang="en-US" altLang="zh-CN" smtClean="0"/>
              <a:pPr>
                <a:defRPr/>
              </a:pPr>
              <a:t>9</a:t>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eaLnBrk="1" hangingPunct="1">
              <a:lnSpc>
                <a:spcPct val="90000"/>
              </a:lnSpc>
            </a:pPr>
            <a:r>
              <a:rPr lang="en-US" altLang="zh-CN" sz="1200" dirty="0" smtClean="0"/>
              <a:t>VRRP is enabled among the PE routers of a multi-homed site and only the VRRP master is entitled to act as an ARP proxy.</a:t>
            </a:r>
          </a:p>
          <a:p>
            <a:pPr eaLnBrk="1" hangingPunct="1">
              <a:lnSpc>
                <a:spcPct val="90000"/>
              </a:lnSpc>
            </a:pPr>
            <a:r>
              <a:rPr lang="en-US" altLang="zh-CN" sz="1200" dirty="0" smtClean="0"/>
              <a:t>Active-active multi-homing is available for incoming traffic since all PE routers attached to a multi-homed site could advertise the corresponding host routes for their local CE hosts.  </a:t>
            </a:r>
          </a:p>
          <a:p>
            <a:endParaRPr lang="zh-CN" altLang="en-US" dirty="0"/>
          </a:p>
        </p:txBody>
      </p:sp>
      <p:sp>
        <p:nvSpPr>
          <p:cNvPr id="4" name="灯片编号占位符 3"/>
          <p:cNvSpPr>
            <a:spLocks noGrp="1"/>
          </p:cNvSpPr>
          <p:nvPr>
            <p:ph type="sldNum" sz="quarter" idx="10"/>
          </p:nvPr>
        </p:nvSpPr>
        <p:spPr/>
        <p:txBody>
          <a:bodyPr/>
          <a:lstStyle/>
          <a:p>
            <a:pPr>
              <a:defRPr/>
            </a:pPr>
            <a:fld id="{DF4F24FA-A549-4B51-84C6-427FAD1D0F9F}" type="slidenum">
              <a:rPr lang="en-US" altLang="zh-CN" smtClean="0"/>
              <a:pPr>
                <a:defRPr/>
              </a:pPr>
              <a:t>10</a:t>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85000" lnSpcReduction="20000"/>
          </a:bodyPr>
          <a:lstStyle/>
          <a:p>
            <a:pPr eaLnBrk="1" hangingPunct="1">
              <a:lnSpc>
                <a:spcPct val="90000"/>
              </a:lnSpc>
            </a:pPr>
            <a:r>
              <a:rPr lang="en-US" altLang="zh-CN" sz="2800" dirty="0" smtClean="0"/>
              <a:t>When a CE host moves from one VPN site to another,</a:t>
            </a:r>
          </a:p>
          <a:p>
            <a:pPr lvl="1" eaLnBrk="1" hangingPunct="1">
              <a:lnSpc>
                <a:spcPct val="90000"/>
              </a:lnSpc>
            </a:pPr>
            <a:r>
              <a:rPr lang="en-US" altLang="zh-CN" sz="2400" dirty="0" smtClean="0"/>
              <a:t>The PE router attached to the current VPN site will advertise a CE host route upon receiving a gratuitous ARP request or reply from that CE host. </a:t>
            </a:r>
          </a:p>
          <a:p>
            <a:pPr lvl="1" eaLnBrk="1" hangingPunct="1">
              <a:lnSpc>
                <a:spcPct val="90000"/>
              </a:lnSpc>
            </a:pPr>
            <a:r>
              <a:rPr lang="en-US" altLang="zh-CN" sz="2400" dirty="0" smtClean="0"/>
              <a:t>The PE router attached to the previous VPN site, upon receiving the above host route announcement, immediately sends an ARP request for that CE host to check whether that host is still connected to it. </a:t>
            </a:r>
          </a:p>
          <a:p>
            <a:pPr lvl="2" eaLnBrk="1" hangingPunct="1">
              <a:lnSpc>
                <a:spcPct val="90000"/>
              </a:lnSpc>
            </a:pPr>
            <a:r>
              <a:rPr lang="en-US" altLang="zh-CN" sz="2000" dirty="0" smtClean="0"/>
              <a:t>If not, the PE router should delete the corresponding ARP entry and host route for that CE host, and accordingly withdrawn the corresponding BGP route advertised before.</a:t>
            </a:r>
          </a:p>
          <a:p>
            <a:pPr lvl="2" eaLnBrk="1" hangingPunct="1">
              <a:lnSpc>
                <a:spcPct val="90000"/>
              </a:lnSpc>
            </a:pPr>
            <a:r>
              <a:rPr lang="en-US" altLang="zh-CN" sz="2000" dirty="0" smtClean="0"/>
              <a:t>Otherwise, it is judged as a case of CE multi-homing.</a:t>
            </a:r>
          </a:p>
          <a:p>
            <a:endParaRPr lang="zh-CN" altLang="en-US" dirty="0"/>
          </a:p>
        </p:txBody>
      </p:sp>
      <p:sp>
        <p:nvSpPr>
          <p:cNvPr id="4" name="灯片编号占位符 3"/>
          <p:cNvSpPr>
            <a:spLocks noGrp="1"/>
          </p:cNvSpPr>
          <p:nvPr>
            <p:ph type="sldNum" sz="quarter" idx="10"/>
          </p:nvPr>
        </p:nvSpPr>
        <p:spPr/>
        <p:txBody>
          <a:bodyPr/>
          <a:lstStyle/>
          <a:p>
            <a:pPr>
              <a:defRPr/>
            </a:pPr>
            <a:fld id="{DF4F24FA-A549-4B51-84C6-427FAD1D0F9F}" type="slidenum">
              <a:rPr lang="en-US" altLang="zh-CN" smtClean="0"/>
              <a:pPr>
                <a:defRPr/>
              </a:pPr>
              <a:t>11</a:t>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lnSpcReduction="10000"/>
          </a:bodyPr>
          <a:lstStyle/>
          <a:p>
            <a:endParaRPr lang="zh-CN" altLang="en-US" dirty="0"/>
          </a:p>
        </p:txBody>
      </p:sp>
      <p:sp>
        <p:nvSpPr>
          <p:cNvPr id="4" name="灯片编号占位符 3"/>
          <p:cNvSpPr>
            <a:spLocks noGrp="1"/>
          </p:cNvSpPr>
          <p:nvPr>
            <p:ph type="sldNum" sz="quarter" idx="10"/>
          </p:nvPr>
        </p:nvSpPr>
        <p:spPr/>
        <p:txBody>
          <a:bodyPr/>
          <a:lstStyle/>
          <a:p>
            <a:pPr>
              <a:defRPr/>
            </a:pPr>
            <a:fld id="{DF4F24FA-A549-4B51-84C6-427FAD1D0F9F}" type="slidenum">
              <a:rPr lang="en-US" altLang="zh-CN" smtClean="0"/>
              <a:pPr>
                <a:defRPr/>
              </a:pPr>
              <a:t>12</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85800" y="1828800"/>
            <a:ext cx="7772400" cy="1371600"/>
          </a:xfrm>
        </p:spPr>
        <p:txBody>
          <a:bodyPr anchor="b"/>
          <a:lstStyle>
            <a:lvl1pPr>
              <a:defRPr sz="3200"/>
            </a:lvl1pPr>
          </a:lstStyle>
          <a:p>
            <a:r>
              <a:rPr lang="en-US" altLang="zh-CN"/>
              <a:t>Presentation Title</a:t>
            </a:r>
          </a:p>
        </p:txBody>
      </p:sp>
      <p:sp>
        <p:nvSpPr>
          <p:cNvPr id="6147" name="Rectangle 3"/>
          <p:cNvSpPr>
            <a:spLocks noGrp="1" noChangeArrowheads="1"/>
          </p:cNvSpPr>
          <p:nvPr>
            <p:ph type="subTitle" idx="1"/>
          </p:nvPr>
        </p:nvSpPr>
        <p:spPr>
          <a:xfrm>
            <a:off x="1524000" y="4038600"/>
            <a:ext cx="6400800" cy="1752600"/>
          </a:xfrm>
        </p:spPr>
        <p:txBody>
          <a:bodyPr/>
          <a:lstStyle>
            <a:lvl1pPr marL="0" indent="0" algn="ctr">
              <a:buFontTx/>
              <a:buNone/>
              <a:defRPr/>
            </a:lvl1pPr>
          </a:lstStyle>
          <a:p>
            <a:r>
              <a:rPr lang="en-US" altLang="zh-CN"/>
              <a:t>Subtitle (optional)</a:t>
            </a:r>
          </a:p>
          <a:p>
            <a:r>
              <a:rPr lang="en-US" altLang="zh-CN"/>
              <a:t>Name and Affiliation</a:t>
            </a:r>
          </a:p>
          <a:p>
            <a:endParaRPr lang="en-US" altLang="zh-CN"/>
          </a:p>
        </p:txBody>
      </p:sp>
    </p:spTree>
  </p:cSld>
  <p:clrMapOvr>
    <a:masterClrMapping/>
  </p:clrMapOvr>
  <p:transition>
    <p:pull dir="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灯片编号占位符 3"/>
          <p:cNvSpPr>
            <a:spLocks noGrp="1"/>
          </p:cNvSpPr>
          <p:nvPr>
            <p:ph type="sldNum" sz="quarter" idx="10"/>
          </p:nvPr>
        </p:nvSpPr>
        <p:spPr/>
        <p:txBody>
          <a:bodyPr/>
          <a:lstStyle>
            <a:lvl1pPr>
              <a:defRPr/>
            </a:lvl1pPr>
          </a:lstStyle>
          <a:p>
            <a:fld id="{5E16D367-017A-4DAA-BF04-110713F49671}" type="slidenum">
              <a:rPr lang="en-US" altLang="zh-CN"/>
              <a:pPr/>
              <a:t>‹#›</a:t>
            </a:fld>
            <a:endParaRPr lang="en-US" altLang="zh-CN"/>
          </a:p>
        </p:txBody>
      </p:sp>
    </p:spTree>
  </p:cSld>
  <p:clrMapOvr>
    <a:masterClrMapping/>
  </p:clrMapOvr>
  <p:transition>
    <p:pull dir="ru"/>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38138" y="549275"/>
            <a:ext cx="8418512" cy="96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27" name="Rectangle 3"/>
          <p:cNvSpPr>
            <a:spLocks noGrp="1" noChangeArrowheads="1"/>
          </p:cNvSpPr>
          <p:nvPr>
            <p:ph type="body" idx="1"/>
          </p:nvPr>
        </p:nvSpPr>
        <p:spPr bwMode="auto">
          <a:xfrm>
            <a:off x="355600" y="1649413"/>
            <a:ext cx="8416925" cy="4756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30" name="Rectangle 6"/>
          <p:cNvSpPr>
            <a:spLocks noGrp="1" noChangeArrowheads="1"/>
          </p:cNvSpPr>
          <p:nvPr>
            <p:ph type="sldNum" sz="quarter" idx="4"/>
          </p:nvPr>
        </p:nvSpPr>
        <p:spPr bwMode="auto">
          <a:xfrm>
            <a:off x="3657600" y="6477000"/>
            <a:ext cx="1905000" cy="381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b="0">
                <a:latin typeface="+mn-lt"/>
                <a:ea typeface="宋体" charset="-122"/>
                <a:cs typeface="+mn-cs"/>
              </a:defRPr>
            </a:lvl1pPr>
          </a:lstStyle>
          <a:p>
            <a:fld id="{1C782052-DE04-4199-A1E1-4B9626CCE28F}" type="slidenum">
              <a:rPr lang="en-US" altLang="zh-CN"/>
              <a:pPr/>
              <a:t>‹#›</a:t>
            </a:fld>
            <a:endParaRPr lang="en-US" altLang="zh-CN" dirty="0"/>
          </a:p>
        </p:txBody>
      </p:sp>
      <p:sp>
        <p:nvSpPr>
          <p:cNvPr id="1061" name="Rectangle 37"/>
          <p:cNvSpPr>
            <a:spLocks noChangeArrowheads="1"/>
          </p:cNvSpPr>
          <p:nvPr userDrawn="1"/>
        </p:nvSpPr>
        <p:spPr bwMode="auto">
          <a:xfrm>
            <a:off x="533400" y="1533525"/>
            <a:ext cx="7772400" cy="76200"/>
          </a:xfrm>
          <a:prstGeom prst="rect">
            <a:avLst/>
          </a:prstGeom>
          <a:gradFill rotWithShape="1">
            <a:gsLst>
              <a:gs pos="0">
                <a:srgbClr val="00A2A8"/>
              </a:gs>
              <a:gs pos="50000">
                <a:srgbClr val="00A2A8">
                  <a:gamma/>
                  <a:tint val="0"/>
                  <a:invGamma/>
                </a:srgbClr>
              </a:gs>
              <a:gs pos="100000">
                <a:srgbClr val="00A2A8"/>
              </a:gs>
            </a:gsLst>
            <a:lin ang="0" scaled="1"/>
          </a:gradFill>
          <a:ln w="9525">
            <a:noFill/>
            <a:miter lim="800000"/>
            <a:headEnd/>
            <a:tailEnd/>
          </a:ln>
          <a:effectLst/>
        </p:spPr>
        <p:txBody>
          <a:bodyPr wrap="none" anchor="ctr"/>
          <a:lstStyle/>
          <a:p>
            <a:endParaRPr lang="zh-CN" alt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Lst>
  <p:transition>
    <p:pull dir="ru"/>
  </p:transition>
  <p:hf hdr="0" ftr="0" dt="0"/>
  <p:txStyles>
    <p:titleStyle>
      <a:lvl1pPr algn="ctr" rtl="0" fontAlgn="base">
        <a:spcBef>
          <a:spcPct val="0"/>
        </a:spcBef>
        <a:spcAft>
          <a:spcPct val="0"/>
        </a:spcAft>
        <a:defRPr sz="2800" b="1">
          <a:solidFill>
            <a:schemeClr val="tx1"/>
          </a:solidFill>
          <a:latin typeface="+mj-lt"/>
          <a:ea typeface="+mj-ea"/>
          <a:cs typeface="+mj-cs"/>
        </a:defRPr>
      </a:lvl1pPr>
      <a:lvl2pPr algn="ctr" rtl="0" fontAlgn="base">
        <a:spcBef>
          <a:spcPct val="0"/>
        </a:spcBef>
        <a:spcAft>
          <a:spcPct val="0"/>
        </a:spcAft>
        <a:defRPr sz="2800" b="1">
          <a:solidFill>
            <a:schemeClr val="tx1"/>
          </a:solidFill>
          <a:latin typeface="Arial" charset="0"/>
          <a:cs typeface="Arial" charset="0"/>
        </a:defRPr>
      </a:lvl2pPr>
      <a:lvl3pPr algn="ctr" rtl="0" fontAlgn="base">
        <a:spcBef>
          <a:spcPct val="0"/>
        </a:spcBef>
        <a:spcAft>
          <a:spcPct val="0"/>
        </a:spcAft>
        <a:defRPr sz="2800" b="1">
          <a:solidFill>
            <a:schemeClr val="tx1"/>
          </a:solidFill>
          <a:latin typeface="Arial" charset="0"/>
          <a:cs typeface="Arial" charset="0"/>
        </a:defRPr>
      </a:lvl3pPr>
      <a:lvl4pPr algn="ctr" rtl="0" fontAlgn="base">
        <a:spcBef>
          <a:spcPct val="0"/>
        </a:spcBef>
        <a:spcAft>
          <a:spcPct val="0"/>
        </a:spcAft>
        <a:defRPr sz="2800" b="1">
          <a:solidFill>
            <a:schemeClr val="tx1"/>
          </a:solidFill>
          <a:latin typeface="Arial" charset="0"/>
          <a:cs typeface="Arial" charset="0"/>
        </a:defRPr>
      </a:lvl4pPr>
      <a:lvl5pPr algn="ctr" rtl="0" fontAlgn="base">
        <a:spcBef>
          <a:spcPct val="0"/>
        </a:spcBef>
        <a:spcAft>
          <a:spcPct val="0"/>
        </a:spcAft>
        <a:defRPr sz="2800" b="1">
          <a:solidFill>
            <a:schemeClr val="tx1"/>
          </a:solidFill>
          <a:latin typeface="Arial" charset="0"/>
          <a:cs typeface="Arial" charset="0"/>
        </a:defRPr>
      </a:lvl5pPr>
      <a:lvl6pPr marL="457200" algn="ctr" rtl="0" fontAlgn="base">
        <a:spcBef>
          <a:spcPct val="0"/>
        </a:spcBef>
        <a:spcAft>
          <a:spcPct val="0"/>
        </a:spcAft>
        <a:defRPr sz="2800" b="1">
          <a:solidFill>
            <a:schemeClr val="tx1"/>
          </a:solidFill>
          <a:latin typeface="Arial" charset="0"/>
          <a:cs typeface="Arial" charset="0"/>
        </a:defRPr>
      </a:lvl6pPr>
      <a:lvl7pPr marL="914400" algn="ctr" rtl="0" fontAlgn="base">
        <a:spcBef>
          <a:spcPct val="0"/>
        </a:spcBef>
        <a:spcAft>
          <a:spcPct val="0"/>
        </a:spcAft>
        <a:defRPr sz="2800" b="1">
          <a:solidFill>
            <a:schemeClr val="tx1"/>
          </a:solidFill>
          <a:latin typeface="Arial" charset="0"/>
          <a:cs typeface="Arial" charset="0"/>
        </a:defRPr>
      </a:lvl7pPr>
      <a:lvl8pPr marL="1371600" algn="ctr" rtl="0" fontAlgn="base">
        <a:spcBef>
          <a:spcPct val="0"/>
        </a:spcBef>
        <a:spcAft>
          <a:spcPct val="0"/>
        </a:spcAft>
        <a:defRPr sz="2800" b="1">
          <a:solidFill>
            <a:schemeClr val="tx1"/>
          </a:solidFill>
          <a:latin typeface="Arial" charset="0"/>
          <a:cs typeface="Arial" charset="0"/>
        </a:defRPr>
      </a:lvl8pPr>
      <a:lvl9pPr marL="1828800" algn="ctr" rtl="0" fontAlgn="base">
        <a:spcBef>
          <a:spcPct val="0"/>
        </a:spcBef>
        <a:spcAft>
          <a:spcPct val="0"/>
        </a:spcAft>
        <a:defRPr sz="2800" b="1">
          <a:solidFill>
            <a:schemeClr val="tx1"/>
          </a:solidFill>
          <a:latin typeface="Arial" charset="0"/>
          <a:cs typeface="Arial" charset="0"/>
        </a:defRPr>
      </a:lvl9pPr>
    </p:titleStyle>
    <p:bodyStyle>
      <a:lvl1pPr marL="342900" indent="-342900" algn="l" rtl="0" fontAlgn="base">
        <a:spcBef>
          <a:spcPct val="20000"/>
        </a:spcBef>
        <a:spcAft>
          <a:spcPct val="0"/>
        </a:spcAft>
        <a:buClr>
          <a:schemeClr val="tx1"/>
        </a:buClr>
        <a:buChar char="•"/>
        <a:defRPr sz="2600">
          <a:solidFill>
            <a:schemeClr val="tx1"/>
          </a:solidFill>
          <a:latin typeface="+mn-lt"/>
          <a:ea typeface="+mn-ea"/>
          <a:cs typeface="+mn-cs"/>
        </a:defRPr>
      </a:lvl1pPr>
      <a:lvl2pPr marL="742950" indent="-285750" algn="l" rtl="0" fontAlgn="base">
        <a:spcBef>
          <a:spcPct val="20000"/>
        </a:spcBef>
        <a:spcAft>
          <a:spcPct val="0"/>
        </a:spcAft>
        <a:buClr>
          <a:srgbClr val="00A2A8"/>
        </a:buClr>
        <a:buChar char="•"/>
        <a:defRPr sz="2400">
          <a:solidFill>
            <a:schemeClr val="tx1"/>
          </a:solidFill>
          <a:latin typeface="+mn-lt"/>
          <a:cs typeface="+mn-cs"/>
        </a:defRPr>
      </a:lvl2pPr>
      <a:lvl3pPr marL="1143000" indent="-228600" algn="l" rtl="0" fontAlgn="base">
        <a:spcBef>
          <a:spcPct val="20000"/>
        </a:spcBef>
        <a:spcAft>
          <a:spcPct val="0"/>
        </a:spcAft>
        <a:buClr>
          <a:schemeClr val="bg2"/>
        </a:buClr>
        <a:buChar char="•"/>
        <a:defRPr sz="2200">
          <a:solidFill>
            <a:schemeClr val="tx1"/>
          </a:solidFill>
          <a:latin typeface="+mn-lt"/>
          <a:cs typeface="+mn-cs"/>
        </a:defRPr>
      </a:lvl3pPr>
      <a:lvl4pPr marL="1600200" indent="-228600" algn="l" rtl="0" fontAlgn="base">
        <a:spcBef>
          <a:spcPct val="20000"/>
        </a:spcBef>
        <a:spcAft>
          <a:spcPct val="0"/>
        </a:spcAft>
        <a:buClr>
          <a:schemeClr val="tx2"/>
        </a:buClr>
        <a:buChar char="•"/>
        <a:defRPr sz="2000">
          <a:solidFill>
            <a:schemeClr val="tx1"/>
          </a:solidFill>
          <a:latin typeface="+mn-lt"/>
          <a:cs typeface="+mn-cs"/>
        </a:defRPr>
      </a:lvl4pPr>
      <a:lvl5pPr marL="2057400" indent="-228600" algn="l" rtl="0" fontAlgn="base">
        <a:spcBef>
          <a:spcPct val="20000"/>
        </a:spcBef>
        <a:spcAft>
          <a:spcPct val="0"/>
        </a:spcAft>
        <a:buClr>
          <a:srgbClr val="00A2A8"/>
        </a:buClr>
        <a:buChar char="•"/>
        <a:defRPr sz="2000">
          <a:solidFill>
            <a:schemeClr val="tx1"/>
          </a:solidFill>
          <a:latin typeface="+mn-lt"/>
          <a:cs typeface="+mn-cs"/>
        </a:defRPr>
      </a:lvl5pPr>
      <a:lvl6pPr marL="2514600" indent="-228600" algn="l" rtl="0" fontAlgn="base">
        <a:spcBef>
          <a:spcPct val="20000"/>
        </a:spcBef>
        <a:spcAft>
          <a:spcPct val="0"/>
        </a:spcAft>
        <a:buClr>
          <a:srgbClr val="00A2A8"/>
        </a:buClr>
        <a:buChar char="•"/>
        <a:defRPr sz="2000">
          <a:solidFill>
            <a:schemeClr val="tx1"/>
          </a:solidFill>
          <a:latin typeface="+mn-lt"/>
          <a:cs typeface="+mn-cs"/>
        </a:defRPr>
      </a:lvl6pPr>
      <a:lvl7pPr marL="2971800" indent="-228600" algn="l" rtl="0" fontAlgn="base">
        <a:spcBef>
          <a:spcPct val="20000"/>
        </a:spcBef>
        <a:spcAft>
          <a:spcPct val="0"/>
        </a:spcAft>
        <a:buClr>
          <a:srgbClr val="00A2A8"/>
        </a:buClr>
        <a:buChar char="•"/>
        <a:defRPr sz="2000">
          <a:solidFill>
            <a:schemeClr val="tx1"/>
          </a:solidFill>
          <a:latin typeface="+mn-lt"/>
          <a:cs typeface="+mn-cs"/>
        </a:defRPr>
      </a:lvl7pPr>
      <a:lvl8pPr marL="3429000" indent="-228600" algn="l" rtl="0" fontAlgn="base">
        <a:spcBef>
          <a:spcPct val="20000"/>
        </a:spcBef>
        <a:spcAft>
          <a:spcPct val="0"/>
        </a:spcAft>
        <a:buClr>
          <a:srgbClr val="00A2A8"/>
        </a:buClr>
        <a:buChar char="•"/>
        <a:defRPr sz="2000">
          <a:solidFill>
            <a:schemeClr val="tx1"/>
          </a:solidFill>
          <a:latin typeface="+mn-lt"/>
          <a:cs typeface="+mn-cs"/>
        </a:defRPr>
      </a:lvl8pPr>
      <a:lvl9pPr marL="3886200" indent="-228600" algn="l" rtl="0" fontAlgn="base">
        <a:spcBef>
          <a:spcPct val="20000"/>
        </a:spcBef>
        <a:spcAft>
          <a:spcPct val="0"/>
        </a:spcAft>
        <a:buClr>
          <a:srgbClr val="00A2A8"/>
        </a:buClr>
        <a:buChar char="•"/>
        <a:defRPr sz="2000">
          <a:solidFill>
            <a:schemeClr val="tx1"/>
          </a:solidFill>
          <a:latin typeface="+mn-lt"/>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xuxh@huawei.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899592" y="908720"/>
            <a:ext cx="7488832" cy="2808311"/>
          </a:xfrm>
        </p:spPr>
        <p:txBody>
          <a:bodyPr/>
          <a:lstStyle/>
          <a:p>
            <a:pPr eaLnBrk="1" hangingPunct="1"/>
            <a:r>
              <a:rPr lang="en-US" altLang="zh-CN" dirty="0" smtClean="0">
                <a:latin typeface="Times New Roman" pitchFamily="18" charset="0"/>
                <a:cs typeface="Times New Roman" pitchFamily="18" charset="0"/>
              </a:rPr>
              <a:t>Virtual Subnet: A Scalable Cloud Data Center Interconnect Solution</a:t>
            </a:r>
            <a:br>
              <a:rPr lang="en-US" altLang="zh-CN" dirty="0" smtClean="0">
                <a:latin typeface="Times New Roman" pitchFamily="18" charset="0"/>
                <a:cs typeface="Times New Roman" pitchFamily="18" charset="0"/>
              </a:rPr>
            </a:br>
            <a:r>
              <a:rPr lang="en-US" altLang="zh-CN" sz="2800" dirty="0" smtClean="0">
                <a:latin typeface="Times New Roman" pitchFamily="18" charset="0"/>
                <a:cs typeface="Times New Roman" pitchFamily="18" charset="0"/>
              </a:rPr>
              <a:t>draft-xu-virtual-subnet-06</a:t>
            </a:r>
            <a:r>
              <a:rPr lang="en-US" altLang="zh-CN" sz="3600" dirty="0" smtClean="0"/>
              <a:t/>
            </a:r>
            <a:br>
              <a:rPr lang="en-US" altLang="zh-CN" sz="3600" dirty="0" smtClean="0"/>
            </a:br>
            <a:endParaRPr lang="en-US" altLang="zh-CN" sz="3600" dirty="0" smtClean="0"/>
          </a:p>
        </p:txBody>
      </p:sp>
      <p:sp>
        <p:nvSpPr>
          <p:cNvPr id="2051" name="Rectangle 5"/>
          <p:cNvSpPr>
            <a:spLocks noGrp="1" noChangeArrowheads="1"/>
          </p:cNvSpPr>
          <p:nvPr>
            <p:ph type="subTitle" idx="1"/>
          </p:nvPr>
        </p:nvSpPr>
        <p:spPr>
          <a:xfrm>
            <a:off x="1403648" y="3717032"/>
            <a:ext cx="6400800" cy="1295673"/>
          </a:xfrm>
          <a:noFill/>
        </p:spPr>
        <p:txBody>
          <a:bodyPr/>
          <a:lstStyle/>
          <a:p>
            <a:pPr eaLnBrk="1" hangingPunct="1"/>
            <a:r>
              <a:rPr lang="en-US" altLang="zh-CN" sz="2800" b="1" dirty="0" smtClean="0">
                <a:solidFill>
                  <a:schemeClr val="tx2"/>
                </a:solidFill>
                <a:latin typeface="Times New Roman" pitchFamily="18" charset="0"/>
                <a:cs typeface="Times New Roman" pitchFamily="18" charset="0"/>
              </a:rPr>
              <a:t>Xiaohu Xu</a:t>
            </a:r>
            <a:r>
              <a:rPr lang="en-US" altLang="zh-CN" sz="2800" b="1" dirty="0" smtClean="0">
                <a:latin typeface="Times New Roman" pitchFamily="18" charset="0"/>
                <a:cs typeface="Times New Roman" pitchFamily="18" charset="0"/>
              </a:rPr>
              <a:t> </a:t>
            </a:r>
          </a:p>
          <a:p>
            <a:pPr eaLnBrk="1" hangingPunct="1"/>
            <a:r>
              <a:rPr lang="en-US" altLang="zh-CN" sz="2800" b="1" dirty="0" smtClean="0">
                <a:latin typeface="Times New Roman" pitchFamily="18" charset="0"/>
                <a:cs typeface="Times New Roman" pitchFamily="18" charset="0"/>
              </a:rPr>
              <a:t>(</a:t>
            </a:r>
            <a:r>
              <a:rPr lang="en-US" altLang="zh-CN" sz="2800" b="1" dirty="0" smtClean="0">
                <a:solidFill>
                  <a:srgbClr val="0066FF"/>
                </a:solidFill>
                <a:latin typeface="Times New Roman" pitchFamily="18" charset="0"/>
                <a:cs typeface="Times New Roman" pitchFamily="18" charset="0"/>
                <a:hlinkClick r:id="rId2"/>
              </a:rPr>
              <a:t>xuxh@huawei.com</a:t>
            </a:r>
            <a:r>
              <a:rPr lang="en-US" altLang="zh-CN" sz="2800" b="1" dirty="0" smtClean="0">
                <a:latin typeface="Times New Roman" pitchFamily="18" charset="0"/>
                <a:cs typeface="Times New Roman" pitchFamily="18" charset="0"/>
              </a:rPr>
              <a:t>)</a:t>
            </a:r>
          </a:p>
          <a:p>
            <a:pPr eaLnBrk="1" hangingPunct="1"/>
            <a:endParaRPr lang="en-US" altLang="zh-CN" dirty="0" smtClean="0"/>
          </a:p>
          <a:p>
            <a:pPr eaLnBrk="1" hangingPunct="1"/>
            <a:endParaRPr lang="en-US" altLang="zh-CN" dirty="0" smtClean="0"/>
          </a:p>
        </p:txBody>
      </p:sp>
      <p:sp>
        <p:nvSpPr>
          <p:cNvPr id="4" name="TextBox 3"/>
          <p:cNvSpPr txBox="1"/>
          <p:nvPr/>
        </p:nvSpPr>
        <p:spPr>
          <a:xfrm>
            <a:off x="2987824" y="5373216"/>
            <a:ext cx="3444159" cy="492443"/>
          </a:xfrm>
          <a:prstGeom prst="rect">
            <a:avLst/>
          </a:prstGeom>
          <a:noFill/>
        </p:spPr>
        <p:txBody>
          <a:bodyPr wrap="square" rtlCol="0">
            <a:spAutoFit/>
          </a:bodyPr>
          <a:lstStyle/>
          <a:p>
            <a:pPr algn="ctr"/>
            <a:r>
              <a:rPr lang="en-US" altLang="zh-CN" sz="2600" b="1" dirty="0" smtClean="0">
                <a:solidFill>
                  <a:schemeClr val="tx2"/>
                </a:solidFill>
                <a:latin typeface="Times New Roman" pitchFamily="18" charset="0"/>
                <a:ea typeface="+mn-ea"/>
                <a:cs typeface="Times New Roman" pitchFamily="18" charset="0"/>
              </a:rPr>
              <a:t>IETF82,   TAIWAN</a:t>
            </a:r>
            <a:endParaRPr lang="zh-CN" altLang="en-US" sz="2600" b="1" dirty="0" smtClean="0">
              <a:solidFill>
                <a:schemeClr val="tx2"/>
              </a:solidFill>
              <a:latin typeface="Times New Roman" pitchFamily="18" charset="0"/>
              <a:ea typeface="+mn-ea"/>
              <a:cs typeface="Times New Roman" pitchFamily="18" charset="0"/>
            </a:endParaRPr>
          </a:p>
        </p:txBody>
      </p:sp>
    </p:spTree>
  </p:cSld>
  <p:clrMapOvr>
    <a:masterClrMapping/>
  </p:clrMapOvr>
  <p:transition>
    <p:pull dir="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Rectangle 2"/>
          <p:cNvSpPr>
            <a:spLocks noGrp="1" noChangeArrowheads="1"/>
          </p:cNvSpPr>
          <p:nvPr>
            <p:ph type="title"/>
          </p:nvPr>
        </p:nvSpPr>
        <p:spPr>
          <a:xfrm>
            <a:off x="395288" y="260350"/>
            <a:ext cx="8229600" cy="1143000"/>
          </a:xfrm>
        </p:spPr>
        <p:txBody>
          <a:bodyPr/>
          <a:lstStyle/>
          <a:p>
            <a:pPr eaLnBrk="1" hangingPunct="1"/>
            <a:r>
              <a:rPr lang="en-US" altLang="zh-CN" sz="3600" dirty="0" smtClean="0"/>
              <a:t>Site Multi-homing</a:t>
            </a:r>
          </a:p>
        </p:txBody>
      </p:sp>
      <p:grpSp>
        <p:nvGrpSpPr>
          <p:cNvPr id="2" name="组合 61"/>
          <p:cNvGrpSpPr/>
          <p:nvPr/>
        </p:nvGrpSpPr>
        <p:grpSpPr>
          <a:xfrm>
            <a:off x="1475656" y="1655304"/>
            <a:ext cx="5933459" cy="3298803"/>
            <a:chOff x="899592" y="1605808"/>
            <a:chExt cx="7416824" cy="4123503"/>
          </a:xfrm>
        </p:grpSpPr>
        <p:sp>
          <p:nvSpPr>
            <p:cNvPr id="55" name="Text Box 103"/>
            <p:cNvSpPr txBox="1">
              <a:spLocks noChangeArrowheads="1"/>
            </p:cNvSpPr>
            <p:nvPr/>
          </p:nvSpPr>
          <p:spPr bwMode="auto">
            <a:xfrm>
              <a:off x="899592" y="3478695"/>
              <a:ext cx="7416824" cy="2250616"/>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8100000" scaled="1"/>
              <a:tileRect/>
            </a:gra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3">
              <a:schemeClr val="lt1"/>
            </a:lnRef>
            <a:fillRef idx="1">
              <a:schemeClr val="accent2"/>
            </a:fillRef>
            <a:effectRef idx="1">
              <a:schemeClr val="accent2"/>
            </a:effectRef>
            <a:fontRef idx="minor">
              <a:schemeClr val="lt1"/>
            </a:fontRef>
          </p:style>
          <p:txBody>
            <a:bodyPr wrap="square">
              <a:spAutoFit/>
            </a:bodyPr>
            <a:lstStyle/>
            <a:p>
              <a:r>
                <a:rPr lang="en-US" altLang="zh-CN" sz="1000" b="1" dirty="0" smtClean="0"/>
                <a:t>                                                                  </a:t>
              </a:r>
            </a:p>
            <a:p>
              <a:endParaRPr lang="en-US" altLang="zh-CN" sz="1000" b="1" dirty="0" smtClean="0"/>
            </a:p>
            <a:p>
              <a:endParaRPr lang="en-US" altLang="zh-CN" sz="1000" b="1" dirty="0" smtClean="0"/>
            </a:p>
            <a:p>
              <a:r>
                <a:rPr lang="en-US" altLang="zh-CN" sz="1000" b="1" dirty="0" smtClean="0"/>
                <a:t>                                                              </a:t>
              </a:r>
            </a:p>
            <a:p>
              <a:endParaRPr lang="en-US" altLang="zh-CN" sz="1000" b="1" dirty="0" smtClean="0"/>
            </a:p>
            <a:p>
              <a:endParaRPr lang="en-US" altLang="zh-CN" sz="1000" b="1" dirty="0" smtClean="0"/>
            </a:p>
            <a:p>
              <a:endParaRPr lang="en-US" altLang="zh-CN" sz="1000" b="1" dirty="0" smtClean="0"/>
            </a:p>
            <a:p>
              <a:endParaRPr lang="en-US" altLang="zh-CN" sz="1000" b="1" dirty="0" smtClean="0"/>
            </a:p>
            <a:p>
              <a:pPr algn="ctr"/>
              <a:endParaRPr lang="en-US" altLang="zh-CN" sz="1000" b="1" dirty="0" smtClean="0"/>
            </a:p>
            <a:p>
              <a:pPr algn="ctr"/>
              <a:endParaRPr lang="en-US" altLang="zh-CN" sz="1000" b="1" dirty="0" smtClean="0">
                <a:solidFill>
                  <a:schemeClr val="tx1"/>
                </a:solidFill>
              </a:endParaRPr>
            </a:p>
            <a:p>
              <a:pPr algn="ctr"/>
              <a:r>
                <a:rPr lang="en-US" altLang="zh-CN" sz="1100" b="1" dirty="0" smtClean="0">
                  <a:solidFill>
                    <a:schemeClr val="tx1"/>
                  </a:solidFill>
                </a:rPr>
                <a:t>VPN Subnet: 1.1.0.0/16</a:t>
              </a:r>
              <a:endParaRPr lang="en-US" altLang="zh-CN" sz="1000" b="1" dirty="0">
                <a:solidFill>
                  <a:schemeClr val="tx1"/>
                </a:solidFill>
              </a:endParaRPr>
            </a:p>
          </p:txBody>
        </p:sp>
        <p:sp>
          <p:nvSpPr>
            <p:cNvPr id="5122" name="Oval 203"/>
            <p:cNvSpPr>
              <a:spLocks noChangeArrowheads="1"/>
            </p:cNvSpPr>
            <p:nvPr/>
          </p:nvSpPr>
          <p:spPr bwMode="auto">
            <a:xfrm>
              <a:off x="5435600" y="3573463"/>
              <a:ext cx="2520950" cy="2049665"/>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solidFill>
                  <a:schemeClr val="lt1"/>
                </a:solidFill>
                <a:latin typeface="+mn-lt"/>
                <a:ea typeface="+mn-ea"/>
              </a:endParaRPr>
            </a:p>
          </p:txBody>
        </p:sp>
        <p:grpSp>
          <p:nvGrpSpPr>
            <p:cNvPr id="3" name="Group 4"/>
            <p:cNvGrpSpPr>
              <a:grpSpLocks/>
            </p:cNvGrpSpPr>
            <p:nvPr/>
          </p:nvGrpSpPr>
          <p:grpSpPr bwMode="auto">
            <a:xfrm>
              <a:off x="2555875" y="2349500"/>
              <a:ext cx="3887788" cy="1727200"/>
              <a:chOff x="755" y="732"/>
              <a:chExt cx="1898" cy="1412"/>
            </a:xfrm>
          </p:grpSpPr>
          <p:sp>
            <p:nvSpPr>
              <p:cNvPr id="5181" name="Freeform 5"/>
              <p:cNvSpPr>
                <a:spLocks/>
              </p:cNvSpPr>
              <p:nvPr/>
            </p:nvSpPr>
            <p:spPr bwMode="auto">
              <a:xfrm>
                <a:off x="755" y="774"/>
                <a:ext cx="1898" cy="1370"/>
              </a:xfrm>
              <a:custGeom>
                <a:avLst/>
                <a:gdLst>
                  <a:gd name="T0" fmla="*/ 5824 w 1080"/>
                  <a:gd name="T1" fmla="*/ 2110 h 791"/>
                  <a:gd name="T2" fmla="*/ 5733 w 1080"/>
                  <a:gd name="T3" fmla="*/ 1947 h 791"/>
                  <a:gd name="T4" fmla="*/ 5583 w 1080"/>
                  <a:gd name="T5" fmla="*/ 1812 h 791"/>
                  <a:gd name="T6" fmla="*/ 5606 w 1080"/>
                  <a:gd name="T7" fmla="*/ 1725 h 791"/>
                  <a:gd name="T8" fmla="*/ 5618 w 1080"/>
                  <a:gd name="T9" fmla="*/ 1638 h 791"/>
                  <a:gd name="T10" fmla="*/ 5574 w 1080"/>
                  <a:gd name="T11" fmla="*/ 1406 h 791"/>
                  <a:gd name="T12" fmla="*/ 5239 w 1080"/>
                  <a:gd name="T13" fmla="*/ 1013 h 791"/>
                  <a:gd name="T14" fmla="*/ 4645 w 1080"/>
                  <a:gd name="T15" fmla="*/ 790 h 791"/>
                  <a:gd name="T16" fmla="*/ 4249 w 1080"/>
                  <a:gd name="T17" fmla="*/ 431 h 791"/>
                  <a:gd name="T18" fmla="*/ 3703 w 1080"/>
                  <a:gd name="T19" fmla="*/ 87 h 791"/>
                  <a:gd name="T20" fmla="*/ 2909 w 1080"/>
                  <a:gd name="T21" fmla="*/ 5 h 791"/>
                  <a:gd name="T22" fmla="*/ 2329 w 1080"/>
                  <a:gd name="T23" fmla="*/ 126 h 791"/>
                  <a:gd name="T24" fmla="*/ 1872 w 1080"/>
                  <a:gd name="T25" fmla="*/ 385 h 791"/>
                  <a:gd name="T26" fmla="*/ 1627 w 1080"/>
                  <a:gd name="T27" fmla="*/ 611 h 791"/>
                  <a:gd name="T28" fmla="*/ 1513 w 1080"/>
                  <a:gd name="T29" fmla="*/ 610 h 791"/>
                  <a:gd name="T30" fmla="*/ 1390 w 1080"/>
                  <a:gd name="T31" fmla="*/ 611 h 791"/>
                  <a:gd name="T32" fmla="*/ 796 w 1080"/>
                  <a:gd name="T33" fmla="*/ 733 h 791"/>
                  <a:gd name="T34" fmla="*/ 195 w 1080"/>
                  <a:gd name="T35" fmla="*/ 1114 h 791"/>
                  <a:gd name="T36" fmla="*/ 0 w 1080"/>
                  <a:gd name="T37" fmla="*/ 1640 h 791"/>
                  <a:gd name="T38" fmla="*/ 102 w 1080"/>
                  <a:gd name="T39" fmla="*/ 1931 h 791"/>
                  <a:gd name="T40" fmla="*/ 346 w 1080"/>
                  <a:gd name="T41" fmla="*/ 2177 h 791"/>
                  <a:gd name="T42" fmla="*/ 494 w 1080"/>
                  <a:gd name="T43" fmla="*/ 2357 h 791"/>
                  <a:gd name="T44" fmla="*/ 325 w 1080"/>
                  <a:gd name="T45" fmla="*/ 2549 h 791"/>
                  <a:gd name="T46" fmla="*/ 250 w 1080"/>
                  <a:gd name="T47" fmla="*/ 2769 h 791"/>
                  <a:gd name="T48" fmla="*/ 364 w 1080"/>
                  <a:gd name="T49" fmla="*/ 3107 h 791"/>
                  <a:gd name="T50" fmla="*/ 782 w 1080"/>
                  <a:gd name="T51" fmla="*/ 3384 h 791"/>
                  <a:gd name="T52" fmla="*/ 1399 w 1080"/>
                  <a:gd name="T53" fmla="*/ 3462 h 791"/>
                  <a:gd name="T54" fmla="*/ 1420 w 1080"/>
                  <a:gd name="T55" fmla="*/ 3455 h 791"/>
                  <a:gd name="T56" fmla="*/ 1448 w 1080"/>
                  <a:gd name="T57" fmla="*/ 3455 h 791"/>
                  <a:gd name="T58" fmla="*/ 1460 w 1080"/>
                  <a:gd name="T59" fmla="*/ 3462 h 791"/>
                  <a:gd name="T60" fmla="*/ 1460 w 1080"/>
                  <a:gd name="T61" fmla="*/ 3480 h 791"/>
                  <a:gd name="T62" fmla="*/ 1460 w 1080"/>
                  <a:gd name="T63" fmla="*/ 3500 h 791"/>
                  <a:gd name="T64" fmla="*/ 1569 w 1080"/>
                  <a:gd name="T65" fmla="*/ 3767 h 791"/>
                  <a:gd name="T66" fmla="*/ 1965 w 1080"/>
                  <a:gd name="T67" fmla="*/ 4032 h 791"/>
                  <a:gd name="T68" fmla="*/ 2561 w 1080"/>
                  <a:gd name="T69" fmla="*/ 4103 h 791"/>
                  <a:gd name="T70" fmla="*/ 2981 w 1080"/>
                  <a:gd name="T71" fmla="*/ 4011 h 791"/>
                  <a:gd name="T72" fmla="*/ 3304 w 1080"/>
                  <a:gd name="T73" fmla="*/ 3828 h 791"/>
                  <a:gd name="T74" fmla="*/ 3524 w 1080"/>
                  <a:gd name="T75" fmla="*/ 3693 h 791"/>
                  <a:gd name="T76" fmla="*/ 3749 w 1080"/>
                  <a:gd name="T77" fmla="*/ 3746 h 791"/>
                  <a:gd name="T78" fmla="*/ 3991 w 1080"/>
                  <a:gd name="T79" fmla="*/ 3755 h 791"/>
                  <a:gd name="T80" fmla="*/ 4478 w 1080"/>
                  <a:gd name="T81" fmla="*/ 3668 h 791"/>
                  <a:gd name="T82" fmla="*/ 4917 w 1080"/>
                  <a:gd name="T83" fmla="*/ 3393 h 791"/>
                  <a:gd name="T84" fmla="*/ 5065 w 1080"/>
                  <a:gd name="T85" fmla="*/ 3003 h 791"/>
                  <a:gd name="T86" fmla="*/ 5065 w 1080"/>
                  <a:gd name="T87" fmla="*/ 2976 h 791"/>
                  <a:gd name="T88" fmla="*/ 5060 w 1080"/>
                  <a:gd name="T89" fmla="*/ 2960 h 791"/>
                  <a:gd name="T90" fmla="*/ 5227 w 1080"/>
                  <a:gd name="T91" fmla="*/ 2898 h 791"/>
                  <a:gd name="T92" fmla="*/ 5647 w 1080"/>
                  <a:gd name="T93" fmla="*/ 2676 h 791"/>
                  <a:gd name="T94" fmla="*/ 5847 w 1080"/>
                  <a:gd name="T95" fmla="*/ 2349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80"/>
                  <a:gd name="T145" fmla="*/ 0 h 791"/>
                  <a:gd name="T146" fmla="*/ 1080 w 1080"/>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80" h="791">
                    <a:moveTo>
                      <a:pt x="1079" y="428"/>
                    </a:moveTo>
                    <a:lnTo>
                      <a:pt x="1076" y="417"/>
                    </a:lnTo>
                    <a:lnTo>
                      <a:pt x="1073" y="406"/>
                    </a:lnTo>
                    <a:lnTo>
                      <a:pt x="1069" y="395"/>
                    </a:lnTo>
                    <a:lnTo>
                      <a:pt x="1063" y="385"/>
                    </a:lnTo>
                    <a:lnTo>
                      <a:pt x="1056" y="375"/>
                    </a:lnTo>
                    <a:lnTo>
                      <a:pt x="1048" y="366"/>
                    </a:lnTo>
                    <a:lnTo>
                      <a:pt x="1038" y="358"/>
                    </a:lnTo>
                    <a:lnTo>
                      <a:pt x="1029" y="349"/>
                    </a:lnTo>
                    <a:lnTo>
                      <a:pt x="1030" y="344"/>
                    </a:lnTo>
                    <a:lnTo>
                      <a:pt x="1032" y="339"/>
                    </a:lnTo>
                    <a:lnTo>
                      <a:pt x="1033" y="332"/>
                    </a:lnTo>
                    <a:lnTo>
                      <a:pt x="1034" y="327"/>
                    </a:lnTo>
                    <a:lnTo>
                      <a:pt x="1034" y="320"/>
                    </a:lnTo>
                    <a:lnTo>
                      <a:pt x="1035" y="315"/>
                    </a:lnTo>
                    <a:lnTo>
                      <a:pt x="1035" y="308"/>
                    </a:lnTo>
                    <a:lnTo>
                      <a:pt x="1034" y="302"/>
                    </a:lnTo>
                    <a:lnTo>
                      <a:pt x="1027" y="271"/>
                    </a:lnTo>
                    <a:lnTo>
                      <a:pt x="1013" y="243"/>
                    </a:lnTo>
                    <a:lnTo>
                      <a:pt x="993" y="217"/>
                    </a:lnTo>
                    <a:lnTo>
                      <a:pt x="965" y="195"/>
                    </a:lnTo>
                    <a:lnTo>
                      <a:pt x="934" y="176"/>
                    </a:lnTo>
                    <a:lnTo>
                      <a:pt x="896" y="161"/>
                    </a:lnTo>
                    <a:lnTo>
                      <a:pt x="856" y="152"/>
                    </a:lnTo>
                    <a:lnTo>
                      <a:pt x="812" y="146"/>
                    </a:lnTo>
                    <a:lnTo>
                      <a:pt x="801" y="113"/>
                    </a:lnTo>
                    <a:lnTo>
                      <a:pt x="783" y="83"/>
                    </a:lnTo>
                    <a:lnTo>
                      <a:pt x="756" y="56"/>
                    </a:lnTo>
                    <a:lnTo>
                      <a:pt x="721" y="34"/>
                    </a:lnTo>
                    <a:lnTo>
                      <a:pt x="682" y="17"/>
                    </a:lnTo>
                    <a:lnTo>
                      <a:pt x="636" y="5"/>
                    </a:lnTo>
                    <a:lnTo>
                      <a:pt x="588" y="0"/>
                    </a:lnTo>
                    <a:lnTo>
                      <a:pt x="536" y="1"/>
                    </a:lnTo>
                    <a:lnTo>
                      <a:pt x="498" y="5"/>
                    </a:lnTo>
                    <a:lnTo>
                      <a:pt x="462" y="14"/>
                    </a:lnTo>
                    <a:lnTo>
                      <a:pt x="429" y="24"/>
                    </a:lnTo>
                    <a:lnTo>
                      <a:pt x="397" y="39"/>
                    </a:lnTo>
                    <a:lnTo>
                      <a:pt x="370" y="56"/>
                    </a:lnTo>
                    <a:lnTo>
                      <a:pt x="345" y="74"/>
                    </a:lnTo>
                    <a:lnTo>
                      <a:pt x="324" y="96"/>
                    </a:lnTo>
                    <a:lnTo>
                      <a:pt x="308" y="118"/>
                    </a:lnTo>
                    <a:lnTo>
                      <a:pt x="300" y="118"/>
                    </a:lnTo>
                    <a:lnTo>
                      <a:pt x="294" y="118"/>
                    </a:lnTo>
                    <a:lnTo>
                      <a:pt x="286" y="117"/>
                    </a:lnTo>
                    <a:lnTo>
                      <a:pt x="279" y="117"/>
                    </a:lnTo>
                    <a:lnTo>
                      <a:pt x="271" y="117"/>
                    </a:lnTo>
                    <a:lnTo>
                      <a:pt x="264" y="118"/>
                    </a:lnTo>
                    <a:lnTo>
                      <a:pt x="256" y="118"/>
                    </a:lnTo>
                    <a:lnTo>
                      <a:pt x="248" y="118"/>
                    </a:lnTo>
                    <a:lnTo>
                      <a:pt x="196" y="127"/>
                    </a:lnTo>
                    <a:lnTo>
                      <a:pt x="147" y="141"/>
                    </a:lnTo>
                    <a:lnTo>
                      <a:pt x="104" y="160"/>
                    </a:lnTo>
                    <a:lnTo>
                      <a:pt x="67" y="185"/>
                    </a:lnTo>
                    <a:lnTo>
                      <a:pt x="36" y="214"/>
                    </a:lnTo>
                    <a:lnTo>
                      <a:pt x="15" y="245"/>
                    </a:lnTo>
                    <a:lnTo>
                      <a:pt x="3" y="280"/>
                    </a:lnTo>
                    <a:lnTo>
                      <a:pt x="0" y="316"/>
                    </a:lnTo>
                    <a:lnTo>
                      <a:pt x="3" y="335"/>
                    </a:lnTo>
                    <a:lnTo>
                      <a:pt x="9" y="355"/>
                    </a:lnTo>
                    <a:lnTo>
                      <a:pt x="19" y="372"/>
                    </a:lnTo>
                    <a:lnTo>
                      <a:pt x="31" y="390"/>
                    </a:lnTo>
                    <a:lnTo>
                      <a:pt x="46" y="405"/>
                    </a:lnTo>
                    <a:lnTo>
                      <a:pt x="64" y="419"/>
                    </a:lnTo>
                    <a:lnTo>
                      <a:pt x="83" y="432"/>
                    </a:lnTo>
                    <a:lnTo>
                      <a:pt x="105" y="443"/>
                    </a:lnTo>
                    <a:lnTo>
                      <a:pt x="91" y="454"/>
                    </a:lnTo>
                    <a:lnTo>
                      <a:pt x="79" y="466"/>
                    </a:lnTo>
                    <a:lnTo>
                      <a:pt x="69" y="478"/>
                    </a:lnTo>
                    <a:lnTo>
                      <a:pt x="60" y="491"/>
                    </a:lnTo>
                    <a:lnTo>
                      <a:pt x="54" y="505"/>
                    </a:lnTo>
                    <a:lnTo>
                      <a:pt x="49" y="518"/>
                    </a:lnTo>
                    <a:lnTo>
                      <a:pt x="46" y="533"/>
                    </a:lnTo>
                    <a:lnTo>
                      <a:pt x="47" y="547"/>
                    </a:lnTo>
                    <a:lnTo>
                      <a:pt x="53" y="574"/>
                    </a:lnTo>
                    <a:lnTo>
                      <a:pt x="67" y="598"/>
                    </a:lnTo>
                    <a:lnTo>
                      <a:pt x="88" y="620"/>
                    </a:lnTo>
                    <a:lnTo>
                      <a:pt x="114" y="637"/>
                    </a:lnTo>
                    <a:lnTo>
                      <a:pt x="144" y="651"/>
                    </a:lnTo>
                    <a:lnTo>
                      <a:pt x="179" y="661"/>
                    </a:lnTo>
                    <a:lnTo>
                      <a:pt x="217" y="666"/>
                    </a:lnTo>
                    <a:lnTo>
                      <a:pt x="258" y="666"/>
                    </a:lnTo>
                    <a:lnTo>
                      <a:pt x="259" y="666"/>
                    </a:lnTo>
                    <a:lnTo>
                      <a:pt x="260" y="666"/>
                    </a:lnTo>
                    <a:lnTo>
                      <a:pt x="262" y="665"/>
                    </a:lnTo>
                    <a:lnTo>
                      <a:pt x="264" y="665"/>
                    </a:lnTo>
                    <a:lnTo>
                      <a:pt x="265" y="665"/>
                    </a:lnTo>
                    <a:lnTo>
                      <a:pt x="267" y="665"/>
                    </a:lnTo>
                    <a:lnTo>
                      <a:pt x="268" y="665"/>
                    </a:lnTo>
                    <a:lnTo>
                      <a:pt x="269" y="665"/>
                    </a:lnTo>
                    <a:lnTo>
                      <a:pt x="269" y="666"/>
                    </a:lnTo>
                    <a:lnTo>
                      <a:pt x="269" y="667"/>
                    </a:lnTo>
                    <a:lnTo>
                      <a:pt x="269" y="669"/>
                    </a:lnTo>
                    <a:lnTo>
                      <a:pt x="269" y="670"/>
                    </a:lnTo>
                    <a:lnTo>
                      <a:pt x="269" y="672"/>
                    </a:lnTo>
                    <a:lnTo>
                      <a:pt x="269" y="673"/>
                    </a:lnTo>
                    <a:lnTo>
                      <a:pt x="269" y="674"/>
                    </a:lnTo>
                    <a:lnTo>
                      <a:pt x="269" y="676"/>
                    </a:lnTo>
                    <a:lnTo>
                      <a:pt x="275" y="701"/>
                    </a:lnTo>
                    <a:lnTo>
                      <a:pt x="289" y="725"/>
                    </a:lnTo>
                    <a:lnTo>
                      <a:pt x="308" y="745"/>
                    </a:lnTo>
                    <a:lnTo>
                      <a:pt x="333" y="762"/>
                    </a:lnTo>
                    <a:lnTo>
                      <a:pt x="362" y="776"/>
                    </a:lnTo>
                    <a:lnTo>
                      <a:pt x="396" y="785"/>
                    </a:lnTo>
                    <a:lnTo>
                      <a:pt x="433" y="790"/>
                    </a:lnTo>
                    <a:lnTo>
                      <a:pt x="472" y="790"/>
                    </a:lnTo>
                    <a:lnTo>
                      <a:pt x="499" y="786"/>
                    </a:lnTo>
                    <a:lnTo>
                      <a:pt x="524" y="780"/>
                    </a:lnTo>
                    <a:lnTo>
                      <a:pt x="549" y="772"/>
                    </a:lnTo>
                    <a:lnTo>
                      <a:pt x="571" y="762"/>
                    </a:lnTo>
                    <a:lnTo>
                      <a:pt x="592" y="750"/>
                    </a:lnTo>
                    <a:lnTo>
                      <a:pt x="609" y="737"/>
                    </a:lnTo>
                    <a:lnTo>
                      <a:pt x="624" y="722"/>
                    </a:lnTo>
                    <a:lnTo>
                      <a:pt x="636" y="707"/>
                    </a:lnTo>
                    <a:lnTo>
                      <a:pt x="649" y="711"/>
                    </a:lnTo>
                    <a:lnTo>
                      <a:pt x="662" y="715"/>
                    </a:lnTo>
                    <a:lnTo>
                      <a:pt x="676" y="718"/>
                    </a:lnTo>
                    <a:lnTo>
                      <a:pt x="691" y="721"/>
                    </a:lnTo>
                    <a:lnTo>
                      <a:pt x="705" y="722"/>
                    </a:lnTo>
                    <a:lnTo>
                      <a:pt x="720" y="723"/>
                    </a:lnTo>
                    <a:lnTo>
                      <a:pt x="735" y="723"/>
                    </a:lnTo>
                    <a:lnTo>
                      <a:pt x="751" y="722"/>
                    </a:lnTo>
                    <a:lnTo>
                      <a:pt x="789" y="717"/>
                    </a:lnTo>
                    <a:lnTo>
                      <a:pt x="825" y="706"/>
                    </a:lnTo>
                    <a:lnTo>
                      <a:pt x="857" y="692"/>
                    </a:lnTo>
                    <a:lnTo>
                      <a:pt x="884" y="673"/>
                    </a:lnTo>
                    <a:lnTo>
                      <a:pt x="906" y="653"/>
                    </a:lnTo>
                    <a:lnTo>
                      <a:pt x="922" y="630"/>
                    </a:lnTo>
                    <a:lnTo>
                      <a:pt x="932" y="604"/>
                    </a:lnTo>
                    <a:lnTo>
                      <a:pt x="933" y="578"/>
                    </a:lnTo>
                    <a:lnTo>
                      <a:pt x="933" y="577"/>
                    </a:lnTo>
                    <a:lnTo>
                      <a:pt x="933" y="575"/>
                    </a:lnTo>
                    <a:lnTo>
                      <a:pt x="933" y="573"/>
                    </a:lnTo>
                    <a:lnTo>
                      <a:pt x="933" y="572"/>
                    </a:lnTo>
                    <a:lnTo>
                      <a:pt x="932" y="571"/>
                    </a:lnTo>
                    <a:lnTo>
                      <a:pt x="932" y="570"/>
                    </a:lnTo>
                    <a:lnTo>
                      <a:pt x="932" y="569"/>
                    </a:lnTo>
                    <a:lnTo>
                      <a:pt x="932" y="567"/>
                    </a:lnTo>
                    <a:lnTo>
                      <a:pt x="963" y="558"/>
                    </a:lnTo>
                    <a:lnTo>
                      <a:pt x="993" y="546"/>
                    </a:lnTo>
                    <a:lnTo>
                      <a:pt x="1019" y="532"/>
                    </a:lnTo>
                    <a:lnTo>
                      <a:pt x="1040" y="515"/>
                    </a:lnTo>
                    <a:lnTo>
                      <a:pt x="1058" y="495"/>
                    </a:lnTo>
                    <a:lnTo>
                      <a:pt x="1070" y="473"/>
                    </a:lnTo>
                    <a:lnTo>
                      <a:pt x="1077" y="452"/>
                    </a:lnTo>
                    <a:lnTo>
                      <a:pt x="1079" y="428"/>
                    </a:lnTo>
                  </a:path>
                </a:pathLst>
              </a:custGeom>
              <a:solidFill>
                <a:srgbClr val="006699"/>
              </a:solidFill>
              <a:ln w="19050" cap="rnd" cmpd="sng">
                <a:solidFill>
                  <a:srgbClr val="006699"/>
                </a:solidFill>
                <a:round/>
                <a:headEnd/>
                <a:tailEnd/>
              </a:ln>
            </p:spPr>
            <p:txBody>
              <a:bodyPr/>
              <a:lstStyle/>
              <a:p>
                <a:endParaRPr lang="zh-CN" altLang="en-US" sz="1200"/>
              </a:p>
            </p:txBody>
          </p:sp>
          <p:sp>
            <p:nvSpPr>
              <p:cNvPr id="5182" name="Freeform 6"/>
              <p:cNvSpPr>
                <a:spLocks/>
              </p:cNvSpPr>
              <p:nvPr/>
            </p:nvSpPr>
            <p:spPr bwMode="auto">
              <a:xfrm>
                <a:off x="759" y="732"/>
                <a:ext cx="1894" cy="1369"/>
              </a:xfrm>
              <a:custGeom>
                <a:avLst/>
                <a:gdLst>
                  <a:gd name="T0" fmla="*/ 5812 w 1078"/>
                  <a:gd name="T1" fmla="*/ 2099 h 791"/>
                  <a:gd name="T2" fmla="*/ 5722 w 1078"/>
                  <a:gd name="T3" fmla="*/ 1938 h 791"/>
                  <a:gd name="T4" fmla="*/ 5570 w 1078"/>
                  <a:gd name="T5" fmla="*/ 1809 h 791"/>
                  <a:gd name="T6" fmla="*/ 5591 w 1078"/>
                  <a:gd name="T7" fmla="*/ 1722 h 791"/>
                  <a:gd name="T8" fmla="*/ 5603 w 1078"/>
                  <a:gd name="T9" fmla="*/ 1627 h 791"/>
                  <a:gd name="T10" fmla="*/ 5570 w 1078"/>
                  <a:gd name="T11" fmla="*/ 1405 h 791"/>
                  <a:gd name="T12" fmla="*/ 5232 w 1078"/>
                  <a:gd name="T13" fmla="*/ 1007 h 791"/>
                  <a:gd name="T14" fmla="*/ 4630 w 1078"/>
                  <a:gd name="T15" fmla="*/ 782 h 791"/>
                  <a:gd name="T16" fmla="*/ 4236 w 1078"/>
                  <a:gd name="T17" fmla="*/ 426 h 791"/>
                  <a:gd name="T18" fmla="*/ 3690 w 1078"/>
                  <a:gd name="T19" fmla="*/ 87 h 791"/>
                  <a:gd name="T20" fmla="*/ 2908 w 1078"/>
                  <a:gd name="T21" fmla="*/ 0 h 791"/>
                  <a:gd name="T22" fmla="*/ 2316 w 1078"/>
                  <a:gd name="T23" fmla="*/ 126 h 791"/>
                  <a:gd name="T24" fmla="*/ 1871 w 1078"/>
                  <a:gd name="T25" fmla="*/ 384 h 791"/>
                  <a:gd name="T26" fmla="*/ 1627 w 1078"/>
                  <a:gd name="T27" fmla="*/ 611 h 791"/>
                  <a:gd name="T28" fmla="*/ 1504 w 1078"/>
                  <a:gd name="T29" fmla="*/ 606 h 791"/>
                  <a:gd name="T30" fmla="*/ 1383 w 1078"/>
                  <a:gd name="T31" fmla="*/ 611 h 791"/>
                  <a:gd name="T32" fmla="*/ 794 w 1078"/>
                  <a:gd name="T33" fmla="*/ 725 h 791"/>
                  <a:gd name="T34" fmla="*/ 195 w 1078"/>
                  <a:gd name="T35" fmla="*/ 1108 h 791"/>
                  <a:gd name="T36" fmla="*/ 0 w 1078"/>
                  <a:gd name="T37" fmla="*/ 1639 h 791"/>
                  <a:gd name="T38" fmla="*/ 98 w 1078"/>
                  <a:gd name="T39" fmla="*/ 1930 h 791"/>
                  <a:gd name="T40" fmla="*/ 337 w 1078"/>
                  <a:gd name="T41" fmla="*/ 2172 h 791"/>
                  <a:gd name="T42" fmla="*/ 494 w 1078"/>
                  <a:gd name="T43" fmla="*/ 2354 h 791"/>
                  <a:gd name="T44" fmla="*/ 322 w 1078"/>
                  <a:gd name="T45" fmla="*/ 2546 h 791"/>
                  <a:gd name="T46" fmla="*/ 249 w 1078"/>
                  <a:gd name="T47" fmla="*/ 2759 h 791"/>
                  <a:gd name="T48" fmla="*/ 358 w 1078"/>
                  <a:gd name="T49" fmla="*/ 3100 h 791"/>
                  <a:gd name="T50" fmla="*/ 775 w 1078"/>
                  <a:gd name="T51" fmla="*/ 3377 h 791"/>
                  <a:gd name="T52" fmla="*/ 1395 w 1078"/>
                  <a:gd name="T53" fmla="*/ 3455 h 791"/>
                  <a:gd name="T54" fmla="*/ 1416 w 1078"/>
                  <a:gd name="T55" fmla="*/ 3448 h 791"/>
                  <a:gd name="T56" fmla="*/ 1439 w 1078"/>
                  <a:gd name="T57" fmla="*/ 3448 h 791"/>
                  <a:gd name="T58" fmla="*/ 1460 w 1078"/>
                  <a:gd name="T59" fmla="*/ 3455 h 791"/>
                  <a:gd name="T60" fmla="*/ 1455 w 1078"/>
                  <a:gd name="T61" fmla="*/ 3475 h 791"/>
                  <a:gd name="T62" fmla="*/ 1460 w 1078"/>
                  <a:gd name="T63" fmla="*/ 3496 h 791"/>
                  <a:gd name="T64" fmla="*/ 1557 w 1078"/>
                  <a:gd name="T65" fmla="*/ 3754 h 791"/>
                  <a:gd name="T66" fmla="*/ 1963 w 1078"/>
                  <a:gd name="T67" fmla="*/ 4017 h 791"/>
                  <a:gd name="T68" fmla="*/ 2556 w 1078"/>
                  <a:gd name="T69" fmla="*/ 4095 h 791"/>
                  <a:gd name="T70" fmla="*/ 2973 w 1078"/>
                  <a:gd name="T71" fmla="*/ 4001 h 791"/>
                  <a:gd name="T72" fmla="*/ 3303 w 1078"/>
                  <a:gd name="T73" fmla="*/ 3821 h 791"/>
                  <a:gd name="T74" fmla="*/ 3516 w 1078"/>
                  <a:gd name="T75" fmla="*/ 3688 h 791"/>
                  <a:gd name="T76" fmla="*/ 3739 w 1078"/>
                  <a:gd name="T77" fmla="*/ 3731 h 791"/>
                  <a:gd name="T78" fmla="*/ 3985 w 1078"/>
                  <a:gd name="T79" fmla="*/ 3747 h 791"/>
                  <a:gd name="T80" fmla="*/ 4473 w 1078"/>
                  <a:gd name="T81" fmla="*/ 3660 h 791"/>
                  <a:gd name="T82" fmla="*/ 4909 w 1078"/>
                  <a:gd name="T83" fmla="*/ 3385 h 791"/>
                  <a:gd name="T84" fmla="*/ 5053 w 1078"/>
                  <a:gd name="T85" fmla="*/ 2996 h 791"/>
                  <a:gd name="T86" fmla="*/ 5049 w 1078"/>
                  <a:gd name="T87" fmla="*/ 2972 h 791"/>
                  <a:gd name="T88" fmla="*/ 5049 w 1078"/>
                  <a:gd name="T89" fmla="*/ 2951 h 791"/>
                  <a:gd name="T90" fmla="*/ 5223 w 1078"/>
                  <a:gd name="T91" fmla="*/ 2894 h 791"/>
                  <a:gd name="T92" fmla="*/ 5633 w 1078"/>
                  <a:gd name="T93" fmla="*/ 2660 h 791"/>
                  <a:gd name="T94" fmla="*/ 5831 w 1078"/>
                  <a:gd name="T95" fmla="*/ 2333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78"/>
                  <a:gd name="T145" fmla="*/ 0 h 791"/>
                  <a:gd name="T146" fmla="*/ 1078 w 1078"/>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78" h="791">
                    <a:moveTo>
                      <a:pt x="1077" y="428"/>
                    </a:moveTo>
                    <a:lnTo>
                      <a:pt x="1075" y="416"/>
                    </a:lnTo>
                    <a:lnTo>
                      <a:pt x="1072" y="405"/>
                    </a:lnTo>
                    <a:lnTo>
                      <a:pt x="1068" y="395"/>
                    </a:lnTo>
                    <a:lnTo>
                      <a:pt x="1062" y="384"/>
                    </a:lnTo>
                    <a:lnTo>
                      <a:pt x="1055" y="374"/>
                    </a:lnTo>
                    <a:lnTo>
                      <a:pt x="1046" y="366"/>
                    </a:lnTo>
                    <a:lnTo>
                      <a:pt x="1037" y="357"/>
                    </a:lnTo>
                    <a:lnTo>
                      <a:pt x="1027" y="349"/>
                    </a:lnTo>
                    <a:lnTo>
                      <a:pt x="1029" y="344"/>
                    </a:lnTo>
                    <a:lnTo>
                      <a:pt x="1030" y="337"/>
                    </a:lnTo>
                    <a:lnTo>
                      <a:pt x="1031" y="332"/>
                    </a:lnTo>
                    <a:lnTo>
                      <a:pt x="1032" y="325"/>
                    </a:lnTo>
                    <a:lnTo>
                      <a:pt x="1033" y="320"/>
                    </a:lnTo>
                    <a:lnTo>
                      <a:pt x="1033" y="314"/>
                    </a:lnTo>
                    <a:lnTo>
                      <a:pt x="1033" y="307"/>
                    </a:lnTo>
                    <a:lnTo>
                      <a:pt x="1033" y="302"/>
                    </a:lnTo>
                    <a:lnTo>
                      <a:pt x="1027" y="271"/>
                    </a:lnTo>
                    <a:lnTo>
                      <a:pt x="1012" y="242"/>
                    </a:lnTo>
                    <a:lnTo>
                      <a:pt x="992" y="217"/>
                    </a:lnTo>
                    <a:lnTo>
                      <a:pt x="965" y="194"/>
                    </a:lnTo>
                    <a:lnTo>
                      <a:pt x="932" y="176"/>
                    </a:lnTo>
                    <a:lnTo>
                      <a:pt x="895" y="161"/>
                    </a:lnTo>
                    <a:lnTo>
                      <a:pt x="854" y="151"/>
                    </a:lnTo>
                    <a:lnTo>
                      <a:pt x="811" y="146"/>
                    </a:lnTo>
                    <a:lnTo>
                      <a:pt x="801" y="113"/>
                    </a:lnTo>
                    <a:lnTo>
                      <a:pt x="781" y="82"/>
                    </a:lnTo>
                    <a:lnTo>
                      <a:pt x="754" y="56"/>
                    </a:lnTo>
                    <a:lnTo>
                      <a:pt x="720" y="34"/>
                    </a:lnTo>
                    <a:lnTo>
                      <a:pt x="680" y="17"/>
                    </a:lnTo>
                    <a:lnTo>
                      <a:pt x="636" y="5"/>
                    </a:lnTo>
                    <a:lnTo>
                      <a:pt x="587" y="0"/>
                    </a:lnTo>
                    <a:lnTo>
                      <a:pt x="536" y="0"/>
                    </a:lnTo>
                    <a:lnTo>
                      <a:pt x="498" y="5"/>
                    </a:lnTo>
                    <a:lnTo>
                      <a:pt x="461" y="14"/>
                    </a:lnTo>
                    <a:lnTo>
                      <a:pt x="427" y="24"/>
                    </a:lnTo>
                    <a:lnTo>
                      <a:pt x="397" y="39"/>
                    </a:lnTo>
                    <a:lnTo>
                      <a:pt x="369" y="56"/>
                    </a:lnTo>
                    <a:lnTo>
                      <a:pt x="345" y="74"/>
                    </a:lnTo>
                    <a:lnTo>
                      <a:pt x="324" y="95"/>
                    </a:lnTo>
                    <a:lnTo>
                      <a:pt x="308" y="118"/>
                    </a:lnTo>
                    <a:lnTo>
                      <a:pt x="300" y="118"/>
                    </a:lnTo>
                    <a:lnTo>
                      <a:pt x="293" y="117"/>
                    </a:lnTo>
                    <a:lnTo>
                      <a:pt x="285" y="117"/>
                    </a:lnTo>
                    <a:lnTo>
                      <a:pt x="277" y="117"/>
                    </a:lnTo>
                    <a:lnTo>
                      <a:pt x="270" y="117"/>
                    </a:lnTo>
                    <a:lnTo>
                      <a:pt x="263" y="117"/>
                    </a:lnTo>
                    <a:lnTo>
                      <a:pt x="255" y="118"/>
                    </a:lnTo>
                    <a:lnTo>
                      <a:pt x="248" y="118"/>
                    </a:lnTo>
                    <a:lnTo>
                      <a:pt x="195" y="126"/>
                    </a:lnTo>
                    <a:lnTo>
                      <a:pt x="146" y="140"/>
                    </a:lnTo>
                    <a:lnTo>
                      <a:pt x="104" y="160"/>
                    </a:lnTo>
                    <a:lnTo>
                      <a:pt x="66" y="184"/>
                    </a:lnTo>
                    <a:lnTo>
                      <a:pt x="36" y="214"/>
                    </a:lnTo>
                    <a:lnTo>
                      <a:pt x="15" y="245"/>
                    </a:lnTo>
                    <a:lnTo>
                      <a:pt x="2" y="279"/>
                    </a:lnTo>
                    <a:lnTo>
                      <a:pt x="0" y="316"/>
                    </a:lnTo>
                    <a:lnTo>
                      <a:pt x="3" y="335"/>
                    </a:lnTo>
                    <a:lnTo>
                      <a:pt x="9" y="354"/>
                    </a:lnTo>
                    <a:lnTo>
                      <a:pt x="18" y="372"/>
                    </a:lnTo>
                    <a:lnTo>
                      <a:pt x="31" y="389"/>
                    </a:lnTo>
                    <a:lnTo>
                      <a:pt x="45" y="405"/>
                    </a:lnTo>
                    <a:lnTo>
                      <a:pt x="62" y="419"/>
                    </a:lnTo>
                    <a:lnTo>
                      <a:pt x="82" y="432"/>
                    </a:lnTo>
                    <a:lnTo>
                      <a:pt x="104" y="443"/>
                    </a:lnTo>
                    <a:lnTo>
                      <a:pt x="91" y="454"/>
                    </a:lnTo>
                    <a:lnTo>
                      <a:pt x="79" y="466"/>
                    </a:lnTo>
                    <a:lnTo>
                      <a:pt x="68" y="478"/>
                    </a:lnTo>
                    <a:lnTo>
                      <a:pt x="59" y="491"/>
                    </a:lnTo>
                    <a:lnTo>
                      <a:pt x="53" y="504"/>
                    </a:lnTo>
                    <a:lnTo>
                      <a:pt x="48" y="518"/>
                    </a:lnTo>
                    <a:lnTo>
                      <a:pt x="46" y="532"/>
                    </a:lnTo>
                    <a:lnTo>
                      <a:pt x="46" y="547"/>
                    </a:lnTo>
                    <a:lnTo>
                      <a:pt x="53" y="573"/>
                    </a:lnTo>
                    <a:lnTo>
                      <a:pt x="66" y="598"/>
                    </a:lnTo>
                    <a:lnTo>
                      <a:pt x="86" y="619"/>
                    </a:lnTo>
                    <a:lnTo>
                      <a:pt x="112" y="637"/>
                    </a:lnTo>
                    <a:lnTo>
                      <a:pt x="143" y="651"/>
                    </a:lnTo>
                    <a:lnTo>
                      <a:pt x="179" y="661"/>
                    </a:lnTo>
                    <a:lnTo>
                      <a:pt x="217" y="666"/>
                    </a:lnTo>
                    <a:lnTo>
                      <a:pt x="257" y="666"/>
                    </a:lnTo>
                    <a:lnTo>
                      <a:pt x="258" y="665"/>
                    </a:lnTo>
                    <a:lnTo>
                      <a:pt x="260" y="665"/>
                    </a:lnTo>
                    <a:lnTo>
                      <a:pt x="261" y="665"/>
                    </a:lnTo>
                    <a:lnTo>
                      <a:pt x="262" y="665"/>
                    </a:lnTo>
                    <a:lnTo>
                      <a:pt x="264" y="665"/>
                    </a:lnTo>
                    <a:lnTo>
                      <a:pt x="265" y="665"/>
                    </a:lnTo>
                    <a:lnTo>
                      <a:pt x="267" y="665"/>
                    </a:lnTo>
                    <a:lnTo>
                      <a:pt x="269" y="663"/>
                    </a:lnTo>
                    <a:lnTo>
                      <a:pt x="269" y="666"/>
                    </a:lnTo>
                    <a:lnTo>
                      <a:pt x="268" y="667"/>
                    </a:lnTo>
                    <a:lnTo>
                      <a:pt x="268" y="668"/>
                    </a:lnTo>
                    <a:lnTo>
                      <a:pt x="268" y="670"/>
                    </a:lnTo>
                    <a:lnTo>
                      <a:pt x="268" y="671"/>
                    </a:lnTo>
                    <a:lnTo>
                      <a:pt x="269" y="673"/>
                    </a:lnTo>
                    <a:lnTo>
                      <a:pt x="269" y="674"/>
                    </a:lnTo>
                    <a:lnTo>
                      <a:pt x="269" y="675"/>
                    </a:lnTo>
                    <a:lnTo>
                      <a:pt x="274" y="701"/>
                    </a:lnTo>
                    <a:lnTo>
                      <a:pt x="287" y="724"/>
                    </a:lnTo>
                    <a:lnTo>
                      <a:pt x="307" y="745"/>
                    </a:lnTo>
                    <a:lnTo>
                      <a:pt x="332" y="762"/>
                    </a:lnTo>
                    <a:lnTo>
                      <a:pt x="362" y="775"/>
                    </a:lnTo>
                    <a:lnTo>
                      <a:pt x="395" y="785"/>
                    </a:lnTo>
                    <a:lnTo>
                      <a:pt x="432" y="790"/>
                    </a:lnTo>
                    <a:lnTo>
                      <a:pt x="471" y="790"/>
                    </a:lnTo>
                    <a:lnTo>
                      <a:pt x="498" y="785"/>
                    </a:lnTo>
                    <a:lnTo>
                      <a:pt x="524" y="780"/>
                    </a:lnTo>
                    <a:lnTo>
                      <a:pt x="548" y="772"/>
                    </a:lnTo>
                    <a:lnTo>
                      <a:pt x="571" y="762"/>
                    </a:lnTo>
                    <a:lnTo>
                      <a:pt x="590" y="750"/>
                    </a:lnTo>
                    <a:lnTo>
                      <a:pt x="609" y="737"/>
                    </a:lnTo>
                    <a:lnTo>
                      <a:pt x="624" y="722"/>
                    </a:lnTo>
                    <a:lnTo>
                      <a:pt x="636" y="706"/>
                    </a:lnTo>
                    <a:lnTo>
                      <a:pt x="648" y="711"/>
                    </a:lnTo>
                    <a:lnTo>
                      <a:pt x="662" y="715"/>
                    </a:lnTo>
                    <a:lnTo>
                      <a:pt x="675" y="718"/>
                    </a:lnTo>
                    <a:lnTo>
                      <a:pt x="689" y="720"/>
                    </a:lnTo>
                    <a:lnTo>
                      <a:pt x="704" y="722"/>
                    </a:lnTo>
                    <a:lnTo>
                      <a:pt x="719" y="723"/>
                    </a:lnTo>
                    <a:lnTo>
                      <a:pt x="735" y="723"/>
                    </a:lnTo>
                    <a:lnTo>
                      <a:pt x="750" y="722"/>
                    </a:lnTo>
                    <a:lnTo>
                      <a:pt x="789" y="717"/>
                    </a:lnTo>
                    <a:lnTo>
                      <a:pt x="825" y="706"/>
                    </a:lnTo>
                    <a:lnTo>
                      <a:pt x="856" y="692"/>
                    </a:lnTo>
                    <a:lnTo>
                      <a:pt x="883" y="673"/>
                    </a:lnTo>
                    <a:lnTo>
                      <a:pt x="905" y="653"/>
                    </a:lnTo>
                    <a:lnTo>
                      <a:pt x="921" y="629"/>
                    </a:lnTo>
                    <a:lnTo>
                      <a:pt x="930" y="604"/>
                    </a:lnTo>
                    <a:lnTo>
                      <a:pt x="932" y="578"/>
                    </a:lnTo>
                    <a:lnTo>
                      <a:pt x="932" y="577"/>
                    </a:lnTo>
                    <a:lnTo>
                      <a:pt x="931" y="574"/>
                    </a:lnTo>
                    <a:lnTo>
                      <a:pt x="931" y="573"/>
                    </a:lnTo>
                    <a:lnTo>
                      <a:pt x="931" y="572"/>
                    </a:lnTo>
                    <a:lnTo>
                      <a:pt x="931" y="571"/>
                    </a:lnTo>
                    <a:lnTo>
                      <a:pt x="931" y="569"/>
                    </a:lnTo>
                    <a:lnTo>
                      <a:pt x="930" y="568"/>
                    </a:lnTo>
                    <a:lnTo>
                      <a:pt x="930" y="567"/>
                    </a:lnTo>
                    <a:lnTo>
                      <a:pt x="963" y="558"/>
                    </a:lnTo>
                    <a:lnTo>
                      <a:pt x="991" y="546"/>
                    </a:lnTo>
                    <a:lnTo>
                      <a:pt x="1017" y="531"/>
                    </a:lnTo>
                    <a:lnTo>
                      <a:pt x="1039" y="513"/>
                    </a:lnTo>
                    <a:lnTo>
                      <a:pt x="1056" y="495"/>
                    </a:lnTo>
                    <a:lnTo>
                      <a:pt x="1069" y="473"/>
                    </a:lnTo>
                    <a:lnTo>
                      <a:pt x="1075" y="450"/>
                    </a:lnTo>
                    <a:lnTo>
                      <a:pt x="1077" y="428"/>
                    </a:lnTo>
                  </a:path>
                </a:pathLst>
              </a:custGeom>
              <a:solidFill>
                <a:schemeClr val="bg1"/>
              </a:solidFill>
              <a:ln w="19050" cap="rnd" cmpd="sng">
                <a:solidFill>
                  <a:srgbClr val="006699"/>
                </a:solidFill>
                <a:round/>
                <a:headEnd/>
                <a:tailEnd/>
              </a:ln>
            </p:spPr>
            <p:txBody>
              <a:bodyPr/>
              <a:lstStyle/>
              <a:p>
                <a:endParaRPr lang="zh-CN" altLang="en-US" sz="1200"/>
              </a:p>
            </p:txBody>
          </p:sp>
        </p:grpSp>
        <p:sp>
          <p:nvSpPr>
            <p:cNvPr id="5124" name="Oval 171"/>
            <p:cNvSpPr>
              <a:spLocks noChangeArrowheads="1"/>
            </p:cNvSpPr>
            <p:nvPr/>
          </p:nvSpPr>
          <p:spPr bwMode="auto">
            <a:xfrm>
              <a:off x="1042988" y="3573463"/>
              <a:ext cx="2520950" cy="2049665"/>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solidFill>
                  <a:schemeClr val="lt1"/>
                </a:solidFill>
                <a:latin typeface="+mn-lt"/>
                <a:ea typeface="+mn-ea"/>
              </a:endParaRPr>
            </a:p>
          </p:txBody>
        </p:sp>
        <p:sp>
          <p:nvSpPr>
            <p:cNvPr id="5130" name="Text Box 163"/>
            <p:cNvSpPr txBox="1">
              <a:spLocks noChangeArrowheads="1"/>
            </p:cNvSpPr>
            <p:nvPr/>
          </p:nvSpPr>
          <p:spPr bwMode="auto">
            <a:xfrm>
              <a:off x="5508103" y="4797151"/>
              <a:ext cx="801903" cy="500137"/>
            </a:xfrm>
            <a:prstGeom prst="rect">
              <a:avLst/>
            </a:prstGeom>
            <a:noFill/>
            <a:ln w="9525">
              <a:noFill/>
              <a:miter lim="800000"/>
              <a:headEnd/>
              <a:tailEnd/>
            </a:ln>
          </p:spPr>
          <p:txBody>
            <a:bodyPr wrap="none">
              <a:spAutoFit/>
            </a:bodyPr>
            <a:lstStyle/>
            <a:p>
              <a:r>
                <a:rPr lang="en-US" altLang="zh-CN" sz="1000" b="1" dirty="0"/>
                <a:t>Host B:</a:t>
              </a:r>
            </a:p>
            <a:p>
              <a:r>
                <a:rPr lang="en-US" altLang="zh-CN" sz="1000" b="1" dirty="0"/>
                <a:t>1.1.1.3</a:t>
              </a:r>
            </a:p>
          </p:txBody>
        </p:sp>
        <p:sp>
          <p:nvSpPr>
            <p:cNvPr id="5132" name="Text Box 8"/>
            <p:cNvSpPr txBox="1">
              <a:spLocks noChangeArrowheads="1"/>
            </p:cNvSpPr>
            <p:nvPr/>
          </p:nvSpPr>
          <p:spPr bwMode="auto">
            <a:xfrm>
              <a:off x="3626517" y="2589213"/>
              <a:ext cx="1925889" cy="326957"/>
            </a:xfrm>
            <a:prstGeom prst="rect">
              <a:avLst/>
            </a:prstGeom>
            <a:noFill/>
            <a:ln w="9525">
              <a:noFill/>
              <a:miter lim="800000"/>
              <a:headEnd/>
              <a:tailEnd/>
            </a:ln>
          </p:spPr>
          <p:txBody>
            <a:bodyPr wrap="none" lIns="91393" tIns="45698" rIns="91393" bIns="45698">
              <a:spAutoFit/>
            </a:bodyPr>
            <a:lstStyle/>
            <a:p>
              <a:pPr algn="ctr"/>
              <a:r>
                <a:rPr lang="en-US" altLang="zh-CN" sz="1100" b="1" dirty="0"/>
                <a:t>MPLS/IP Backbone </a:t>
              </a:r>
              <a:r>
                <a:rPr lang="en-US" altLang="zh-CN" sz="1100" b="1" dirty="0">
                  <a:solidFill>
                    <a:srgbClr val="4D4D4D"/>
                  </a:solidFill>
                </a:rPr>
                <a:t> </a:t>
              </a:r>
            </a:p>
          </p:txBody>
        </p:sp>
        <p:grpSp>
          <p:nvGrpSpPr>
            <p:cNvPr id="4" name="Group 16"/>
            <p:cNvGrpSpPr>
              <a:grpSpLocks/>
            </p:cNvGrpSpPr>
            <p:nvPr/>
          </p:nvGrpSpPr>
          <p:grpSpPr bwMode="auto">
            <a:xfrm>
              <a:off x="1911350" y="2976563"/>
              <a:ext cx="1163638" cy="676275"/>
              <a:chOff x="3593" y="4294"/>
              <a:chExt cx="733" cy="426"/>
            </a:xfrm>
          </p:grpSpPr>
          <p:pic>
            <p:nvPicPr>
              <p:cNvPr id="5179" name="Picture 17"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5180" name="Text Box 18"/>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a:solidFill>
                      <a:schemeClr val="bg1"/>
                    </a:solidFill>
                    <a:latin typeface="FrutigerNext LT BlackCn" pitchFamily="34" charset="0"/>
                    <a:ea typeface="ＭＳ Ｐゴシック" pitchFamily="34" charset="-128"/>
                  </a:rPr>
                  <a:t>PE-1</a:t>
                </a:r>
              </a:p>
            </p:txBody>
          </p:sp>
        </p:grpSp>
        <p:grpSp>
          <p:nvGrpSpPr>
            <p:cNvPr id="5" name="Group 13"/>
            <p:cNvGrpSpPr>
              <a:grpSpLocks/>
            </p:cNvGrpSpPr>
            <p:nvPr/>
          </p:nvGrpSpPr>
          <p:grpSpPr bwMode="auto">
            <a:xfrm>
              <a:off x="6084888" y="2997200"/>
              <a:ext cx="1163637" cy="676275"/>
              <a:chOff x="3593" y="4294"/>
              <a:chExt cx="733" cy="426"/>
            </a:xfrm>
          </p:grpSpPr>
          <p:pic>
            <p:nvPicPr>
              <p:cNvPr id="5177" name="Picture 14"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5178" name="Text Box 15"/>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a:solidFill>
                      <a:schemeClr val="bg1"/>
                    </a:solidFill>
                    <a:latin typeface="FrutigerNext LT BlackCn" pitchFamily="34" charset="0"/>
                    <a:ea typeface="ＭＳ Ｐゴシック" pitchFamily="34" charset="-128"/>
                  </a:rPr>
                  <a:t>PE-2</a:t>
                </a:r>
              </a:p>
            </p:txBody>
          </p:sp>
        </p:grpSp>
        <p:grpSp>
          <p:nvGrpSpPr>
            <p:cNvPr id="6" name="Group 147"/>
            <p:cNvGrpSpPr>
              <a:grpSpLocks/>
            </p:cNvGrpSpPr>
            <p:nvPr/>
          </p:nvGrpSpPr>
          <p:grpSpPr bwMode="auto">
            <a:xfrm>
              <a:off x="5568952" y="1893892"/>
              <a:ext cx="2241550" cy="1409700"/>
              <a:chOff x="3417" y="1407"/>
              <a:chExt cx="1412" cy="888"/>
            </a:xfrm>
          </p:grpSpPr>
          <p:sp>
            <p:nvSpPr>
              <p:cNvPr id="5175" name="Text Box 40"/>
              <p:cNvSpPr txBox="1">
                <a:spLocks noChangeArrowheads="1"/>
              </p:cNvSpPr>
              <p:nvPr/>
            </p:nvSpPr>
            <p:spPr bwMode="auto">
              <a:xfrm>
                <a:off x="3417" y="1407"/>
                <a:ext cx="1387" cy="486"/>
              </a:xfrm>
              <a:prstGeom prst="rect">
                <a:avLst/>
              </a:prstGeom>
              <a:noFill/>
              <a:ln w="28575">
                <a:solidFill>
                  <a:srgbClr val="FF0000"/>
                </a:solidFill>
                <a:miter lim="800000"/>
                <a:headEnd/>
                <a:tailEnd/>
              </a:ln>
            </p:spPr>
            <p:txBody>
              <a:bodyPr lIns="78315" tIns="39159" rIns="78315" bIns="39159">
                <a:spAutoFit/>
              </a:bodyPr>
              <a:lstStyle/>
              <a:p>
                <a:pPr defTabSz="784225"/>
                <a:r>
                  <a:rPr lang="en-US" altLang="zh-CN" sz="700" b="1" dirty="0"/>
                  <a:t>Prefix          Next-hop      Protocol      </a:t>
                </a:r>
                <a:r>
                  <a:rPr lang="en-US" altLang="zh-CN" sz="700" b="1" dirty="0">
                    <a:solidFill>
                      <a:srgbClr val="FF0000"/>
                    </a:solidFill>
                  </a:rPr>
                  <a:t>1.1.1.1/32        PE-1              BGP</a:t>
                </a:r>
              </a:p>
              <a:p>
                <a:pPr defTabSz="784225"/>
                <a:r>
                  <a:rPr lang="en-US" altLang="zh-CN" sz="700" b="1" dirty="0" smtClean="0">
                    <a:solidFill>
                      <a:srgbClr val="FF0000"/>
                    </a:solidFill>
                  </a:rPr>
                  <a:t>1.1.1.1/32        PE-3              BGP</a:t>
                </a:r>
                <a:endParaRPr lang="en-US" altLang="zh-CN" sz="700" b="1" dirty="0">
                  <a:solidFill>
                    <a:srgbClr val="FF0000"/>
                  </a:solidFill>
                </a:endParaRPr>
              </a:p>
              <a:p>
                <a:pPr defTabSz="784225"/>
                <a:r>
                  <a:rPr lang="en-US" altLang="zh-CN" sz="700" b="1" dirty="0"/>
                  <a:t>1.1.1.3/32         Local           ARP</a:t>
                </a:r>
              </a:p>
              <a:p>
                <a:pPr defTabSz="784225"/>
                <a:r>
                  <a:rPr lang="en-US" altLang="zh-CN" sz="700" b="1" dirty="0" smtClean="0"/>
                  <a:t>1.1.0.0/16         </a:t>
                </a:r>
                <a:r>
                  <a:rPr lang="en-US" altLang="zh-CN" sz="700" b="1" dirty="0"/>
                  <a:t>Null             Direct</a:t>
                </a:r>
              </a:p>
            </p:txBody>
          </p:sp>
          <p:sp>
            <p:nvSpPr>
              <p:cNvPr id="5176" name="AutoShape 41"/>
              <p:cNvSpPr>
                <a:spLocks noChangeArrowheads="1"/>
              </p:cNvSpPr>
              <p:nvPr/>
            </p:nvSpPr>
            <p:spPr bwMode="auto">
              <a:xfrm rot="10800000">
                <a:off x="3417" y="1905"/>
                <a:ext cx="1412" cy="390"/>
              </a:xfrm>
              <a:prstGeom prst="flowChartExtract">
                <a:avLst/>
              </a:prstGeom>
              <a:gradFill rotWithShape="1">
                <a:gsLst>
                  <a:gs pos="0">
                    <a:schemeClr val="bg1">
                      <a:alpha val="49001"/>
                    </a:schemeClr>
                  </a:gs>
                  <a:gs pos="100000">
                    <a:srgbClr val="FF0000"/>
                  </a:gs>
                </a:gsLst>
                <a:lin ang="5400000" scaled="1"/>
              </a:gradFill>
              <a:ln w="9525" algn="ctr">
                <a:noFill/>
                <a:miter lim="800000"/>
                <a:headEnd/>
                <a:tailEnd/>
              </a:ln>
            </p:spPr>
            <p:txBody>
              <a:bodyPr rot="10800000" lIns="79200" tIns="39600" rIns="79200" bIns="39600" anchor="ctr">
                <a:spAutoFit/>
              </a:bodyPr>
              <a:lstStyle/>
              <a:p>
                <a:endParaRPr lang="zh-CN" altLang="zh-CN" sz="1050">
                  <a:solidFill>
                    <a:schemeClr val="bg1"/>
                  </a:solidFill>
                  <a:latin typeface="FrutigerNext LT Regular" pitchFamily="34" charset="0"/>
                  <a:ea typeface="ＭＳ Ｐゴシック" pitchFamily="34" charset="-128"/>
                </a:endParaRPr>
              </a:p>
            </p:txBody>
          </p:sp>
        </p:grpSp>
        <p:sp>
          <p:nvSpPr>
            <p:cNvPr id="5143" name="Text Box 40"/>
            <p:cNvSpPr txBox="1">
              <a:spLocks noChangeArrowheads="1"/>
            </p:cNvSpPr>
            <p:nvPr/>
          </p:nvSpPr>
          <p:spPr bwMode="auto">
            <a:xfrm>
              <a:off x="1330961" y="1993909"/>
              <a:ext cx="2201863" cy="637462"/>
            </a:xfrm>
            <a:prstGeom prst="rect">
              <a:avLst/>
            </a:prstGeom>
            <a:noFill/>
            <a:ln w="28575">
              <a:solidFill>
                <a:srgbClr val="FF0000"/>
              </a:solidFill>
              <a:miter lim="800000"/>
              <a:headEnd/>
              <a:tailEnd/>
            </a:ln>
          </p:spPr>
          <p:txBody>
            <a:bodyPr lIns="78315" tIns="39159" rIns="78315" bIns="39159">
              <a:spAutoFit/>
            </a:bodyPr>
            <a:lstStyle/>
            <a:p>
              <a:pPr defTabSz="784225"/>
              <a:r>
                <a:rPr lang="en-US" altLang="zh-CN" sz="700" b="1" dirty="0"/>
                <a:t>Prefix         Next-hop       Protocol      1.1.1.1/32         Local           ARP</a:t>
              </a:r>
            </a:p>
            <a:p>
              <a:pPr defTabSz="784225"/>
              <a:r>
                <a:rPr lang="en-US" altLang="zh-CN" sz="700" b="1" dirty="0" smtClean="0"/>
                <a:t>1.1.1.3/32         </a:t>
              </a:r>
              <a:r>
                <a:rPr lang="en-US" altLang="zh-CN" sz="700" b="1" dirty="0"/>
                <a:t>PE-2             BGP</a:t>
              </a:r>
            </a:p>
            <a:p>
              <a:pPr defTabSz="784225"/>
              <a:r>
                <a:rPr lang="en-US" altLang="zh-CN" sz="700" b="1" dirty="0" smtClean="0"/>
                <a:t>1.1.0.0/16         </a:t>
              </a:r>
              <a:r>
                <a:rPr lang="en-US" altLang="zh-CN" sz="700" b="1" dirty="0"/>
                <a:t>Null              Direct</a:t>
              </a:r>
            </a:p>
          </p:txBody>
        </p:sp>
        <p:sp>
          <p:nvSpPr>
            <p:cNvPr id="5144" name="AutoShape 41"/>
            <p:cNvSpPr>
              <a:spLocks noChangeArrowheads="1"/>
            </p:cNvSpPr>
            <p:nvPr/>
          </p:nvSpPr>
          <p:spPr bwMode="auto">
            <a:xfrm rot="10800000">
              <a:off x="1331358" y="2638187"/>
              <a:ext cx="2235200" cy="618907"/>
            </a:xfrm>
            <a:prstGeom prst="flowChartExtract">
              <a:avLst/>
            </a:prstGeom>
            <a:gradFill rotWithShape="1">
              <a:gsLst>
                <a:gs pos="0">
                  <a:schemeClr val="bg1">
                    <a:alpha val="49001"/>
                  </a:schemeClr>
                </a:gs>
                <a:gs pos="100000">
                  <a:srgbClr val="FF0000"/>
                </a:gs>
              </a:gsLst>
              <a:lin ang="5400000" scaled="1"/>
            </a:gradFill>
            <a:ln w="9525" algn="ctr">
              <a:noFill/>
              <a:miter lim="800000"/>
              <a:headEnd/>
              <a:tailEnd/>
            </a:ln>
          </p:spPr>
          <p:txBody>
            <a:bodyPr rot="10800000" lIns="79200" tIns="39600" rIns="79200" bIns="39600" anchor="ctr">
              <a:spAutoFit/>
            </a:bodyPr>
            <a:lstStyle/>
            <a:p>
              <a:endParaRPr lang="zh-CN" altLang="zh-CN" sz="1050">
                <a:solidFill>
                  <a:schemeClr val="bg1"/>
                </a:solidFill>
                <a:latin typeface="FrutigerNext LT Regular" pitchFamily="34" charset="0"/>
                <a:ea typeface="ＭＳ Ｐゴシック" pitchFamily="34" charset="-128"/>
              </a:endParaRPr>
            </a:p>
          </p:txBody>
        </p:sp>
        <p:sp>
          <p:nvSpPr>
            <p:cNvPr id="5146" name="Text Box 153"/>
            <p:cNvSpPr txBox="1">
              <a:spLocks noChangeArrowheads="1"/>
            </p:cNvSpPr>
            <p:nvPr/>
          </p:nvSpPr>
          <p:spPr bwMode="auto">
            <a:xfrm>
              <a:off x="1042988" y="4775200"/>
              <a:ext cx="801903" cy="500137"/>
            </a:xfrm>
            <a:prstGeom prst="rect">
              <a:avLst/>
            </a:prstGeom>
            <a:noFill/>
            <a:ln w="9525">
              <a:noFill/>
              <a:miter lim="800000"/>
              <a:headEnd/>
              <a:tailEnd/>
            </a:ln>
          </p:spPr>
          <p:txBody>
            <a:bodyPr wrap="none">
              <a:spAutoFit/>
            </a:bodyPr>
            <a:lstStyle/>
            <a:p>
              <a:r>
                <a:rPr lang="en-US" altLang="zh-CN" sz="1000" b="1"/>
                <a:t>Host A:</a:t>
              </a:r>
            </a:p>
            <a:p>
              <a:r>
                <a:rPr lang="en-US" altLang="zh-CN" sz="1000" b="1"/>
                <a:t>1.1.1.1</a:t>
              </a:r>
            </a:p>
          </p:txBody>
        </p:sp>
        <p:sp>
          <p:nvSpPr>
            <p:cNvPr id="5152" name="Text Box 176"/>
            <p:cNvSpPr txBox="1">
              <a:spLocks noChangeArrowheads="1"/>
            </p:cNvSpPr>
            <p:nvPr/>
          </p:nvSpPr>
          <p:spPr bwMode="auto">
            <a:xfrm>
              <a:off x="1330961" y="1716694"/>
              <a:ext cx="605535" cy="307776"/>
            </a:xfrm>
            <a:prstGeom prst="rect">
              <a:avLst/>
            </a:prstGeom>
            <a:noFill/>
            <a:ln w="9525">
              <a:noFill/>
              <a:miter lim="800000"/>
              <a:headEnd/>
              <a:tailEnd/>
            </a:ln>
          </p:spPr>
          <p:txBody>
            <a:bodyPr wrap="none">
              <a:spAutoFit/>
            </a:bodyPr>
            <a:lstStyle/>
            <a:p>
              <a:r>
                <a:rPr lang="en-US" altLang="zh-CN" sz="1000" b="1" dirty="0" smtClean="0"/>
                <a:t>VRF:</a:t>
              </a:r>
              <a:endParaRPr lang="en-US" altLang="zh-CN" sz="1000" b="1" dirty="0"/>
            </a:p>
          </p:txBody>
        </p:sp>
        <p:sp>
          <p:nvSpPr>
            <p:cNvPr id="5153" name="Text Box 177"/>
            <p:cNvSpPr txBox="1">
              <a:spLocks noChangeArrowheads="1"/>
            </p:cNvSpPr>
            <p:nvPr/>
          </p:nvSpPr>
          <p:spPr bwMode="auto">
            <a:xfrm>
              <a:off x="5569295" y="1605808"/>
              <a:ext cx="605535" cy="307776"/>
            </a:xfrm>
            <a:prstGeom prst="rect">
              <a:avLst/>
            </a:prstGeom>
            <a:noFill/>
            <a:ln w="9525">
              <a:noFill/>
              <a:miter lim="800000"/>
              <a:headEnd/>
              <a:tailEnd/>
            </a:ln>
          </p:spPr>
          <p:txBody>
            <a:bodyPr wrap="none">
              <a:spAutoFit/>
            </a:bodyPr>
            <a:lstStyle/>
            <a:p>
              <a:r>
                <a:rPr lang="en-US" altLang="zh-CN" sz="1000" b="1" dirty="0" smtClean="0"/>
                <a:t>VRF:</a:t>
              </a:r>
              <a:endParaRPr lang="en-US" altLang="zh-CN" sz="1000" b="1" dirty="0"/>
            </a:p>
          </p:txBody>
        </p:sp>
        <p:sp>
          <p:nvSpPr>
            <p:cNvPr id="5156" name="AutoShape 196"/>
            <p:cNvSpPr>
              <a:spLocks noChangeArrowheads="1"/>
            </p:cNvSpPr>
            <p:nvPr/>
          </p:nvSpPr>
          <p:spPr bwMode="auto">
            <a:xfrm>
              <a:off x="1187624" y="3140968"/>
              <a:ext cx="1114450" cy="647254"/>
            </a:xfrm>
            <a:prstGeom prst="star16">
              <a:avLst>
                <a:gd name="adj" fmla="val 37500"/>
              </a:avLst>
            </a:prstGeom>
            <a:solidFill>
              <a:srgbClr val="FF0000"/>
            </a:solidFill>
            <a:ln w="9525">
              <a:solidFill>
                <a:srgbClr val="FF0000"/>
              </a:solidFill>
              <a:miter lim="800000"/>
              <a:headEnd/>
              <a:tailEnd/>
            </a:ln>
          </p:spPr>
          <p:txBody>
            <a:bodyPr wrap="none" anchor="ctr"/>
            <a:lstStyle/>
            <a:p>
              <a:pPr algn="ctr"/>
              <a:r>
                <a:rPr lang="en-US" altLang="zh-CN" sz="700" b="1" dirty="0" smtClean="0">
                  <a:solidFill>
                    <a:schemeClr val="bg1"/>
                  </a:solidFill>
                </a:rPr>
                <a:t>VRRP Master/</a:t>
              </a:r>
            </a:p>
            <a:p>
              <a:pPr algn="ctr"/>
              <a:r>
                <a:rPr lang="en-US" altLang="zh-CN" sz="700" b="1" dirty="0" smtClean="0">
                  <a:solidFill>
                    <a:schemeClr val="bg1"/>
                  </a:solidFill>
                </a:rPr>
                <a:t>ARP Proxy</a:t>
              </a:r>
              <a:endParaRPr lang="en-US" altLang="zh-CN" sz="700" b="1" dirty="0">
                <a:solidFill>
                  <a:schemeClr val="bg1"/>
                </a:solidFill>
              </a:endParaRPr>
            </a:p>
          </p:txBody>
        </p:sp>
        <p:grpSp>
          <p:nvGrpSpPr>
            <p:cNvPr id="7" name="Group 16"/>
            <p:cNvGrpSpPr>
              <a:grpSpLocks/>
            </p:cNvGrpSpPr>
            <p:nvPr/>
          </p:nvGrpSpPr>
          <p:grpSpPr bwMode="auto">
            <a:xfrm>
              <a:off x="2771800" y="3356992"/>
              <a:ext cx="1163638" cy="676275"/>
              <a:chOff x="3593" y="4294"/>
              <a:chExt cx="733" cy="426"/>
            </a:xfrm>
          </p:grpSpPr>
          <p:pic>
            <p:nvPicPr>
              <p:cNvPr id="66" name="Picture 17"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67" name="Text Box 18"/>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dirty="0" smtClean="0">
                    <a:solidFill>
                      <a:schemeClr val="bg1"/>
                    </a:solidFill>
                    <a:latin typeface="FrutigerNext LT BlackCn" pitchFamily="34" charset="0"/>
                    <a:ea typeface="ＭＳ Ｐゴシック" pitchFamily="34" charset="-128"/>
                  </a:rPr>
                  <a:t>PE-3</a:t>
                </a:r>
                <a:endParaRPr lang="en-US" altLang="zh-CN" sz="1000" b="1" dirty="0">
                  <a:solidFill>
                    <a:schemeClr val="bg1"/>
                  </a:solidFill>
                  <a:latin typeface="FrutigerNext LT BlackCn" pitchFamily="34" charset="0"/>
                  <a:ea typeface="ＭＳ Ｐゴシック" pitchFamily="34" charset="-128"/>
                </a:endParaRPr>
              </a:p>
            </p:txBody>
          </p:sp>
        </p:grpSp>
        <p:sp>
          <p:nvSpPr>
            <p:cNvPr id="69" name="AutoShape 198"/>
            <p:cNvSpPr>
              <a:spLocks noChangeArrowheads="1"/>
            </p:cNvSpPr>
            <p:nvPr/>
          </p:nvSpPr>
          <p:spPr bwMode="auto">
            <a:xfrm>
              <a:off x="3275856" y="3861048"/>
              <a:ext cx="936104" cy="503237"/>
            </a:xfrm>
            <a:prstGeom prst="star16">
              <a:avLst>
                <a:gd name="adj" fmla="val 37500"/>
              </a:avLst>
            </a:prstGeom>
            <a:solidFill>
              <a:srgbClr val="FF0000"/>
            </a:solidFill>
            <a:ln w="9525">
              <a:solidFill>
                <a:srgbClr val="FF0000"/>
              </a:solidFill>
              <a:miter lim="800000"/>
              <a:headEnd/>
              <a:tailEnd/>
            </a:ln>
          </p:spPr>
          <p:txBody>
            <a:bodyPr wrap="none" anchor="ctr"/>
            <a:lstStyle/>
            <a:p>
              <a:pPr algn="ctr"/>
              <a:r>
                <a:rPr lang="en-US" altLang="zh-CN" sz="700" b="1" dirty="0" smtClean="0">
                  <a:solidFill>
                    <a:schemeClr val="bg1"/>
                  </a:solidFill>
                </a:rPr>
                <a:t>VRRP Slave</a:t>
              </a:r>
              <a:endParaRPr lang="en-US" altLang="zh-CN" sz="700" b="1" dirty="0">
                <a:solidFill>
                  <a:schemeClr val="bg1"/>
                </a:solidFill>
              </a:endParaRPr>
            </a:p>
          </p:txBody>
        </p:sp>
        <p:cxnSp>
          <p:nvCxnSpPr>
            <p:cNvPr id="65" name="直接箭头连接符 64"/>
            <p:cNvCxnSpPr>
              <a:endCxn id="5179" idx="3"/>
            </p:cNvCxnSpPr>
            <p:nvPr/>
          </p:nvCxnSpPr>
          <p:spPr>
            <a:xfrm flipH="1">
              <a:off x="2830513" y="3284984"/>
              <a:ext cx="3541687" cy="12254"/>
            </a:xfrm>
            <a:prstGeom prst="straightConnector1">
              <a:avLst/>
            </a:prstGeom>
            <a:noFill/>
            <a:ln w="57150">
              <a:solidFill>
                <a:srgbClr val="FF0000"/>
              </a:solidFill>
              <a:round/>
              <a:headEnd/>
              <a:tailEnd type="triangle" w="med" len="med"/>
            </a:ln>
            <a:effectLst>
              <a:outerShdw dist="107763" dir="8100000" algn="ctr" rotWithShape="0">
                <a:schemeClr val="bg2">
                  <a:alpha val="50000"/>
                </a:schemeClr>
              </a:outerShdw>
            </a:effectLst>
          </p:spPr>
        </p:cxnSp>
        <p:cxnSp>
          <p:nvCxnSpPr>
            <p:cNvPr id="71" name="直接箭头连接符 70"/>
            <p:cNvCxnSpPr>
              <a:stCxn id="5177" idx="1"/>
              <a:endCxn id="66" idx="3"/>
            </p:cNvCxnSpPr>
            <p:nvPr/>
          </p:nvCxnSpPr>
          <p:spPr>
            <a:xfrm flipH="1">
              <a:off x="3690963" y="3317875"/>
              <a:ext cx="2592362" cy="359792"/>
            </a:xfrm>
            <a:prstGeom prst="straightConnector1">
              <a:avLst/>
            </a:prstGeom>
            <a:noFill/>
            <a:ln w="57150">
              <a:solidFill>
                <a:srgbClr val="FF0000"/>
              </a:solidFill>
              <a:round/>
              <a:headEnd/>
              <a:tailEnd type="triangle" w="med" len="med"/>
            </a:ln>
            <a:effectLst>
              <a:outerShdw dist="107763" dir="8100000" algn="ctr" rotWithShape="0">
                <a:schemeClr val="bg2">
                  <a:alpha val="50000"/>
                </a:schemeClr>
              </a:outerShdw>
            </a:effectLst>
          </p:spPr>
        </p:cxnSp>
        <p:cxnSp>
          <p:nvCxnSpPr>
            <p:cNvPr id="78" name="直接箭头连接符 77"/>
            <p:cNvCxnSpPr/>
            <p:nvPr/>
          </p:nvCxnSpPr>
          <p:spPr>
            <a:xfrm flipV="1">
              <a:off x="6660232" y="3501008"/>
              <a:ext cx="216024" cy="1368152"/>
            </a:xfrm>
            <a:prstGeom prst="straightConnector1">
              <a:avLst/>
            </a:prstGeom>
            <a:noFill/>
            <a:ln w="57150">
              <a:solidFill>
                <a:srgbClr val="FF0000"/>
              </a:solidFill>
              <a:round/>
              <a:headEnd/>
              <a:tailEnd type="triangle" w="med" len="med"/>
            </a:ln>
            <a:effectLst>
              <a:outerShdw dist="107763" dir="8100000" algn="ctr" rotWithShape="0">
                <a:schemeClr val="bg2">
                  <a:alpha val="50000"/>
                </a:schemeClr>
              </a:outerShdw>
            </a:effectLst>
          </p:spPr>
        </p:cxnSp>
        <p:cxnSp>
          <p:nvCxnSpPr>
            <p:cNvPr id="80" name="直接箭头连接符 79"/>
            <p:cNvCxnSpPr/>
            <p:nvPr/>
          </p:nvCxnSpPr>
          <p:spPr>
            <a:xfrm flipH="1">
              <a:off x="2195736" y="3573016"/>
              <a:ext cx="297433" cy="1100880"/>
            </a:xfrm>
            <a:prstGeom prst="straightConnector1">
              <a:avLst/>
            </a:prstGeom>
            <a:noFill/>
            <a:ln w="57150">
              <a:solidFill>
                <a:srgbClr val="FF0000"/>
              </a:solidFill>
              <a:round/>
              <a:headEnd/>
              <a:tailEnd type="triangle" w="med" len="med"/>
            </a:ln>
            <a:effectLst>
              <a:outerShdw dist="107763" dir="8100000" algn="ctr" rotWithShape="0">
                <a:schemeClr val="bg2">
                  <a:alpha val="50000"/>
                </a:schemeClr>
              </a:outerShdw>
            </a:effectLst>
          </p:spPr>
        </p:cxnSp>
        <p:cxnSp>
          <p:nvCxnSpPr>
            <p:cNvPr id="81" name="直接箭头连接符 80"/>
            <p:cNvCxnSpPr/>
            <p:nvPr/>
          </p:nvCxnSpPr>
          <p:spPr>
            <a:xfrm flipH="1">
              <a:off x="2267744" y="3933056"/>
              <a:ext cx="936104" cy="720080"/>
            </a:xfrm>
            <a:prstGeom prst="straightConnector1">
              <a:avLst/>
            </a:prstGeom>
            <a:noFill/>
            <a:ln w="57150">
              <a:solidFill>
                <a:srgbClr val="FF0000"/>
              </a:solidFill>
              <a:round/>
              <a:headEnd/>
              <a:tailEnd type="triangle" w="med" len="med"/>
            </a:ln>
            <a:effectLst>
              <a:outerShdw dist="107763" dir="8100000" algn="ctr" rotWithShape="0">
                <a:schemeClr val="bg2">
                  <a:alpha val="50000"/>
                </a:schemeClr>
              </a:outerShdw>
            </a:effectLst>
          </p:spPr>
        </p:cxnSp>
        <p:cxnSp>
          <p:nvCxnSpPr>
            <p:cNvPr id="90" name="直接箭头连接符 89"/>
            <p:cNvCxnSpPr/>
            <p:nvPr/>
          </p:nvCxnSpPr>
          <p:spPr>
            <a:xfrm flipV="1">
              <a:off x="1979712" y="3521768"/>
              <a:ext cx="360040" cy="1224136"/>
            </a:xfrm>
            <a:prstGeom prst="straightConnector1">
              <a:avLst/>
            </a:prstGeom>
            <a:noFill/>
            <a:ln w="57150">
              <a:solidFill>
                <a:srgbClr val="002060"/>
              </a:solidFill>
              <a:round/>
              <a:headEnd/>
              <a:tailEnd type="triangle" w="med" len="med"/>
            </a:ln>
            <a:effectLst>
              <a:outerShdw dist="107763" dir="8100000" algn="ctr" rotWithShape="0">
                <a:schemeClr val="bg2">
                  <a:alpha val="50000"/>
                </a:schemeClr>
              </a:outerShdw>
            </a:effectLst>
          </p:spPr>
        </p:cxnSp>
        <p:cxnSp>
          <p:nvCxnSpPr>
            <p:cNvPr id="93" name="直接箭头连接符 92"/>
            <p:cNvCxnSpPr/>
            <p:nvPr/>
          </p:nvCxnSpPr>
          <p:spPr>
            <a:xfrm>
              <a:off x="2699792" y="3068960"/>
              <a:ext cx="3672408" cy="72008"/>
            </a:xfrm>
            <a:prstGeom prst="straightConnector1">
              <a:avLst/>
            </a:prstGeom>
            <a:noFill/>
            <a:ln w="57150">
              <a:solidFill>
                <a:srgbClr val="002060"/>
              </a:solidFill>
              <a:round/>
              <a:headEnd/>
              <a:tailEnd type="triangle" w="med" len="med"/>
            </a:ln>
            <a:effectLst>
              <a:outerShdw dist="107763" dir="8100000" algn="ctr" rotWithShape="0">
                <a:schemeClr val="bg2">
                  <a:alpha val="50000"/>
                </a:schemeClr>
              </a:outerShdw>
            </a:effectLst>
          </p:spPr>
        </p:cxnSp>
        <p:cxnSp>
          <p:nvCxnSpPr>
            <p:cNvPr id="95" name="直接箭头连接符 94"/>
            <p:cNvCxnSpPr/>
            <p:nvPr/>
          </p:nvCxnSpPr>
          <p:spPr>
            <a:xfrm flipH="1">
              <a:off x="6300192" y="3501008"/>
              <a:ext cx="216024" cy="1152128"/>
            </a:xfrm>
            <a:prstGeom prst="straightConnector1">
              <a:avLst/>
            </a:prstGeom>
            <a:noFill/>
            <a:ln w="57150">
              <a:solidFill>
                <a:srgbClr val="002060"/>
              </a:solidFill>
              <a:round/>
              <a:headEnd/>
              <a:tailEnd type="triangle" w="med" len="med"/>
            </a:ln>
            <a:effectLst>
              <a:outerShdw dist="107763" dir="8100000" algn="ctr" rotWithShape="0">
                <a:schemeClr val="bg2">
                  <a:alpha val="50000"/>
                </a:schemeClr>
              </a:outerShdw>
            </a:effectLst>
          </p:spPr>
        </p:cxnSp>
        <p:sp>
          <p:nvSpPr>
            <p:cNvPr id="56" name="Text Box 103"/>
            <p:cNvSpPr txBox="1">
              <a:spLocks noChangeArrowheads="1"/>
            </p:cNvSpPr>
            <p:nvPr/>
          </p:nvSpPr>
          <p:spPr bwMode="auto">
            <a:xfrm>
              <a:off x="1709682" y="5227762"/>
              <a:ext cx="1116491" cy="307776"/>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#1</a:t>
              </a:r>
              <a:endParaRPr lang="en-US" altLang="zh-CN" sz="1000" b="1" dirty="0"/>
            </a:p>
          </p:txBody>
        </p:sp>
        <p:sp>
          <p:nvSpPr>
            <p:cNvPr id="57" name="Text Box 103"/>
            <p:cNvSpPr txBox="1">
              <a:spLocks noChangeArrowheads="1"/>
            </p:cNvSpPr>
            <p:nvPr/>
          </p:nvSpPr>
          <p:spPr bwMode="auto">
            <a:xfrm>
              <a:off x="6120172" y="5227762"/>
              <a:ext cx="1116491" cy="307776"/>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#2</a:t>
              </a:r>
              <a:endParaRPr lang="en-US" altLang="zh-CN" sz="1000" b="1" dirty="0"/>
            </a:p>
          </p:txBody>
        </p:sp>
        <p:sp>
          <p:nvSpPr>
            <p:cNvPr id="58" name="椭圆 57"/>
            <p:cNvSpPr/>
            <p:nvPr/>
          </p:nvSpPr>
          <p:spPr>
            <a:xfrm>
              <a:off x="4211960" y="3140968"/>
              <a:ext cx="144016" cy="64807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9" name="Text Box 200"/>
            <p:cNvSpPr txBox="1">
              <a:spLocks noChangeArrowheads="1"/>
            </p:cNvSpPr>
            <p:nvPr/>
          </p:nvSpPr>
          <p:spPr bwMode="auto">
            <a:xfrm>
              <a:off x="4355976" y="3284984"/>
              <a:ext cx="693700" cy="307776"/>
            </a:xfrm>
            <a:prstGeom prst="rect">
              <a:avLst/>
            </a:prstGeom>
            <a:noFill/>
            <a:ln w="9525">
              <a:noFill/>
              <a:miter lim="800000"/>
              <a:headEnd/>
              <a:tailEnd/>
            </a:ln>
          </p:spPr>
          <p:txBody>
            <a:bodyPr wrap="none">
              <a:spAutoFit/>
            </a:bodyPr>
            <a:lstStyle/>
            <a:p>
              <a:r>
                <a:rPr lang="en-US" altLang="zh-CN" sz="1000" b="1" dirty="0" smtClean="0"/>
                <a:t>ECMP</a:t>
              </a:r>
              <a:endParaRPr lang="en-US" altLang="zh-CN" sz="1000" b="1" dirty="0"/>
            </a:p>
          </p:txBody>
        </p:sp>
        <p:grpSp>
          <p:nvGrpSpPr>
            <p:cNvPr id="8" name="组合 53"/>
            <p:cNvGrpSpPr/>
            <p:nvPr/>
          </p:nvGrpSpPr>
          <p:grpSpPr>
            <a:xfrm>
              <a:off x="1763688" y="3573016"/>
              <a:ext cx="5581798" cy="1729180"/>
              <a:chOff x="2014538" y="2060848"/>
              <a:chExt cx="5581798" cy="1729180"/>
            </a:xfrm>
          </p:grpSpPr>
          <p:grpSp>
            <p:nvGrpSpPr>
              <p:cNvPr id="9" name="组合 52"/>
              <p:cNvGrpSpPr/>
              <p:nvPr/>
            </p:nvGrpSpPr>
            <p:grpSpPr>
              <a:xfrm>
                <a:off x="2051720" y="2060848"/>
                <a:ext cx="1224135" cy="1155178"/>
                <a:chOff x="1763687" y="3573463"/>
                <a:chExt cx="1224135" cy="1155178"/>
              </a:xfrm>
            </p:grpSpPr>
            <p:sp>
              <p:nvSpPr>
                <p:cNvPr id="79" name="Line 37"/>
                <p:cNvSpPr>
                  <a:spLocks noChangeShapeType="1"/>
                </p:cNvSpPr>
                <p:nvPr/>
              </p:nvSpPr>
              <p:spPr bwMode="auto">
                <a:xfrm flipH="1" flipV="1">
                  <a:off x="2338388" y="3573463"/>
                  <a:ext cx="1587" cy="64770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82" name="Line 68"/>
                <p:cNvSpPr>
                  <a:spLocks noChangeShapeType="1"/>
                </p:cNvSpPr>
                <p:nvPr/>
              </p:nvSpPr>
              <p:spPr bwMode="auto">
                <a:xfrm>
                  <a:off x="2123728" y="4221087"/>
                  <a:ext cx="347" cy="506487"/>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83" name="Line 164"/>
                <p:cNvSpPr>
                  <a:spLocks noChangeShapeType="1"/>
                </p:cNvSpPr>
                <p:nvPr/>
              </p:nvSpPr>
              <p:spPr bwMode="auto">
                <a:xfrm flipH="1">
                  <a:off x="2555776" y="4221088"/>
                  <a:ext cx="0" cy="507553"/>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84" name="Line 68"/>
                <p:cNvSpPr>
                  <a:spLocks noChangeShapeType="1"/>
                </p:cNvSpPr>
                <p:nvPr/>
              </p:nvSpPr>
              <p:spPr bwMode="auto">
                <a:xfrm flipH="1">
                  <a:off x="1763687" y="4221089"/>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p>
              </p:txBody>
            </p:sp>
          </p:grpSp>
          <p:grpSp>
            <p:nvGrpSpPr>
              <p:cNvPr id="10" name="组合 63"/>
              <p:cNvGrpSpPr/>
              <p:nvPr/>
            </p:nvGrpSpPr>
            <p:grpSpPr>
              <a:xfrm>
                <a:off x="6372201" y="2087834"/>
                <a:ext cx="1224135" cy="1165225"/>
                <a:chOff x="6084168" y="3600449"/>
                <a:chExt cx="1224135" cy="1165225"/>
              </a:xfrm>
            </p:grpSpPr>
            <p:sp>
              <p:nvSpPr>
                <p:cNvPr id="74" name="Line 40"/>
                <p:cNvSpPr>
                  <a:spLocks noChangeShapeType="1"/>
                </p:cNvSpPr>
                <p:nvPr/>
              </p:nvSpPr>
              <p:spPr bwMode="auto">
                <a:xfrm flipV="1">
                  <a:off x="6660232" y="3600449"/>
                  <a:ext cx="918" cy="692646"/>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75" name="Line 167"/>
                <p:cNvSpPr>
                  <a:spLocks noChangeShapeType="1"/>
                </p:cNvSpPr>
                <p:nvPr/>
              </p:nvSpPr>
              <p:spPr bwMode="auto">
                <a:xfrm>
                  <a:off x="6516216" y="4293096"/>
                  <a:ext cx="472" cy="399554"/>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76" name="Line 168"/>
                <p:cNvSpPr>
                  <a:spLocks noChangeShapeType="1"/>
                </p:cNvSpPr>
                <p:nvPr/>
              </p:nvSpPr>
              <p:spPr bwMode="auto">
                <a:xfrm flipH="1">
                  <a:off x="6948264" y="4293096"/>
                  <a:ext cx="794" cy="472578"/>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77" name="Line 68"/>
                <p:cNvSpPr>
                  <a:spLocks noChangeShapeType="1"/>
                </p:cNvSpPr>
                <p:nvPr/>
              </p:nvSpPr>
              <p:spPr bwMode="auto">
                <a:xfrm flipH="1">
                  <a:off x="6084168" y="4293096"/>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grpSp>
          <p:sp>
            <p:nvSpPr>
              <p:cNvPr id="63" name="AutoShape 198"/>
              <p:cNvSpPr>
                <a:spLocks noChangeArrowheads="1"/>
              </p:cNvSpPr>
              <p:nvPr/>
            </p:nvSpPr>
            <p:spPr bwMode="auto">
              <a:xfrm>
                <a:off x="6407150" y="2088233"/>
                <a:ext cx="649288" cy="503237"/>
              </a:xfrm>
              <a:prstGeom prst="star16">
                <a:avLst>
                  <a:gd name="adj" fmla="val 37500"/>
                </a:avLst>
              </a:prstGeom>
              <a:solidFill>
                <a:srgbClr val="FF0000"/>
              </a:solidFill>
              <a:ln w="9525">
                <a:solidFill>
                  <a:srgbClr val="FF0000"/>
                </a:solidFill>
                <a:miter lim="800000"/>
                <a:headEnd/>
                <a:tailEnd/>
              </a:ln>
            </p:spPr>
            <p:txBody>
              <a:bodyPr wrap="none" anchor="ctr"/>
              <a:lstStyle/>
              <a:p>
                <a:pPr algn="ctr"/>
                <a:r>
                  <a:rPr lang="en-US" altLang="zh-CN" sz="700" b="1" dirty="0">
                    <a:solidFill>
                      <a:schemeClr val="bg1"/>
                    </a:solidFill>
                  </a:rPr>
                  <a:t>ARP </a:t>
                </a:r>
              </a:p>
              <a:p>
                <a:pPr algn="ctr"/>
                <a:r>
                  <a:rPr lang="en-US" altLang="zh-CN" sz="700" b="1" dirty="0">
                    <a:solidFill>
                      <a:schemeClr val="bg1"/>
                    </a:solidFill>
                  </a:rPr>
                  <a:t>Proxy</a:t>
                </a:r>
              </a:p>
            </p:txBody>
          </p:sp>
          <p:pic>
            <p:nvPicPr>
              <p:cNvPr id="64" name="Picture 158" descr="07"/>
              <p:cNvPicPr>
                <a:picLocks noChangeAspect="1" noChangeArrowheads="1"/>
              </p:cNvPicPr>
              <p:nvPr/>
            </p:nvPicPr>
            <p:blipFill>
              <a:blip r:embed="rId4" cstate="print"/>
              <a:srcRect/>
              <a:stretch>
                <a:fillRect/>
              </a:stretch>
            </p:blipFill>
            <p:spPr bwMode="auto">
              <a:xfrm>
                <a:off x="6478588" y="3035965"/>
                <a:ext cx="542925" cy="719138"/>
              </a:xfrm>
              <a:prstGeom prst="rect">
                <a:avLst/>
              </a:prstGeom>
              <a:noFill/>
              <a:ln w="9525">
                <a:noFill/>
                <a:miter lim="800000"/>
                <a:headEnd/>
                <a:tailEnd/>
              </a:ln>
            </p:spPr>
          </p:pic>
          <p:pic>
            <p:nvPicPr>
              <p:cNvPr id="70" name="Picture 159" descr="07"/>
              <p:cNvPicPr>
                <a:picLocks noChangeAspect="1" noChangeArrowheads="1"/>
              </p:cNvPicPr>
              <p:nvPr/>
            </p:nvPicPr>
            <p:blipFill>
              <a:blip r:embed="rId4" cstate="print"/>
              <a:srcRect/>
              <a:stretch>
                <a:fillRect/>
              </a:stretch>
            </p:blipFill>
            <p:spPr bwMode="auto">
              <a:xfrm>
                <a:off x="6910388" y="3035965"/>
                <a:ext cx="542925" cy="719138"/>
              </a:xfrm>
              <a:prstGeom prst="rect">
                <a:avLst/>
              </a:prstGeom>
              <a:noFill/>
              <a:ln w="9525">
                <a:noFill/>
                <a:miter lim="800000"/>
                <a:headEnd/>
                <a:tailEnd/>
              </a:ln>
            </p:spPr>
          </p:pic>
          <p:pic>
            <p:nvPicPr>
              <p:cNvPr id="72" name="Picture 95" descr="07"/>
              <p:cNvPicPr>
                <a:picLocks noChangeAspect="1" noChangeArrowheads="1"/>
              </p:cNvPicPr>
              <p:nvPr/>
            </p:nvPicPr>
            <p:blipFill>
              <a:blip r:embed="rId4" cstate="print"/>
              <a:srcRect/>
              <a:stretch>
                <a:fillRect/>
              </a:stretch>
            </p:blipFill>
            <p:spPr bwMode="auto">
              <a:xfrm>
                <a:off x="2014538" y="3070890"/>
                <a:ext cx="542925" cy="719138"/>
              </a:xfrm>
              <a:prstGeom prst="rect">
                <a:avLst/>
              </a:prstGeom>
              <a:noFill/>
              <a:ln w="9525">
                <a:noFill/>
                <a:miter lim="800000"/>
                <a:headEnd/>
                <a:tailEnd/>
              </a:ln>
            </p:spPr>
          </p:pic>
          <p:pic>
            <p:nvPicPr>
              <p:cNvPr id="73" name="Picture 97" descr="07"/>
              <p:cNvPicPr>
                <a:picLocks noChangeAspect="1" noChangeArrowheads="1"/>
              </p:cNvPicPr>
              <p:nvPr/>
            </p:nvPicPr>
            <p:blipFill>
              <a:blip r:embed="rId4" cstate="print"/>
              <a:srcRect/>
              <a:stretch>
                <a:fillRect/>
              </a:stretch>
            </p:blipFill>
            <p:spPr bwMode="auto">
              <a:xfrm>
                <a:off x="2517775" y="3070890"/>
                <a:ext cx="542925" cy="719138"/>
              </a:xfrm>
              <a:prstGeom prst="rect">
                <a:avLst/>
              </a:prstGeom>
              <a:noFill/>
              <a:ln w="9525">
                <a:noFill/>
                <a:miter lim="800000"/>
                <a:headEnd/>
                <a:tailEnd/>
              </a:ln>
            </p:spPr>
          </p:pic>
        </p:grpSp>
      </p:grpSp>
      <p:sp>
        <p:nvSpPr>
          <p:cNvPr id="68" name="Rectangle 3"/>
          <p:cNvSpPr>
            <a:spLocks noGrp="1" noChangeArrowheads="1"/>
          </p:cNvSpPr>
          <p:nvPr>
            <p:ph idx="1"/>
          </p:nvPr>
        </p:nvSpPr>
        <p:spPr>
          <a:xfrm>
            <a:off x="457200" y="5157192"/>
            <a:ext cx="8229600" cy="968971"/>
          </a:xfrm>
        </p:spPr>
        <p:txBody>
          <a:bodyPr/>
          <a:lstStyle/>
          <a:p>
            <a:pPr eaLnBrk="1" hangingPunct="1"/>
            <a:r>
              <a:rPr lang="en-US" altLang="zh-CN" sz="2000" dirty="0" smtClean="0"/>
              <a:t>Active-active multi-homing is available for inbound traffic.</a:t>
            </a:r>
          </a:p>
          <a:p>
            <a:pPr lvl="1" eaLnBrk="1" hangingPunct="1"/>
            <a:r>
              <a:rPr lang="en-US" altLang="zh-CN" sz="1800" dirty="0" smtClean="0"/>
              <a:t>Both VRRP master and VRRP slaver advertise host routes for their local CE hosts.</a:t>
            </a:r>
          </a:p>
          <a:p>
            <a:pPr eaLnBrk="1" hangingPunct="1"/>
            <a:endParaRPr lang="en-US" altLang="zh-CN" sz="2800" dirty="0" smtClean="0"/>
          </a:p>
        </p:txBody>
      </p:sp>
    </p:spTree>
  </p:cSld>
  <p:clrMapOvr>
    <a:masterClrMapping/>
  </p:clrMapOvr>
  <p:transition>
    <p:pull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Rectangle 2"/>
          <p:cNvSpPr>
            <a:spLocks noGrp="1" noChangeArrowheads="1"/>
          </p:cNvSpPr>
          <p:nvPr>
            <p:ph type="title"/>
          </p:nvPr>
        </p:nvSpPr>
        <p:spPr>
          <a:xfrm>
            <a:off x="395288" y="260350"/>
            <a:ext cx="8229600" cy="1143000"/>
          </a:xfrm>
        </p:spPr>
        <p:txBody>
          <a:bodyPr/>
          <a:lstStyle/>
          <a:p>
            <a:pPr eaLnBrk="1" hangingPunct="1"/>
            <a:r>
              <a:rPr lang="en-US" altLang="zh-CN" sz="3600" dirty="0" smtClean="0"/>
              <a:t>CE Host Mobility(VM Mobility)</a:t>
            </a:r>
          </a:p>
        </p:txBody>
      </p:sp>
      <p:grpSp>
        <p:nvGrpSpPr>
          <p:cNvPr id="79" name="组合 78"/>
          <p:cNvGrpSpPr/>
          <p:nvPr/>
        </p:nvGrpSpPr>
        <p:grpSpPr>
          <a:xfrm>
            <a:off x="1215366" y="1663326"/>
            <a:ext cx="6438243" cy="3029971"/>
            <a:chOff x="539552" y="2276872"/>
            <a:chExt cx="8047802" cy="3787465"/>
          </a:xfrm>
        </p:grpSpPr>
        <p:sp>
          <p:nvSpPr>
            <p:cNvPr id="67" name="Text Box 103"/>
            <p:cNvSpPr txBox="1">
              <a:spLocks noChangeArrowheads="1"/>
            </p:cNvSpPr>
            <p:nvPr/>
          </p:nvSpPr>
          <p:spPr bwMode="auto">
            <a:xfrm>
              <a:off x="899592" y="3429000"/>
              <a:ext cx="7416825" cy="2635337"/>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8100000" scaled="1"/>
              <a:tileRect/>
            </a:gra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3">
              <a:schemeClr val="lt1"/>
            </a:lnRef>
            <a:fillRef idx="1">
              <a:schemeClr val="accent2"/>
            </a:fillRef>
            <a:effectRef idx="1">
              <a:schemeClr val="accent2"/>
            </a:effectRef>
            <a:fontRef idx="minor">
              <a:schemeClr val="lt1"/>
            </a:fontRef>
          </p:style>
          <p:txBody>
            <a:bodyPr wrap="square">
              <a:spAutoFit/>
            </a:bodyPr>
            <a:lstStyle/>
            <a:p>
              <a:r>
                <a:rPr lang="en-US" altLang="zh-CN" sz="1000" b="1" dirty="0" smtClean="0"/>
                <a:t>                                                                  </a:t>
              </a:r>
            </a:p>
            <a:p>
              <a:endParaRPr lang="en-US" altLang="zh-CN" sz="1000" b="1" dirty="0" smtClean="0"/>
            </a:p>
            <a:p>
              <a:endParaRPr lang="en-US" altLang="zh-CN" sz="1000" b="1" dirty="0" smtClean="0"/>
            </a:p>
            <a:p>
              <a:r>
                <a:rPr lang="en-US" altLang="zh-CN" sz="1000" b="1" dirty="0" smtClean="0"/>
                <a:t>                                                              </a:t>
              </a:r>
            </a:p>
            <a:p>
              <a:endParaRPr lang="en-US" altLang="zh-CN" sz="1000" b="1" dirty="0" smtClean="0"/>
            </a:p>
            <a:p>
              <a:endParaRPr lang="en-US" altLang="zh-CN" sz="1000" b="1" dirty="0" smtClean="0"/>
            </a:p>
            <a:p>
              <a:endParaRPr lang="en-US" altLang="zh-CN" sz="1000" b="1" dirty="0" smtClean="0"/>
            </a:p>
            <a:p>
              <a:endParaRPr lang="en-US" altLang="zh-CN" sz="1000" b="1" dirty="0" smtClean="0"/>
            </a:p>
            <a:p>
              <a:pPr algn="ctr"/>
              <a:endParaRPr lang="en-US" altLang="zh-CN" sz="1000" b="1" dirty="0" smtClean="0"/>
            </a:p>
            <a:p>
              <a:pPr algn="ctr"/>
              <a:endParaRPr lang="en-US" altLang="zh-CN" sz="1000" b="1" dirty="0" smtClean="0">
                <a:solidFill>
                  <a:schemeClr val="tx1"/>
                </a:solidFill>
              </a:endParaRPr>
            </a:p>
            <a:p>
              <a:pPr algn="ctr"/>
              <a:endParaRPr lang="en-US" altLang="zh-CN" sz="1000" b="1" dirty="0" smtClean="0">
                <a:solidFill>
                  <a:schemeClr val="tx1"/>
                </a:solidFill>
              </a:endParaRPr>
            </a:p>
            <a:p>
              <a:pPr algn="ctr"/>
              <a:endParaRPr lang="en-US" altLang="zh-CN" sz="1000" b="1" dirty="0" smtClean="0">
                <a:solidFill>
                  <a:schemeClr val="tx1"/>
                </a:solidFill>
              </a:endParaRPr>
            </a:p>
            <a:p>
              <a:pPr algn="ctr"/>
              <a:r>
                <a:rPr lang="en-US" altLang="zh-CN" sz="1100" b="1" dirty="0" smtClean="0">
                  <a:solidFill>
                    <a:schemeClr val="tx1"/>
                  </a:solidFill>
                </a:rPr>
                <a:t>VPN Subnet: 1.1.0.0/16</a:t>
              </a:r>
              <a:endParaRPr lang="en-US" altLang="zh-CN" sz="1000" b="1" dirty="0">
                <a:solidFill>
                  <a:schemeClr val="tx1"/>
                </a:solidFill>
              </a:endParaRPr>
            </a:p>
          </p:txBody>
        </p:sp>
        <p:sp>
          <p:nvSpPr>
            <p:cNvPr id="5122" name="Oval 203"/>
            <p:cNvSpPr>
              <a:spLocks noChangeArrowheads="1"/>
            </p:cNvSpPr>
            <p:nvPr/>
          </p:nvSpPr>
          <p:spPr bwMode="auto">
            <a:xfrm>
              <a:off x="5435600" y="3573463"/>
              <a:ext cx="2520949" cy="2350662"/>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solidFill>
                  <a:schemeClr val="lt1"/>
                </a:solidFill>
                <a:latin typeface="+mn-lt"/>
                <a:ea typeface="+mn-ea"/>
              </a:endParaRPr>
            </a:p>
          </p:txBody>
        </p:sp>
        <p:grpSp>
          <p:nvGrpSpPr>
            <p:cNvPr id="2" name="Group 4"/>
            <p:cNvGrpSpPr>
              <a:grpSpLocks/>
            </p:cNvGrpSpPr>
            <p:nvPr/>
          </p:nvGrpSpPr>
          <p:grpSpPr bwMode="auto">
            <a:xfrm>
              <a:off x="2555875" y="2349500"/>
              <a:ext cx="3887788" cy="1727200"/>
              <a:chOff x="755" y="732"/>
              <a:chExt cx="1898" cy="1412"/>
            </a:xfrm>
          </p:grpSpPr>
          <p:sp>
            <p:nvSpPr>
              <p:cNvPr id="5181" name="Freeform 5"/>
              <p:cNvSpPr>
                <a:spLocks/>
              </p:cNvSpPr>
              <p:nvPr/>
            </p:nvSpPr>
            <p:spPr bwMode="auto">
              <a:xfrm>
                <a:off x="755" y="774"/>
                <a:ext cx="1898" cy="1370"/>
              </a:xfrm>
              <a:custGeom>
                <a:avLst/>
                <a:gdLst>
                  <a:gd name="T0" fmla="*/ 5824 w 1080"/>
                  <a:gd name="T1" fmla="*/ 2110 h 791"/>
                  <a:gd name="T2" fmla="*/ 5733 w 1080"/>
                  <a:gd name="T3" fmla="*/ 1947 h 791"/>
                  <a:gd name="T4" fmla="*/ 5583 w 1080"/>
                  <a:gd name="T5" fmla="*/ 1812 h 791"/>
                  <a:gd name="T6" fmla="*/ 5606 w 1080"/>
                  <a:gd name="T7" fmla="*/ 1725 h 791"/>
                  <a:gd name="T8" fmla="*/ 5618 w 1080"/>
                  <a:gd name="T9" fmla="*/ 1638 h 791"/>
                  <a:gd name="T10" fmla="*/ 5574 w 1080"/>
                  <a:gd name="T11" fmla="*/ 1406 h 791"/>
                  <a:gd name="T12" fmla="*/ 5239 w 1080"/>
                  <a:gd name="T13" fmla="*/ 1013 h 791"/>
                  <a:gd name="T14" fmla="*/ 4645 w 1080"/>
                  <a:gd name="T15" fmla="*/ 790 h 791"/>
                  <a:gd name="T16" fmla="*/ 4249 w 1080"/>
                  <a:gd name="T17" fmla="*/ 431 h 791"/>
                  <a:gd name="T18" fmla="*/ 3703 w 1080"/>
                  <a:gd name="T19" fmla="*/ 87 h 791"/>
                  <a:gd name="T20" fmla="*/ 2909 w 1080"/>
                  <a:gd name="T21" fmla="*/ 5 h 791"/>
                  <a:gd name="T22" fmla="*/ 2329 w 1080"/>
                  <a:gd name="T23" fmla="*/ 126 h 791"/>
                  <a:gd name="T24" fmla="*/ 1872 w 1080"/>
                  <a:gd name="T25" fmla="*/ 385 h 791"/>
                  <a:gd name="T26" fmla="*/ 1627 w 1080"/>
                  <a:gd name="T27" fmla="*/ 611 h 791"/>
                  <a:gd name="T28" fmla="*/ 1513 w 1080"/>
                  <a:gd name="T29" fmla="*/ 610 h 791"/>
                  <a:gd name="T30" fmla="*/ 1390 w 1080"/>
                  <a:gd name="T31" fmla="*/ 611 h 791"/>
                  <a:gd name="T32" fmla="*/ 796 w 1080"/>
                  <a:gd name="T33" fmla="*/ 733 h 791"/>
                  <a:gd name="T34" fmla="*/ 195 w 1080"/>
                  <a:gd name="T35" fmla="*/ 1114 h 791"/>
                  <a:gd name="T36" fmla="*/ 0 w 1080"/>
                  <a:gd name="T37" fmla="*/ 1640 h 791"/>
                  <a:gd name="T38" fmla="*/ 102 w 1080"/>
                  <a:gd name="T39" fmla="*/ 1931 h 791"/>
                  <a:gd name="T40" fmla="*/ 346 w 1080"/>
                  <a:gd name="T41" fmla="*/ 2177 h 791"/>
                  <a:gd name="T42" fmla="*/ 494 w 1080"/>
                  <a:gd name="T43" fmla="*/ 2357 h 791"/>
                  <a:gd name="T44" fmla="*/ 325 w 1080"/>
                  <a:gd name="T45" fmla="*/ 2549 h 791"/>
                  <a:gd name="T46" fmla="*/ 250 w 1080"/>
                  <a:gd name="T47" fmla="*/ 2769 h 791"/>
                  <a:gd name="T48" fmla="*/ 364 w 1080"/>
                  <a:gd name="T49" fmla="*/ 3107 h 791"/>
                  <a:gd name="T50" fmla="*/ 782 w 1080"/>
                  <a:gd name="T51" fmla="*/ 3384 h 791"/>
                  <a:gd name="T52" fmla="*/ 1399 w 1080"/>
                  <a:gd name="T53" fmla="*/ 3462 h 791"/>
                  <a:gd name="T54" fmla="*/ 1420 w 1080"/>
                  <a:gd name="T55" fmla="*/ 3455 h 791"/>
                  <a:gd name="T56" fmla="*/ 1448 w 1080"/>
                  <a:gd name="T57" fmla="*/ 3455 h 791"/>
                  <a:gd name="T58" fmla="*/ 1460 w 1080"/>
                  <a:gd name="T59" fmla="*/ 3462 h 791"/>
                  <a:gd name="T60" fmla="*/ 1460 w 1080"/>
                  <a:gd name="T61" fmla="*/ 3480 h 791"/>
                  <a:gd name="T62" fmla="*/ 1460 w 1080"/>
                  <a:gd name="T63" fmla="*/ 3500 h 791"/>
                  <a:gd name="T64" fmla="*/ 1569 w 1080"/>
                  <a:gd name="T65" fmla="*/ 3767 h 791"/>
                  <a:gd name="T66" fmla="*/ 1965 w 1080"/>
                  <a:gd name="T67" fmla="*/ 4032 h 791"/>
                  <a:gd name="T68" fmla="*/ 2561 w 1080"/>
                  <a:gd name="T69" fmla="*/ 4103 h 791"/>
                  <a:gd name="T70" fmla="*/ 2981 w 1080"/>
                  <a:gd name="T71" fmla="*/ 4011 h 791"/>
                  <a:gd name="T72" fmla="*/ 3304 w 1080"/>
                  <a:gd name="T73" fmla="*/ 3828 h 791"/>
                  <a:gd name="T74" fmla="*/ 3524 w 1080"/>
                  <a:gd name="T75" fmla="*/ 3693 h 791"/>
                  <a:gd name="T76" fmla="*/ 3749 w 1080"/>
                  <a:gd name="T77" fmla="*/ 3746 h 791"/>
                  <a:gd name="T78" fmla="*/ 3991 w 1080"/>
                  <a:gd name="T79" fmla="*/ 3755 h 791"/>
                  <a:gd name="T80" fmla="*/ 4478 w 1080"/>
                  <a:gd name="T81" fmla="*/ 3668 h 791"/>
                  <a:gd name="T82" fmla="*/ 4917 w 1080"/>
                  <a:gd name="T83" fmla="*/ 3393 h 791"/>
                  <a:gd name="T84" fmla="*/ 5065 w 1080"/>
                  <a:gd name="T85" fmla="*/ 3003 h 791"/>
                  <a:gd name="T86" fmla="*/ 5065 w 1080"/>
                  <a:gd name="T87" fmla="*/ 2976 h 791"/>
                  <a:gd name="T88" fmla="*/ 5060 w 1080"/>
                  <a:gd name="T89" fmla="*/ 2960 h 791"/>
                  <a:gd name="T90" fmla="*/ 5227 w 1080"/>
                  <a:gd name="T91" fmla="*/ 2898 h 791"/>
                  <a:gd name="T92" fmla="*/ 5647 w 1080"/>
                  <a:gd name="T93" fmla="*/ 2676 h 791"/>
                  <a:gd name="T94" fmla="*/ 5847 w 1080"/>
                  <a:gd name="T95" fmla="*/ 2349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80"/>
                  <a:gd name="T145" fmla="*/ 0 h 791"/>
                  <a:gd name="T146" fmla="*/ 1080 w 1080"/>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80" h="791">
                    <a:moveTo>
                      <a:pt x="1079" y="428"/>
                    </a:moveTo>
                    <a:lnTo>
                      <a:pt x="1076" y="417"/>
                    </a:lnTo>
                    <a:lnTo>
                      <a:pt x="1073" y="406"/>
                    </a:lnTo>
                    <a:lnTo>
                      <a:pt x="1069" y="395"/>
                    </a:lnTo>
                    <a:lnTo>
                      <a:pt x="1063" y="385"/>
                    </a:lnTo>
                    <a:lnTo>
                      <a:pt x="1056" y="375"/>
                    </a:lnTo>
                    <a:lnTo>
                      <a:pt x="1048" y="366"/>
                    </a:lnTo>
                    <a:lnTo>
                      <a:pt x="1038" y="358"/>
                    </a:lnTo>
                    <a:lnTo>
                      <a:pt x="1029" y="349"/>
                    </a:lnTo>
                    <a:lnTo>
                      <a:pt x="1030" y="344"/>
                    </a:lnTo>
                    <a:lnTo>
                      <a:pt x="1032" y="339"/>
                    </a:lnTo>
                    <a:lnTo>
                      <a:pt x="1033" y="332"/>
                    </a:lnTo>
                    <a:lnTo>
                      <a:pt x="1034" y="327"/>
                    </a:lnTo>
                    <a:lnTo>
                      <a:pt x="1034" y="320"/>
                    </a:lnTo>
                    <a:lnTo>
                      <a:pt x="1035" y="315"/>
                    </a:lnTo>
                    <a:lnTo>
                      <a:pt x="1035" y="308"/>
                    </a:lnTo>
                    <a:lnTo>
                      <a:pt x="1034" y="302"/>
                    </a:lnTo>
                    <a:lnTo>
                      <a:pt x="1027" y="271"/>
                    </a:lnTo>
                    <a:lnTo>
                      <a:pt x="1013" y="243"/>
                    </a:lnTo>
                    <a:lnTo>
                      <a:pt x="993" y="217"/>
                    </a:lnTo>
                    <a:lnTo>
                      <a:pt x="965" y="195"/>
                    </a:lnTo>
                    <a:lnTo>
                      <a:pt x="934" y="176"/>
                    </a:lnTo>
                    <a:lnTo>
                      <a:pt x="896" y="161"/>
                    </a:lnTo>
                    <a:lnTo>
                      <a:pt x="856" y="152"/>
                    </a:lnTo>
                    <a:lnTo>
                      <a:pt x="812" y="146"/>
                    </a:lnTo>
                    <a:lnTo>
                      <a:pt x="801" y="113"/>
                    </a:lnTo>
                    <a:lnTo>
                      <a:pt x="783" y="83"/>
                    </a:lnTo>
                    <a:lnTo>
                      <a:pt x="756" y="56"/>
                    </a:lnTo>
                    <a:lnTo>
                      <a:pt x="721" y="34"/>
                    </a:lnTo>
                    <a:lnTo>
                      <a:pt x="682" y="17"/>
                    </a:lnTo>
                    <a:lnTo>
                      <a:pt x="636" y="5"/>
                    </a:lnTo>
                    <a:lnTo>
                      <a:pt x="588" y="0"/>
                    </a:lnTo>
                    <a:lnTo>
                      <a:pt x="536" y="1"/>
                    </a:lnTo>
                    <a:lnTo>
                      <a:pt x="498" y="5"/>
                    </a:lnTo>
                    <a:lnTo>
                      <a:pt x="462" y="14"/>
                    </a:lnTo>
                    <a:lnTo>
                      <a:pt x="429" y="24"/>
                    </a:lnTo>
                    <a:lnTo>
                      <a:pt x="397" y="39"/>
                    </a:lnTo>
                    <a:lnTo>
                      <a:pt x="370" y="56"/>
                    </a:lnTo>
                    <a:lnTo>
                      <a:pt x="345" y="74"/>
                    </a:lnTo>
                    <a:lnTo>
                      <a:pt x="324" y="96"/>
                    </a:lnTo>
                    <a:lnTo>
                      <a:pt x="308" y="118"/>
                    </a:lnTo>
                    <a:lnTo>
                      <a:pt x="300" y="118"/>
                    </a:lnTo>
                    <a:lnTo>
                      <a:pt x="294" y="118"/>
                    </a:lnTo>
                    <a:lnTo>
                      <a:pt x="286" y="117"/>
                    </a:lnTo>
                    <a:lnTo>
                      <a:pt x="279" y="117"/>
                    </a:lnTo>
                    <a:lnTo>
                      <a:pt x="271" y="117"/>
                    </a:lnTo>
                    <a:lnTo>
                      <a:pt x="264" y="118"/>
                    </a:lnTo>
                    <a:lnTo>
                      <a:pt x="256" y="118"/>
                    </a:lnTo>
                    <a:lnTo>
                      <a:pt x="248" y="118"/>
                    </a:lnTo>
                    <a:lnTo>
                      <a:pt x="196" y="127"/>
                    </a:lnTo>
                    <a:lnTo>
                      <a:pt x="147" y="141"/>
                    </a:lnTo>
                    <a:lnTo>
                      <a:pt x="104" y="160"/>
                    </a:lnTo>
                    <a:lnTo>
                      <a:pt x="67" y="185"/>
                    </a:lnTo>
                    <a:lnTo>
                      <a:pt x="36" y="214"/>
                    </a:lnTo>
                    <a:lnTo>
                      <a:pt x="15" y="245"/>
                    </a:lnTo>
                    <a:lnTo>
                      <a:pt x="3" y="280"/>
                    </a:lnTo>
                    <a:lnTo>
                      <a:pt x="0" y="316"/>
                    </a:lnTo>
                    <a:lnTo>
                      <a:pt x="3" y="335"/>
                    </a:lnTo>
                    <a:lnTo>
                      <a:pt x="9" y="355"/>
                    </a:lnTo>
                    <a:lnTo>
                      <a:pt x="19" y="372"/>
                    </a:lnTo>
                    <a:lnTo>
                      <a:pt x="31" y="390"/>
                    </a:lnTo>
                    <a:lnTo>
                      <a:pt x="46" y="405"/>
                    </a:lnTo>
                    <a:lnTo>
                      <a:pt x="64" y="419"/>
                    </a:lnTo>
                    <a:lnTo>
                      <a:pt x="83" y="432"/>
                    </a:lnTo>
                    <a:lnTo>
                      <a:pt x="105" y="443"/>
                    </a:lnTo>
                    <a:lnTo>
                      <a:pt x="91" y="454"/>
                    </a:lnTo>
                    <a:lnTo>
                      <a:pt x="79" y="466"/>
                    </a:lnTo>
                    <a:lnTo>
                      <a:pt x="69" y="478"/>
                    </a:lnTo>
                    <a:lnTo>
                      <a:pt x="60" y="491"/>
                    </a:lnTo>
                    <a:lnTo>
                      <a:pt x="54" y="505"/>
                    </a:lnTo>
                    <a:lnTo>
                      <a:pt x="49" y="518"/>
                    </a:lnTo>
                    <a:lnTo>
                      <a:pt x="46" y="533"/>
                    </a:lnTo>
                    <a:lnTo>
                      <a:pt x="47" y="547"/>
                    </a:lnTo>
                    <a:lnTo>
                      <a:pt x="53" y="574"/>
                    </a:lnTo>
                    <a:lnTo>
                      <a:pt x="67" y="598"/>
                    </a:lnTo>
                    <a:lnTo>
                      <a:pt x="88" y="620"/>
                    </a:lnTo>
                    <a:lnTo>
                      <a:pt x="114" y="637"/>
                    </a:lnTo>
                    <a:lnTo>
                      <a:pt x="144" y="651"/>
                    </a:lnTo>
                    <a:lnTo>
                      <a:pt x="179" y="661"/>
                    </a:lnTo>
                    <a:lnTo>
                      <a:pt x="217" y="666"/>
                    </a:lnTo>
                    <a:lnTo>
                      <a:pt x="258" y="666"/>
                    </a:lnTo>
                    <a:lnTo>
                      <a:pt x="259" y="666"/>
                    </a:lnTo>
                    <a:lnTo>
                      <a:pt x="260" y="666"/>
                    </a:lnTo>
                    <a:lnTo>
                      <a:pt x="262" y="665"/>
                    </a:lnTo>
                    <a:lnTo>
                      <a:pt x="264" y="665"/>
                    </a:lnTo>
                    <a:lnTo>
                      <a:pt x="265" y="665"/>
                    </a:lnTo>
                    <a:lnTo>
                      <a:pt x="267" y="665"/>
                    </a:lnTo>
                    <a:lnTo>
                      <a:pt x="268" y="665"/>
                    </a:lnTo>
                    <a:lnTo>
                      <a:pt x="269" y="665"/>
                    </a:lnTo>
                    <a:lnTo>
                      <a:pt x="269" y="666"/>
                    </a:lnTo>
                    <a:lnTo>
                      <a:pt x="269" y="667"/>
                    </a:lnTo>
                    <a:lnTo>
                      <a:pt x="269" y="669"/>
                    </a:lnTo>
                    <a:lnTo>
                      <a:pt x="269" y="670"/>
                    </a:lnTo>
                    <a:lnTo>
                      <a:pt x="269" y="672"/>
                    </a:lnTo>
                    <a:lnTo>
                      <a:pt x="269" y="673"/>
                    </a:lnTo>
                    <a:lnTo>
                      <a:pt x="269" y="674"/>
                    </a:lnTo>
                    <a:lnTo>
                      <a:pt x="269" y="676"/>
                    </a:lnTo>
                    <a:lnTo>
                      <a:pt x="275" y="701"/>
                    </a:lnTo>
                    <a:lnTo>
                      <a:pt x="289" y="725"/>
                    </a:lnTo>
                    <a:lnTo>
                      <a:pt x="308" y="745"/>
                    </a:lnTo>
                    <a:lnTo>
                      <a:pt x="333" y="762"/>
                    </a:lnTo>
                    <a:lnTo>
                      <a:pt x="362" y="776"/>
                    </a:lnTo>
                    <a:lnTo>
                      <a:pt x="396" y="785"/>
                    </a:lnTo>
                    <a:lnTo>
                      <a:pt x="433" y="790"/>
                    </a:lnTo>
                    <a:lnTo>
                      <a:pt x="472" y="790"/>
                    </a:lnTo>
                    <a:lnTo>
                      <a:pt x="499" y="786"/>
                    </a:lnTo>
                    <a:lnTo>
                      <a:pt x="524" y="780"/>
                    </a:lnTo>
                    <a:lnTo>
                      <a:pt x="549" y="772"/>
                    </a:lnTo>
                    <a:lnTo>
                      <a:pt x="571" y="762"/>
                    </a:lnTo>
                    <a:lnTo>
                      <a:pt x="592" y="750"/>
                    </a:lnTo>
                    <a:lnTo>
                      <a:pt x="609" y="737"/>
                    </a:lnTo>
                    <a:lnTo>
                      <a:pt x="624" y="722"/>
                    </a:lnTo>
                    <a:lnTo>
                      <a:pt x="636" y="707"/>
                    </a:lnTo>
                    <a:lnTo>
                      <a:pt x="649" y="711"/>
                    </a:lnTo>
                    <a:lnTo>
                      <a:pt x="662" y="715"/>
                    </a:lnTo>
                    <a:lnTo>
                      <a:pt x="676" y="718"/>
                    </a:lnTo>
                    <a:lnTo>
                      <a:pt x="691" y="721"/>
                    </a:lnTo>
                    <a:lnTo>
                      <a:pt x="705" y="722"/>
                    </a:lnTo>
                    <a:lnTo>
                      <a:pt x="720" y="723"/>
                    </a:lnTo>
                    <a:lnTo>
                      <a:pt x="735" y="723"/>
                    </a:lnTo>
                    <a:lnTo>
                      <a:pt x="751" y="722"/>
                    </a:lnTo>
                    <a:lnTo>
                      <a:pt x="789" y="717"/>
                    </a:lnTo>
                    <a:lnTo>
                      <a:pt x="825" y="706"/>
                    </a:lnTo>
                    <a:lnTo>
                      <a:pt x="857" y="692"/>
                    </a:lnTo>
                    <a:lnTo>
                      <a:pt x="884" y="673"/>
                    </a:lnTo>
                    <a:lnTo>
                      <a:pt x="906" y="653"/>
                    </a:lnTo>
                    <a:lnTo>
                      <a:pt x="922" y="630"/>
                    </a:lnTo>
                    <a:lnTo>
                      <a:pt x="932" y="604"/>
                    </a:lnTo>
                    <a:lnTo>
                      <a:pt x="933" y="578"/>
                    </a:lnTo>
                    <a:lnTo>
                      <a:pt x="933" y="577"/>
                    </a:lnTo>
                    <a:lnTo>
                      <a:pt x="933" y="575"/>
                    </a:lnTo>
                    <a:lnTo>
                      <a:pt x="933" y="573"/>
                    </a:lnTo>
                    <a:lnTo>
                      <a:pt x="933" y="572"/>
                    </a:lnTo>
                    <a:lnTo>
                      <a:pt x="932" y="571"/>
                    </a:lnTo>
                    <a:lnTo>
                      <a:pt x="932" y="570"/>
                    </a:lnTo>
                    <a:lnTo>
                      <a:pt x="932" y="569"/>
                    </a:lnTo>
                    <a:lnTo>
                      <a:pt x="932" y="567"/>
                    </a:lnTo>
                    <a:lnTo>
                      <a:pt x="963" y="558"/>
                    </a:lnTo>
                    <a:lnTo>
                      <a:pt x="993" y="546"/>
                    </a:lnTo>
                    <a:lnTo>
                      <a:pt x="1019" y="532"/>
                    </a:lnTo>
                    <a:lnTo>
                      <a:pt x="1040" y="515"/>
                    </a:lnTo>
                    <a:lnTo>
                      <a:pt x="1058" y="495"/>
                    </a:lnTo>
                    <a:lnTo>
                      <a:pt x="1070" y="473"/>
                    </a:lnTo>
                    <a:lnTo>
                      <a:pt x="1077" y="452"/>
                    </a:lnTo>
                    <a:lnTo>
                      <a:pt x="1079" y="428"/>
                    </a:lnTo>
                  </a:path>
                </a:pathLst>
              </a:custGeom>
              <a:solidFill>
                <a:srgbClr val="006699"/>
              </a:solidFill>
              <a:ln w="19050" cap="rnd" cmpd="sng">
                <a:solidFill>
                  <a:srgbClr val="006699"/>
                </a:solidFill>
                <a:round/>
                <a:headEnd/>
                <a:tailEnd/>
              </a:ln>
            </p:spPr>
            <p:txBody>
              <a:bodyPr/>
              <a:lstStyle/>
              <a:p>
                <a:endParaRPr lang="zh-CN" altLang="en-US" sz="1200"/>
              </a:p>
            </p:txBody>
          </p:sp>
          <p:sp>
            <p:nvSpPr>
              <p:cNvPr id="5182" name="Freeform 6"/>
              <p:cNvSpPr>
                <a:spLocks/>
              </p:cNvSpPr>
              <p:nvPr/>
            </p:nvSpPr>
            <p:spPr bwMode="auto">
              <a:xfrm>
                <a:off x="759" y="732"/>
                <a:ext cx="1894" cy="1369"/>
              </a:xfrm>
              <a:custGeom>
                <a:avLst/>
                <a:gdLst>
                  <a:gd name="T0" fmla="*/ 5812 w 1078"/>
                  <a:gd name="T1" fmla="*/ 2099 h 791"/>
                  <a:gd name="T2" fmla="*/ 5722 w 1078"/>
                  <a:gd name="T3" fmla="*/ 1938 h 791"/>
                  <a:gd name="T4" fmla="*/ 5570 w 1078"/>
                  <a:gd name="T5" fmla="*/ 1809 h 791"/>
                  <a:gd name="T6" fmla="*/ 5591 w 1078"/>
                  <a:gd name="T7" fmla="*/ 1722 h 791"/>
                  <a:gd name="T8" fmla="*/ 5603 w 1078"/>
                  <a:gd name="T9" fmla="*/ 1627 h 791"/>
                  <a:gd name="T10" fmla="*/ 5570 w 1078"/>
                  <a:gd name="T11" fmla="*/ 1405 h 791"/>
                  <a:gd name="T12" fmla="*/ 5232 w 1078"/>
                  <a:gd name="T13" fmla="*/ 1007 h 791"/>
                  <a:gd name="T14" fmla="*/ 4630 w 1078"/>
                  <a:gd name="T15" fmla="*/ 782 h 791"/>
                  <a:gd name="T16" fmla="*/ 4236 w 1078"/>
                  <a:gd name="T17" fmla="*/ 426 h 791"/>
                  <a:gd name="T18" fmla="*/ 3690 w 1078"/>
                  <a:gd name="T19" fmla="*/ 87 h 791"/>
                  <a:gd name="T20" fmla="*/ 2908 w 1078"/>
                  <a:gd name="T21" fmla="*/ 0 h 791"/>
                  <a:gd name="T22" fmla="*/ 2316 w 1078"/>
                  <a:gd name="T23" fmla="*/ 126 h 791"/>
                  <a:gd name="T24" fmla="*/ 1871 w 1078"/>
                  <a:gd name="T25" fmla="*/ 384 h 791"/>
                  <a:gd name="T26" fmla="*/ 1627 w 1078"/>
                  <a:gd name="T27" fmla="*/ 611 h 791"/>
                  <a:gd name="T28" fmla="*/ 1504 w 1078"/>
                  <a:gd name="T29" fmla="*/ 606 h 791"/>
                  <a:gd name="T30" fmla="*/ 1383 w 1078"/>
                  <a:gd name="T31" fmla="*/ 611 h 791"/>
                  <a:gd name="T32" fmla="*/ 794 w 1078"/>
                  <a:gd name="T33" fmla="*/ 725 h 791"/>
                  <a:gd name="T34" fmla="*/ 195 w 1078"/>
                  <a:gd name="T35" fmla="*/ 1108 h 791"/>
                  <a:gd name="T36" fmla="*/ 0 w 1078"/>
                  <a:gd name="T37" fmla="*/ 1639 h 791"/>
                  <a:gd name="T38" fmla="*/ 98 w 1078"/>
                  <a:gd name="T39" fmla="*/ 1930 h 791"/>
                  <a:gd name="T40" fmla="*/ 337 w 1078"/>
                  <a:gd name="T41" fmla="*/ 2172 h 791"/>
                  <a:gd name="T42" fmla="*/ 494 w 1078"/>
                  <a:gd name="T43" fmla="*/ 2354 h 791"/>
                  <a:gd name="T44" fmla="*/ 322 w 1078"/>
                  <a:gd name="T45" fmla="*/ 2546 h 791"/>
                  <a:gd name="T46" fmla="*/ 249 w 1078"/>
                  <a:gd name="T47" fmla="*/ 2759 h 791"/>
                  <a:gd name="T48" fmla="*/ 358 w 1078"/>
                  <a:gd name="T49" fmla="*/ 3100 h 791"/>
                  <a:gd name="T50" fmla="*/ 775 w 1078"/>
                  <a:gd name="T51" fmla="*/ 3377 h 791"/>
                  <a:gd name="T52" fmla="*/ 1395 w 1078"/>
                  <a:gd name="T53" fmla="*/ 3455 h 791"/>
                  <a:gd name="T54" fmla="*/ 1416 w 1078"/>
                  <a:gd name="T55" fmla="*/ 3448 h 791"/>
                  <a:gd name="T56" fmla="*/ 1439 w 1078"/>
                  <a:gd name="T57" fmla="*/ 3448 h 791"/>
                  <a:gd name="T58" fmla="*/ 1460 w 1078"/>
                  <a:gd name="T59" fmla="*/ 3455 h 791"/>
                  <a:gd name="T60" fmla="*/ 1455 w 1078"/>
                  <a:gd name="T61" fmla="*/ 3475 h 791"/>
                  <a:gd name="T62" fmla="*/ 1460 w 1078"/>
                  <a:gd name="T63" fmla="*/ 3496 h 791"/>
                  <a:gd name="T64" fmla="*/ 1557 w 1078"/>
                  <a:gd name="T65" fmla="*/ 3754 h 791"/>
                  <a:gd name="T66" fmla="*/ 1963 w 1078"/>
                  <a:gd name="T67" fmla="*/ 4017 h 791"/>
                  <a:gd name="T68" fmla="*/ 2556 w 1078"/>
                  <a:gd name="T69" fmla="*/ 4095 h 791"/>
                  <a:gd name="T70" fmla="*/ 2973 w 1078"/>
                  <a:gd name="T71" fmla="*/ 4001 h 791"/>
                  <a:gd name="T72" fmla="*/ 3303 w 1078"/>
                  <a:gd name="T73" fmla="*/ 3821 h 791"/>
                  <a:gd name="T74" fmla="*/ 3516 w 1078"/>
                  <a:gd name="T75" fmla="*/ 3688 h 791"/>
                  <a:gd name="T76" fmla="*/ 3739 w 1078"/>
                  <a:gd name="T77" fmla="*/ 3731 h 791"/>
                  <a:gd name="T78" fmla="*/ 3985 w 1078"/>
                  <a:gd name="T79" fmla="*/ 3747 h 791"/>
                  <a:gd name="T80" fmla="*/ 4473 w 1078"/>
                  <a:gd name="T81" fmla="*/ 3660 h 791"/>
                  <a:gd name="T82" fmla="*/ 4909 w 1078"/>
                  <a:gd name="T83" fmla="*/ 3385 h 791"/>
                  <a:gd name="T84" fmla="*/ 5053 w 1078"/>
                  <a:gd name="T85" fmla="*/ 2996 h 791"/>
                  <a:gd name="T86" fmla="*/ 5049 w 1078"/>
                  <a:gd name="T87" fmla="*/ 2972 h 791"/>
                  <a:gd name="T88" fmla="*/ 5049 w 1078"/>
                  <a:gd name="T89" fmla="*/ 2951 h 791"/>
                  <a:gd name="T90" fmla="*/ 5223 w 1078"/>
                  <a:gd name="T91" fmla="*/ 2894 h 791"/>
                  <a:gd name="T92" fmla="*/ 5633 w 1078"/>
                  <a:gd name="T93" fmla="*/ 2660 h 791"/>
                  <a:gd name="T94" fmla="*/ 5831 w 1078"/>
                  <a:gd name="T95" fmla="*/ 2333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78"/>
                  <a:gd name="T145" fmla="*/ 0 h 791"/>
                  <a:gd name="T146" fmla="*/ 1078 w 1078"/>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78" h="791">
                    <a:moveTo>
                      <a:pt x="1077" y="428"/>
                    </a:moveTo>
                    <a:lnTo>
                      <a:pt x="1075" y="416"/>
                    </a:lnTo>
                    <a:lnTo>
                      <a:pt x="1072" y="405"/>
                    </a:lnTo>
                    <a:lnTo>
                      <a:pt x="1068" y="395"/>
                    </a:lnTo>
                    <a:lnTo>
                      <a:pt x="1062" y="384"/>
                    </a:lnTo>
                    <a:lnTo>
                      <a:pt x="1055" y="374"/>
                    </a:lnTo>
                    <a:lnTo>
                      <a:pt x="1046" y="366"/>
                    </a:lnTo>
                    <a:lnTo>
                      <a:pt x="1037" y="357"/>
                    </a:lnTo>
                    <a:lnTo>
                      <a:pt x="1027" y="349"/>
                    </a:lnTo>
                    <a:lnTo>
                      <a:pt x="1029" y="344"/>
                    </a:lnTo>
                    <a:lnTo>
                      <a:pt x="1030" y="337"/>
                    </a:lnTo>
                    <a:lnTo>
                      <a:pt x="1031" y="332"/>
                    </a:lnTo>
                    <a:lnTo>
                      <a:pt x="1032" y="325"/>
                    </a:lnTo>
                    <a:lnTo>
                      <a:pt x="1033" y="320"/>
                    </a:lnTo>
                    <a:lnTo>
                      <a:pt x="1033" y="314"/>
                    </a:lnTo>
                    <a:lnTo>
                      <a:pt x="1033" y="307"/>
                    </a:lnTo>
                    <a:lnTo>
                      <a:pt x="1033" y="302"/>
                    </a:lnTo>
                    <a:lnTo>
                      <a:pt x="1027" y="271"/>
                    </a:lnTo>
                    <a:lnTo>
                      <a:pt x="1012" y="242"/>
                    </a:lnTo>
                    <a:lnTo>
                      <a:pt x="992" y="217"/>
                    </a:lnTo>
                    <a:lnTo>
                      <a:pt x="965" y="194"/>
                    </a:lnTo>
                    <a:lnTo>
                      <a:pt x="932" y="176"/>
                    </a:lnTo>
                    <a:lnTo>
                      <a:pt x="895" y="161"/>
                    </a:lnTo>
                    <a:lnTo>
                      <a:pt x="854" y="151"/>
                    </a:lnTo>
                    <a:lnTo>
                      <a:pt x="811" y="146"/>
                    </a:lnTo>
                    <a:lnTo>
                      <a:pt x="801" y="113"/>
                    </a:lnTo>
                    <a:lnTo>
                      <a:pt x="781" y="82"/>
                    </a:lnTo>
                    <a:lnTo>
                      <a:pt x="754" y="56"/>
                    </a:lnTo>
                    <a:lnTo>
                      <a:pt x="720" y="34"/>
                    </a:lnTo>
                    <a:lnTo>
                      <a:pt x="680" y="17"/>
                    </a:lnTo>
                    <a:lnTo>
                      <a:pt x="636" y="5"/>
                    </a:lnTo>
                    <a:lnTo>
                      <a:pt x="587" y="0"/>
                    </a:lnTo>
                    <a:lnTo>
                      <a:pt x="536" y="0"/>
                    </a:lnTo>
                    <a:lnTo>
                      <a:pt x="498" y="5"/>
                    </a:lnTo>
                    <a:lnTo>
                      <a:pt x="461" y="14"/>
                    </a:lnTo>
                    <a:lnTo>
                      <a:pt x="427" y="24"/>
                    </a:lnTo>
                    <a:lnTo>
                      <a:pt x="397" y="39"/>
                    </a:lnTo>
                    <a:lnTo>
                      <a:pt x="369" y="56"/>
                    </a:lnTo>
                    <a:lnTo>
                      <a:pt x="345" y="74"/>
                    </a:lnTo>
                    <a:lnTo>
                      <a:pt x="324" y="95"/>
                    </a:lnTo>
                    <a:lnTo>
                      <a:pt x="308" y="118"/>
                    </a:lnTo>
                    <a:lnTo>
                      <a:pt x="300" y="118"/>
                    </a:lnTo>
                    <a:lnTo>
                      <a:pt x="293" y="117"/>
                    </a:lnTo>
                    <a:lnTo>
                      <a:pt x="285" y="117"/>
                    </a:lnTo>
                    <a:lnTo>
                      <a:pt x="277" y="117"/>
                    </a:lnTo>
                    <a:lnTo>
                      <a:pt x="270" y="117"/>
                    </a:lnTo>
                    <a:lnTo>
                      <a:pt x="263" y="117"/>
                    </a:lnTo>
                    <a:lnTo>
                      <a:pt x="255" y="118"/>
                    </a:lnTo>
                    <a:lnTo>
                      <a:pt x="248" y="118"/>
                    </a:lnTo>
                    <a:lnTo>
                      <a:pt x="195" y="126"/>
                    </a:lnTo>
                    <a:lnTo>
                      <a:pt x="146" y="140"/>
                    </a:lnTo>
                    <a:lnTo>
                      <a:pt x="104" y="160"/>
                    </a:lnTo>
                    <a:lnTo>
                      <a:pt x="66" y="184"/>
                    </a:lnTo>
                    <a:lnTo>
                      <a:pt x="36" y="214"/>
                    </a:lnTo>
                    <a:lnTo>
                      <a:pt x="15" y="245"/>
                    </a:lnTo>
                    <a:lnTo>
                      <a:pt x="2" y="279"/>
                    </a:lnTo>
                    <a:lnTo>
                      <a:pt x="0" y="316"/>
                    </a:lnTo>
                    <a:lnTo>
                      <a:pt x="3" y="335"/>
                    </a:lnTo>
                    <a:lnTo>
                      <a:pt x="9" y="354"/>
                    </a:lnTo>
                    <a:lnTo>
                      <a:pt x="18" y="372"/>
                    </a:lnTo>
                    <a:lnTo>
                      <a:pt x="31" y="389"/>
                    </a:lnTo>
                    <a:lnTo>
                      <a:pt x="45" y="405"/>
                    </a:lnTo>
                    <a:lnTo>
                      <a:pt x="62" y="419"/>
                    </a:lnTo>
                    <a:lnTo>
                      <a:pt x="82" y="432"/>
                    </a:lnTo>
                    <a:lnTo>
                      <a:pt x="104" y="443"/>
                    </a:lnTo>
                    <a:lnTo>
                      <a:pt x="91" y="454"/>
                    </a:lnTo>
                    <a:lnTo>
                      <a:pt x="79" y="466"/>
                    </a:lnTo>
                    <a:lnTo>
                      <a:pt x="68" y="478"/>
                    </a:lnTo>
                    <a:lnTo>
                      <a:pt x="59" y="491"/>
                    </a:lnTo>
                    <a:lnTo>
                      <a:pt x="53" y="504"/>
                    </a:lnTo>
                    <a:lnTo>
                      <a:pt x="48" y="518"/>
                    </a:lnTo>
                    <a:lnTo>
                      <a:pt x="46" y="532"/>
                    </a:lnTo>
                    <a:lnTo>
                      <a:pt x="46" y="547"/>
                    </a:lnTo>
                    <a:lnTo>
                      <a:pt x="53" y="573"/>
                    </a:lnTo>
                    <a:lnTo>
                      <a:pt x="66" y="598"/>
                    </a:lnTo>
                    <a:lnTo>
                      <a:pt x="86" y="619"/>
                    </a:lnTo>
                    <a:lnTo>
                      <a:pt x="112" y="637"/>
                    </a:lnTo>
                    <a:lnTo>
                      <a:pt x="143" y="651"/>
                    </a:lnTo>
                    <a:lnTo>
                      <a:pt x="179" y="661"/>
                    </a:lnTo>
                    <a:lnTo>
                      <a:pt x="217" y="666"/>
                    </a:lnTo>
                    <a:lnTo>
                      <a:pt x="257" y="666"/>
                    </a:lnTo>
                    <a:lnTo>
                      <a:pt x="258" y="665"/>
                    </a:lnTo>
                    <a:lnTo>
                      <a:pt x="260" y="665"/>
                    </a:lnTo>
                    <a:lnTo>
                      <a:pt x="261" y="665"/>
                    </a:lnTo>
                    <a:lnTo>
                      <a:pt x="262" y="665"/>
                    </a:lnTo>
                    <a:lnTo>
                      <a:pt x="264" y="665"/>
                    </a:lnTo>
                    <a:lnTo>
                      <a:pt x="265" y="665"/>
                    </a:lnTo>
                    <a:lnTo>
                      <a:pt x="267" y="665"/>
                    </a:lnTo>
                    <a:lnTo>
                      <a:pt x="269" y="663"/>
                    </a:lnTo>
                    <a:lnTo>
                      <a:pt x="269" y="666"/>
                    </a:lnTo>
                    <a:lnTo>
                      <a:pt x="268" y="667"/>
                    </a:lnTo>
                    <a:lnTo>
                      <a:pt x="268" y="668"/>
                    </a:lnTo>
                    <a:lnTo>
                      <a:pt x="268" y="670"/>
                    </a:lnTo>
                    <a:lnTo>
                      <a:pt x="268" y="671"/>
                    </a:lnTo>
                    <a:lnTo>
                      <a:pt x="269" y="673"/>
                    </a:lnTo>
                    <a:lnTo>
                      <a:pt x="269" y="674"/>
                    </a:lnTo>
                    <a:lnTo>
                      <a:pt x="269" y="675"/>
                    </a:lnTo>
                    <a:lnTo>
                      <a:pt x="274" y="701"/>
                    </a:lnTo>
                    <a:lnTo>
                      <a:pt x="287" y="724"/>
                    </a:lnTo>
                    <a:lnTo>
                      <a:pt x="307" y="745"/>
                    </a:lnTo>
                    <a:lnTo>
                      <a:pt x="332" y="762"/>
                    </a:lnTo>
                    <a:lnTo>
                      <a:pt x="362" y="775"/>
                    </a:lnTo>
                    <a:lnTo>
                      <a:pt x="395" y="785"/>
                    </a:lnTo>
                    <a:lnTo>
                      <a:pt x="432" y="790"/>
                    </a:lnTo>
                    <a:lnTo>
                      <a:pt x="471" y="790"/>
                    </a:lnTo>
                    <a:lnTo>
                      <a:pt x="498" y="785"/>
                    </a:lnTo>
                    <a:lnTo>
                      <a:pt x="524" y="780"/>
                    </a:lnTo>
                    <a:lnTo>
                      <a:pt x="548" y="772"/>
                    </a:lnTo>
                    <a:lnTo>
                      <a:pt x="571" y="762"/>
                    </a:lnTo>
                    <a:lnTo>
                      <a:pt x="590" y="750"/>
                    </a:lnTo>
                    <a:lnTo>
                      <a:pt x="609" y="737"/>
                    </a:lnTo>
                    <a:lnTo>
                      <a:pt x="624" y="722"/>
                    </a:lnTo>
                    <a:lnTo>
                      <a:pt x="636" y="706"/>
                    </a:lnTo>
                    <a:lnTo>
                      <a:pt x="648" y="711"/>
                    </a:lnTo>
                    <a:lnTo>
                      <a:pt x="662" y="715"/>
                    </a:lnTo>
                    <a:lnTo>
                      <a:pt x="675" y="718"/>
                    </a:lnTo>
                    <a:lnTo>
                      <a:pt x="689" y="720"/>
                    </a:lnTo>
                    <a:lnTo>
                      <a:pt x="704" y="722"/>
                    </a:lnTo>
                    <a:lnTo>
                      <a:pt x="719" y="723"/>
                    </a:lnTo>
                    <a:lnTo>
                      <a:pt x="735" y="723"/>
                    </a:lnTo>
                    <a:lnTo>
                      <a:pt x="750" y="722"/>
                    </a:lnTo>
                    <a:lnTo>
                      <a:pt x="789" y="717"/>
                    </a:lnTo>
                    <a:lnTo>
                      <a:pt x="825" y="706"/>
                    </a:lnTo>
                    <a:lnTo>
                      <a:pt x="856" y="692"/>
                    </a:lnTo>
                    <a:lnTo>
                      <a:pt x="883" y="673"/>
                    </a:lnTo>
                    <a:lnTo>
                      <a:pt x="905" y="653"/>
                    </a:lnTo>
                    <a:lnTo>
                      <a:pt x="921" y="629"/>
                    </a:lnTo>
                    <a:lnTo>
                      <a:pt x="930" y="604"/>
                    </a:lnTo>
                    <a:lnTo>
                      <a:pt x="932" y="578"/>
                    </a:lnTo>
                    <a:lnTo>
                      <a:pt x="932" y="577"/>
                    </a:lnTo>
                    <a:lnTo>
                      <a:pt x="931" y="574"/>
                    </a:lnTo>
                    <a:lnTo>
                      <a:pt x="931" y="573"/>
                    </a:lnTo>
                    <a:lnTo>
                      <a:pt x="931" y="572"/>
                    </a:lnTo>
                    <a:lnTo>
                      <a:pt x="931" y="571"/>
                    </a:lnTo>
                    <a:lnTo>
                      <a:pt x="931" y="569"/>
                    </a:lnTo>
                    <a:lnTo>
                      <a:pt x="930" y="568"/>
                    </a:lnTo>
                    <a:lnTo>
                      <a:pt x="930" y="567"/>
                    </a:lnTo>
                    <a:lnTo>
                      <a:pt x="963" y="558"/>
                    </a:lnTo>
                    <a:lnTo>
                      <a:pt x="991" y="546"/>
                    </a:lnTo>
                    <a:lnTo>
                      <a:pt x="1017" y="531"/>
                    </a:lnTo>
                    <a:lnTo>
                      <a:pt x="1039" y="513"/>
                    </a:lnTo>
                    <a:lnTo>
                      <a:pt x="1056" y="495"/>
                    </a:lnTo>
                    <a:lnTo>
                      <a:pt x="1069" y="473"/>
                    </a:lnTo>
                    <a:lnTo>
                      <a:pt x="1075" y="450"/>
                    </a:lnTo>
                    <a:lnTo>
                      <a:pt x="1077" y="428"/>
                    </a:lnTo>
                  </a:path>
                </a:pathLst>
              </a:custGeom>
              <a:solidFill>
                <a:schemeClr val="bg1"/>
              </a:solidFill>
              <a:ln w="19050" cap="rnd" cmpd="sng">
                <a:solidFill>
                  <a:srgbClr val="006699"/>
                </a:solidFill>
                <a:round/>
                <a:headEnd/>
                <a:tailEnd/>
              </a:ln>
            </p:spPr>
            <p:txBody>
              <a:bodyPr/>
              <a:lstStyle/>
              <a:p>
                <a:endParaRPr lang="zh-CN" altLang="en-US" sz="1200"/>
              </a:p>
            </p:txBody>
          </p:sp>
        </p:grpSp>
        <p:sp>
          <p:nvSpPr>
            <p:cNvPr id="5124" name="Oval 171"/>
            <p:cNvSpPr>
              <a:spLocks noChangeArrowheads="1"/>
            </p:cNvSpPr>
            <p:nvPr/>
          </p:nvSpPr>
          <p:spPr bwMode="auto">
            <a:xfrm>
              <a:off x="1042988" y="3573463"/>
              <a:ext cx="2520949" cy="2350662"/>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solidFill>
                  <a:schemeClr val="lt1"/>
                </a:solidFill>
                <a:latin typeface="+mn-lt"/>
                <a:ea typeface="+mn-ea"/>
              </a:endParaRPr>
            </a:p>
          </p:txBody>
        </p:sp>
        <p:sp>
          <p:nvSpPr>
            <p:cNvPr id="5130" name="Text Box 163"/>
            <p:cNvSpPr txBox="1">
              <a:spLocks noChangeArrowheads="1"/>
            </p:cNvSpPr>
            <p:nvPr/>
          </p:nvSpPr>
          <p:spPr bwMode="auto">
            <a:xfrm>
              <a:off x="5508104" y="4797152"/>
              <a:ext cx="747801" cy="307776"/>
            </a:xfrm>
            <a:prstGeom prst="rect">
              <a:avLst/>
            </a:prstGeom>
            <a:noFill/>
            <a:ln w="9525">
              <a:noFill/>
              <a:miter lim="800000"/>
              <a:headEnd/>
              <a:tailEnd/>
            </a:ln>
          </p:spPr>
          <p:txBody>
            <a:bodyPr wrap="none">
              <a:spAutoFit/>
            </a:bodyPr>
            <a:lstStyle/>
            <a:p>
              <a:r>
                <a:rPr lang="en-US" altLang="zh-CN" sz="1000" b="1" dirty="0"/>
                <a:t>Host </a:t>
              </a:r>
              <a:r>
                <a:rPr lang="en-US" altLang="zh-CN" sz="1000" b="1" dirty="0" smtClean="0"/>
                <a:t>B</a:t>
              </a:r>
              <a:endParaRPr lang="en-US" altLang="zh-CN" sz="1000" b="1" dirty="0"/>
            </a:p>
          </p:txBody>
        </p:sp>
        <p:sp>
          <p:nvSpPr>
            <p:cNvPr id="5132" name="Text Box 8"/>
            <p:cNvSpPr txBox="1">
              <a:spLocks noChangeArrowheads="1"/>
            </p:cNvSpPr>
            <p:nvPr/>
          </p:nvSpPr>
          <p:spPr bwMode="auto">
            <a:xfrm>
              <a:off x="3597324" y="3501008"/>
              <a:ext cx="1925888" cy="326958"/>
            </a:xfrm>
            <a:prstGeom prst="rect">
              <a:avLst/>
            </a:prstGeom>
            <a:noFill/>
            <a:ln w="9525">
              <a:noFill/>
              <a:miter lim="800000"/>
              <a:headEnd/>
              <a:tailEnd/>
            </a:ln>
          </p:spPr>
          <p:txBody>
            <a:bodyPr wrap="none" lIns="91393" tIns="45698" rIns="91393" bIns="45698">
              <a:spAutoFit/>
            </a:bodyPr>
            <a:lstStyle/>
            <a:p>
              <a:pPr algn="ctr"/>
              <a:r>
                <a:rPr lang="en-US" altLang="zh-CN" sz="1100" b="1" dirty="0"/>
                <a:t>MPLS/IP Backbone </a:t>
              </a:r>
              <a:r>
                <a:rPr lang="en-US" altLang="zh-CN" sz="1100" b="1" dirty="0">
                  <a:solidFill>
                    <a:srgbClr val="4D4D4D"/>
                  </a:solidFill>
                </a:rPr>
                <a:t> </a:t>
              </a:r>
            </a:p>
          </p:txBody>
        </p:sp>
        <p:grpSp>
          <p:nvGrpSpPr>
            <p:cNvPr id="3" name="Group 16"/>
            <p:cNvGrpSpPr>
              <a:grpSpLocks/>
            </p:cNvGrpSpPr>
            <p:nvPr/>
          </p:nvGrpSpPr>
          <p:grpSpPr bwMode="auto">
            <a:xfrm>
              <a:off x="1911350" y="2976563"/>
              <a:ext cx="1163638" cy="676275"/>
              <a:chOff x="3593" y="4294"/>
              <a:chExt cx="733" cy="426"/>
            </a:xfrm>
          </p:grpSpPr>
          <p:pic>
            <p:nvPicPr>
              <p:cNvPr id="5179" name="Picture 17"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5180" name="Text Box 18"/>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dirty="0">
                    <a:solidFill>
                      <a:schemeClr val="bg1"/>
                    </a:solidFill>
                    <a:latin typeface="FrutigerNext LT BlackCn" pitchFamily="34" charset="0"/>
                    <a:ea typeface="ＭＳ Ｐゴシック" pitchFamily="34" charset="-128"/>
                  </a:rPr>
                  <a:t>PE-1</a:t>
                </a:r>
              </a:p>
            </p:txBody>
          </p:sp>
        </p:grpSp>
        <p:sp>
          <p:nvSpPr>
            <p:cNvPr id="5136" name="Line 68"/>
            <p:cNvSpPr>
              <a:spLocks noChangeShapeType="1"/>
            </p:cNvSpPr>
            <p:nvPr/>
          </p:nvSpPr>
          <p:spPr bwMode="auto">
            <a:xfrm flipH="1">
              <a:off x="2124075" y="4149725"/>
              <a:ext cx="0" cy="577850"/>
            </a:xfrm>
            <a:prstGeom prst="line">
              <a:avLst/>
            </a:prstGeom>
            <a:noFill/>
            <a:ln w="9525">
              <a:solidFill>
                <a:schemeClr val="tx1"/>
              </a:solidFill>
              <a:round/>
              <a:headEnd/>
              <a:tailEnd/>
            </a:ln>
          </p:spPr>
          <p:txBody>
            <a:bodyPr/>
            <a:lstStyle/>
            <a:p>
              <a:endParaRPr lang="zh-CN" altLang="en-US" sz="1200"/>
            </a:p>
          </p:txBody>
        </p:sp>
        <p:grpSp>
          <p:nvGrpSpPr>
            <p:cNvPr id="4" name="Group 13"/>
            <p:cNvGrpSpPr>
              <a:grpSpLocks/>
            </p:cNvGrpSpPr>
            <p:nvPr/>
          </p:nvGrpSpPr>
          <p:grpSpPr bwMode="auto">
            <a:xfrm>
              <a:off x="6084888" y="2997200"/>
              <a:ext cx="1163637" cy="676275"/>
              <a:chOff x="3593" y="4294"/>
              <a:chExt cx="733" cy="426"/>
            </a:xfrm>
          </p:grpSpPr>
          <p:pic>
            <p:nvPicPr>
              <p:cNvPr id="5177" name="Picture 14"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5178" name="Text Box 15"/>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a:solidFill>
                      <a:schemeClr val="bg1"/>
                    </a:solidFill>
                    <a:latin typeface="FrutigerNext LT BlackCn" pitchFamily="34" charset="0"/>
                    <a:ea typeface="ＭＳ Ｐゴシック" pitchFamily="34" charset="-128"/>
                  </a:rPr>
                  <a:t>PE-2</a:t>
                </a:r>
              </a:p>
            </p:txBody>
          </p:sp>
        </p:grpSp>
        <p:sp>
          <p:nvSpPr>
            <p:cNvPr id="5146" name="Text Box 153"/>
            <p:cNvSpPr txBox="1">
              <a:spLocks noChangeArrowheads="1"/>
            </p:cNvSpPr>
            <p:nvPr/>
          </p:nvSpPr>
          <p:spPr bwMode="auto">
            <a:xfrm>
              <a:off x="1042988" y="4775201"/>
              <a:ext cx="747801" cy="307776"/>
            </a:xfrm>
            <a:prstGeom prst="rect">
              <a:avLst/>
            </a:prstGeom>
            <a:noFill/>
            <a:ln w="9525">
              <a:noFill/>
              <a:miter lim="800000"/>
              <a:headEnd/>
              <a:tailEnd/>
            </a:ln>
          </p:spPr>
          <p:txBody>
            <a:bodyPr wrap="none">
              <a:spAutoFit/>
            </a:bodyPr>
            <a:lstStyle/>
            <a:p>
              <a:r>
                <a:rPr lang="en-US" altLang="zh-CN" sz="1000" b="1" dirty="0"/>
                <a:t>Host </a:t>
              </a:r>
              <a:r>
                <a:rPr lang="en-US" altLang="zh-CN" sz="1000" b="1" dirty="0" smtClean="0"/>
                <a:t>A</a:t>
              </a:r>
              <a:endParaRPr lang="en-US" altLang="zh-CN" sz="1000" b="1" dirty="0"/>
            </a:p>
          </p:txBody>
        </p:sp>
        <p:sp>
          <p:nvSpPr>
            <p:cNvPr id="68" name="Text Box 103"/>
            <p:cNvSpPr txBox="1">
              <a:spLocks noChangeArrowheads="1"/>
            </p:cNvSpPr>
            <p:nvPr/>
          </p:nvSpPr>
          <p:spPr bwMode="auto">
            <a:xfrm>
              <a:off x="1835696" y="5589241"/>
              <a:ext cx="1116491" cy="307776"/>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#1</a:t>
              </a:r>
              <a:endParaRPr lang="en-US" altLang="zh-CN" sz="1000" b="1" dirty="0"/>
            </a:p>
          </p:txBody>
        </p:sp>
        <p:sp>
          <p:nvSpPr>
            <p:cNvPr id="69" name="Text Box 103"/>
            <p:cNvSpPr txBox="1">
              <a:spLocks noChangeArrowheads="1"/>
            </p:cNvSpPr>
            <p:nvPr/>
          </p:nvSpPr>
          <p:spPr bwMode="auto">
            <a:xfrm>
              <a:off x="6156175" y="5589241"/>
              <a:ext cx="1116491" cy="307776"/>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#2</a:t>
              </a:r>
              <a:endParaRPr lang="en-US" altLang="zh-CN" sz="1000" b="1" dirty="0"/>
            </a:p>
          </p:txBody>
        </p:sp>
        <p:cxnSp>
          <p:nvCxnSpPr>
            <p:cNvPr id="47" name="直接箭头连接符 46"/>
            <p:cNvCxnSpPr/>
            <p:nvPr/>
          </p:nvCxnSpPr>
          <p:spPr>
            <a:xfrm flipV="1">
              <a:off x="7164288" y="3645024"/>
              <a:ext cx="0" cy="1008112"/>
            </a:xfrm>
            <a:prstGeom prst="straightConnector1">
              <a:avLst/>
            </a:prstGeom>
            <a:noFill/>
            <a:ln w="57150">
              <a:solidFill>
                <a:srgbClr val="FF0000"/>
              </a:solidFill>
              <a:round/>
              <a:headEnd/>
              <a:tailEnd type="triangle" w="med" len="med"/>
            </a:ln>
            <a:effectLst>
              <a:outerShdw dist="107763" dir="8100000" algn="ctr" rotWithShape="0">
                <a:schemeClr val="bg2">
                  <a:alpha val="50000"/>
                </a:schemeClr>
              </a:outerShdw>
            </a:effectLst>
          </p:spPr>
        </p:cxnSp>
        <p:sp>
          <p:nvSpPr>
            <p:cNvPr id="51" name="Text Box 175"/>
            <p:cNvSpPr txBox="1">
              <a:spLocks noChangeArrowheads="1"/>
            </p:cNvSpPr>
            <p:nvPr/>
          </p:nvSpPr>
          <p:spPr bwMode="auto">
            <a:xfrm>
              <a:off x="7164288" y="4293096"/>
              <a:ext cx="1423066" cy="307776"/>
            </a:xfrm>
            <a:prstGeom prst="rect">
              <a:avLst/>
            </a:prstGeom>
            <a:noFill/>
            <a:ln w="9525">
              <a:noFill/>
              <a:miter lim="800000"/>
              <a:headEnd/>
              <a:tailEnd/>
            </a:ln>
          </p:spPr>
          <p:txBody>
            <a:bodyPr wrap="none">
              <a:spAutoFit/>
            </a:bodyPr>
            <a:lstStyle/>
            <a:p>
              <a:r>
                <a:rPr lang="en-US" altLang="zh-CN" sz="1000" b="1" dirty="0" smtClean="0"/>
                <a:t>Gratuitous ARP</a:t>
              </a:r>
            </a:p>
          </p:txBody>
        </p:sp>
        <p:sp>
          <p:nvSpPr>
            <p:cNvPr id="73" name="七边形 72"/>
            <p:cNvSpPr/>
            <p:nvPr/>
          </p:nvSpPr>
          <p:spPr>
            <a:xfrm>
              <a:off x="7380312" y="3933056"/>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1</a:t>
              </a:r>
              <a:endParaRPr lang="zh-CN" altLang="en-US" sz="1200" dirty="0">
                <a:solidFill>
                  <a:schemeClr val="bg1"/>
                </a:solidFill>
              </a:endParaRPr>
            </a:p>
          </p:txBody>
        </p:sp>
        <p:cxnSp>
          <p:nvCxnSpPr>
            <p:cNvPr id="58" name="直接箭头连接符 57"/>
            <p:cNvCxnSpPr/>
            <p:nvPr/>
          </p:nvCxnSpPr>
          <p:spPr>
            <a:xfrm flipH="1">
              <a:off x="3491880" y="3356992"/>
              <a:ext cx="2232248" cy="0"/>
            </a:xfrm>
            <a:prstGeom prst="straightConnector1">
              <a:avLst/>
            </a:prstGeom>
            <a:noFill/>
            <a:ln w="57150">
              <a:solidFill>
                <a:srgbClr val="FF0000"/>
              </a:solidFill>
              <a:round/>
              <a:headEnd/>
              <a:tailEnd type="triangle" w="med" len="med"/>
            </a:ln>
            <a:effectLst>
              <a:outerShdw dist="107763" dir="8100000" algn="ctr" rotWithShape="0">
                <a:schemeClr val="bg2">
                  <a:alpha val="50000"/>
                </a:schemeClr>
              </a:outerShdw>
            </a:effectLst>
          </p:spPr>
        </p:cxnSp>
        <p:sp>
          <p:nvSpPr>
            <p:cNvPr id="59" name="Text Box 175"/>
            <p:cNvSpPr txBox="1">
              <a:spLocks noChangeArrowheads="1"/>
            </p:cNvSpPr>
            <p:nvPr/>
          </p:nvSpPr>
          <p:spPr bwMode="auto">
            <a:xfrm>
              <a:off x="4355976" y="2875250"/>
              <a:ext cx="1146549" cy="500138"/>
            </a:xfrm>
            <a:prstGeom prst="rect">
              <a:avLst/>
            </a:prstGeom>
            <a:noFill/>
            <a:ln w="9525">
              <a:noFill/>
              <a:miter lim="800000"/>
              <a:headEnd/>
              <a:tailEnd/>
            </a:ln>
          </p:spPr>
          <p:txBody>
            <a:bodyPr wrap="none">
              <a:spAutoFit/>
            </a:bodyPr>
            <a:lstStyle/>
            <a:p>
              <a:r>
                <a:rPr lang="en-US" altLang="zh-CN" sz="1000" b="1" dirty="0" smtClean="0"/>
                <a:t>BGP update</a:t>
              </a:r>
            </a:p>
            <a:p>
              <a:r>
                <a:rPr lang="en-US" altLang="zh-CN" sz="1000" b="1" dirty="0" smtClean="0"/>
                <a:t>for host C</a:t>
              </a:r>
            </a:p>
          </p:txBody>
        </p:sp>
        <p:sp>
          <p:nvSpPr>
            <p:cNvPr id="76" name="七边形 75"/>
            <p:cNvSpPr/>
            <p:nvPr/>
          </p:nvSpPr>
          <p:spPr>
            <a:xfrm>
              <a:off x="3995936" y="2924944"/>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3</a:t>
              </a:r>
              <a:endParaRPr lang="zh-CN" altLang="en-US" sz="1200" dirty="0">
                <a:solidFill>
                  <a:schemeClr val="bg1"/>
                </a:solidFill>
              </a:endParaRPr>
            </a:p>
          </p:txBody>
        </p:sp>
        <p:cxnSp>
          <p:nvCxnSpPr>
            <p:cNvPr id="71" name="直接箭头连接符 70"/>
            <p:cNvCxnSpPr/>
            <p:nvPr/>
          </p:nvCxnSpPr>
          <p:spPr>
            <a:xfrm>
              <a:off x="2051720" y="3501008"/>
              <a:ext cx="0" cy="1080120"/>
            </a:xfrm>
            <a:prstGeom prst="straightConnector1">
              <a:avLst/>
            </a:prstGeom>
            <a:noFill/>
            <a:ln w="57150">
              <a:solidFill>
                <a:srgbClr val="FF0000"/>
              </a:solidFill>
              <a:round/>
              <a:headEnd/>
              <a:tailEnd type="triangle" w="med" len="med"/>
            </a:ln>
            <a:effectLst>
              <a:outerShdw dist="107763" dir="8100000" algn="ctr" rotWithShape="0">
                <a:schemeClr val="bg2">
                  <a:alpha val="50000"/>
                </a:schemeClr>
              </a:outerShdw>
            </a:effectLst>
          </p:spPr>
        </p:cxnSp>
        <p:sp>
          <p:nvSpPr>
            <p:cNvPr id="72" name="Text Box 175"/>
            <p:cNvSpPr txBox="1">
              <a:spLocks noChangeArrowheads="1"/>
            </p:cNvSpPr>
            <p:nvPr/>
          </p:nvSpPr>
          <p:spPr bwMode="auto">
            <a:xfrm>
              <a:off x="539552" y="3789040"/>
              <a:ext cx="1583366" cy="500138"/>
            </a:xfrm>
            <a:prstGeom prst="rect">
              <a:avLst/>
            </a:prstGeom>
            <a:noFill/>
            <a:ln w="9525">
              <a:noFill/>
              <a:miter lim="800000"/>
              <a:headEnd/>
              <a:tailEnd/>
            </a:ln>
          </p:spPr>
          <p:txBody>
            <a:bodyPr wrap="none">
              <a:spAutoFit/>
            </a:bodyPr>
            <a:lstStyle/>
            <a:p>
              <a:r>
                <a:rPr lang="en-US" altLang="zh-CN" sz="1000" b="1" dirty="0" smtClean="0"/>
                <a:t>Gratuitous ARP</a:t>
              </a:r>
            </a:p>
            <a:p>
              <a:r>
                <a:rPr lang="en-US" altLang="zh-CN" sz="1000" b="1" dirty="0" smtClean="0"/>
                <a:t>IP(C)-&gt;MAC(PE-1)</a:t>
              </a:r>
              <a:endParaRPr lang="en-US" altLang="zh-CN" sz="1000" b="1" dirty="0"/>
            </a:p>
          </p:txBody>
        </p:sp>
        <p:sp>
          <p:nvSpPr>
            <p:cNvPr id="81" name="七边形 80"/>
            <p:cNvSpPr/>
            <p:nvPr/>
          </p:nvSpPr>
          <p:spPr>
            <a:xfrm>
              <a:off x="1187624" y="4221088"/>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5</a:t>
              </a:r>
              <a:endParaRPr lang="zh-CN" altLang="en-US" sz="1200" dirty="0">
                <a:solidFill>
                  <a:schemeClr val="bg1"/>
                </a:solidFill>
              </a:endParaRPr>
            </a:p>
          </p:txBody>
        </p:sp>
        <p:grpSp>
          <p:nvGrpSpPr>
            <p:cNvPr id="102" name="组合 101"/>
            <p:cNvGrpSpPr/>
            <p:nvPr/>
          </p:nvGrpSpPr>
          <p:grpSpPr>
            <a:xfrm>
              <a:off x="6372200" y="2348880"/>
              <a:ext cx="2138406" cy="980529"/>
              <a:chOff x="6372200" y="2348880"/>
              <a:chExt cx="2138406" cy="980529"/>
            </a:xfrm>
          </p:grpSpPr>
          <p:sp>
            <p:nvSpPr>
              <p:cNvPr id="85" name="Text Box 175"/>
              <p:cNvSpPr txBox="1">
                <a:spLocks noChangeArrowheads="1"/>
              </p:cNvSpPr>
              <p:nvPr/>
            </p:nvSpPr>
            <p:spPr bwMode="auto">
              <a:xfrm>
                <a:off x="6372200" y="2636911"/>
                <a:ext cx="2138406" cy="692498"/>
              </a:xfrm>
              <a:prstGeom prst="rect">
                <a:avLst/>
              </a:prstGeom>
              <a:noFill/>
              <a:ln w="9525">
                <a:noFill/>
                <a:miter lim="800000"/>
                <a:headEnd/>
                <a:tailEnd/>
              </a:ln>
            </p:spPr>
            <p:txBody>
              <a:bodyPr wrap="none">
                <a:spAutoFit/>
              </a:bodyPr>
              <a:lstStyle/>
              <a:p>
                <a:r>
                  <a:rPr lang="en-US" altLang="zh-CN" sz="1000" b="1" dirty="0" smtClean="0"/>
                  <a:t>Create a local host route </a:t>
                </a:r>
              </a:p>
              <a:p>
                <a:r>
                  <a:rPr lang="en-US" altLang="zh-CN" sz="1000" b="1" dirty="0" smtClean="0"/>
                  <a:t>for host C</a:t>
                </a:r>
              </a:p>
              <a:p>
                <a:endParaRPr lang="en-US" altLang="zh-CN" sz="1000" b="1" dirty="0" smtClean="0"/>
              </a:p>
            </p:txBody>
          </p:sp>
          <p:sp>
            <p:nvSpPr>
              <p:cNvPr id="86" name="七边形 85"/>
              <p:cNvSpPr/>
              <p:nvPr/>
            </p:nvSpPr>
            <p:spPr>
              <a:xfrm>
                <a:off x="6876256" y="2348880"/>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2</a:t>
                </a:r>
                <a:endParaRPr lang="zh-CN" altLang="en-US" sz="1200" dirty="0">
                  <a:solidFill>
                    <a:schemeClr val="bg1"/>
                  </a:solidFill>
                </a:endParaRPr>
              </a:p>
            </p:txBody>
          </p:sp>
        </p:grpSp>
        <p:sp>
          <p:nvSpPr>
            <p:cNvPr id="87" name="Text Box 175"/>
            <p:cNvSpPr txBox="1">
              <a:spLocks noChangeArrowheads="1"/>
            </p:cNvSpPr>
            <p:nvPr/>
          </p:nvSpPr>
          <p:spPr bwMode="auto">
            <a:xfrm>
              <a:off x="1259632" y="2636912"/>
              <a:ext cx="1645482" cy="692498"/>
            </a:xfrm>
            <a:prstGeom prst="rect">
              <a:avLst/>
            </a:prstGeom>
            <a:noFill/>
            <a:ln w="9525">
              <a:noFill/>
              <a:miter lim="800000"/>
              <a:headEnd/>
              <a:tailEnd/>
            </a:ln>
          </p:spPr>
          <p:txBody>
            <a:bodyPr wrap="none">
              <a:spAutoFit/>
            </a:bodyPr>
            <a:lstStyle/>
            <a:p>
              <a:r>
                <a:rPr lang="en-US" altLang="zh-CN" sz="1000" b="1" dirty="0" smtClean="0"/>
                <a:t>Update host route </a:t>
              </a:r>
            </a:p>
            <a:p>
              <a:r>
                <a:rPr lang="en-US" altLang="zh-CN" sz="1000" b="1" dirty="0" smtClean="0"/>
                <a:t>for host C</a:t>
              </a:r>
            </a:p>
            <a:p>
              <a:endParaRPr lang="en-US" altLang="zh-CN" sz="1000" b="1" dirty="0" smtClean="0"/>
            </a:p>
          </p:txBody>
        </p:sp>
        <p:sp>
          <p:nvSpPr>
            <p:cNvPr id="88" name="七边形 87"/>
            <p:cNvSpPr/>
            <p:nvPr/>
          </p:nvSpPr>
          <p:spPr>
            <a:xfrm>
              <a:off x="1763688" y="2276872"/>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4</a:t>
              </a:r>
              <a:endParaRPr lang="zh-CN" altLang="en-US" sz="1200" dirty="0">
                <a:solidFill>
                  <a:schemeClr val="bg1"/>
                </a:solidFill>
              </a:endParaRPr>
            </a:p>
          </p:txBody>
        </p:sp>
        <p:sp>
          <p:nvSpPr>
            <p:cNvPr id="106" name="七边形 105"/>
            <p:cNvSpPr/>
            <p:nvPr/>
          </p:nvSpPr>
          <p:spPr>
            <a:xfrm>
              <a:off x="3532084" y="5284283"/>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0</a:t>
              </a:r>
              <a:endParaRPr lang="zh-CN" altLang="en-US" sz="1200" dirty="0">
                <a:solidFill>
                  <a:schemeClr val="bg1"/>
                </a:solidFill>
              </a:endParaRPr>
            </a:p>
          </p:txBody>
        </p:sp>
        <p:sp>
          <p:nvSpPr>
            <p:cNvPr id="107" name="Text Box 175"/>
            <p:cNvSpPr txBox="1">
              <a:spLocks noChangeArrowheads="1"/>
            </p:cNvSpPr>
            <p:nvPr/>
          </p:nvSpPr>
          <p:spPr bwMode="auto">
            <a:xfrm>
              <a:off x="3835244" y="5243968"/>
              <a:ext cx="1741662" cy="500138"/>
            </a:xfrm>
            <a:prstGeom prst="rect">
              <a:avLst/>
            </a:prstGeom>
            <a:noFill/>
            <a:ln w="9525">
              <a:noFill/>
              <a:miter lim="800000"/>
              <a:headEnd/>
              <a:tailEnd/>
            </a:ln>
          </p:spPr>
          <p:txBody>
            <a:bodyPr wrap="none">
              <a:spAutoFit/>
            </a:bodyPr>
            <a:lstStyle/>
            <a:p>
              <a:r>
                <a:rPr lang="en-US" altLang="zh-CN" sz="1000" b="1" dirty="0" smtClean="0"/>
                <a:t>Host C moves from </a:t>
              </a:r>
            </a:p>
            <a:p>
              <a:r>
                <a:rPr lang="en-US" altLang="zh-CN" sz="1000" b="1" dirty="0" smtClean="0"/>
                <a:t>Site #1 to Site #2</a:t>
              </a:r>
            </a:p>
          </p:txBody>
        </p:sp>
        <p:grpSp>
          <p:nvGrpSpPr>
            <p:cNvPr id="52" name="组合 51"/>
            <p:cNvGrpSpPr/>
            <p:nvPr/>
          </p:nvGrpSpPr>
          <p:grpSpPr>
            <a:xfrm>
              <a:off x="1835696" y="3573016"/>
              <a:ext cx="5581798" cy="1729180"/>
              <a:chOff x="2014538" y="2060848"/>
              <a:chExt cx="5581798" cy="1729180"/>
            </a:xfrm>
          </p:grpSpPr>
          <p:grpSp>
            <p:nvGrpSpPr>
              <p:cNvPr id="53" name="组合 52"/>
              <p:cNvGrpSpPr/>
              <p:nvPr/>
            </p:nvGrpSpPr>
            <p:grpSpPr>
              <a:xfrm>
                <a:off x="2051720" y="2060848"/>
                <a:ext cx="1224135" cy="1155178"/>
                <a:chOff x="1763687" y="3573463"/>
                <a:chExt cx="1224135" cy="1155178"/>
              </a:xfrm>
            </p:grpSpPr>
            <p:sp>
              <p:nvSpPr>
                <p:cNvPr id="70" name="Line 37"/>
                <p:cNvSpPr>
                  <a:spLocks noChangeShapeType="1"/>
                </p:cNvSpPr>
                <p:nvPr/>
              </p:nvSpPr>
              <p:spPr bwMode="auto">
                <a:xfrm flipH="1" flipV="1">
                  <a:off x="2338388" y="3573463"/>
                  <a:ext cx="1587" cy="64770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74" name="Line 68"/>
                <p:cNvSpPr>
                  <a:spLocks noChangeShapeType="1"/>
                </p:cNvSpPr>
                <p:nvPr/>
              </p:nvSpPr>
              <p:spPr bwMode="auto">
                <a:xfrm>
                  <a:off x="2123728" y="4221087"/>
                  <a:ext cx="347" cy="506487"/>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75" name="Line 164"/>
                <p:cNvSpPr>
                  <a:spLocks noChangeShapeType="1"/>
                </p:cNvSpPr>
                <p:nvPr/>
              </p:nvSpPr>
              <p:spPr bwMode="auto">
                <a:xfrm flipH="1">
                  <a:off x="2555776" y="4221088"/>
                  <a:ext cx="0" cy="507553"/>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77" name="Line 68"/>
                <p:cNvSpPr>
                  <a:spLocks noChangeShapeType="1"/>
                </p:cNvSpPr>
                <p:nvPr/>
              </p:nvSpPr>
              <p:spPr bwMode="auto">
                <a:xfrm flipH="1">
                  <a:off x="1763687" y="4221089"/>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p>
              </p:txBody>
            </p:sp>
          </p:grpSp>
          <p:grpSp>
            <p:nvGrpSpPr>
              <p:cNvPr id="54" name="组合 63"/>
              <p:cNvGrpSpPr/>
              <p:nvPr/>
            </p:nvGrpSpPr>
            <p:grpSpPr>
              <a:xfrm>
                <a:off x="6372201" y="2087834"/>
                <a:ext cx="1224135" cy="1165225"/>
                <a:chOff x="6084168" y="3600449"/>
                <a:chExt cx="1224135" cy="1165225"/>
              </a:xfrm>
            </p:grpSpPr>
            <p:sp>
              <p:nvSpPr>
                <p:cNvPr id="63" name="Line 40"/>
                <p:cNvSpPr>
                  <a:spLocks noChangeShapeType="1"/>
                </p:cNvSpPr>
                <p:nvPr/>
              </p:nvSpPr>
              <p:spPr bwMode="auto">
                <a:xfrm flipV="1">
                  <a:off x="6660232" y="3600449"/>
                  <a:ext cx="918" cy="692646"/>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64" name="Line 167"/>
                <p:cNvSpPr>
                  <a:spLocks noChangeShapeType="1"/>
                </p:cNvSpPr>
                <p:nvPr/>
              </p:nvSpPr>
              <p:spPr bwMode="auto">
                <a:xfrm>
                  <a:off x="6516216" y="4293096"/>
                  <a:ext cx="472" cy="399554"/>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65" name="Line 168"/>
                <p:cNvSpPr>
                  <a:spLocks noChangeShapeType="1"/>
                </p:cNvSpPr>
                <p:nvPr/>
              </p:nvSpPr>
              <p:spPr bwMode="auto">
                <a:xfrm flipH="1">
                  <a:off x="6948264" y="4293096"/>
                  <a:ext cx="794" cy="472578"/>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66" name="Line 68"/>
                <p:cNvSpPr>
                  <a:spLocks noChangeShapeType="1"/>
                </p:cNvSpPr>
                <p:nvPr/>
              </p:nvSpPr>
              <p:spPr bwMode="auto">
                <a:xfrm flipH="1">
                  <a:off x="6084168" y="4293096"/>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grpSp>
          <p:sp>
            <p:nvSpPr>
              <p:cNvPr id="55" name="AutoShape 196"/>
              <p:cNvSpPr>
                <a:spLocks noChangeArrowheads="1"/>
              </p:cNvSpPr>
              <p:nvPr/>
            </p:nvSpPr>
            <p:spPr bwMode="auto">
              <a:xfrm>
                <a:off x="2479675" y="2102520"/>
                <a:ext cx="649288" cy="503238"/>
              </a:xfrm>
              <a:prstGeom prst="star16">
                <a:avLst>
                  <a:gd name="adj" fmla="val 37500"/>
                </a:avLst>
              </a:prstGeom>
              <a:solidFill>
                <a:srgbClr val="FF0000"/>
              </a:solidFill>
              <a:ln w="9525">
                <a:solidFill>
                  <a:srgbClr val="FF0000"/>
                </a:solidFill>
                <a:miter lim="800000"/>
                <a:headEnd/>
                <a:tailEnd/>
              </a:ln>
            </p:spPr>
            <p:txBody>
              <a:bodyPr wrap="none" anchor="ctr"/>
              <a:lstStyle/>
              <a:p>
                <a:pPr algn="ctr"/>
                <a:r>
                  <a:rPr lang="en-US" altLang="zh-CN" sz="700" b="1" dirty="0">
                    <a:solidFill>
                      <a:schemeClr val="bg1"/>
                    </a:solidFill>
                  </a:rPr>
                  <a:t>ARP </a:t>
                </a:r>
              </a:p>
              <a:p>
                <a:pPr algn="ctr"/>
                <a:r>
                  <a:rPr lang="en-US" altLang="zh-CN" sz="700" b="1" dirty="0">
                    <a:solidFill>
                      <a:schemeClr val="bg1"/>
                    </a:solidFill>
                  </a:rPr>
                  <a:t>Proxy</a:t>
                </a:r>
              </a:p>
            </p:txBody>
          </p:sp>
          <p:sp>
            <p:nvSpPr>
              <p:cNvPr id="56" name="AutoShape 198"/>
              <p:cNvSpPr>
                <a:spLocks noChangeArrowheads="1"/>
              </p:cNvSpPr>
              <p:nvPr/>
            </p:nvSpPr>
            <p:spPr bwMode="auto">
              <a:xfrm>
                <a:off x="6407150" y="2088233"/>
                <a:ext cx="649288" cy="503237"/>
              </a:xfrm>
              <a:prstGeom prst="star16">
                <a:avLst>
                  <a:gd name="adj" fmla="val 37500"/>
                </a:avLst>
              </a:prstGeom>
              <a:solidFill>
                <a:srgbClr val="FF0000"/>
              </a:solidFill>
              <a:ln w="9525">
                <a:solidFill>
                  <a:srgbClr val="FF0000"/>
                </a:solidFill>
                <a:miter lim="800000"/>
                <a:headEnd/>
                <a:tailEnd/>
              </a:ln>
            </p:spPr>
            <p:txBody>
              <a:bodyPr wrap="none" anchor="ctr"/>
              <a:lstStyle/>
              <a:p>
                <a:pPr algn="ctr"/>
                <a:r>
                  <a:rPr lang="en-US" altLang="zh-CN" sz="700" b="1" dirty="0">
                    <a:solidFill>
                      <a:schemeClr val="bg1"/>
                    </a:solidFill>
                  </a:rPr>
                  <a:t>ARP </a:t>
                </a:r>
              </a:p>
              <a:p>
                <a:pPr algn="ctr"/>
                <a:r>
                  <a:rPr lang="en-US" altLang="zh-CN" sz="700" b="1" dirty="0">
                    <a:solidFill>
                      <a:schemeClr val="bg1"/>
                    </a:solidFill>
                  </a:rPr>
                  <a:t>Proxy</a:t>
                </a:r>
              </a:p>
            </p:txBody>
          </p:sp>
          <p:pic>
            <p:nvPicPr>
              <p:cNvPr id="57" name="Picture 158" descr="07"/>
              <p:cNvPicPr>
                <a:picLocks noChangeAspect="1" noChangeArrowheads="1"/>
              </p:cNvPicPr>
              <p:nvPr/>
            </p:nvPicPr>
            <p:blipFill>
              <a:blip r:embed="rId4" cstate="print"/>
              <a:srcRect/>
              <a:stretch>
                <a:fillRect/>
              </a:stretch>
            </p:blipFill>
            <p:spPr bwMode="auto">
              <a:xfrm>
                <a:off x="6478588" y="3035965"/>
                <a:ext cx="542925" cy="719138"/>
              </a:xfrm>
              <a:prstGeom prst="rect">
                <a:avLst/>
              </a:prstGeom>
              <a:noFill/>
              <a:ln w="9525">
                <a:noFill/>
                <a:miter lim="800000"/>
                <a:headEnd/>
                <a:tailEnd/>
              </a:ln>
            </p:spPr>
          </p:pic>
          <p:pic>
            <p:nvPicPr>
              <p:cNvPr id="60" name="Picture 159" descr="07"/>
              <p:cNvPicPr>
                <a:picLocks noChangeAspect="1" noChangeArrowheads="1"/>
              </p:cNvPicPr>
              <p:nvPr/>
            </p:nvPicPr>
            <p:blipFill>
              <a:blip r:embed="rId4" cstate="print"/>
              <a:srcRect/>
              <a:stretch>
                <a:fillRect/>
              </a:stretch>
            </p:blipFill>
            <p:spPr bwMode="auto">
              <a:xfrm>
                <a:off x="6910388" y="3035965"/>
                <a:ext cx="542925" cy="719138"/>
              </a:xfrm>
              <a:prstGeom prst="rect">
                <a:avLst/>
              </a:prstGeom>
              <a:solidFill>
                <a:srgbClr val="FF3300"/>
              </a:solidFill>
              <a:ln w="9525">
                <a:noFill/>
                <a:miter lim="800000"/>
                <a:headEnd/>
                <a:tailEnd/>
              </a:ln>
            </p:spPr>
          </p:pic>
          <p:pic>
            <p:nvPicPr>
              <p:cNvPr id="61" name="Picture 95" descr="07"/>
              <p:cNvPicPr>
                <a:picLocks noChangeAspect="1" noChangeArrowheads="1"/>
              </p:cNvPicPr>
              <p:nvPr/>
            </p:nvPicPr>
            <p:blipFill>
              <a:blip r:embed="rId4" cstate="print"/>
              <a:srcRect/>
              <a:stretch>
                <a:fillRect/>
              </a:stretch>
            </p:blipFill>
            <p:spPr bwMode="auto">
              <a:xfrm>
                <a:off x="2014538" y="3070890"/>
                <a:ext cx="542925" cy="719138"/>
              </a:xfrm>
              <a:prstGeom prst="rect">
                <a:avLst/>
              </a:prstGeom>
              <a:noFill/>
              <a:ln w="9525">
                <a:noFill/>
                <a:miter lim="800000"/>
                <a:headEnd/>
                <a:tailEnd/>
              </a:ln>
            </p:spPr>
          </p:pic>
          <p:pic>
            <p:nvPicPr>
              <p:cNvPr id="62" name="Picture 97" descr="07"/>
              <p:cNvPicPr>
                <a:picLocks noChangeAspect="1" noChangeArrowheads="1"/>
              </p:cNvPicPr>
              <p:nvPr/>
            </p:nvPicPr>
            <p:blipFill>
              <a:blip r:embed="rId4" cstate="print"/>
              <a:srcRect/>
              <a:stretch>
                <a:fillRect/>
              </a:stretch>
            </p:blipFill>
            <p:spPr bwMode="auto">
              <a:xfrm>
                <a:off x="2517775" y="3070890"/>
                <a:ext cx="542925" cy="719138"/>
              </a:xfrm>
              <a:prstGeom prst="rect">
                <a:avLst/>
              </a:prstGeom>
              <a:solidFill>
                <a:schemeClr val="bg1">
                  <a:lumMod val="85000"/>
                </a:schemeClr>
              </a:solidFill>
              <a:ln w="9525">
                <a:noFill/>
                <a:miter lim="800000"/>
                <a:headEnd/>
                <a:tailEnd/>
              </a:ln>
            </p:spPr>
          </p:pic>
        </p:grpSp>
        <p:sp>
          <p:nvSpPr>
            <p:cNvPr id="78" name="Text Box 163"/>
            <p:cNvSpPr txBox="1">
              <a:spLocks noChangeArrowheads="1"/>
            </p:cNvSpPr>
            <p:nvPr/>
          </p:nvSpPr>
          <p:spPr bwMode="auto">
            <a:xfrm>
              <a:off x="7236297" y="4780527"/>
              <a:ext cx="747801" cy="307776"/>
            </a:xfrm>
            <a:prstGeom prst="rect">
              <a:avLst/>
            </a:prstGeom>
            <a:noFill/>
            <a:ln w="9525">
              <a:noFill/>
              <a:miter lim="800000"/>
              <a:headEnd/>
              <a:tailEnd/>
            </a:ln>
          </p:spPr>
          <p:txBody>
            <a:bodyPr wrap="none">
              <a:spAutoFit/>
            </a:bodyPr>
            <a:lstStyle/>
            <a:p>
              <a:r>
                <a:rPr lang="en-US" altLang="zh-CN" sz="1000" b="1" dirty="0"/>
                <a:t>Host </a:t>
              </a:r>
              <a:r>
                <a:rPr lang="en-US" altLang="zh-CN" sz="1000" b="1" dirty="0" smtClean="0"/>
                <a:t>C</a:t>
              </a:r>
              <a:endParaRPr lang="en-US" altLang="zh-CN" sz="1000" b="1" dirty="0"/>
            </a:p>
          </p:txBody>
        </p:sp>
        <p:sp>
          <p:nvSpPr>
            <p:cNvPr id="83" name="Text Box 163"/>
            <p:cNvSpPr txBox="1">
              <a:spLocks noChangeArrowheads="1"/>
            </p:cNvSpPr>
            <p:nvPr/>
          </p:nvSpPr>
          <p:spPr bwMode="auto">
            <a:xfrm>
              <a:off x="2915815" y="4758394"/>
              <a:ext cx="747801" cy="307776"/>
            </a:xfrm>
            <a:prstGeom prst="rect">
              <a:avLst/>
            </a:prstGeom>
            <a:noFill/>
            <a:ln w="9525">
              <a:noFill/>
              <a:miter lim="800000"/>
              <a:headEnd/>
              <a:tailEnd/>
            </a:ln>
          </p:spPr>
          <p:txBody>
            <a:bodyPr wrap="none">
              <a:spAutoFit/>
            </a:bodyPr>
            <a:lstStyle/>
            <a:p>
              <a:r>
                <a:rPr lang="en-US" altLang="zh-CN" sz="1000" b="1" dirty="0"/>
                <a:t>Host </a:t>
              </a:r>
              <a:r>
                <a:rPr lang="en-US" altLang="zh-CN" sz="1000" b="1" dirty="0" smtClean="0"/>
                <a:t>C</a:t>
              </a:r>
              <a:endParaRPr lang="en-US" altLang="zh-CN" sz="1000" b="1" dirty="0"/>
            </a:p>
          </p:txBody>
        </p:sp>
        <p:sp>
          <p:nvSpPr>
            <p:cNvPr id="82" name="任意多边形 81"/>
            <p:cNvSpPr/>
            <p:nvPr/>
          </p:nvSpPr>
          <p:spPr>
            <a:xfrm>
              <a:off x="2575104" y="4934015"/>
              <a:ext cx="4189615" cy="856210"/>
            </a:xfrm>
            <a:custGeom>
              <a:avLst/>
              <a:gdLst>
                <a:gd name="connsiteX0" fmla="*/ 0 w 4189615"/>
                <a:gd name="connsiteY0" fmla="*/ 0 h 856210"/>
                <a:gd name="connsiteX1" fmla="*/ 681644 w 4189615"/>
                <a:gd name="connsiteY1" fmla="*/ 665018 h 856210"/>
                <a:gd name="connsiteX2" fmla="*/ 1496291 w 4189615"/>
                <a:gd name="connsiteY2" fmla="*/ 831272 h 856210"/>
                <a:gd name="connsiteX3" fmla="*/ 2527069 w 4189615"/>
                <a:gd name="connsiteY3" fmla="*/ 814647 h 856210"/>
                <a:gd name="connsiteX4" fmla="*/ 3158837 w 4189615"/>
                <a:gd name="connsiteY4" fmla="*/ 665018 h 856210"/>
                <a:gd name="connsiteX5" fmla="*/ 4189615 w 4189615"/>
                <a:gd name="connsiteY5" fmla="*/ 365760 h 856210"/>
                <a:gd name="connsiteX6" fmla="*/ 4189615 w 4189615"/>
                <a:gd name="connsiteY6" fmla="*/ 365760 h 856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9615" h="856210">
                  <a:moveTo>
                    <a:pt x="0" y="0"/>
                  </a:moveTo>
                  <a:cubicBezTo>
                    <a:pt x="216131" y="263236"/>
                    <a:pt x="432262" y="526473"/>
                    <a:pt x="681644" y="665018"/>
                  </a:cubicBezTo>
                  <a:cubicBezTo>
                    <a:pt x="931026" y="803563"/>
                    <a:pt x="1188720" y="806334"/>
                    <a:pt x="1496291" y="831272"/>
                  </a:cubicBezTo>
                  <a:cubicBezTo>
                    <a:pt x="1803862" y="856210"/>
                    <a:pt x="2249978" y="842356"/>
                    <a:pt x="2527069" y="814647"/>
                  </a:cubicBezTo>
                  <a:cubicBezTo>
                    <a:pt x="2804160" y="786938"/>
                    <a:pt x="2881746" y="739832"/>
                    <a:pt x="3158837" y="665018"/>
                  </a:cubicBezTo>
                  <a:cubicBezTo>
                    <a:pt x="3435928" y="590204"/>
                    <a:pt x="4189615" y="365760"/>
                    <a:pt x="4189615" y="365760"/>
                  </a:cubicBezTo>
                  <a:lnTo>
                    <a:pt x="4189615" y="365760"/>
                  </a:lnTo>
                </a:path>
              </a:pathLst>
            </a:custGeom>
            <a:ln w="57150">
              <a:solidFill>
                <a:srgbClr val="FF33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p>
          </p:txBody>
        </p:sp>
      </p:grpSp>
      <p:sp>
        <p:nvSpPr>
          <p:cNvPr id="80" name="Rectangle 3"/>
          <p:cNvSpPr>
            <a:spLocks noGrp="1" noChangeArrowheads="1"/>
          </p:cNvSpPr>
          <p:nvPr>
            <p:ph idx="1"/>
          </p:nvPr>
        </p:nvSpPr>
        <p:spPr>
          <a:xfrm>
            <a:off x="457200" y="4908301"/>
            <a:ext cx="8229600" cy="968971"/>
          </a:xfrm>
        </p:spPr>
        <p:txBody>
          <a:bodyPr/>
          <a:lstStyle/>
          <a:p>
            <a:pPr eaLnBrk="1" hangingPunct="1"/>
            <a:r>
              <a:rPr lang="en-US" altLang="zh-CN" sz="2000" dirty="0" smtClean="0"/>
              <a:t>Host route for the moved VM is updated after the gratuitous ARP is received by the current PE of the moved VM.</a:t>
            </a:r>
          </a:p>
          <a:p>
            <a:pPr eaLnBrk="1" hangingPunct="1"/>
            <a:r>
              <a:rPr lang="en-US" altLang="zh-CN" sz="2000" dirty="0" smtClean="0"/>
              <a:t>ARP entries for that VM cached on both routers and other CE hosts are updated.</a:t>
            </a:r>
          </a:p>
          <a:p>
            <a:pPr eaLnBrk="1" hangingPunct="1"/>
            <a:endParaRPr lang="en-US" altLang="zh-CN" sz="2800" dirty="0" smtClean="0"/>
          </a:p>
        </p:txBody>
      </p:sp>
      <p:sp>
        <p:nvSpPr>
          <p:cNvPr id="84" name="矩形 83"/>
          <p:cNvSpPr/>
          <p:nvPr/>
        </p:nvSpPr>
        <p:spPr bwMode="auto">
          <a:xfrm>
            <a:off x="2641036" y="3487756"/>
            <a:ext cx="432048" cy="576064"/>
          </a:xfrm>
          <a:prstGeom prst="rect">
            <a:avLst/>
          </a:prstGeom>
          <a:solidFill>
            <a:srgbClr val="F2F2F2">
              <a:alpha val="60000"/>
            </a:srgbClr>
          </a:solidFill>
          <a:ln w="349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smtClean="0">
              <a:ln>
                <a:noFill/>
              </a:ln>
              <a:solidFill>
                <a:schemeClr val="tx1"/>
              </a:solidFill>
              <a:effectLst/>
              <a:latin typeface="Times New Roman" pitchFamily="18" charset="0"/>
            </a:endParaRPr>
          </a:p>
        </p:txBody>
      </p:sp>
    </p:spTree>
  </p:cSld>
  <p:clrMapOvr>
    <a:masterClrMapping/>
  </p:clrMapOvr>
  <p:transition>
    <p:pull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Rectangle 2"/>
          <p:cNvSpPr>
            <a:spLocks noGrp="1" noChangeArrowheads="1"/>
          </p:cNvSpPr>
          <p:nvPr>
            <p:ph type="title"/>
          </p:nvPr>
        </p:nvSpPr>
        <p:spPr>
          <a:xfrm>
            <a:off x="395288" y="260350"/>
            <a:ext cx="8229600" cy="1143000"/>
          </a:xfrm>
        </p:spPr>
        <p:txBody>
          <a:bodyPr/>
          <a:lstStyle/>
          <a:p>
            <a:r>
              <a:rPr lang="en-US" altLang="zh-CN" sz="3600" dirty="0" smtClean="0"/>
              <a:t>Active-active DC Exits </a:t>
            </a:r>
            <a:br>
              <a:rPr lang="en-US" altLang="zh-CN" sz="3600" dirty="0" smtClean="0"/>
            </a:br>
            <a:r>
              <a:rPr lang="en-US" altLang="zh-CN" sz="2400" dirty="0" smtClean="0"/>
              <a:t>(Path Symmetry Guaranteed )</a:t>
            </a:r>
          </a:p>
        </p:txBody>
      </p:sp>
      <p:grpSp>
        <p:nvGrpSpPr>
          <p:cNvPr id="104" name="组合 103"/>
          <p:cNvGrpSpPr/>
          <p:nvPr/>
        </p:nvGrpSpPr>
        <p:grpSpPr>
          <a:xfrm>
            <a:off x="755576" y="1484784"/>
            <a:ext cx="7284628" cy="3285082"/>
            <a:chOff x="755576" y="1750683"/>
            <a:chExt cx="7284628" cy="3285082"/>
          </a:xfrm>
        </p:grpSpPr>
        <p:sp>
          <p:nvSpPr>
            <p:cNvPr id="65" name="Text Box 103"/>
            <p:cNvSpPr txBox="1">
              <a:spLocks noChangeArrowheads="1"/>
            </p:cNvSpPr>
            <p:nvPr/>
          </p:nvSpPr>
          <p:spPr bwMode="auto">
            <a:xfrm>
              <a:off x="1497383" y="3119856"/>
              <a:ext cx="5760640" cy="1915909"/>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8100000" scaled="1"/>
              <a:tileRect/>
            </a:gra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3">
              <a:schemeClr val="lt1"/>
            </a:lnRef>
            <a:fillRef idx="1">
              <a:schemeClr val="accent2"/>
            </a:fillRef>
            <a:effectRef idx="1">
              <a:schemeClr val="accent2"/>
            </a:effectRef>
            <a:fontRef idx="minor">
              <a:schemeClr val="lt1"/>
            </a:fontRef>
          </p:style>
          <p:txBody>
            <a:bodyPr wrap="square">
              <a:spAutoFit/>
            </a:bodyPr>
            <a:lstStyle/>
            <a:p>
              <a:r>
                <a:rPr lang="en-US" altLang="zh-CN" sz="900" b="1" dirty="0" smtClean="0"/>
                <a:t>                                                                  </a:t>
              </a:r>
            </a:p>
            <a:p>
              <a:endParaRPr lang="en-US" altLang="zh-CN" sz="900" b="1" dirty="0" smtClean="0"/>
            </a:p>
            <a:p>
              <a:endParaRPr lang="en-US" altLang="zh-CN" sz="900" b="1" dirty="0" smtClean="0"/>
            </a:p>
            <a:p>
              <a:r>
                <a:rPr lang="en-US" altLang="zh-CN" sz="900" b="1" dirty="0" smtClean="0"/>
                <a:t>                                                       </a:t>
              </a:r>
            </a:p>
            <a:p>
              <a:endParaRPr lang="en-US" altLang="zh-CN" sz="900" b="1" dirty="0" smtClean="0"/>
            </a:p>
            <a:p>
              <a:endParaRPr lang="en-US" altLang="zh-CN" sz="900" b="1" dirty="0" smtClean="0"/>
            </a:p>
            <a:p>
              <a:endParaRPr lang="en-US" altLang="zh-CN" sz="900" b="1" dirty="0" smtClean="0"/>
            </a:p>
            <a:p>
              <a:endParaRPr lang="en-US" altLang="zh-CN" sz="900" b="1" dirty="0" smtClean="0"/>
            </a:p>
            <a:p>
              <a:r>
                <a:rPr lang="en-US" altLang="zh-CN" sz="900" b="1" dirty="0" smtClean="0"/>
                <a:t>       </a:t>
              </a:r>
            </a:p>
            <a:p>
              <a:endParaRPr lang="en-US" altLang="zh-CN" sz="900" b="1" dirty="0" smtClean="0"/>
            </a:p>
            <a:p>
              <a:endParaRPr lang="en-US" altLang="zh-CN" sz="900" b="1" dirty="0" smtClean="0"/>
            </a:p>
            <a:p>
              <a:endParaRPr lang="en-US" altLang="zh-CN" sz="900" b="1" dirty="0" smtClean="0"/>
            </a:p>
            <a:p>
              <a:pPr algn="ctr"/>
              <a:r>
                <a:rPr lang="en-US" altLang="zh-CN" sz="1100" b="1" dirty="0" smtClean="0">
                  <a:solidFill>
                    <a:schemeClr val="tx1"/>
                  </a:solidFill>
                </a:rPr>
                <a:t>VPN Subnet: 1.1.0.0/16</a:t>
              </a:r>
              <a:endParaRPr lang="en-US" altLang="zh-CN" sz="1100" b="1" dirty="0">
                <a:solidFill>
                  <a:schemeClr val="tx1"/>
                </a:solidFill>
              </a:endParaRPr>
            </a:p>
          </p:txBody>
        </p:sp>
        <p:sp>
          <p:nvSpPr>
            <p:cNvPr id="5122" name="Oval 203"/>
            <p:cNvSpPr>
              <a:spLocks noChangeArrowheads="1"/>
            </p:cNvSpPr>
            <p:nvPr/>
          </p:nvSpPr>
          <p:spPr bwMode="auto">
            <a:xfrm>
              <a:off x="5472224" y="3106475"/>
              <a:ext cx="1785798" cy="1834693"/>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100">
                <a:solidFill>
                  <a:schemeClr val="lt1"/>
                </a:solidFill>
                <a:latin typeface="+mn-lt"/>
                <a:ea typeface="+mn-ea"/>
              </a:endParaRPr>
            </a:p>
          </p:txBody>
        </p:sp>
        <p:grpSp>
          <p:nvGrpSpPr>
            <p:cNvPr id="2" name="Group 4"/>
            <p:cNvGrpSpPr>
              <a:grpSpLocks/>
            </p:cNvGrpSpPr>
            <p:nvPr/>
          </p:nvGrpSpPr>
          <p:grpSpPr bwMode="auto">
            <a:xfrm>
              <a:off x="3398394" y="3465494"/>
              <a:ext cx="2016145" cy="518458"/>
              <a:chOff x="755" y="732"/>
              <a:chExt cx="1898" cy="1412"/>
            </a:xfrm>
          </p:grpSpPr>
          <p:sp>
            <p:nvSpPr>
              <p:cNvPr id="5181" name="Freeform 5"/>
              <p:cNvSpPr>
                <a:spLocks/>
              </p:cNvSpPr>
              <p:nvPr/>
            </p:nvSpPr>
            <p:spPr bwMode="auto">
              <a:xfrm>
                <a:off x="755" y="774"/>
                <a:ext cx="1898" cy="1370"/>
              </a:xfrm>
              <a:custGeom>
                <a:avLst/>
                <a:gdLst>
                  <a:gd name="T0" fmla="*/ 5824 w 1080"/>
                  <a:gd name="T1" fmla="*/ 2110 h 791"/>
                  <a:gd name="T2" fmla="*/ 5733 w 1080"/>
                  <a:gd name="T3" fmla="*/ 1947 h 791"/>
                  <a:gd name="T4" fmla="*/ 5583 w 1080"/>
                  <a:gd name="T5" fmla="*/ 1812 h 791"/>
                  <a:gd name="T6" fmla="*/ 5606 w 1080"/>
                  <a:gd name="T7" fmla="*/ 1725 h 791"/>
                  <a:gd name="T8" fmla="*/ 5618 w 1080"/>
                  <a:gd name="T9" fmla="*/ 1638 h 791"/>
                  <a:gd name="T10" fmla="*/ 5574 w 1080"/>
                  <a:gd name="T11" fmla="*/ 1406 h 791"/>
                  <a:gd name="T12" fmla="*/ 5239 w 1080"/>
                  <a:gd name="T13" fmla="*/ 1013 h 791"/>
                  <a:gd name="T14" fmla="*/ 4645 w 1080"/>
                  <a:gd name="T15" fmla="*/ 790 h 791"/>
                  <a:gd name="T16" fmla="*/ 4249 w 1080"/>
                  <a:gd name="T17" fmla="*/ 431 h 791"/>
                  <a:gd name="T18" fmla="*/ 3703 w 1080"/>
                  <a:gd name="T19" fmla="*/ 87 h 791"/>
                  <a:gd name="T20" fmla="*/ 2909 w 1080"/>
                  <a:gd name="T21" fmla="*/ 5 h 791"/>
                  <a:gd name="T22" fmla="*/ 2329 w 1080"/>
                  <a:gd name="T23" fmla="*/ 126 h 791"/>
                  <a:gd name="T24" fmla="*/ 1872 w 1080"/>
                  <a:gd name="T25" fmla="*/ 385 h 791"/>
                  <a:gd name="T26" fmla="*/ 1627 w 1080"/>
                  <a:gd name="T27" fmla="*/ 611 h 791"/>
                  <a:gd name="T28" fmla="*/ 1513 w 1080"/>
                  <a:gd name="T29" fmla="*/ 610 h 791"/>
                  <a:gd name="T30" fmla="*/ 1390 w 1080"/>
                  <a:gd name="T31" fmla="*/ 611 h 791"/>
                  <a:gd name="T32" fmla="*/ 796 w 1080"/>
                  <a:gd name="T33" fmla="*/ 733 h 791"/>
                  <a:gd name="T34" fmla="*/ 195 w 1080"/>
                  <a:gd name="T35" fmla="*/ 1114 h 791"/>
                  <a:gd name="T36" fmla="*/ 0 w 1080"/>
                  <a:gd name="T37" fmla="*/ 1640 h 791"/>
                  <a:gd name="T38" fmla="*/ 102 w 1080"/>
                  <a:gd name="T39" fmla="*/ 1931 h 791"/>
                  <a:gd name="T40" fmla="*/ 346 w 1080"/>
                  <a:gd name="T41" fmla="*/ 2177 h 791"/>
                  <a:gd name="T42" fmla="*/ 494 w 1080"/>
                  <a:gd name="T43" fmla="*/ 2357 h 791"/>
                  <a:gd name="T44" fmla="*/ 325 w 1080"/>
                  <a:gd name="T45" fmla="*/ 2549 h 791"/>
                  <a:gd name="T46" fmla="*/ 250 w 1080"/>
                  <a:gd name="T47" fmla="*/ 2769 h 791"/>
                  <a:gd name="T48" fmla="*/ 364 w 1080"/>
                  <a:gd name="T49" fmla="*/ 3107 h 791"/>
                  <a:gd name="T50" fmla="*/ 782 w 1080"/>
                  <a:gd name="T51" fmla="*/ 3384 h 791"/>
                  <a:gd name="T52" fmla="*/ 1399 w 1080"/>
                  <a:gd name="T53" fmla="*/ 3462 h 791"/>
                  <a:gd name="T54" fmla="*/ 1420 w 1080"/>
                  <a:gd name="T55" fmla="*/ 3455 h 791"/>
                  <a:gd name="T56" fmla="*/ 1448 w 1080"/>
                  <a:gd name="T57" fmla="*/ 3455 h 791"/>
                  <a:gd name="T58" fmla="*/ 1460 w 1080"/>
                  <a:gd name="T59" fmla="*/ 3462 h 791"/>
                  <a:gd name="T60" fmla="*/ 1460 w 1080"/>
                  <a:gd name="T61" fmla="*/ 3480 h 791"/>
                  <a:gd name="T62" fmla="*/ 1460 w 1080"/>
                  <a:gd name="T63" fmla="*/ 3500 h 791"/>
                  <a:gd name="T64" fmla="*/ 1569 w 1080"/>
                  <a:gd name="T65" fmla="*/ 3767 h 791"/>
                  <a:gd name="T66" fmla="*/ 1965 w 1080"/>
                  <a:gd name="T67" fmla="*/ 4032 h 791"/>
                  <a:gd name="T68" fmla="*/ 2561 w 1080"/>
                  <a:gd name="T69" fmla="*/ 4103 h 791"/>
                  <a:gd name="T70" fmla="*/ 2981 w 1080"/>
                  <a:gd name="T71" fmla="*/ 4011 h 791"/>
                  <a:gd name="T72" fmla="*/ 3304 w 1080"/>
                  <a:gd name="T73" fmla="*/ 3828 h 791"/>
                  <a:gd name="T74" fmla="*/ 3524 w 1080"/>
                  <a:gd name="T75" fmla="*/ 3693 h 791"/>
                  <a:gd name="T76" fmla="*/ 3749 w 1080"/>
                  <a:gd name="T77" fmla="*/ 3746 h 791"/>
                  <a:gd name="T78" fmla="*/ 3991 w 1080"/>
                  <a:gd name="T79" fmla="*/ 3755 h 791"/>
                  <a:gd name="T80" fmla="*/ 4478 w 1080"/>
                  <a:gd name="T81" fmla="*/ 3668 h 791"/>
                  <a:gd name="T82" fmla="*/ 4917 w 1080"/>
                  <a:gd name="T83" fmla="*/ 3393 h 791"/>
                  <a:gd name="T84" fmla="*/ 5065 w 1080"/>
                  <a:gd name="T85" fmla="*/ 3003 h 791"/>
                  <a:gd name="T86" fmla="*/ 5065 w 1080"/>
                  <a:gd name="T87" fmla="*/ 2976 h 791"/>
                  <a:gd name="T88" fmla="*/ 5060 w 1080"/>
                  <a:gd name="T89" fmla="*/ 2960 h 791"/>
                  <a:gd name="T90" fmla="*/ 5227 w 1080"/>
                  <a:gd name="T91" fmla="*/ 2898 h 791"/>
                  <a:gd name="T92" fmla="*/ 5647 w 1080"/>
                  <a:gd name="T93" fmla="*/ 2676 h 791"/>
                  <a:gd name="T94" fmla="*/ 5847 w 1080"/>
                  <a:gd name="T95" fmla="*/ 2349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80"/>
                  <a:gd name="T145" fmla="*/ 0 h 791"/>
                  <a:gd name="T146" fmla="*/ 1080 w 1080"/>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80" h="791">
                    <a:moveTo>
                      <a:pt x="1079" y="428"/>
                    </a:moveTo>
                    <a:lnTo>
                      <a:pt x="1076" y="417"/>
                    </a:lnTo>
                    <a:lnTo>
                      <a:pt x="1073" y="406"/>
                    </a:lnTo>
                    <a:lnTo>
                      <a:pt x="1069" y="395"/>
                    </a:lnTo>
                    <a:lnTo>
                      <a:pt x="1063" y="385"/>
                    </a:lnTo>
                    <a:lnTo>
                      <a:pt x="1056" y="375"/>
                    </a:lnTo>
                    <a:lnTo>
                      <a:pt x="1048" y="366"/>
                    </a:lnTo>
                    <a:lnTo>
                      <a:pt x="1038" y="358"/>
                    </a:lnTo>
                    <a:lnTo>
                      <a:pt x="1029" y="349"/>
                    </a:lnTo>
                    <a:lnTo>
                      <a:pt x="1030" y="344"/>
                    </a:lnTo>
                    <a:lnTo>
                      <a:pt x="1032" y="339"/>
                    </a:lnTo>
                    <a:lnTo>
                      <a:pt x="1033" y="332"/>
                    </a:lnTo>
                    <a:lnTo>
                      <a:pt x="1034" y="327"/>
                    </a:lnTo>
                    <a:lnTo>
                      <a:pt x="1034" y="320"/>
                    </a:lnTo>
                    <a:lnTo>
                      <a:pt x="1035" y="315"/>
                    </a:lnTo>
                    <a:lnTo>
                      <a:pt x="1035" y="308"/>
                    </a:lnTo>
                    <a:lnTo>
                      <a:pt x="1034" y="302"/>
                    </a:lnTo>
                    <a:lnTo>
                      <a:pt x="1027" y="271"/>
                    </a:lnTo>
                    <a:lnTo>
                      <a:pt x="1013" y="243"/>
                    </a:lnTo>
                    <a:lnTo>
                      <a:pt x="993" y="217"/>
                    </a:lnTo>
                    <a:lnTo>
                      <a:pt x="965" y="195"/>
                    </a:lnTo>
                    <a:lnTo>
                      <a:pt x="934" y="176"/>
                    </a:lnTo>
                    <a:lnTo>
                      <a:pt x="896" y="161"/>
                    </a:lnTo>
                    <a:lnTo>
                      <a:pt x="856" y="152"/>
                    </a:lnTo>
                    <a:lnTo>
                      <a:pt x="812" y="146"/>
                    </a:lnTo>
                    <a:lnTo>
                      <a:pt x="801" y="113"/>
                    </a:lnTo>
                    <a:lnTo>
                      <a:pt x="783" y="83"/>
                    </a:lnTo>
                    <a:lnTo>
                      <a:pt x="756" y="56"/>
                    </a:lnTo>
                    <a:lnTo>
                      <a:pt x="721" y="34"/>
                    </a:lnTo>
                    <a:lnTo>
                      <a:pt x="682" y="17"/>
                    </a:lnTo>
                    <a:lnTo>
                      <a:pt x="636" y="5"/>
                    </a:lnTo>
                    <a:lnTo>
                      <a:pt x="588" y="0"/>
                    </a:lnTo>
                    <a:lnTo>
                      <a:pt x="536" y="1"/>
                    </a:lnTo>
                    <a:lnTo>
                      <a:pt x="498" y="5"/>
                    </a:lnTo>
                    <a:lnTo>
                      <a:pt x="462" y="14"/>
                    </a:lnTo>
                    <a:lnTo>
                      <a:pt x="429" y="24"/>
                    </a:lnTo>
                    <a:lnTo>
                      <a:pt x="397" y="39"/>
                    </a:lnTo>
                    <a:lnTo>
                      <a:pt x="370" y="56"/>
                    </a:lnTo>
                    <a:lnTo>
                      <a:pt x="345" y="74"/>
                    </a:lnTo>
                    <a:lnTo>
                      <a:pt x="324" y="96"/>
                    </a:lnTo>
                    <a:lnTo>
                      <a:pt x="308" y="118"/>
                    </a:lnTo>
                    <a:lnTo>
                      <a:pt x="300" y="118"/>
                    </a:lnTo>
                    <a:lnTo>
                      <a:pt x="294" y="118"/>
                    </a:lnTo>
                    <a:lnTo>
                      <a:pt x="286" y="117"/>
                    </a:lnTo>
                    <a:lnTo>
                      <a:pt x="279" y="117"/>
                    </a:lnTo>
                    <a:lnTo>
                      <a:pt x="271" y="117"/>
                    </a:lnTo>
                    <a:lnTo>
                      <a:pt x="264" y="118"/>
                    </a:lnTo>
                    <a:lnTo>
                      <a:pt x="256" y="118"/>
                    </a:lnTo>
                    <a:lnTo>
                      <a:pt x="248" y="118"/>
                    </a:lnTo>
                    <a:lnTo>
                      <a:pt x="196" y="127"/>
                    </a:lnTo>
                    <a:lnTo>
                      <a:pt x="147" y="141"/>
                    </a:lnTo>
                    <a:lnTo>
                      <a:pt x="104" y="160"/>
                    </a:lnTo>
                    <a:lnTo>
                      <a:pt x="67" y="185"/>
                    </a:lnTo>
                    <a:lnTo>
                      <a:pt x="36" y="214"/>
                    </a:lnTo>
                    <a:lnTo>
                      <a:pt x="15" y="245"/>
                    </a:lnTo>
                    <a:lnTo>
                      <a:pt x="3" y="280"/>
                    </a:lnTo>
                    <a:lnTo>
                      <a:pt x="0" y="316"/>
                    </a:lnTo>
                    <a:lnTo>
                      <a:pt x="3" y="335"/>
                    </a:lnTo>
                    <a:lnTo>
                      <a:pt x="9" y="355"/>
                    </a:lnTo>
                    <a:lnTo>
                      <a:pt x="19" y="372"/>
                    </a:lnTo>
                    <a:lnTo>
                      <a:pt x="31" y="390"/>
                    </a:lnTo>
                    <a:lnTo>
                      <a:pt x="46" y="405"/>
                    </a:lnTo>
                    <a:lnTo>
                      <a:pt x="64" y="419"/>
                    </a:lnTo>
                    <a:lnTo>
                      <a:pt x="83" y="432"/>
                    </a:lnTo>
                    <a:lnTo>
                      <a:pt x="105" y="443"/>
                    </a:lnTo>
                    <a:lnTo>
                      <a:pt x="91" y="454"/>
                    </a:lnTo>
                    <a:lnTo>
                      <a:pt x="79" y="466"/>
                    </a:lnTo>
                    <a:lnTo>
                      <a:pt x="69" y="478"/>
                    </a:lnTo>
                    <a:lnTo>
                      <a:pt x="60" y="491"/>
                    </a:lnTo>
                    <a:lnTo>
                      <a:pt x="54" y="505"/>
                    </a:lnTo>
                    <a:lnTo>
                      <a:pt x="49" y="518"/>
                    </a:lnTo>
                    <a:lnTo>
                      <a:pt x="46" y="533"/>
                    </a:lnTo>
                    <a:lnTo>
                      <a:pt x="47" y="547"/>
                    </a:lnTo>
                    <a:lnTo>
                      <a:pt x="53" y="574"/>
                    </a:lnTo>
                    <a:lnTo>
                      <a:pt x="67" y="598"/>
                    </a:lnTo>
                    <a:lnTo>
                      <a:pt x="88" y="620"/>
                    </a:lnTo>
                    <a:lnTo>
                      <a:pt x="114" y="637"/>
                    </a:lnTo>
                    <a:lnTo>
                      <a:pt x="144" y="651"/>
                    </a:lnTo>
                    <a:lnTo>
                      <a:pt x="179" y="661"/>
                    </a:lnTo>
                    <a:lnTo>
                      <a:pt x="217" y="666"/>
                    </a:lnTo>
                    <a:lnTo>
                      <a:pt x="258" y="666"/>
                    </a:lnTo>
                    <a:lnTo>
                      <a:pt x="259" y="666"/>
                    </a:lnTo>
                    <a:lnTo>
                      <a:pt x="260" y="666"/>
                    </a:lnTo>
                    <a:lnTo>
                      <a:pt x="262" y="665"/>
                    </a:lnTo>
                    <a:lnTo>
                      <a:pt x="264" y="665"/>
                    </a:lnTo>
                    <a:lnTo>
                      <a:pt x="265" y="665"/>
                    </a:lnTo>
                    <a:lnTo>
                      <a:pt x="267" y="665"/>
                    </a:lnTo>
                    <a:lnTo>
                      <a:pt x="268" y="665"/>
                    </a:lnTo>
                    <a:lnTo>
                      <a:pt x="269" y="665"/>
                    </a:lnTo>
                    <a:lnTo>
                      <a:pt x="269" y="666"/>
                    </a:lnTo>
                    <a:lnTo>
                      <a:pt x="269" y="667"/>
                    </a:lnTo>
                    <a:lnTo>
                      <a:pt x="269" y="669"/>
                    </a:lnTo>
                    <a:lnTo>
                      <a:pt x="269" y="670"/>
                    </a:lnTo>
                    <a:lnTo>
                      <a:pt x="269" y="672"/>
                    </a:lnTo>
                    <a:lnTo>
                      <a:pt x="269" y="673"/>
                    </a:lnTo>
                    <a:lnTo>
                      <a:pt x="269" y="674"/>
                    </a:lnTo>
                    <a:lnTo>
                      <a:pt x="269" y="676"/>
                    </a:lnTo>
                    <a:lnTo>
                      <a:pt x="275" y="701"/>
                    </a:lnTo>
                    <a:lnTo>
                      <a:pt x="289" y="725"/>
                    </a:lnTo>
                    <a:lnTo>
                      <a:pt x="308" y="745"/>
                    </a:lnTo>
                    <a:lnTo>
                      <a:pt x="333" y="762"/>
                    </a:lnTo>
                    <a:lnTo>
                      <a:pt x="362" y="776"/>
                    </a:lnTo>
                    <a:lnTo>
                      <a:pt x="396" y="785"/>
                    </a:lnTo>
                    <a:lnTo>
                      <a:pt x="433" y="790"/>
                    </a:lnTo>
                    <a:lnTo>
                      <a:pt x="472" y="790"/>
                    </a:lnTo>
                    <a:lnTo>
                      <a:pt x="499" y="786"/>
                    </a:lnTo>
                    <a:lnTo>
                      <a:pt x="524" y="780"/>
                    </a:lnTo>
                    <a:lnTo>
                      <a:pt x="549" y="772"/>
                    </a:lnTo>
                    <a:lnTo>
                      <a:pt x="571" y="762"/>
                    </a:lnTo>
                    <a:lnTo>
                      <a:pt x="592" y="750"/>
                    </a:lnTo>
                    <a:lnTo>
                      <a:pt x="609" y="737"/>
                    </a:lnTo>
                    <a:lnTo>
                      <a:pt x="624" y="722"/>
                    </a:lnTo>
                    <a:lnTo>
                      <a:pt x="636" y="707"/>
                    </a:lnTo>
                    <a:lnTo>
                      <a:pt x="649" y="711"/>
                    </a:lnTo>
                    <a:lnTo>
                      <a:pt x="662" y="715"/>
                    </a:lnTo>
                    <a:lnTo>
                      <a:pt x="676" y="718"/>
                    </a:lnTo>
                    <a:lnTo>
                      <a:pt x="691" y="721"/>
                    </a:lnTo>
                    <a:lnTo>
                      <a:pt x="705" y="722"/>
                    </a:lnTo>
                    <a:lnTo>
                      <a:pt x="720" y="723"/>
                    </a:lnTo>
                    <a:lnTo>
                      <a:pt x="735" y="723"/>
                    </a:lnTo>
                    <a:lnTo>
                      <a:pt x="751" y="722"/>
                    </a:lnTo>
                    <a:lnTo>
                      <a:pt x="789" y="717"/>
                    </a:lnTo>
                    <a:lnTo>
                      <a:pt x="825" y="706"/>
                    </a:lnTo>
                    <a:lnTo>
                      <a:pt x="857" y="692"/>
                    </a:lnTo>
                    <a:lnTo>
                      <a:pt x="884" y="673"/>
                    </a:lnTo>
                    <a:lnTo>
                      <a:pt x="906" y="653"/>
                    </a:lnTo>
                    <a:lnTo>
                      <a:pt x="922" y="630"/>
                    </a:lnTo>
                    <a:lnTo>
                      <a:pt x="932" y="604"/>
                    </a:lnTo>
                    <a:lnTo>
                      <a:pt x="933" y="578"/>
                    </a:lnTo>
                    <a:lnTo>
                      <a:pt x="933" y="577"/>
                    </a:lnTo>
                    <a:lnTo>
                      <a:pt x="933" y="575"/>
                    </a:lnTo>
                    <a:lnTo>
                      <a:pt x="933" y="573"/>
                    </a:lnTo>
                    <a:lnTo>
                      <a:pt x="933" y="572"/>
                    </a:lnTo>
                    <a:lnTo>
                      <a:pt x="932" y="571"/>
                    </a:lnTo>
                    <a:lnTo>
                      <a:pt x="932" y="570"/>
                    </a:lnTo>
                    <a:lnTo>
                      <a:pt x="932" y="569"/>
                    </a:lnTo>
                    <a:lnTo>
                      <a:pt x="932" y="567"/>
                    </a:lnTo>
                    <a:lnTo>
                      <a:pt x="963" y="558"/>
                    </a:lnTo>
                    <a:lnTo>
                      <a:pt x="993" y="546"/>
                    </a:lnTo>
                    <a:lnTo>
                      <a:pt x="1019" y="532"/>
                    </a:lnTo>
                    <a:lnTo>
                      <a:pt x="1040" y="515"/>
                    </a:lnTo>
                    <a:lnTo>
                      <a:pt x="1058" y="495"/>
                    </a:lnTo>
                    <a:lnTo>
                      <a:pt x="1070" y="473"/>
                    </a:lnTo>
                    <a:lnTo>
                      <a:pt x="1077" y="452"/>
                    </a:lnTo>
                    <a:lnTo>
                      <a:pt x="1079" y="428"/>
                    </a:lnTo>
                  </a:path>
                </a:pathLst>
              </a:custGeom>
              <a:solidFill>
                <a:srgbClr val="006699"/>
              </a:solidFill>
              <a:ln w="19050" cap="rnd" cmpd="sng">
                <a:solidFill>
                  <a:srgbClr val="006699"/>
                </a:solidFill>
                <a:round/>
                <a:headEnd/>
                <a:tailEnd/>
              </a:ln>
            </p:spPr>
            <p:txBody>
              <a:bodyPr/>
              <a:lstStyle/>
              <a:p>
                <a:endParaRPr lang="zh-CN" altLang="en-US" sz="1100"/>
              </a:p>
            </p:txBody>
          </p:sp>
          <p:sp>
            <p:nvSpPr>
              <p:cNvPr id="5182" name="Freeform 6"/>
              <p:cNvSpPr>
                <a:spLocks/>
              </p:cNvSpPr>
              <p:nvPr/>
            </p:nvSpPr>
            <p:spPr bwMode="auto">
              <a:xfrm>
                <a:off x="759" y="732"/>
                <a:ext cx="1894" cy="1369"/>
              </a:xfrm>
              <a:custGeom>
                <a:avLst/>
                <a:gdLst>
                  <a:gd name="T0" fmla="*/ 5812 w 1078"/>
                  <a:gd name="T1" fmla="*/ 2099 h 791"/>
                  <a:gd name="T2" fmla="*/ 5722 w 1078"/>
                  <a:gd name="T3" fmla="*/ 1938 h 791"/>
                  <a:gd name="T4" fmla="*/ 5570 w 1078"/>
                  <a:gd name="T5" fmla="*/ 1809 h 791"/>
                  <a:gd name="T6" fmla="*/ 5591 w 1078"/>
                  <a:gd name="T7" fmla="*/ 1722 h 791"/>
                  <a:gd name="T8" fmla="*/ 5603 w 1078"/>
                  <a:gd name="T9" fmla="*/ 1627 h 791"/>
                  <a:gd name="T10" fmla="*/ 5570 w 1078"/>
                  <a:gd name="T11" fmla="*/ 1405 h 791"/>
                  <a:gd name="T12" fmla="*/ 5232 w 1078"/>
                  <a:gd name="T13" fmla="*/ 1007 h 791"/>
                  <a:gd name="T14" fmla="*/ 4630 w 1078"/>
                  <a:gd name="T15" fmla="*/ 782 h 791"/>
                  <a:gd name="T16" fmla="*/ 4236 w 1078"/>
                  <a:gd name="T17" fmla="*/ 426 h 791"/>
                  <a:gd name="T18" fmla="*/ 3690 w 1078"/>
                  <a:gd name="T19" fmla="*/ 87 h 791"/>
                  <a:gd name="T20" fmla="*/ 2908 w 1078"/>
                  <a:gd name="T21" fmla="*/ 0 h 791"/>
                  <a:gd name="T22" fmla="*/ 2316 w 1078"/>
                  <a:gd name="T23" fmla="*/ 126 h 791"/>
                  <a:gd name="T24" fmla="*/ 1871 w 1078"/>
                  <a:gd name="T25" fmla="*/ 384 h 791"/>
                  <a:gd name="T26" fmla="*/ 1627 w 1078"/>
                  <a:gd name="T27" fmla="*/ 611 h 791"/>
                  <a:gd name="T28" fmla="*/ 1504 w 1078"/>
                  <a:gd name="T29" fmla="*/ 606 h 791"/>
                  <a:gd name="T30" fmla="*/ 1383 w 1078"/>
                  <a:gd name="T31" fmla="*/ 611 h 791"/>
                  <a:gd name="T32" fmla="*/ 794 w 1078"/>
                  <a:gd name="T33" fmla="*/ 725 h 791"/>
                  <a:gd name="T34" fmla="*/ 195 w 1078"/>
                  <a:gd name="T35" fmla="*/ 1108 h 791"/>
                  <a:gd name="T36" fmla="*/ 0 w 1078"/>
                  <a:gd name="T37" fmla="*/ 1639 h 791"/>
                  <a:gd name="T38" fmla="*/ 98 w 1078"/>
                  <a:gd name="T39" fmla="*/ 1930 h 791"/>
                  <a:gd name="T40" fmla="*/ 337 w 1078"/>
                  <a:gd name="T41" fmla="*/ 2172 h 791"/>
                  <a:gd name="T42" fmla="*/ 494 w 1078"/>
                  <a:gd name="T43" fmla="*/ 2354 h 791"/>
                  <a:gd name="T44" fmla="*/ 322 w 1078"/>
                  <a:gd name="T45" fmla="*/ 2546 h 791"/>
                  <a:gd name="T46" fmla="*/ 249 w 1078"/>
                  <a:gd name="T47" fmla="*/ 2759 h 791"/>
                  <a:gd name="T48" fmla="*/ 358 w 1078"/>
                  <a:gd name="T49" fmla="*/ 3100 h 791"/>
                  <a:gd name="T50" fmla="*/ 775 w 1078"/>
                  <a:gd name="T51" fmla="*/ 3377 h 791"/>
                  <a:gd name="T52" fmla="*/ 1395 w 1078"/>
                  <a:gd name="T53" fmla="*/ 3455 h 791"/>
                  <a:gd name="T54" fmla="*/ 1416 w 1078"/>
                  <a:gd name="T55" fmla="*/ 3448 h 791"/>
                  <a:gd name="T56" fmla="*/ 1439 w 1078"/>
                  <a:gd name="T57" fmla="*/ 3448 h 791"/>
                  <a:gd name="T58" fmla="*/ 1460 w 1078"/>
                  <a:gd name="T59" fmla="*/ 3455 h 791"/>
                  <a:gd name="T60" fmla="*/ 1455 w 1078"/>
                  <a:gd name="T61" fmla="*/ 3475 h 791"/>
                  <a:gd name="T62" fmla="*/ 1460 w 1078"/>
                  <a:gd name="T63" fmla="*/ 3496 h 791"/>
                  <a:gd name="T64" fmla="*/ 1557 w 1078"/>
                  <a:gd name="T65" fmla="*/ 3754 h 791"/>
                  <a:gd name="T66" fmla="*/ 1963 w 1078"/>
                  <a:gd name="T67" fmla="*/ 4017 h 791"/>
                  <a:gd name="T68" fmla="*/ 2556 w 1078"/>
                  <a:gd name="T69" fmla="*/ 4095 h 791"/>
                  <a:gd name="T70" fmla="*/ 2973 w 1078"/>
                  <a:gd name="T71" fmla="*/ 4001 h 791"/>
                  <a:gd name="T72" fmla="*/ 3303 w 1078"/>
                  <a:gd name="T73" fmla="*/ 3821 h 791"/>
                  <a:gd name="T74" fmla="*/ 3516 w 1078"/>
                  <a:gd name="T75" fmla="*/ 3688 h 791"/>
                  <a:gd name="T76" fmla="*/ 3739 w 1078"/>
                  <a:gd name="T77" fmla="*/ 3731 h 791"/>
                  <a:gd name="T78" fmla="*/ 3985 w 1078"/>
                  <a:gd name="T79" fmla="*/ 3747 h 791"/>
                  <a:gd name="T80" fmla="*/ 4473 w 1078"/>
                  <a:gd name="T81" fmla="*/ 3660 h 791"/>
                  <a:gd name="T82" fmla="*/ 4909 w 1078"/>
                  <a:gd name="T83" fmla="*/ 3385 h 791"/>
                  <a:gd name="T84" fmla="*/ 5053 w 1078"/>
                  <a:gd name="T85" fmla="*/ 2996 h 791"/>
                  <a:gd name="T86" fmla="*/ 5049 w 1078"/>
                  <a:gd name="T87" fmla="*/ 2972 h 791"/>
                  <a:gd name="T88" fmla="*/ 5049 w 1078"/>
                  <a:gd name="T89" fmla="*/ 2951 h 791"/>
                  <a:gd name="T90" fmla="*/ 5223 w 1078"/>
                  <a:gd name="T91" fmla="*/ 2894 h 791"/>
                  <a:gd name="T92" fmla="*/ 5633 w 1078"/>
                  <a:gd name="T93" fmla="*/ 2660 h 791"/>
                  <a:gd name="T94" fmla="*/ 5831 w 1078"/>
                  <a:gd name="T95" fmla="*/ 2333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78"/>
                  <a:gd name="T145" fmla="*/ 0 h 791"/>
                  <a:gd name="T146" fmla="*/ 1078 w 1078"/>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78" h="791">
                    <a:moveTo>
                      <a:pt x="1077" y="428"/>
                    </a:moveTo>
                    <a:lnTo>
                      <a:pt x="1075" y="416"/>
                    </a:lnTo>
                    <a:lnTo>
                      <a:pt x="1072" y="405"/>
                    </a:lnTo>
                    <a:lnTo>
                      <a:pt x="1068" y="395"/>
                    </a:lnTo>
                    <a:lnTo>
                      <a:pt x="1062" y="384"/>
                    </a:lnTo>
                    <a:lnTo>
                      <a:pt x="1055" y="374"/>
                    </a:lnTo>
                    <a:lnTo>
                      <a:pt x="1046" y="366"/>
                    </a:lnTo>
                    <a:lnTo>
                      <a:pt x="1037" y="357"/>
                    </a:lnTo>
                    <a:lnTo>
                      <a:pt x="1027" y="349"/>
                    </a:lnTo>
                    <a:lnTo>
                      <a:pt x="1029" y="344"/>
                    </a:lnTo>
                    <a:lnTo>
                      <a:pt x="1030" y="337"/>
                    </a:lnTo>
                    <a:lnTo>
                      <a:pt x="1031" y="332"/>
                    </a:lnTo>
                    <a:lnTo>
                      <a:pt x="1032" y="325"/>
                    </a:lnTo>
                    <a:lnTo>
                      <a:pt x="1033" y="320"/>
                    </a:lnTo>
                    <a:lnTo>
                      <a:pt x="1033" y="314"/>
                    </a:lnTo>
                    <a:lnTo>
                      <a:pt x="1033" y="307"/>
                    </a:lnTo>
                    <a:lnTo>
                      <a:pt x="1033" y="302"/>
                    </a:lnTo>
                    <a:lnTo>
                      <a:pt x="1027" y="271"/>
                    </a:lnTo>
                    <a:lnTo>
                      <a:pt x="1012" y="242"/>
                    </a:lnTo>
                    <a:lnTo>
                      <a:pt x="992" y="217"/>
                    </a:lnTo>
                    <a:lnTo>
                      <a:pt x="965" y="194"/>
                    </a:lnTo>
                    <a:lnTo>
                      <a:pt x="932" y="176"/>
                    </a:lnTo>
                    <a:lnTo>
                      <a:pt x="895" y="161"/>
                    </a:lnTo>
                    <a:lnTo>
                      <a:pt x="854" y="151"/>
                    </a:lnTo>
                    <a:lnTo>
                      <a:pt x="811" y="146"/>
                    </a:lnTo>
                    <a:lnTo>
                      <a:pt x="801" y="113"/>
                    </a:lnTo>
                    <a:lnTo>
                      <a:pt x="781" y="82"/>
                    </a:lnTo>
                    <a:lnTo>
                      <a:pt x="754" y="56"/>
                    </a:lnTo>
                    <a:lnTo>
                      <a:pt x="720" y="34"/>
                    </a:lnTo>
                    <a:lnTo>
                      <a:pt x="680" y="17"/>
                    </a:lnTo>
                    <a:lnTo>
                      <a:pt x="636" y="5"/>
                    </a:lnTo>
                    <a:lnTo>
                      <a:pt x="587" y="0"/>
                    </a:lnTo>
                    <a:lnTo>
                      <a:pt x="536" y="0"/>
                    </a:lnTo>
                    <a:lnTo>
                      <a:pt x="498" y="5"/>
                    </a:lnTo>
                    <a:lnTo>
                      <a:pt x="461" y="14"/>
                    </a:lnTo>
                    <a:lnTo>
                      <a:pt x="427" y="24"/>
                    </a:lnTo>
                    <a:lnTo>
                      <a:pt x="397" y="39"/>
                    </a:lnTo>
                    <a:lnTo>
                      <a:pt x="369" y="56"/>
                    </a:lnTo>
                    <a:lnTo>
                      <a:pt x="345" y="74"/>
                    </a:lnTo>
                    <a:lnTo>
                      <a:pt x="324" y="95"/>
                    </a:lnTo>
                    <a:lnTo>
                      <a:pt x="308" y="118"/>
                    </a:lnTo>
                    <a:lnTo>
                      <a:pt x="300" y="118"/>
                    </a:lnTo>
                    <a:lnTo>
                      <a:pt x="293" y="117"/>
                    </a:lnTo>
                    <a:lnTo>
                      <a:pt x="285" y="117"/>
                    </a:lnTo>
                    <a:lnTo>
                      <a:pt x="277" y="117"/>
                    </a:lnTo>
                    <a:lnTo>
                      <a:pt x="270" y="117"/>
                    </a:lnTo>
                    <a:lnTo>
                      <a:pt x="263" y="117"/>
                    </a:lnTo>
                    <a:lnTo>
                      <a:pt x="255" y="118"/>
                    </a:lnTo>
                    <a:lnTo>
                      <a:pt x="248" y="118"/>
                    </a:lnTo>
                    <a:lnTo>
                      <a:pt x="195" y="126"/>
                    </a:lnTo>
                    <a:lnTo>
                      <a:pt x="146" y="140"/>
                    </a:lnTo>
                    <a:lnTo>
                      <a:pt x="104" y="160"/>
                    </a:lnTo>
                    <a:lnTo>
                      <a:pt x="66" y="184"/>
                    </a:lnTo>
                    <a:lnTo>
                      <a:pt x="36" y="214"/>
                    </a:lnTo>
                    <a:lnTo>
                      <a:pt x="15" y="245"/>
                    </a:lnTo>
                    <a:lnTo>
                      <a:pt x="2" y="279"/>
                    </a:lnTo>
                    <a:lnTo>
                      <a:pt x="0" y="316"/>
                    </a:lnTo>
                    <a:lnTo>
                      <a:pt x="3" y="335"/>
                    </a:lnTo>
                    <a:lnTo>
                      <a:pt x="9" y="354"/>
                    </a:lnTo>
                    <a:lnTo>
                      <a:pt x="18" y="372"/>
                    </a:lnTo>
                    <a:lnTo>
                      <a:pt x="31" y="389"/>
                    </a:lnTo>
                    <a:lnTo>
                      <a:pt x="45" y="405"/>
                    </a:lnTo>
                    <a:lnTo>
                      <a:pt x="62" y="419"/>
                    </a:lnTo>
                    <a:lnTo>
                      <a:pt x="82" y="432"/>
                    </a:lnTo>
                    <a:lnTo>
                      <a:pt x="104" y="443"/>
                    </a:lnTo>
                    <a:lnTo>
                      <a:pt x="91" y="454"/>
                    </a:lnTo>
                    <a:lnTo>
                      <a:pt x="79" y="466"/>
                    </a:lnTo>
                    <a:lnTo>
                      <a:pt x="68" y="478"/>
                    </a:lnTo>
                    <a:lnTo>
                      <a:pt x="59" y="491"/>
                    </a:lnTo>
                    <a:lnTo>
                      <a:pt x="53" y="504"/>
                    </a:lnTo>
                    <a:lnTo>
                      <a:pt x="48" y="518"/>
                    </a:lnTo>
                    <a:lnTo>
                      <a:pt x="46" y="532"/>
                    </a:lnTo>
                    <a:lnTo>
                      <a:pt x="46" y="547"/>
                    </a:lnTo>
                    <a:lnTo>
                      <a:pt x="53" y="573"/>
                    </a:lnTo>
                    <a:lnTo>
                      <a:pt x="66" y="598"/>
                    </a:lnTo>
                    <a:lnTo>
                      <a:pt x="86" y="619"/>
                    </a:lnTo>
                    <a:lnTo>
                      <a:pt x="112" y="637"/>
                    </a:lnTo>
                    <a:lnTo>
                      <a:pt x="143" y="651"/>
                    </a:lnTo>
                    <a:lnTo>
                      <a:pt x="179" y="661"/>
                    </a:lnTo>
                    <a:lnTo>
                      <a:pt x="217" y="666"/>
                    </a:lnTo>
                    <a:lnTo>
                      <a:pt x="257" y="666"/>
                    </a:lnTo>
                    <a:lnTo>
                      <a:pt x="258" y="665"/>
                    </a:lnTo>
                    <a:lnTo>
                      <a:pt x="260" y="665"/>
                    </a:lnTo>
                    <a:lnTo>
                      <a:pt x="261" y="665"/>
                    </a:lnTo>
                    <a:lnTo>
                      <a:pt x="262" y="665"/>
                    </a:lnTo>
                    <a:lnTo>
                      <a:pt x="264" y="665"/>
                    </a:lnTo>
                    <a:lnTo>
                      <a:pt x="265" y="665"/>
                    </a:lnTo>
                    <a:lnTo>
                      <a:pt x="267" y="665"/>
                    </a:lnTo>
                    <a:lnTo>
                      <a:pt x="269" y="663"/>
                    </a:lnTo>
                    <a:lnTo>
                      <a:pt x="269" y="666"/>
                    </a:lnTo>
                    <a:lnTo>
                      <a:pt x="268" y="667"/>
                    </a:lnTo>
                    <a:lnTo>
                      <a:pt x="268" y="668"/>
                    </a:lnTo>
                    <a:lnTo>
                      <a:pt x="268" y="670"/>
                    </a:lnTo>
                    <a:lnTo>
                      <a:pt x="268" y="671"/>
                    </a:lnTo>
                    <a:lnTo>
                      <a:pt x="269" y="673"/>
                    </a:lnTo>
                    <a:lnTo>
                      <a:pt x="269" y="674"/>
                    </a:lnTo>
                    <a:lnTo>
                      <a:pt x="269" y="675"/>
                    </a:lnTo>
                    <a:lnTo>
                      <a:pt x="274" y="701"/>
                    </a:lnTo>
                    <a:lnTo>
                      <a:pt x="287" y="724"/>
                    </a:lnTo>
                    <a:lnTo>
                      <a:pt x="307" y="745"/>
                    </a:lnTo>
                    <a:lnTo>
                      <a:pt x="332" y="762"/>
                    </a:lnTo>
                    <a:lnTo>
                      <a:pt x="362" y="775"/>
                    </a:lnTo>
                    <a:lnTo>
                      <a:pt x="395" y="785"/>
                    </a:lnTo>
                    <a:lnTo>
                      <a:pt x="432" y="790"/>
                    </a:lnTo>
                    <a:lnTo>
                      <a:pt x="471" y="790"/>
                    </a:lnTo>
                    <a:lnTo>
                      <a:pt x="498" y="785"/>
                    </a:lnTo>
                    <a:lnTo>
                      <a:pt x="524" y="780"/>
                    </a:lnTo>
                    <a:lnTo>
                      <a:pt x="548" y="772"/>
                    </a:lnTo>
                    <a:lnTo>
                      <a:pt x="571" y="762"/>
                    </a:lnTo>
                    <a:lnTo>
                      <a:pt x="590" y="750"/>
                    </a:lnTo>
                    <a:lnTo>
                      <a:pt x="609" y="737"/>
                    </a:lnTo>
                    <a:lnTo>
                      <a:pt x="624" y="722"/>
                    </a:lnTo>
                    <a:lnTo>
                      <a:pt x="636" y="706"/>
                    </a:lnTo>
                    <a:lnTo>
                      <a:pt x="648" y="711"/>
                    </a:lnTo>
                    <a:lnTo>
                      <a:pt x="662" y="715"/>
                    </a:lnTo>
                    <a:lnTo>
                      <a:pt x="675" y="718"/>
                    </a:lnTo>
                    <a:lnTo>
                      <a:pt x="689" y="720"/>
                    </a:lnTo>
                    <a:lnTo>
                      <a:pt x="704" y="722"/>
                    </a:lnTo>
                    <a:lnTo>
                      <a:pt x="719" y="723"/>
                    </a:lnTo>
                    <a:lnTo>
                      <a:pt x="735" y="723"/>
                    </a:lnTo>
                    <a:lnTo>
                      <a:pt x="750" y="722"/>
                    </a:lnTo>
                    <a:lnTo>
                      <a:pt x="789" y="717"/>
                    </a:lnTo>
                    <a:lnTo>
                      <a:pt x="825" y="706"/>
                    </a:lnTo>
                    <a:lnTo>
                      <a:pt x="856" y="692"/>
                    </a:lnTo>
                    <a:lnTo>
                      <a:pt x="883" y="673"/>
                    </a:lnTo>
                    <a:lnTo>
                      <a:pt x="905" y="653"/>
                    </a:lnTo>
                    <a:lnTo>
                      <a:pt x="921" y="629"/>
                    </a:lnTo>
                    <a:lnTo>
                      <a:pt x="930" y="604"/>
                    </a:lnTo>
                    <a:lnTo>
                      <a:pt x="932" y="578"/>
                    </a:lnTo>
                    <a:lnTo>
                      <a:pt x="932" y="577"/>
                    </a:lnTo>
                    <a:lnTo>
                      <a:pt x="931" y="574"/>
                    </a:lnTo>
                    <a:lnTo>
                      <a:pt x="931" y="573"/>
                    </a:lnTo>
                    <a:lnTo>
                      <a:pt x="931" y="572"/>
                    </a:lnTo>
                    <a:lnTo>
                      <a:pt x="931" y="571"/>
                    </a:lnTo>
                    <a:lnTo>
                      <a:pt x="931" y="569"/>
                    </a:lnTo>
                    <a:lnTo>
                      <a:pt x="930" y="568"/>
                    </a:lnTo>
                    <a:lnTo>
                      <a:pt x="930" y="567"/>
                    </a:lnTo>
                    <a:lnTo>
                      <a:pt x="963" y="558"/>
                    </a:lnTo>
                    <a:lnTo>
                      <a:pt x="991" y="546"/>
                    </a:lnTo>
                    <a:lnTo>
                      <a:pt x="1017" y="531"/>
                    </a:lnTo>
                    <a:lnTo>
                      <a:pt x="1039" y="513"/>
                    </a:lnTo>
                    <a:lnTo>
                      <a:pt x="1056" y="495"/>
                    </a:lnTo>
                    <a:lnTo>
                      <a:pt x="1069" y="473"/>
                    </a:lnTo>
                    <a:lnTo>
                      <a:pt x="1075" y="450"/>
                    </a:lnTo>
                    <a:lnTo>
                      <a:pt x="1077" y="428"/>
                    </a:lnTo>
                  </a:path>
                </a:pathLst>
              </a:custGeom>
              <a:solidFill>
                <a:schemeClr val="bg1"/>
              </a:solidFill>
              <a:ln w="19050" cap="rnd" cmpd="sng">
                <a:solidFill>
                  <a:srgbClr val="006699"/>
                </a:solidFill>
                <a:round/>
                <a:headEnd/>
                <a:tailEnd/>
              </a:ln>
            </p:spPr>
            <p:txBody>
              <a:bodyPr/>
              <a:lstStyle/>
              <a:p>
                <a:endParaRPr lang="zh-CN" altLang="en-US" sz="1100"/>
              </a:p>
            </p:txBody>
          </p:sp>
        </p:grpSp>
        <p:sp>
          <p:nvSpPr>
            <p:cNvPr id="5124" name="Oval 171"/>
            <p:cNvSpPr>
              <a:spLocks noChangeArrowheads="1"/>
            </p:cNvSpPr>
            <p:nvPr/>
          </p:nvSpPr>
          <p:spPr bwMode="auto">
            <a:xfrm>
              <a:off x="1554989" y="3106475"/>
              <a:ext cx="1785798" cy="1834693"/>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100"/>
            </a:p>
          </p:txBody>
        </p:sp>
        <p:sp>
          <p:nvSpPr>
            <p:cNvPr id="5132" name="Text Box 8"/>
            <p:cNvSpPr txBox="1">
              <a:spLocks noChangeArrowheads="1"/>
            </p:cNvSpPr>
            <p:nvPr/>
          </p:nvSpPr>
          <p:spPr bwMode="auto">
            <a:xfrm>
              <a:off x="3659230" y="3594088"/>
              <a:ext cx="1476591" cy="253871"/>
            </a:xfrm>
            <a:prstGeom prst="rect">
              <a:avLst/>
            </a:prstGeom>
            <a:noFill/>
            <a:ln w="9525">
              <a:noFill/>
              <a:miter lim="800000"/>
              <a:headEnd/>
              <a:tailEnd/>
            </a:ln>
          </p:spPr>
          <p:txBody>
            <a:bodyPr wrap="none" lIns="91393" tIns="45698" rIns="91393" bIns="45698">
              <a:spAutoFit/>
            </a:bodyPr>
            <a:lstStyle/>
            <a:p>
              <a:pPr algn="ctr"/>
              <a:r>
                <a:rPr lang="en-US" altLang="zh-CN" sz="1050" b="1" dirty="0"/>
                <a:t>MPLS/IP Backbone </a:t>
              </a:r>
              <a:r>
                <a:rPr lang="en-US" altLang="zh-CN" sz="1050" b="1" dirty="0">
                  <a:solidFill>
                    <a:srgbClr val="4D4D4D"/>
                  </a:solidFill>
                </a:rPr>
                <a:t> </a:t>
              </a:r>
            </a:p>
          </p:txBody>
        </p:sp>
        <p:grpSp>
          <p:nvGrpSpPr>
            <p:cNvPr id="3" name="Group 16"/>
            <p:cNvGrpSpPr>
              <a:grpSpLocks/>
            </p:cNvGrpSpPr>
            <p:nvPr/>
          </p:nvGrpSpPr>
          <p:grpSpPr bwMode="auto">
            <a:xfrm>
              <a:off x="2796850" y="3520170"/>
              <a:ext cx="930910" cy="525780"/>
              <a:chOff x="3593" y="4294"/>
              <a:chExt cx="733" cy="414"/>
            </a:xfrm>
          </p:grpSpPr>
          <p:pic>
            <p:nvPicPr>
              <p:cNvPr id="5179" name="Picture 17"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5180" name="Text Box 18"/>
              <p:cNvSpPr txBox="1">
                <a:spLocks noChangeArrowheads="1"/>
              </p:cNvSpPr>
              <p:nvPr/>
            </p:nvSpPr>
            <p:spPr bwMode="auto">
              <a:xfrm>
                <a:off x="3593" y="4537"/>
                <a:ext cx="733" cy="171"/>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900" b="1" dirty="0">
                    <a:solidFill>
                      <a:schemeClr val="bg1"/>
                    </a:solidFill>
                    <a:latin typeface="FrutigerNext LT BlackCn" pitchFamily="34" charset="0"/>
                    <a:ea typeface="ＭＳ Ｐゴシック" pitchFamily="34" charset="-128"/>
                  </a:rPr>
                  <a:t>PE-1</a:t>
                </a:r>
              </a:p>
            </p:txBody>
          </p:sp>
        </p:grpSp>
        <p:sp>
          <p:nvSpPr>
            <p:cNvPr id="5134" name="Line 37"/>
            <p:cNvSpPr>
              <a:spLocks noChangeShapeType="1"/>
            </p:cNvSpPr>
            <p:nvPr/>
          </p:nvSpPr>
          <p:spPr bwMode="auto">
            <a:xfrm flipH="1" flipV="1">
              <a:off x="3167967" y="3970571"/>
              <a:ext cx="1" cy="460851"/>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100">
                <a:latin typeface="+mn-lt"/>
                <a:ea typeface="+mn-ea"/>
              </a:endParaRPr>
            </a:p>
          </p:txBody>
        </p:sp>
        <p:sp>
          <p:nvSpPr>
            <p:cNvPr id="5135" name="Line 40"/>
            <p:cNvSpPr>
              <a:spLocks noChangeShapeType="1"/>
            </p:cNvSpPr>
            <p:nvPr/>
          </p:nvSpPr>
          <p:spPr bwMode="auto">
            <a:xfrm flipV="1">
              <a:off x="5616508" y="3961316"/>
              <a:ext cx="1270" cy="461010"/>
            </a:xfrm>
            <a:prstGeom prst="line">
              <a:avLst/>
            </a:prstGeom>
            <a:noFill/>
            <a:ln w="9525">
              <a:solidFill>
                <a:schemeClr val="tx1"/>
              </a:solidFill>
              <a:round/>
              <a:headEnd/>
              <a:tailEnd/>
            </a:ln>
          </p:spPr>
          <p:txBody>
            <a:bodyPr/>
            <a:lstStyle/>
            <a:p>
              <a:endParaRPr lang="zh-CN" altLang="en-US" sz="1100"/>
            </a:p>
          </p:txBody>
        </p:sp>
        <p:pic>
          <p:nvPicPr>
            <p:cNvPr id="5137" name="Picture 95" descr="07"/>
            <p:cNvPicPr>
              <a:picLocks noChangeAspect="1" noChangeArrowheads="1"/>
            </p:cNvPicPr>
            <p:nvPr/>
          </p:nvPicPr>
          <p:blipFill>
            <a:blip r:embed="rId4" cstate="print"/>
            <a:srcRect/>
            <a:stretch>
              <a:fillRect/>
            </a:stretch>
          </p:blipFill>
          <p:spPr bwMode="auto">
            <a:xfrm>
              <a:off x="2909146" y="4227759"/>
              <a:ext cx="434340" cy="575310"/>
            </a:xfrm>
            <a:prstGeom prst="rect">
              <a:avLst/>
            </a:prstGeom>
            <a:noFill/>
            <a:ln w="9525">
              <a:noFill/>
              <a:miter lim="800000"/>
              <a:headEnd/>
              <a:tailEnd/>
            </a:ln>
          </p:spPr>
        </p:pic>
        <p:sp>
          <p:nvSpPr>
            <p:cNvPr id="5139" name="Text Box 103"/>
            <p:cNvSpPr txBox="1">
              <a:spLocks noChangeArrowheads="1"/>
            </p:cNvSpPr>
            <p:nvPr/>
          </p:nvSpPr>
          <p:spPr bwMode="auto">
            <a:xfrm>
              <a:off x="1763688" y="4581128"/>
              <a:ext cx="893193" cy="246221"/>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#1</a:t>
              </a:r>
              <a:endParaRPr lang="en-US" altLang="zh-CN" sz="1000" b="1" dirty="0"/>
            </a:p>
          </p:txBody>
        </p:sp>
        <p:grpSp>
          <p:nvGrpSpPr>
            <p:cNvPr id="4" name="Group 13"/>
            <p:cNvGrpSpPr>
              <a:grpSpLocks/>
            </p:cNvGrpSpPr>
            <p:nvPr/>
          </p:nvGrpSpPr>
          <p:grpSpPr bwMode="auto">
            <a:xfrm>
              <a:off x="5156768" y="3478716"/>
              <a:ext cx="930910" cy="525780"/>
              <a:chOff x="3593" y="4294"/>
              <a:chExt cx="733" cy="414"/>
            </a:xfrm>
          </p:grpSpPr>
          <p:pic>
            <p:nvPicPr>
              <p:cNvPr id="5177" name="Picture 14"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5178" name="Text Box 15"/>
              <p:cNvSpPr txBox="1">
                <a:spLocks noChangeArrowheads="1"/>
              </p:cNvSpPr>
              <p:nvPr/>
            </p:nvSpPr>
            <p:spPr bwMode="auto">
              <a:xfrm>
                <a:off x="3593" y="4537"/>
                <a:ext cx="733" cy="171"/>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900" b="1">
                    <a:solidFill>
                      <a:schemeClr val="bg1"/>
                    </a:solidFill>
                    <a:latin typeface="FrutigerNext LT BlackCn" pitchFamily="34" charset="0"/>
                    <a:ea typeface="ＭＳ Ｐゴシック" pitchFamily="34" charset="-128"/>
                  </a:rPr>
                  <a:t>PE-2</a:t>
                </a:r>
              </a:p>
            </p:txBody>
          </p:sp>
        </p:grpSp>
        <p:sp>
          <p:nvSpPr>
            <p:cNvPr id="5175" name="Text Box 40"/>
            <p:cNvSpPr txBox="1">
              <a:spLocks noChangeArrowheads="1"/>
            </p:cNvSpPr>
            <p:nvPr/>
          </p:nvSpPr>
          <p:spPr bwMode="auto">
            <a:xfrm>
              <a:off x="6278714" y="3523101"/>
              <a:ext cx="1761490" cy="617692"/>
            </a:xfrm>
            <a:prstGeom prst="rect">
              <a:avLst/>
            </a:prstGeom>
            <a:solidFill>
              <a:schemeClr val="bg1"/>
            </a:solidFill>
            <a:ln w="28575">
              <a:solidFill>
                <a:srgbClr val="FF0000"/>
              </a:solidFill>
              <a:miter lim="800000"/>
              <a:headEnd/>
              <a:tailEnd/>
            </a:ln>
          </p:spPr>
          <p:txBody>
            <a:bodyPr lIns="78315" tIns="39159" rIns="78315" bIns="39159">
              <a:spAutoFit/>
            </a:bodyPr>
            <a:lstStyle/>
            <a:p>
              <a:pPr defTabSz="784225"/>
              <a:r>
                <a:rPr lang="en-US" altLang="zh-CN" sz="700" b="1" dirty="0"/>
                <a:t>Prefix          Next-hop      </a:t>
              </a:r>
              <a:r>
                <a:rPr lang="en-US" altLang="zh-CN" sz="700" b="1" dirty="0" smtClean="0"/>
                <a:t>Protocol</a:t>
              </a:r>
              <a:endParaRPr lang="en-US" altLang="zh-CN" sz="700" b="1" dirty="0"/>
            </a:p>
            <a:p>
              <a:pPr defTabSz="784225"/>
              <a:r>
                <a:rPr lang="en-US" altLang="zh-CN" sz="700" b="1" dirty="0" smtClean="0"/>
                <a:t>1.1.1.1/32         </a:t>
              </a:r>
              <a:r>
                <a:rPr lang="en-US" altLang="zh-CN" sz="700" b="1" dirty="0"/>
                <a:t>Local           ARP</a:t>
              </a:r>
            </a:p>
            <a:p>
              <a:pPr defTabSz="784225"/>
              <a:r>
                <a:rPr lang="en-US" altLang="zh-CN" sz="700" b="1" dirty="0" smtClean="0"/>
                <a:t>1.1.1.255/32     Local           ARP</a:t>
              </a:r>
            </a:p>
            <a:p>
              <a:pPr defTabSz="784225"/>
              <a:r>
                <a:rPr lang="en-US" altLang="zh-CN" sz="700" b="1" dirty="0" smtClean="0">
                  <a:solidFill>
                    <a:srgbClr val="FF0000"/>
                  </a:solidFill>
                </a:rPr>
                <a:t>2.0.0.0/8            PE-1           BGP</a:t>
              </a:r>
            </a:p>
            <a:p>
              <a:pPr defTabSz="784225"/>
              <a:r>
                <a:rPr lang="en-US" altLang="zh-CN" sz="700" b="1" dirty="0" smtClean="0">
                  <a:solidFill>
                    <a:srgbClr val="FF0000"/>
                  </a:solidFill>
                </a:rPr>
                <a:t>3.0.0.0/8            GW-2         Static</a:t>
              </a:r>
              <a:endParaRPr lang="en-US" altLang="zh-CN" sz="700" b="1" dirty="0">
                <a:solidFill>
                  <a:srgbClr val="FF0000"/>
                </a:solidFill>
              </a:endParaRPr>
            </a:p>
          </p:txBody>
        </p:sp>
        <p:sp>
          <p:nvSpPr>
            <p:cNvPr id="5176" name="AutoShape 41"/>
            <p:cNvSpPr>
              <a:spLocks noChangeArrowheads="1"/>
            </p:cNvSpPr>
            <p:nvPr/>
          </p:nvSpPr>
          <p:spPr bwMode="auto">
            <a:xfrm rot="16200000">
              <a:off x="5715809" y="3590558"/>
              <a:ext cx="652484" cy="464557"/>
            </a:xfrm>
            <a:prstGeom prst="flowChartExtract">
              <a:avLst/>
            </a:prstGeom>
            <a:gradFill rotWithShape="1">
              <a:gsLst>
                <a:gs pos="0">
                  <a:schemeClr val="bg1">
                    <a:alpha val="49001"/>
                  </a:schemeClr>
                </a:gs>
                <a:gs pos="100000">
                  <a:srgbClr val="FF0000"/>
                </a:gs>
              </a:gsLst>
              <a:lin ang="5400000" scaled="1"/>
            </a:gradFill>
            <a:ln w="9525" algn="ctr">
              <a:noFill/>
              <a:miter lim="800000"/>
              <a:headEnd/>
              <a:tailEnd/>
            </a:ln>
          </p:spPr>
          <p:txBody>
            <a:bodyPr rot="10800000" wrap="square" lIns="79200" tIns="39600" rIns="79200" bIns="39600" anchor="ctr">
              <a:spAutoFit/>
            </a:bodyPr>
            <a:lstStyle/>
            <a:p>
              <a:endParaRPr lang="zh-CN" altLang="zh-CN" sz="1000">
                <a:solidFill>
                  <a:schemeClr val="bg1"/>
                </a:solidFill>
                <a:latin typeface="FrutigerNext LT Regular" pitchFamily="34" charset="0"/>
                <a:ea typeface="ＭＳ Ｐゴシック" pitchFamily="34" charset="-128"/>
              </a:endParaRPr>
            </a:p>
          </p:txBody>
        </p:sp>
        <p:sp>
          <p:nvSpPr>
            <p:cNvPr id="5143" name="Text Box 40"/>
            <p:cNvSpPr txBox="1">
              <a:spLocks noChangeArrowheads="1"/>
            </p:cNvSpPr>
            <p:nvPr/>
          </p:nvSpPr>
          <p:spPr bwMode="auto">
            <a:xfrm>
              <a:off x="790961" y="3567326"/>
              <a:ext cx="1761490" cy="617692"/>
            </a:xfrm>
            <a:prstGeom prst="rect">
              <a:avLst/>
            </a:prstGeom>
            <a:solidFill>
              <a:schemeClr val="bg1"/>
            </a:solidFill>
            <a:ln w="28575">
              <a:solidFill>
                <a:srgbClr val="FF0000"/>
              </a:solidFill>
              <a:miter lim="800000"/>
              <a:headEnd/>
              <a:tailEnd/>
            </a:ln>
          </p:spPr>
          <p:txBody>
            <a:bodyPr lIns="78315" tIns="39159" rIns="78315" bIns="39159">
              <a:spAutoFit/>
            </a:bodyPr>
            <a:lstStyle/>
            <a:p>
              <a:pPr defTabSz="784225"/>
              <a:r>
                <a:rPr lang="en-US" altLang="zh-CN" sz="700" b="1" dirty="0"/>
                <a:t>Prefix         Next-hop       </a:t>
              </a:r>
              <a:r>
                <a:rPr lang="en-US" altLang="zh-CN" sz="700" b="1" dirty="0" smtClean="0"/>
                <a:t>Protocol</a:t>
              </a:r>
              <a:endParaRPr lang="en-US" altLang="zh-CN" sz="700" b="1" dirty="0"/>
            </a:p>
            <a:p>
              <a:pPr defTabSz="784225"/>
              <a:r>
                <a:rPr lang="en-US" altLang="zh-CN" sz="700" b="1" dirty="0" smtClean="0"/>
                <a:t>1.1.1.1/32         </a:t>
              </a:r>
              <a:r>
                <a:rPr lang="en-US" altLang="zh-CN" sz="700" b="1" dirty="0"/>
                <a:t>PE-2             BGP</a:t>
              </a:r>
            </a:p>
            <a:p>
              <a:pPr defTabSz="784225"/>
              <a:r>
                <a:rPr lang="en-US" altLang="zh-CN" sz="700" b="1" dirty="0" smtClean="0"/>
                <a:t>1.1.1.255/32     Local           ARP</a:t>
              </a:r>
            </a:p>
            <a:p>
              <a:pPr defTabSz="784225"/>
              <a:r>
                <a:rPr lang="en-US" altLang="zh-CN" sz="700" b="1" dirty="0" smtClean="0">
                  <a:solidFill>
                    <a:srgbClr val="FF0000"/>
                  </a:solidFill>
                </a:rPr>
                <a:t>2.0.0.0/8           GW-1          Static</a:t>
              </a:r>
            </a:p>
            <a:p>
              <a:pPr defTabSz="784225"/>
              <a:r>
                <a:rPr lang="en-US" altLang="zh-CN" sz="700" b="1" dirty="0" smtClean="0">
                  <a:solidFill>
                    <a:srgbClr val="FF0000"/>
                  </a:solidFill>
                </a:rPr>
                <a:t>3.0.0.0/8           PE-2             BGP</a:t>
              </a:r>
              <a:endParaRPr lang="en-US" altLang="zh-CN" sz="700" b="1" dirty="0">
                <a:solidFill>
                  <a:srgbClr val="FF0000"/>
                </a:solidFill>
              </a:endParaRPr>
            </a:p>
          </p:txBody>
        </p:sp>
        <p:sp>
          <p:nvSpPr>
            <p:cNvPr id="5146" name="Text Box 153"/>
            <p:cNvSpPr txBox="1">
              <a:spLocks noChangeArrowheads="1"/>
            </p:cNvSpPr>
            <p:nvPr/>
          </p:nvSpPr>
          <p:spPr bwMode="auto">
            <a:xfrm>
              <a:off x="4427984" y="4437112"/>
              <a:ext cx="979755" cy="369332"/>
            </a:xfrm>
            <a:prstGeom prst="rect">
              <a:avLst/>
            </a:prstGeom>
            <a:noFill/>
            <a:ln w="9525">
              <a:noFill/>
              <a:miter lim="800000"/>
              <a:headEnd/>
              <a:tailEnd/>
            </a:ln>
          </p:spPr>
          <p:txBody>
            <a:bodyPr wrap="none">
              <a:spAutoFit/>
            </a:bodyPr>
            <a:lstStyle/>
            <a:p>
              <a:r>
                <a:rPr lang="en-US" altLang="zh-CN" sz="900" b="1" dirty="0"/>
                <a:t>Host </a:t>
              </a:r>
              <a:r>
                <a:rPr lang="en-US" altLang="zh-CN" sz="900" b="1" dirty="0" smtClean="0"/>
                <a:t>A: 1.1.1.1</a:t>
              </a:r>
            </a:p>
            <a:p>
              <a:r>
                <a:rPr lang="en-US" altLang="zh-CN" sz="900" b="1" dirty="0" smtClean="0"/>
                <a:t>GW=1.1.1.255</a:t>
              </a:r>
              <a:endParaRPr lang="en-US" altLang="zh-CN" sz="900" b="1" dirty="0"/>
            </a:p>
          </p:txBody>
        </p:sp>
        <p:sp>
          <p:nvSpPr>
            <p:cNvPr id="5152" name="Text Box 176"/>
            <p:cNvSpPr txBox="1">
              <a:spLocks noChangeArrowheads="1"/>
            </p:cNvSpPr>
            <p:nvPr/>
          </p:nvSpPr>
          <p:spPr bwMode="auto">
            <a:xfrm>
              <a:off x="755576" y="3356992"/>
              <a:ext cx="453970" cy="230832"/>
            </a:xfrm>
            <a:prstGeom prst="rect">
              <a:avLst/>
            </a:prstGeom>
            <a:noFill/>
            <a:ln w="9525">
              <a:noFill/>
              <a:miter lim="800000"/>
              <a:headEnd/>
              <a:tailEnd/>
            </a:ln>
          </p:spPr>
          <p:txBody>
            <a:bodyPr wrap="none">
              <a:spAutoFit/>
            </a:bodyPr>
            <a:lstStyle/>
            <a:p>
              <a:r>
                <a:rPr lang="en-US" altLang="zh-CN" sz="900" b="1" dirty="0" smtClean="0"/>
                <a:t>VRF:</a:t>
              </a:r>
              <a:endParaRPr lang="en-US" altLang="zh-CN" sz="900" b="1" dirty="0"/>
            </a:p>
          </p:txBody>
        </p:sp>
        <p:sp>
          <p:nvSpPr>
            <p:cNvPr id="5153" name="Text Box 177"/>
            <p:cNvSpPr txBox="1">
              <a:spLocks noChangeArrowheads="1"/>
            </p:cNvSpPr>
            <p:nvPr/>
          </p:nvSpPr>
          <p:spPr bwMode="auto">
            <a:xfrm>
              <a:off x="7524328" y="3284984"/>
              <a:ext cx="486030" cy="230832"/>
            </a:xfrm>
            <a:prstGeom prst="rect">
              <a:avLst/>
            </a:prstGeom>
            <a:noFill/>
            <a:ln w="9525">
              <a:noFill/>
              <a:miter lim="800000"/>
              <a:headEnd/>
              <a:tailEnd/>
            </a:ln>
          </p:spPr>
          <p:txBody>
            <a:bodyPr wrap="none">
              <a:spAutoFit/>
            </a:bodyPr>
            <a:lstStyle/>
            <a:p>
              <a:r>
                <a:rPr lang="en-US" altLang="zh-CN" sz="900" b="1" dirty="0"/>
                <a:t>VRF </a:t>
              </a:r>
              <a:r>
                <a:rPr lang="en-US" altLang="zh-CN" sz="900" b="1" dirty="0" smtClean="0"/>
                <a:t>:</a:t>
              </a:r>
              <a:endParaRPr lang="en-US" altLang="zh-CN" sz="900" b="1" dirty="0"/>
            </a:p>
          </p:txBody>
        </p:sp>
        <p:pic>
          <p:nvPicPr>
            <p:cNvPr id="5125" name="Picture 158" descr="07"/>
            <p:cNvPicPr>
              <a:picLocks noChangeAspect="1" noChangeArrowheads="1"/>
            </p:cNvPicPr>
            <p:nvPr/>
          </p:nvPicPr>
          <p:blipFill>
            <a:blip r:embed="rId4" cstate="print"/>
            <a:srcRect/>
            <a:stretch>
              <a:fillRect/>
            </a:stretch>
          </p:blipFill>
          <p:spPr bwMode="auto">
            <a:xfrm>
              <a:off x="5386618" y="4169795"/>
              <a:ext cx="434340" cy="575310"/>
            </a:xfrm>
            <a:prstGeom prst="rect">
              <a:avLst/>
            </a:prstGeom>
            <a:noFill/>
            <a:ln w="9525">
              <a:noFill/>
              <a:miter lim="800000"/>
              <a:headEnd/>
              <a:tailEnd/>
            </a:ln>
          </p:spPr>
        </p:pic>
        <p:sp>
          <p:nvSpPr>
            <p:cNvPr id="66" name="Text Box 103"/>
            <p:cNvSpPr txBox="1">
              <a:spLocks noChangeArrowheads="1"/>
            </p:cNvSpPr>
            <p:nvPr/>
          </p:nvSpPr>
          <p:spPr bwMode="auto">
            <a:xfrm>
              <a:off x="6156176" y="4581128"/>
              <a:ext cx="893193" cy="246221"/>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#2</a:t>
              </a:r>
              <a:endParaRPr lang="en-US" altLang="zh-CN" sz="1000" b="1" dirty="0"/>
            </a:p>
          </p:txBody>
        </p:sp>
        <p:grpSp>
          <p:nvGrpSpPr>
            <p:cNvPr id="33" name="Group 4"/>
            <p:cNvGrpSpPr>
              <a:grpSpLocks/>
            </p:cNvGrpSpPr>
            <p:nvPr/>
          </p:nvGrpSpPr>
          <p:grpSpPr bwMode="auto">
            <a:xfrm>
              <a:off x="1900627" y="2038715"/>
              <a:ext cx="4954150" cy="1036915"/>
              <a:chOff x="755" y="732"/>
              <a:chExt cx="1898" cy="1412"/>
            </a:xfrm>
          </p:grpSpPr>
          <p:sp>
            <p:nvSpPr>
              <p:cNvPr id="34" name="Freeform 5"/>
              <p:cNvSpPr>
                <a:spLocks/>
              </p:cNvSpPr>
              <p:nvPr/>
            </p:nvSpPr>
            <p:spPr bwMode="auto">
              <a:xfrm>
                <a:off x="755" y="774"/>
                <a:ext cx="1898" cy="1370"/>
              </a:xfrm>
              <a:custGeom>
                <a:avLst/>
                <a:gdLst>
                  <a:gd name="T0" fmla="*/ 5824 w 1080"/>
                  <a:gd name="T1" fmla="*/ 2110 h 791"/>
                  <a:gd name="T2" fmla="*/ 5733 w 1080"/>
                  <a:gd name="T3" fmla="*/ 1947 h 791"/>
                  <a:gd name="T4" fmla="*/ 5583 w 1080"/>
                  <a:gd name="T5" fmla="*/ 1812 h 791"/>
                  <a:gd name="T6" fmla="*/ 5606 w 1080"/>
                  <a:gd name="T7" fmla="*/ 1725 h 791"/>
                  <a:gd name="T8" fmla="*/ 5618 w 1080"/>
                  <a:gd name="T9" fmla="*/ 1638 h 791"/>
                  <a:gd name="T10" fmla="*/ 5574 w 1080"/>
                  <a:gd name="T11" fmla="*/ 1406 h 791"/>
                  <a:gd name="T12" fmla="*/ 5239 w 1080"/>
                  <a:gd name="T13" fmla="*/ 1013 h 791"/>
                  <a:gd name="T14" fmla="*/ 4645 w 1080"/>
                  <a:gd name="T15" fmla="*/ 790 h 791"/>
                  <a:gd name="T16" fmla="*/ 4249 w 1080"/>
                  <a:gd name="T17" fmla="*/ 431 h 791"/>
                  <a:gd name="T18" fmla="*/ 3703 w 1080"/>
                  <a:gd name="T19" fmla="*/ 87 h 791"/>
                  <a:gd name="T20" fmla="*/ 2909 w 1080"/>
                  <a:gd name="T21" fmla="*/ 5 h 791"/>
                  <a:gd name="T22" fmla="*/ 2329 w 1080"/>
                  <a:gd name="T23" fmla="*/ 126 h 791"/>
                  <a:gd name="T24" fmla="*/ 1872 w 1080"/>
                  <a:gd name="T25" fmla="*/ 385 h 791"/>
                  <a:gd name="T26" fmla="*/ 1627 w 1080"/>
                  <a:gd name="T27" fmla="*/ 611 h 791"/>
                  <a:gd name="T28" fmla="*/ 1513 w 1080"/>
                  <a:gd name="T29" fmla="*/ 610 h 791"/>
                  <a:gd name="T30" fmla="*/ 1390 w 1080"/>
                  <a:gd name="T31" fmla="*/ 611 h 791"/>
                  <a:gd name="T32" fmla="*/ 796 w 1080"/>
                  <a:gd name="T33" fmla="*/ 733 h 791"/>
                  <a:gd name="T34" fmla="*/ 195 w 1080"/>
                  <a:gd name="T35" fmla="*/ 1114 h 791"/>
                  <a:gd name="T36" fmla="*/ 0 w 1080"/>
                  <a:gd name="T37" fmla="*/ 1640 h 791"/>
                  <a:gd name="T38" fmla="*/ 102 w 1080"/>
                  <a:gd name="T39" fmla="*/ 1931 h 791"/>
                  <a:gd name="T40" fmla="*/ 346 w 1080"/>
                  <a:gd name="T41" fmla="*/ 2177 h 791"/>
                  <a:gd name="T42" fmla="*/ 494 w 1080"/>
                  <a:gd name="T43" fmla="*/ 2357 h 791"/>
                  <a:gd name="T44" fmla="*/ 325 w 1080"/>
                  <a:gd name="T45" fmla="*/ 2549 h 791"/>
                  <a:gd name="T46" fmla="*/ 250 w 1080"/>
                  <a:gd name="T47" fmla="*/ 2769 h 791"/>
                  <a:gd name="T48" fmla="*/ 364 w 1080"/>
                  <a:gd name="T49" fmla="*/ 3107 h 791"/>
                  <a:gd name="T50" fmla="*/ 782 w 1080"/>
                  <a:gd name="T51" fmla="*/ 3384 h 791"/>
                  <a:gd name="T52" fmla="*/ 1399 w 1080"/>
                  <a:gd name="T53" fmla="*/ 3462 h 791"/>
                  <a:gd name="T54" fmla="*/ 1420 w 1080"/>
                  <a:gd name="T55" fmla="*/ 3455 h 791"/>
                  <a:gd name="T56" fmla="*/ 1448 w 1080"/>
                  <a:gd name="T57" fmla="*/ 3455 h 791"/>
                  <a:gd name="T58" fmla="*/ 1460 w 1080"/>
                  <a:gd name="T59" fmla="*/ 3462 h 791"/>
                  <a:gd name="T60" fmla="*/ 1460 w 1080"/>
                  <a:gd name="T61" fmla="*/ 3480 h 791"/>
                  <a:gd name="T62" fmla="*/ 1460 w 1080"/>
                  <a:gd name="T63" fmla="*/ 3500 h 791"/>
                  <a:gd name="T64" fmla="*/ 1569 w 1080"/>
                  <a:gd name="T65" fmla="*/ 3767 h 791"/>
                  <a:gd name="T66" fmla="*/ 1965 w 1080"/>
                  <a:gd name="T67" fmla="*/ 4032 h 791"/>
                  <a:gd name="T68" fmla="*/ 2561 w 1080"/>
                  <a:gd name="T69" fmla="*/ 4103 h 791"/>
                  <a:gd name="T70" fmla="*/ 2981 w 1080"/>
                  <a:gd name="T71" fmla="*/ 4011 h 791"/>
                  <a:gd name="T72" fmla="*/ 3304 w 1080"/>
                  <a:gd name="T73" fmla="*/ 3828 h 791"/>
                  <a:gd name="T74" fmla="*/ 3524 w 1080"/>
                  <a:gd name="T75" fmla="*/ 3693 h 791"/>
                  <a:gd name="T76" fmla="*/ 3749 w 1080"/>
                  <a:gd name="T77" fmla="*/ 3746 h 791"/>
                  <a:gd name="T78" fmla="*/ 3991 w 1080"/>
                  <a:gd name="T79" fmla="*/ 3755 h 791"/>
                  <a:gd name="T80" fmla="*/ 4478 w 1080"/>
                  <a:gd name="T81" fmla="*/ 3668 h 791"/>
                  <a:gd name="T82" fmla="*/ 4917 w 1080"/>
                  <a:gd name="T83" fmla="*/ 3393 h 791"/>
                  <a:gd name="T84" fmla="*/ 5065 w 1080"/>
                  <a:gd name="T85" fmla="*/ 3003 h 791"/>
                  <a:gd name="T86" fmla="*/ 5065 w 1080"/>
                  <a:gd name="T87" fmla="*/ 2976 h 791"/>
                  <a:gd name="T88" fmla="*/ 5060 w 1080"/>
                  <a:gd name="T89" fmla="*/ 2960 h 791"/>
                  <a:gd name="T90" fmla="*/ 5227 w 1080"/>
                  <a:gd name="T91" fmla="*/ 2898 h 791"/>
                  <a:gd name="T92" fmla="*/ 5647 w 1080"/>
                  <a:gd name="T93" fmla="*/ 2676 h 791"/>
                  <a:gd name="T94" fmla="*/ 5847 w 1080"/>
                  <a:gd name="T95" fmla="*/ 2349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80"/>
                  <a:gd name="T145" fmla="*/ 0 h 791"/>
                  <a:gd name="T146" fmla="*/ 1080 w 1080"/>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80" h="791">
                    <a:moveTo>
                      <a:pt x="1079" y="428"/>
                    </a:moveTo>
                    <a:lnTo>
                      <a:pt x="1076" y="417"/>
                    </a:lnTo>
                    <a:lnTo>
                      <a:pt x="1073" y="406"/>
                    </a:lnTo>
                    <a:lnTo>
                      <a:pt x="1069" y="395"/>
                    </a:lnTo>
                    <a:lnTo>
                      <a:pt x="1063" y="385"/>
                    </a:lnTo>
                    <a:lnTo>
                      <a:pt x="1056" y="375"/>
                    </a:lnTo>
                    <a:lnTo>
                      <a:pt x="1048" y="366"/>
                    </a:lnTo>
                    <a:lnTo>
                      <a:pt x="1038" y="358"/>
                    </a:lnTo>
                    <a:lnTo>
                      <a:pt x="1029" y="349"/>
                    </a:lnTo>
                    <a:lnTo>
                      <a:pt x="1030" y="344"/>
                    </a:lnTo>
                    <a:lnTo>
                      <a:pt x="1032" y="339"/>
                    </a:lnTo>
                    <a:lnTo>
                      <a:pt x="1033" y="332"/>
                    </a:lnTo>
                    <a:lnTo>
                      <a:pt x="1034" y="327"/>
                    </a:lnTo>
                    <a:lnTo>
                      <a:pt x="1034" y="320"/>
                    </a:lnTo>
                    <a:lnTo>
                      <a:pt x="1035" y="315"/>
                    </a:lnTo>
                    <a:lnTo>
                      <a:pt x="1035" y="308"/>
                    </a:lnTo>
                    <a:lnTo>
                      <a:pt x="1034" y="302"/>
                    </a:lnTo>
                    <a:lnTo>
                      <a:pt x="1027" y="271"/>
                    </a:lnTo>
                    <a:lnTo>
                      <a:pt x="1013" y="243"/>
                    </a:lnTo>
                    <a:lnTo>
                      <a:pt x="993" y="217"/>
                    </a:lnTo>
                    <a:lnTo>
                      <a:pt x="965" y="195"/>
                    </a:lnTo>
                    <a:lnTo>
                      <a:pt x="934" y="176"/>
                    </a:lnTo>
                    <a:lnTo>
                      <a:pt x="896" y="161"/>
                    </a:lnTo>
                    <a:lnTo>
                      <a:pt x="856" y="152"/>
                    </a:lnTo>
                    <a:lnTo>
                      <a:pt x="812" y="146"/>
                    </a:lnTo>
                    <a:lnTo>
                      <a:pt x="801" y="113"/>
                    </a:lnTo>
                    <a:lnTo>
                      <a:pt x="783" y="83"/>
                    </a:lnTo>
                    <a:lnTo>
                      <a:pt x="756" y="56"/>
                    </a:lnTo>
                    <a:lnTo>
                      <a:pt x="721" y="34"/>
                    </a:lnTo>
                    <a:lnTo>
                      <a:pt x="682" y="17"/>
                    </a:lnTo>
                    <a:lnTo>
                      <a:pt x="636" y="5"/>
                    </a:lnTo>
                    <a:lnTo>
                      <a:pt x="588" y="0"/>
                    </a:lnTo>
                    <a:lnTo>
                      <a:pt x="536" y="1"/>
                    </a:lnTo>
                    <a:lnTo>
                      <a:pt x="498" y="5"/>
                    </a:lnTo>
                    <a:lnTo>
                      <a:pt x="462" y="14"/>
                    </a:lnTo>
                    <a:lnTo>
                      <a:pt x="429" y="24"/>
                    </a:lnTo>
                    <a:lnTo>
                      <a:pt x="397" y="39"/>
                    </a:lnTo>
                    <a:lnTo>
                      <a:pt x="370" y="56"/>
                    </a:lnTo>
                    <a:lnTo>
                      <a:pt x="345" y="74"/>
                    </a:lnTo>
                    <a:lnTo>
                      <a:pt x="324" y="96"/>
                    </a:lnTo>
                    <a:lnTo>
                      <a:pt x="308" y="118"/>
                    </a:lnTo>
                    <a:lnTo>
                      <a:pt x="300" y="118"/>
                    </a:lnTo>
                    <a:lnTo>
                      <a:pt x="294" y="118"/>
                    </a:lnTo>
                    <a:lnTo>
                      <a:pt x="286" y="117"/>
                    </a:lnTo>
                    <a:lnTo>
                      <a:pt x="279" y="117"/>
                    </a:lnTo>
                    <a:lnTo>
                      <a:pt x="271" y="117"/>
                    </a:lnTo>
                    <a:lnTo>
                      <a:pt x="264" y="118"/>
                    </a:lnTo>
                    <a:lnTo>
                      <a:pt x="256" y="118"/>
                    </a:lnTo>
                    <a:lnTo>
                      <a:pt x="248" y="118"/>
                    </a:lnTo>
                    <a:lnTo>
                      <a:pt x="196" y="127"/>
                    </a:lnTo>
                    <a:lnTo>
                      <a:pt x="147" y="141"/>
                    </a:lnTo>
                    <a:lnTo>
                      <a:pt x="104" y="160"/>
                    </a:lnTo>
                    <a:lnTo>
                      <a:pt x="67" y="185"/>
                    </a:lnTo>
                    <a:lnTo>
                      <a:pt x="36" y="214"/>
                    </a:lnTo>
                    <a:lnTo>
                      <a:pt x="15" y="245"/>
                    </a:lnTo>
                    <a:lnTo>
                      <a:pt x="3" y="280"/>
                    </a:lnTo>
                    <a:lnTo>
                      <a:pt x="0" y="316"/>
                    </a:lnTo>
                    <a:lnTo>
                      <a:pt x="3" y="335"/>
                    </a:lnTo>
                    <a:lnTo>
                      <a:pt x="9" y="355"/>
                    </a:lnTo>
                    <a:lnTo>
                      <a:pt x="19" y="372"/>
                    </a:lnTo>
                    <a:lnTo>
                      <a:pt x="31" y="390"/>
                    </a:lnTo>
                    <a:lnTo>
                      <a:pt x="46" y="405"/>
                    </a:lnTo>
                    <a:lnTo>
                      <a:pt x="64" y="419"/>
                    </a:lnTo>
                    <a:lnTo>
                      <a:pt x="83" y="432"/>
                    </a:lnTo>
                    <a:lnTo>
                      <a:pt x="105" y="443"/>
                    </a:lnTo>
                    <a:lnTo>
                      <a:pt x="91" y="454"/>
                    </a:lnTo>
                    <a:lnTo>
                      <a:pt x="79" y="466"/>
                    </a:lnTo>
                    <a:lnTo>
                      <a:pt x="69" y="478"/>
                    </a:lnTo>
                    <a:lnTo>
                      <a:pt x="60" y="491"/>
                    </a:lnTo>
                    <a:lnTo>
                      <a:pt x="54" y="505"/>
                    </a:lnTo>
                    <a:lnTo>
                      <a:pt x="49" y="518"/>
                    </a:lnTo>
                    <a:lnTo>
                      <a:pt x="46" y="533"/>
                    </a:lnTo>
                    <a:lnTo>
                      <a:pt x="47" y="547"/>
                    </a:lnTo>
                    <a:lnTo>
                      <a:pt x="53" y="574"/>
                    </a:lnTo>
                    <a:lnTo>
                      <a:pt x="67" y="598"/>
                    </a:lnTo>
                    <a:lnTo>
                      <a:pt x="88" y="620"/>
                    </a:lnTo>
                    <a:lnTo>
                      <a:pt x="114" y="637"/>
                    </a:lnTo>
                    <a:lnTo>
                      <a:pt x="144" y="651"/>
                    </a:lnTo>
                    <a:lnTo>
                      <a:pt x="179" y="661"/>
                    </a:lnTo>
                    <a:lnTo>
                      <a:pt x="217" y="666"/>
                    </a:lnTo>
                    <a:lnTo>
                      <a:pt x="258" y="666"/>
                    </a:lnTo>
                    <a:lnTo>
                      <a:pt x="259" y="666"/>
                    </a:lnTo>
                    <a:lnTo>
                      <a:pt x="260" y="666"/>
                    </a:lnTo>
                    <a:lnTo>
                      <a:pt x="262" y="665"/>
                    </a:lnTo>
                    <a:lnTo>
                      <a:pt x="264" y="665"/>
                    </a:lnTo>
                    <a:lnTo>
                      <a:pt x="265" y="665"/>
                    </a:lnTo>
                    <a:lnTo>
                      <a:pt x="267" y="665"/>
                    </a:lnTo>
                    <a:lnTo>
                      <a:pt x="268" y="665"/>
                    </a:lnTo>
                    <a:lnTo>
                      <a:pt x="269" y="665"/>
                    </a:lnTo>
                    <a:lnTo>
                      <a:pt x="269" y="666"/>
                    </a:lnTo>
                    <a:lnTo>
                      <a:pt x="269" y="667"/>
                    </a:lnTo>
                    <a:lnTo>
                      <a:pt x="269" y="669"/>
                    </a:lnTo>
                    <a:lnTo>
                      <a:pt x="269" y="670"/>
                    </a:lnTo>
                    <a:lnTo>
                      <a:pt x="269" y="672"/>
                    </a:lnTo>
                    <a:lnTo>
                      <a:pt x="269" y="673"/>
                    </a:lnTo>
                    <a:lnTo>
                      <a:pt x="269" y="674"/>
                    </a:lnTo>
                    <a:lnTo>
                      <a:pt x="269" y="676"/>
                    </a:lnTo>
                    <a:lnTo>
                      <a:pt x="275" y="701"/>
                    </a:lnTo>
                    <a:lnTo>
                      <a:pt x="289" y="725"/>
                    </a:lnTo>
                    <a:lnTo>
                      <a:pt x="308" y="745"/>
                    </a:lnTo>
                    <a:lnTo>
                      <a:pt x="333" y="762"/>
                    </a:lnTo>
                    <a:lnTo>
                      <a:pt x="362" y="776"/>
                    </a:lnTo>
                    <a:lnTo>
                      <a:pt x="396" y="785"/>
                    </a:lnTo>
                    <a:lnTo>
                      <a:pt x="433" y="790"/>
                    </a:lnTo>
                    <a:lnTo>
                      <a:pt x="472" y="790"/>
                    </a:lnTo>
                    <a:lnTo>
                      <a:pt x="499" y="786"/>
                    </a:lnTo>
                    <a:lnTo>
                      <a:pt x="524" y="780"/>
                    </a:lnTo>
                    <a:lnTo>
                      <a:pt x="549" y="772"/>
                    </a:lnTo>
                    <a:lnTo>
                      <a:pt x="571" y="762"/>
                    </a:lnTo>
                    <a:lnTo>
                      <a:pt x="592" y="750"/>
                    </a:lnTo>
                    <a:lnTo>
                      <a:pt x="609" y="737"/>
                    </a:lnTo>
                    <a:lnTo>
                      <a:pt x="624" y="722"/>
                    </a:lnTo>
                    <a:lnTo>
                      <a:pt x="636" y="707"/>
                    </a:lnTo>
                    <a:lnTo>
                      <a:pt x="649" y="711"/>
                    </a:lnTo>
                    <a:lnTo>
                      <a:pt x="662" y="715"/>
                    </a:lnTo>
                    <a:lnTo>
                      <a:pt x="676" y="718"/>
                    </a:lnTo>
                    <a:lnTo>
                      <a:pt x="691" y="721"/>
                    </a:lnTo>
                    <a:lnTo>
                      <a:pt x="705" y="722"/>
                    </a:lnTo>
                    <a:lnTo>
                      <a:pt x="720" y="723"/>
                    </a:lnTo>
                    <a:lnTo>
                      <a:pt x="735" y="723"/>
                    </a:lnTo>
                    <a:lnTo>
                      <a:pt x="751" y="722"/>
                    </a:lnTo>
                    <a:lnTo>
                      <a:pt x="789" y="717"/>
                    </a:lnTo>
                    <a:lnTo>
                      <a:pt x="825" y="706"/>
                    </a:lnTo>
                    <a:lnTo>
                      <a:pt x="857" y="692"/>
                    </a:lnTo>
                    <a:lnTo>
                      <a:pt x="884" y="673"/>
                    </a:lnTo>
                    <a:lnTo>
                      <a:pt x="906" y="653"/>
                    </a:lnTo>
                    <a:lnTo>
                      <a:pt x="922" y="630"/>
                    </a:lnTo>
                    <a:lnTo>
                      <a:pt x="932" y="604"/>
                    </a:lnTo>
                    <a:lnTo>
                      <a:pt x="933" y="578"/>
                    </a:lnTo>
                    <a:lnTo>
                      <a:pt x="933" y="577"/>
                    </a:lnTo>
                    <a:lnTo>
                      <a:pt x="933" y="575"/>
                    </a:lnTo>
                    <a:lnTo>
                      <a:pt x="933" y="573"/>
                    </a:lnTo>
                    <a:lnTo>
                      <a:pt x="933" y="572"/>
                    </a:lnTo>
                    <a:lnTo>
                      <a:pt x="932" y="571"/>
                    </a:lnTo>
                    <a:lnTo>
                      <a:pt x="932" y="570"/>
                    </a:lnTo>
                    <a:lnTo>
                      <a:pt x="932" y="569"/>
                    </a:lnTo>
                    <a:lnTo>
                      <a:pt x="932" y="567"/>
                    </a:lnTo>
                    <a:lnTo>
                      <a:pt x="963" y="558"/>
                    </a:lnTo>
                    <a:lnTo>
                      <a:pt x="993" y="546"/>
                    </a:lnTo>
                    <a:lnTo>
                      <a:pt x="1019" y="532"/>
                    </a:lnTo>
                    <a:lnTo>
                      <a:pt x="1040" y="515"/>
                    </a:lnTo>
                    <a:lnTo>
                      <a:pt x="1058" y="495"/>
                    </a:lnTo>
                    <a:lnTo>
                      <a:pt x="1070" y="473"/>
                    </a:lnTo>
                    <a:lnTo>
                      <a:pt x="1077" y="452"/>
                    </a:lnTo>
                    <a:lnTo>
                      <a:pt x="1079" y="428"/>
                    </a:lnTo>
                  </a:path>
                </a:pathLst>
              </a:custGeom>
              <a:solidFill>
                <a:srgbClr val="006699"/>
              </a:solidFill>
              <a:ln w="19050" cap="rnd" cmpd="sng">
                <a:solidFill>
                  <a:srgbClr val="006699"/>
                </a:solidFill>
                <a:round/>
                <a:headEnd/>
                <a:tailEnd/>
              </a:ln>
            </p:spPr>
            <p:txBody>
              <a:bodyPr/>
              <a:lstStyle/>
              <a:p>
                <a:endParaRPr lang="zh-CN" altLang="en-US" sz="1100"/>
              </a:p>
            </p:txBody>
          </p:sp>
          <p:sp>
            <p:nvSpPr>
              <p:cNvPr id="35" name="Freeform 6"/>
              <p:cNvSpPr>
                <a:spLocks/>
              </p:cNvSpPr>
              <p:nvPr/>
            </p:nvSpPr>
            <p:spPr bwMode="auto">
              <a:xfrm>
                <a:off x="759" y="732"/>
                <a:ext cx="1894" cy="1369"/>
              </a:xfrm>
              <a:custGeom>
                <a:avLst/>
                <a:gdLst>
                  <a:gd name="T0" fmla="*/ 5812 w 1078"/>
                  <a:gd name="T1" fmla="*/ 2099 h 791"/>
                  <a:gd name="T2" fmla="*/ 5722 w 1078"/>
                  <a:gd name="T3" fmla="*/ 1938 h 791"/>
                  <a:gd name="T4" fmla="*/ 5570 w 1078"/>
                  <a:gd name="T5" fmla="*/ 1809 h 791"/>
                  <a:gd name="T6" fmla="*/ 5591 w 1078"/>
                  <a:gd name="T7" fmla="*/ 1722 h 791"/>
                  <a:gd name="T8" fmla="*/ 5603 w 1078"/>
                  <a:gd name="T9" fmla="*/ 1627 h 791"/>
                  <a:gd name="T10" fmla="*/ 5570 w 1078"/>
                  <a:gd name="T11" fmla="*/ 1405 h 791"/>
                  <a:gd name="T12" fmla="*/ 5232 w 1078"/>
                  <a:gd name="T13" fmla="*/ 1007 h 791"/>
                  <a:gd name="T14" fmla="*/ 4630 w 1078"/>
                  <a:gd name="T15" fmla="*/ 782 h 791"/>
                  <a:gd name="T16" fmla="*/ 4236 w 1078"/>
                  <a:gd name="T17" fmla="*/ 426 h 791"/>
                  <a:gd name="T18" fmla="*/ 3690 w 1078"/>
                  <a:gd name="T19" fmla="*/ 87 h 791"/>
                  <a:gd name="T20" fmla="*/ 2908 w 1078"/>
                  <a:gd name="T21" fmla="*/ 0 h 791"/>
                  <a:gd name="T22" fmla="*/ 2316 w 1078"/>
                  <a:gd name="T23" fmla="*/ 126 h 791"/>
                  <a:gd name="T24" fmla="*/ 1871 w 1078"/>
                  <a:gd name="T25" fmla="*/ 384 h 791"/>
                  <a:gd name="T26" fmla="*/ 1627 w 1078"/>
                  <a:gd name="T27" fmla="*/ 611 h 791"/>
                  <a:gd name="T28" fmla="*/ 1504 w 1078"/>
                  <a:gd name="T29" fmla="*/ 606 h 791"/>
                  <a:gd name="T30" fmla="*/ 1383 w 1078"/>
                  <a:gd name="T31" fmla="*/ 611 h 791"/>
                  <a:gd name="T32" fmla="*/ 794 w 1078"/>
                  <a:gd name="T33" fmla="*/ 725 h 791"/>
                  <a:gd name="T34" fmla="*/ 195 w 1078"/>
                  <a:gd name="T35" fmla="*/ 1108 h 791"/>
                  <a:gd name="T36" fmla="*/ 0 w 1078"/>
                  <a:gd name="T37" fmla="*/ 1639 h 791"/>
                  <a:gd name="T38" fmla="*/ 98 w 1078"/>
                  <a:gd name="T39" fmla="*/ 1930 h 791"/>
                  <a:gd name="T40" fmla="*/ 337 w 1078"/>
                  <a:gd name="T41" fmla="*/ 2172 h 791"/>
                  <a:gd name="T42" fmla="*/ 494 w 1078"/>
                  <a:gd name="T43" fmla="*/ 2354 h 791"/>
                  <a:gd name="T44" fmla="*/ 322 w 1078"/>
                  <a:gd name="T45" fmla="*/ 2546 h 791"/>
                  <a:gd name="T46" fmla="*/ 249 w 1078"/>
                  <a:gd name="T47" fmla="*/ 2759 h 791"/>
                  <a:gd name="T48" fmla="*/ 358 w 1078"/>
                  <a:gd name="T49" fmla="*/ 3100 h 791"/>
                  <a:gd name="T50" fmla="*/ 775 w 1078"/>
                  <a:gd name="T51" fmla="*/ 3377 h 791"/>
                  <a:gd name="T52" fmla="*/ 1395 w 1078"/>
                  <a:gd name="T53" fmla="*/ 3455 h 791"/>
                  <a:gd name="T54" fmla="*/ 1416 w 1078"/>
                  <a:gd name="T55" fmla="*/ 3448 h 791"/>
                  <a:gd name="T56" fmla="*/ 1439 w 1078"/>
                  <a:gd name="T57" fmla="*/ 3448 h 791"/>
                  <a:gd name="T58" fmla="*/ 1460 w 1078"/>
                  <a:gd name="T59" fmla="*/ 3455 h 791"/>
                  <a:gd name="T60" fmla="*/ 1455 w 1078"/>
                  <a:gd name="T61" fmla="*/ 3475 h 791"/>
                  <a:gd name="T62" fmla="*/ 1460 w 1078"/>
                  <a:gd name="T63" fmla="*/ 3496 h 791"/>
                  <a:gd name="T64" fmla="*/ 1557 w 1078"/>
                  <a:gd name="T65" fmla="*/ 3754 h 791"/>
                  <a:gd name="T66" fmla="*/ 1963 w 1078"/>
                  <a:gd name="T67" fmla="*/ 4017 h 791"/>
                  <a:gd name="T68" fmla="*/ 2556 w 1078"/>
                  <a:gd name="T69" fmla="*/ 4095 h 791"/>
                  <a:gd name="T70" fmla="*/ 2973 w 1078"/>
                  <a:gd name="T71" fmla="*/ 4001 h 791"/>
                  <a:gd name="T72" fmla="*/ 3303 w 1078"/>
                  <a:gd name="T73" fmla="*/ 3821 h 791"/>
                  <a:gd name="T74" fmla="*/ 3516 w 1078"/>
                  <a:gd name="T75" fmla="*/ 3688 h 791"/>
                  <a:gd name="T76" fmla="*/ 3739 w 1078"/>
                  <a:gd name="T77" fmla="*/ 3731 h 791"/>
                  <a:gd name="T78" fmla="*/ 3985 w 1078"/>
                  <a:gd name="T79" fmla="*/ 3747 h 791"/>
                  <a:gd name="T80" fmla="*/ 4473 w 1078"/>
                  <a:gd name="T81" fmla="*/ 3660 h 791"/>
                  <a:gd name="T82" fmla="*/ 4909 w 1078"/>
                  <a:gd name="T83" fmla="*/ 3385 h 791"/>
                  <a:gd name="T84" fmla="*/ 5053 w 1078"/>
                  <a:gd name="T85" fmla="*/ 2996 h 791"/>
                  <a:gd name="T86" fmla="*/ 5049 w 1078"/>
                  <a:gd name="T87" fmla="*/ 2972 h 791"/>
                  <a:gd name="T88" fmla="*/ 5049 w 1078"/>
                  <a:gd name="T89" fmla="*/ 2951 h 791"/>
                  <a:gd name="T90" fmla="*/ 5223 w 1078"/>
                  <a:gd name="T91" fmla="*/ 2894 h 791"/>
                  <a:gd name="T92" fmla="*/ 5633 w 1078"/>
                  <a:gd name="T93" fmla="*/ 2660 h 791"/>
                  <a:gd name="T94" fmla="*/ 5831 w 1078"/>
                  <a:gd name="T95" fmla="*/ 2333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78"/>
                  <a:gd name="T145" fmla="*/ 0 h 791"/>
                  <a:gd name="T146" fmla="*/ 1078 w 1078"/>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78" h="791">
                    <a:moveTo>
                      <a:pt x="1077" y="428"/>
                    </a:moveTo>
                    <a:lnTo>
                      <a:pt x="1075" y="416"/>
                    </a:lnTo>
                    <a:lnTo>
                      <a:pt x="1072" y="405"/>
                    </a:lnTo>
                    <a:lnTo>
                      <a:pt x="1068" y="395"/>
                    </a:lnTo>
                    <a:lnTo>
                      <a:pt x="1062" y="384"/>
                    </a:lnTo>
                    <a:lnTo>
                      <a:pt x="1055" y="374"/>
                    </a:lnTo>
                    <a:lnTo>
                      <a:pt x="1046" y="366"/>
                    </a:lnTo>
                    <a:lnTo>
                      <a:pt x="1037" y="357"/>
                    </a:lnTo>
                    <a:lnTo>
                      <a:pt x="1027" y="349"/>
                    </a:lnTo>
                    <a:lnTo>
                      <a:pt x="1029" y="344"/>
                    </a:lnTo>
                    <a:lnTo>
                      <a:pt x="1030" y="337"/>
                    </a:lnTo>
                    <a:lnTo>
                      <a:pt x="1031" y="332"/>
                    </a:lnTo>
                    <a:lnTo>
                      <a:pt x="1032" y="325"/>
                    </a:lnTo>
                    <a:lnTo>
                      <a:pt x="1033" y="320"/>
                    </a:lnTo>
                    <a:lnTo>
                      <a:pt x="1033" y="314"/>
                    </a:lnTo>
                    <a:lnTo>
                      <a:pt x="1033" y="307"/>
                    </a:lnTo>
                    <a:lnTo>
                      <a:pt x="1033" y="302"/>
                    </a:lnTo>
                    <a:lnTo>
                      <a:pt x="1027" y="271"/>
                    </a:lnTo>
                    <a:lnTo>
                      <a:pt x="1012" y="242"/>
                    </a:lnTo>
                    <a:lnTo>
                      <a:pt x="992" y="217"/>
                    </a:lnTo>
                    <a:lnTo>
                      <a:pt x="965" y="194"/>
                    </a:lnTo>
                    <a:lnTo>
                      <a:pt x="932" y="176"/>
                    </a:lnTo>
                    <a:lnTo>
                      <a:pt x="895" y="161"/>
                    </a:lnTo>
                    <a:lnTo>
                      <a:pt x="854" y="151"/>
                    </a:lnTo>
                    <a:lnTo>
                      <a:pt x="811" y="146"/>
                    </a:lnTo>
                    <a:lnTo>
                      <a:pt x="801" y="113"/>
                    </a:lnTo>
                    <a:lnTo>
                      <a:pt x="781" y="82"/>
                    </a:lnTo>
                    <a:lnTo>
                      <a:pt x="754" y="56"/>
                    </a:lnTo>
                    <a:lnTo>
                      <a:pt x="720" y="34"/>
                    </a:lnTo>
                    <a:lnTo>
                      <a:pt x="680" y="17"/>
                    </a:lnTo>
                    <a:lnTo>
                      <a:pt x="636" y="5"/>
                    </a:lnTo>
                    <a:lnTo>
                      <a:pt x="587" y="0"/>
                    </a:lnTo>
                    <a:lnTo>
                      <a:pt x="536" y="0"/>
                    </a:lnTo>
                    <a:lnTo>
                      <a:pt x="498" y="5"/>
                    </a:lnTo>
                    <a:lnTo>
                      <a:pt x="461" y="14"/>
                    </a:lnTo>
                    <a:lnTo>
                      <a:pt x="427" y="24"/>
                    </a:lnTo>
                    <a:lnTo>
                      <a:pt x="397" y="39"/>
                    </a:lnTo>
                    <a:lnTo>
                      <a:pt x="369" y="56"/>
                    </a:lnTo>
                    <a:lnTo>
                      <a:pt x="345" y="74"/>
                    </a:lnTo>
                    <a:lnTo>
                      <a:pt x="324" y="95"/>
                    </a:lnTo>
                    <a:lnTo>
                      <a:pt x="308" y="118"/>
                    </a:lnTo>
                    <a:lnTo>
                      <a:pt x="300" y="118"/>
                    </a:lnTo>
                    <a:lnTo>
                      <a:pt x="293" y="117"/>
                    </a:lnTo>
                    <a:lnTo>
                      <a:pt x="285" y="117"/>
                    </a:lnTo>
                    <a:lnTo>
                      <a:pt x="277" y="117"/>
                    </a:lnTo>
                    <a:lnTo>
                      <a:pt x="270" y="117"/>
                    </a:lnTo>
                    <a:lnTo>
                      <a:pt x="263" y="117"/>
                    </a:lnTo>
                    <a:lnTo>
                      <a:pt x="255" y="118"/>
                    </a:lnTo>
                    <a:lnTo>
                      <a:pt x="248" y="118"/>
                    </a:lnTo>
                    <a:lnTo>
                      <a:pt x="195" y="126"/>
                    </a:lnTo>
                    <a:lnTo>
                      <a:pt x="146" y="140"/>
                    </a:lnTo>
                    <a:lnTo>
                      <a:pt x="104" y="160"/>
                    </a:lnTo>
                    <a:lnTo>
                      <a:pt x="66" y="184"/>
                    </a:lnTo>
                    <a:lnTo>
                      <a:pt x="36" y="214"/>
                    </a:lnTo>
                    <a:lnTo>
                      <a:pt x="15" y="245"/>
                    </a:lnTo>
                    <a:lnTo>
                      <a:pt x="2" y="279"/>
                    </a:lnTo>
                    <a:lnTo>
                      <a:pt x="0" y="316"/>
                    </a:lnTo>
                    <a:lnTo>
                      <a:pt x="3" y="335"/>
                    </a:lnTo>
                    <a:lnTo>
                      <a:pt x="9" y="354"/>
                    </a:lnTo>
                    <a:lnTo>
                      <a:pt x="18" y="372"/>
                    </a:lnTo>
                    <a:lnTo>
                      <a:pt x="31" y="389"/>
                    </a:lnTo>
                    <a:lnTo>
                      <a:pt x="45" y="405"/>
                    </a:lnTo>
                    <a:lnTo>
                      <a:pt x="62" y="419"/>
                    </a:lnTo>
                    <a:lnTo>
                      <a:pt x="82" y="432"/>
                    </a:lnTo>
                    <a:lnTo>
                      <a:pt x="104" y="443"/>
                    </a:lnTo>
                    <a:lnTo>
                      <a:pt x="91" y="454"/>
                    </a:lnTo>
                    <a:lnTo>
                      <a:pt x="79" y="466"/>
                    </a:lnTo>
                    <a:lnTo>
                      <a:pt x="68" y="478"/>
                    </a:lnTo>
                    <a:lnTo>
                      <a:pt x="59" y="491"/>
                    </a:lnTo>
                    <a:lnTo>
                      <a:pt x="53" y="504"/>
                    </a:lnTo>
                    <a:lnTo>
                      <a:pt x="48" y="518"/>
                    </a:lnTo>
                    <a:lnTo>
                      <a:pt x="46" y="532"/>
                    </a:lnTo>
                    <a:lnTo>
                      <a:pt x="46" y="547"/>
                    </a:lnTo>
                    <a:lnTo>
                      <a:pt x="53" y="573"/>
                    </a:lnTo>
                    <a:lnTo>
                      <a:pt x="66" y="598"/>
                    </a:lnTo>
                    <a:lnTo>
                      <a:pt x="86" y="619"/>
                    </a:lnTo>
                    <a:lnTo>
                      <a:pt x="112" y="637"/>
                    </a:lnTo>
                    <a:lnTo>
                      <a:pt x="143" y="651"/>
                    </a:lnTo>
                    <a:lnTo>
                      <a:pt x="179" y="661"/>
                    </a:lnTo>
                    <a:lnTo>
                      <a:pt x="217" y="666"/>
                    </a:lnTo>
                    <a:lnTo>
                      <a:pt x="257" y="666"/>
                    </a:lnTo>
                    <a:lnTo>
                      <a:pt x="258" y="665"/>
                    </a:lnTo>
                    <a:lnTo>
                      <a:pt x="260" y="665"/>
                    </a:lnTo>
                    <a:lnTo>
                      <a:pt x="261" y="665"/>
                    </a:lnTo>
                    <a:lnTo>
                      <a:pt x="262" y="665"/>
                    </a:lnTo>
                    <a:lnTo>
                      <a:pt x="264" y="665"/>
                    </a:lnTo>
                    <a:lnTo>
                      <a:pt x="265" y="665"/>
                    </a:lnTo>
                    <a:lnTo>
                      <a:pt x="267" y="665"/>
                    </a:lnTo>
                    <a:lnTo>
                      <a:pt x="269" y="663"/>
                    </a:lnTo>
                    <a:lnTo>
                      <a:pt x="269" y="666"/>
                    </a:lnTo>
                    <a:lnTo>
                      <a:pt x="268" y="667"/>
                    </a:lnTo>
                    <a:lnTo>
                      <a:pt x="268" y="668"/>
                    </a:lnTo>
                    <a:lnTo>
                      <a:pt x="268" y="670"/>
                    </a:lnTo>
                    <a:lnTo>
                      <a:pt x="268" y="671"/>
                    </a:lnTo>
                    <a:lnTo>
                      <a:pt x="269" y="673"/>
                    </a:lnTo>
                    <a:lnTo>
                      <a:pt x="269" y="674"/>
                    </a:lnTo>
                    <a:lnTo>
                      <a:pt x="269" y="675"/>
                    </a:lnTo>
                    <a:lnTo>
                      <a:pt x="274" y="701"/>
                    </a:lnTo>
                    <a:lnTo>
                      <a:pt x="287" y="724"/>
                    </a:lnTo>
                    <a:lnTo>
                      <a:pt x="307" y="745"/>
                    </a:lnTo>
                    <a:lnTo>
                      <a:pt x="332" y="762"/>
                    </a:lnTo>
                    <a:lnTo>
                      <a:pt x="362" y="775"/>
                    </a:lnTo>
                    <a:lnTo>
                      <a:pt x="395" y="785"/>
                    </a:lnTo>
                    <a:lnTo>
                      <a:pt x="432" y="790"/>
                    </a:lnTo>
                    <a:lnTo>
                      <a:pt x="471" y="790"/>
                    </a:lnTo>
                    <a:lnTo>
                      <a:pt x="498" y="785"/>
                    </a:lnTo>
                    <a:lnTo>
                      <a:pt x="524" y="780"/>
                    </a:lnTo>
                    <a:lnTo>
                      <a:pt x="548" y="772"/>
                    </a:lnTo>
                    <a:lnTo>
                      <a:pt x="571" y="762"/>
                    </a:lnTo>
                    <a:lnTo>
                      <a:pt x="590" y="750"/>
                    </a:lnTo>
                    <a:lnTo>
                      <a:pt x="609" y="737"/>
                    </a:lnTo>
                    <a:lnTo>
                      <a:pt x="624" y="722"/>
                    </a:lnTo>
                    <a:lnTo>
                      <a:pt x="636" y="706"/>
                    </a:lnTo>
                    <a:lnTo>
                      <a:pt x="648" y="711"/>
                    </a:lnTo>
                    <a:lnTo>
                      <a:pt x="662" y="715"/>
                    </a:lnTo>
                    <a:lnTo>
                      <a:pt x="675" y="718"/>
                    </a:lnTo>
                    <a:lnTo>
                      <a:pt x="689" y="720"/>
                    </a:lnTo>
                    <a:lnTo>
                      <a:pt x="704" y="722"/>
                    </a:lnTo>
                    <a:lnTo>
                      <a:pt x="719" y="723"/>
                    </a:lnTo>
                    <a:lnTo>
                      <a:pt x="735" y="723"/>
                    </a:lnTo>
                    <a:lnTo>
                      <a:pt x="750" y="722"/>
                    </a:lnTo>
                    <a:lnTo>
                      <a:pt x="789" y="717"/>
                    </a:lnTo>
                    <a:lnTo>
                      <a:pt x="825" y="706"/>
                    </a:lnTo>
                    <a:lnTo>
                      <a:pt x="856" y="692"/>
                    </a:lnTo>
                    <a:lnTo>
                      <a:pt x="883" y="673"/>
                    </a:lnTo>
                    <a:lnTo>
                      <a:pt x="905" y="653"/>
                    </a:lnTo>
                    <a:lnTo>
                      <a:pt x="921" y="629"/>
                    </a:lnTo>
                    <a:lnTo>
                      <a:pt x="930" y="604"/>
                    </a:lnTo>
                    <a:lnTo>
                      <a:pt x="932" y="578"/>
                    </a:lnTo>
                    <a:lnTo>
                      <a:pt x="932" y="577"/>
                    </a:lnTo>
                    <a:lnTo>
                      <a:pt x="931" y="574"/>
                    </a:lnTo>
                    <a:lnTo>
                      <a:pt x="931" y="573"/>
                    </a:lnTo>
                    <a:lnTo>
                      <a:pt x="931" y="572"/>
                    </a:lnTo>
                    <a:lnTo>
                      <a:pt x="931" y="571"/>
                    </a:lnTo>
                    <a:lnTo>
                      <a:pt x="931" y="569"/>
                    </a:lnTo>
                    <a:lnTo>
                      <a:pt x="930" y="568"/>
                    </a:lnTo>
                    <a:lnTo>
                      <a:pt x="930" y="567"/>
                    </a:lnTo>
                    <a:lnTo>
                      <a:pt x="963" y="558"/>
                    </a:lnTo>
                    <a:lnTo>
                      <a:pt x="991" y="546"/>
                    </a:lnTo>
                    <a:lnTo>
                      <a:pt x="1017" y="531"/>
                    </a:lnTo>
                    <a:lnTo>
                      <a:pt x="1039" y="513"/>
                    </a:lnTo>
                    <a:lnTo>
                      <a:pt x="1056" y="495"/>
                    </a:lnTo>
                    <a:lnTo>
                      <a:pt x="1069" y="473"/>
                    </a:lnTo>
                    <a:lnTo>
                      <a:pt x="1075" y="450"/>
                    </a:lnTo>
                    <a:lnTo>
                      <a:pt x="1077" y="428"/>
                    </a:lnTo>
                  </a:path>
                </a:pathLst>
              </a:custGeom>
              <a:solidFill>
                <a:schemeClr val="bg1"/>
              </a:solidFill>
              <a:ln w="19050" cap="rnd" cmpd="sng">
                <a:solidFill>
                  <a:srgbClr val="006699"/>
                </a:solidFill>
                <a:round/>
                <a:headEnd/>
                <a:tailEnd/>
              </a:ln>
            </p:spPr>
            <p:txBody>
              <a:bodyPr/>
              <a:lstStyle/>
              <a:p>
                <a:endParaRPr lang="zh-CN" altLang="en-US" sz="1100"/>
              </a:p>
            </p:txBody>
          </p:sp>
        </p:grpSp>
        <p:grpSp>
          <p:nvGrpSpPr>
            <p:cNvPr id="36" name="Group 16"/>
            <p:cNvGrpSpPr>
              <a:grpSpLocks/>
            </p:cNvGrpSpPr>
            <p:nvPr/>
          </p:nvGrpSpPr>
          <p:grpSpPr bwMode="auto">
            <a:xfrm>
              <a:off x="2191973" y="2655717"/>
              <a:ext cx="930910" cy="525780"/>
              <a:chOff x="3593" y="4294"/>
              <a:chExt cx="733" cy="414"/>
            </a:xfrm>
          </p:grpSpPr>
          <p:pic>
            <p:nvPicPr>
              <p:cNvPr id="37" name="Picture 17"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38" name="Text Box 18"/>
              <p:cNvSpPr txBox="1">
                <a:spLocks noChangeArrowheads="1"/>
              </p:cNvSpPr>
              <p:nvPr/>
            </p:nvSpPr>
            <p:spPr bwMode="auto">
              <a:xfrm>
                <a:off x="3593" y="4537"/>
                <a:ext cx="733" cy="171"/>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endParaRPr lang="en-US" altLang="zh-CN" sz="900" b="1" dirty="0">
                  <a:solidFill>
                    <a:schemeClr val="bg1"/>
                  </a:solidFill>
                  <a:latin typeface="FrutigerNext LT BlackCn" pitchFamily="34" charset="0"/>
                  <a:ea typeface="ＭＳ Ｐゴシック" pitchFamily="34" charset="-128"/>
                </a:endParaRPr>
              </a:p>
            </p:txBody>
          </p:sp>
        </p:grpSp>
        <p:grpSp>
          <p:nvGrpSpPr>
            <p:cNvPr id="39" name="Group 13"/>
            <p:cNvGrpSpPr>
              <a:grpSpLocks/>
            </p:cNvGrpSpPr>
            <p:nvPr/>
          </p:nvGrpSpPr>
          <p:grpSpPr bwMode="auto">
            <a:xfrm>
              <a:off x="5530807" y="2672226"/>
              <a:ext cx="930910" cy="525780"/>
              <a:chOff x="3593" y="4294"/>
              <a:chExt cx="733" cy="414"/>
            </a:xfrm>
          </p:grpSpPr>
          <p:pic>
            <p:nvPicPr>
              <p:cNvPr id="40" name="Picture 14"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41" name="Text Box 15"/>
              <p:cNvSpPr txBox="1">
                <a:spLocks noChangeArrowheads="1"/>
              </p:cNvSpPr>
              <p:nvPr/>
            </p:nvSpPr>
            <p:spPr bwMode="auto">
              <a:xfrm>
                <a:off x="3593" y="4537"/>
                <a:ext cx="733" cy="171"/>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endParaRPr lang="en-US" altLang="zh-CN" sz="900" b="1" dirty="0">
                  <a:solidFill>
                    <a:schemeClr val="bg1"/>
                  </a:solidFill>
                  <a:latin typeface="FrutigerNext LT BlackCn" pitchFamily="34" charset="0"/>
                  <a:ea typeface="ＭＳ Ｐゴシック" pitchFamily="34" charset="-128"/>
                </a:endParaRPr>
              </a:p>
            </p:txBody>
          </p:sp>
        </p:grpSp>
        <p:cxnSp>
          <p:nvCxnSpPr>
            <p:cNvPr id="43" name="直接连接符 42"/>
            <p:cNvCxnSpPr/>
            <p:nvPr/>
          </p:nvCxnSpPr>
          <p:spPr>
            <a:xfrm>
              <a:off x="2599823" y="3133237"/>
              <a:ext cx="568146" cy="460851"/>
            </a:xfrm>
            <a:prstGeom prst="line">
              <a:avLst/>
            </a:prstGeom>
            <a:ln/>
          </p:spPr>
          <p:style>
            <a:lnRef idx="2">
              <a:schemeClr val="dk1"/>
            </a:lnRef>
            <a:fillRef idx="0">
              <a:schemeClr val="dk1"/>
            </a:fillRef>
            <a:effectRef idx="1">
              <a:schemeClr val="dk1"/>
            </a:effectRef>
            <a:fontRef idx="minor">
              <a:schemeClr val="tx1"/>
            </a:fontRef>
          </p:style>
        </p:cxnSp>
        <p:cxnSp>
          <p:nvCxnSpPr>
            <p:cNvPr id="44" name="直接连接符 43"/>
            <p:cNvCxnSpPr/>
            <p:nvPr/>
          </p:nvCxnSpPr>
          <p:spPr>
            <a:xfrm flipH="1">
              <a:off x="5702650" y="3133237"/>
              <a:ext cx="295950" cy="403245"/>
            </a:xfrm>
            <a:prstGeom prst="line">
              <a:avLst/>
            </a:prstGeom>
            <a:ln/>
          </p:spPr>
          <p:style>
            <a:lnRef idx="2">
              <a:schemeClr val="dk1"/>
            </a:lnRef>
            <a:fillRef idx="0">
              <a:schemeClr val="dk1"/>
            </a:fillRef>
            <a:effectRef idx="1">
              <a:schemeClr val="dk1"/>
            </a:effectRef>
            <a:fontRef idx="minor">
              <a:schemeClr val="tx1"/>
            </a:fontRef>
          </p:style>
        </p:cxnSp>
        <p:sp>
          <p:nvSpPr>
            <p:cNvPr id="45" name="Text Box 103"/>
            <p:cNvSpPr txBox="1">
              <a:spLocks noChangeArrowheads="1"/>
            </p:cNvSpPr>
            <p:nvPr/>
          </p:nvSpPr>
          <p:spPr bwMode="auto">
            <a:xfrm>
              <a:off x="4139952" y="2132856"/>
              <a:ext cx="806490" cy="261610"/>
            </a:xfrm>
            <a:prstGeom prst="rect">
              <a:avLst/>
            </a:prstGeom>
            <a:noFill/>
            <a:ln w="9525">
              <a:noFill/>
              <a:miter lim="800000"/>
              <a:headEnd/>
              <a:tailEnd/>
            </a:ln>
          </p:spPr>
          <p:txBody>
            <a:bodyPr wrap="square">
              <a:spAutoFit/>
            </a:bodyPr>
            <a:lstStyle/>
            <a:p>
              <a:r>
                <a:rPr lang="en-US" altLang="zh-CN" sz="1100" b="1" dirty="0" smtClean="0"/>
                <a:t>Internet</a:t>
              </a:r>
              <a:endParaRPr lang="en-US" altLang="zh-CN" sz="1100" b="1" dirty="0"/>
            </a:p>
          </p:txBody>
        </p:sp>
        <p:pic>
          <p:nvPicPr>
            <p:cNvPr id="46" name="Picture 10" descr="09"/>
            <p:cNvPicPr>
              <a:picLocks noChangeAspect="1" noChangeArrowheads="1"/>
            </p:cNvPicPr>
            <p:nvPr/>
          </p:nvPicPr>
          <p:blipFill>
            <a:blip r:embed="rId5" cstate="print"/>
            <a:srcRect/>
            <a:stretch>
              <a:fillRect/>
            </a:stretch>
          </p:blipFill>
          <p:spPr bwMode="auto">
            <a:xfrm>
              <a:off x="3628819" y="1750683"/>
              <a:ext cx="463114" cy="576064"/>
            </a:xfrm>
            <a:prstGeom prst="rect">
              <a:avLst/>
            </a:prstGeom>
            <a:noFill/>
          </p:spPr>
        </p:pic>
        <p:pic>
          <p:nvPicPr>
            <p:cNvPr id="47" name="Picture 2"/>
            <p:cNvPicPr>
              <a:picLocks noChangeAspect="1" noChangeArrowheads="1"/>
            </p:cNvPicPr>
            <p:nvPr/>
          </p:nvPicPr>
          <p:blipFill>
            <a:blip r:embed="rId6" cstate="print"/>
            <a:srcRect/>
            <a:stretch>
              <a:fillRect/>
            </a:stretch>
          </p:blipFill>
          <p:spPr bwMode="auto">
            <a:xfrm>
              <a:off x="2534298" y="2441960"/>
              <a:ext cx="172819" cy="475253"/>
            </a:xfrm>
            <a:prstGeom prst="rect">
              <a:avLst/>
            </a:prstGeom>
            <a:noFill/>
            <a:ln w="9525">
              <a:noFill/>
              <a:miter lim="800000"/>
              <a:headEnd/>
              <a:tailEnd/>
            </a:ln>
          </p:spPr>
        </p:pic>
        <p:pic>
          <p:nvPicPr>
            <p:cNvPr id="48" name="Picture 2"/>
            <p:cNvPicPr>
              <a:picLocks noChangeAspect="1" noChangeArrowheads="1"/>
            </p:cNvPicPr>
            <p:nvPr/>
          </p:nvPicPr>
          <p:blipFill>
            <a:blip r:embed="rId6" cstate="print"/>
            <a:srcRect/>
            <a:stretch>
              <a:fillRect/>
            </a:stretch>
          </p:blipFill>
          <p:spPr bwMode="auto">
            <a:xfrm>
              <a:off x="5875469" y="2441960"/>
              <a:ext cx="172819" cy="475253"/>
            </a:xfrm>
            <a:prstGeom prst="rect">
              <a:avLst/>
            </a:prstGeom>
            <a:noFill/>
            <a:ln w="9525">
              <a:noFill/>
              <a:miter lim="800000"/>
              <a:headEnd/>
              <a:tailEnd/>
            </a:ln>
          </p:spPr>
        </p:pic>
        <p:pic>
          <p:nvPicPr>
            <p:cNvPr id="51" name="Picture 10" descr="09"/>
            <p:cNvPicPr>
              <a:picLocks noChangeAspect="1" noChangeArrowheads="1"/>
            </p:cNvPicPr>
            <p:nvPr/>
          </p:nvPicPr>
          <p:blipFill>
            <a:blip r:embed="rId5" cstate="print"/>
            <a:srcRect/>
            <a:stretch>
              <a:fillRect/>
            </a:stretch>
          </p:blipFill>
          <p:spPr bwMode="auto">
            <a:xfrm>
              <a:off x="5126586" y="1750683"/>
              <a:ext cx="463114" cy="576064"/>
            </a:xfrm>
            <a:prstGeom prst="rect">
              <a:avLst/>
            </a:prstGeom>
            <a:noFill/>
          </p:spPr>
        </p:pic>
        <p:sp>
          <p:nvSpPr>
            <p:cNvPr id="53" name="Text Box 103"/>
            <p:cNvSpPr txBox="1">
              <a:spLocks noChangeArrowheads="1"/>
            </p:cNvSpPr>
            <p:nvPr/>
          </p:nvSpPr>
          <p:spPr bwMode="auto">
            <a:xfrm>
              <a:off x="5472224" y="1781528"/>
              <a:ext cx="1612979" cy="261610"/>
            </a:xfrm>
            <a:prstGeom prst="rect">
              <a:avLst/>
            </a:prstGeom>
            <a:noFill/>
            <a:ln w="9525">
              <a:noFill/>
              <a:miter lim="800000"/>
              <a:headEnd/>
              <a:tailEnd/>
            </a:ln>
          </p:spPr>
          <p:txBody>
            <a:bodyPr wrap="square">
              <a:spAutoFit/>
            </a:bodyPr>
            <a:lstStyle/>
            <a:p>
              <a:r>
                <a:rPr lang="en-US" altLang="zh-CN" sz="1100" b="1" dirty="0" smtClean="0"/>
                <a:t>Client Y(near DC#2)</a:t>
              </a:r>
              <a:endParaRPr lang="en-US" altLang="zh-CN" sz="1100" b="1" dirty="0"/>
            </a:p>
          </p:txBody>
        </p:sp>
        <p:sp>
          <p:nvSpPr>
            <p:cNvPr id="54" name="Text Box 103"/>
            <p:cNvSpPr txBox="1">
              <a:spLocks noChangeArrowheads="1"/>
            </p:cNvSpPr>
            <p:nvPr/>
          </p:nvSpPr>
          <p:spPr bwMode="auto">
            <a:xfrm>
              <a:off x="2268171" y="1786384"/>
              <a:ext cx="1612979" cy="261610"/>
            </a:xfrm>
            <a:prstGeom prst="rect">
              <a:avLst/>
            </a:prstGeom>
            <a:noFill/>
            <a:ln w="9525">
              <a:noFill/>
              <a:miter lim="800000"/>
              <a:headEnd/>
              <a:tailEnd/>
            </a:ln>
          </p:spPr>
          <p:txBody>
            <a:bodyPr wrap="square">
              <a:spAutoFit/>
            </a:bodyPr>
            <a:lstStyle/>
            <a:p>
              <a:r>
                <a:rPr lang="en-US" altLang="zh-CN" sz="1100" b="1" dirty="0" smtClean="0"/>
                <a:t>Client X(near DC#1)</a:t>
              </a:r>
              <a:endParaRPr lang="en-US" altLang="zh-CN" sz="1100" b="1" dirty="0"/>
            </a:p>
          </p:txBody>
        </p:sp>
        <p:sp>
          <p:nvSpPr>
            <p:cNvPr id="76" name="任意多边形 75"/>
            <p:cNvSpPr/>
            <p:nvPr/>
          </p:nvSpPr>
          <p:spPr>
            <a:xfrm>
              <a:off x="2619809" y="2242379"/>
              <a:ext cx="2974848" cy="2031107"/>
            </a:xfrm>
            <a:custGeom>
              <a:avLst/>
              <a:gdLst>
                <a:gd name="connsiteX0" fmla="*/ 1321724 w 3718560"/>
                <a:gd name="connsiteY0" fmla="*/ 0 h 2626822"/>
                <a:gd name="connsiteX1" fmla="*/ 507077 w 3718560"/>
                <a:gd name="connsiteY1" fmla="*/ 315884 h 2626822"/>
                <a:gd name="connsiteX2" fmla="*/ 74815 w 3718560"/>
                <a:gd name="connsiteY2" fmla="*/ 798022 h 2626822"/>
                <a:gd name="connsiteX3" fmla="*/ 955964 w 3718560"/>
                <a:gd name="connsiteY3" fmla="*/ 1911927 h 2626822"/>
                <a:gd name="connsiteX4" fmla="*/ 2119746 w 3718560"/>
                <a:gd name="connsiteY4" fmla="*/ 2061557 h 2626822"/>
                <a:gd name="connsiteX5" fmla="*/ 3350030 w 3718560"/>
                <a:gd name="connsiteY5" fmla="*/ 2028306 h 2626822"/>
                <a:gd name="connsiteX6" fmla="*/ 3665913 w 3718560"/>
                <a:gd name="connsiteY6" fmla="*/ 2294313 h 2626822"/>
                <a:gd name="connsiteX7" fmla="*/ 3665913 w 3718560"/>
                <a:gd name="connsiteY7" fmla="*/ 2626822 h 2626822"/>
                <a:gd name="connsiteX8" fmla="*/ 3665913 w 3718560"/>
                <a:gd name="connsiteY8" fmla="*/ 2626822 h 2626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8560" h="2626822">
                  <a:moveTo>
                    <a:pt x="1321724" y="0"/>
                  </a:moveTo>
                  <a:cubicBezTo>
                    <a:pt x="1018309" y="91440"/>
                    <a:pt x="714895" y="182880"/>
                    <a:pt x="507077" y="315884"/>
                  </a:cubicBezTo>
                  <a:cubicBezTo>
                    <a:pt x="299259" y="448888"/>
                    <a:pt x="0" y="532015"/>
                    <a:pt x="74815" y="798022"/>
                  </a:cubicBezTo>
                  <a:cubicBezTo>
                    <a:pt x="149630" y="1064029"/>
                    <a:pt x="615142" y="1701338"/>
                    <a:pt x="955964" y="1911927"/>
                  </a:cubicBezTo>
                  <a:cubicBezTo>
                    <a:pt x="1296786" y="2122516"/>
                    <a:pt x="1720735" y="2042161"/>
                    <a:pt x="2119746" y="2061557"/>
                  </a:cubicBezTo>
                  <a:cubicBezTo>
                    <a:pt x="2518757" y="2080953"/>
                    <a:pt x="3092336" y="1989513"/>
                    <a:pt x="3350030" y="2028306"/>
                  </a:cubicBezTo>
                  <a:cubicBezTo>
                    <a:pt x="3607724" y="2067099"/>
                    <a:pt x="3613266" y="2194560"/>
                    <a:pt x="3665913" y="2294313"/>
                  </a:cubicBezTo>
                  <a:cubicBezTo>
                    <a:pt x="3718560" y="2394066"/>
                    <a:pt x="3665913" y="2626822"/>
                    <a:pt x="3665913" y="2626822"/>
                  </a:cubicBezTo>
                  <a:lnTo>
                    <a:pt x="3665913" y="2626822"/>
                  </a:lnTo>
                </a:path>
              </a:pathLst>
            </a:custGeom>
            <a:noFill/>
            <a:ln w="57150">
              <a:solidFill>
                <a:srgbClr val="FF0000"/>
              </a:solidFill>
              <a:round/>
              <a:headEnd type="none" w="med" len="med"/>
              <a:tailEnd type="triangle" w="med" len="med"/>
            </a:ln>
            <a:effectLst>
              <a:outerShdw dist="107763" dir="8100000" algn="ctr" rotWithShape="0">
                <a:schemeClr val="bg2">
                  <a:alpha val="50000"/>
                </a:schemeClr>
              </a:outerShdw>
            </a:effectLst>
          </p:spPr>
          <p:txBody>
            <a:bodyPr rtlCol="0" anchor="ctr"/>
            <a:lstStyle/>
            <a:p>
              <a:pPr algn="ctr"/>
              <a:endParaRPr lang="zh-CN" altLang="en-US" sz="1100"/>
            </a:p>
          </p:txBody>
        </p:sp>
        <p:sp>
          <p:nvSpPr>
            <p:cNvPr id="77" name="任意多边形 76"/>
            <p:cNvSpPr/>
            <p:nvPr/>
          </p:nvSpPr>
          <p:spPr>
            <a:xfrm>
              <a:off x="5472224" y="2184773"/>
              <a:ext cx="403245" cy="2074857"/>
            </a:xfrm>
            <a:custGeom>
              <a:avLst/>
              <a:gdLst>
                <a:gd name="connsiteX0" fmla="*/ 0 w 448888"/>
                <a:gd name="connsiteY0" fmla="*/ 0 h 2593571"/>
                <a:gd name="connsiteX1" fmla="*/ 415637 w 448888"/>
                <a:gd name="connsiteY1" fmla="*/ 731520 h 2593571"/>
                <a:gd name="connsiteX2" fmla="*/ 199506 w 448888"/>
                <a:gd name="connsiteY2" fmla="*/ 1645920 h 2593571"/>
                <a:gd name="connsiteX3" fmla="*/ 266008 w 448888"/>
                <a:gd name="connsiteY3" fmla="*/ 2593571 h 2593571"/>
                <a:gd name="connsiteX4" fmla="*/ 266008 w 448888"/>
                <a:gd name="connsiteY4" fmla="*/ 2593571 h 25935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8888" h="2593571">
                  <a:moveTo>
                    <a:pt x="0" y="0"/>
                  </a:moveTo>
                  <a:cubicBezTo>
                    <a:pt x="191193" y="228600"/>
                    <a:pt x="382386" y="457200"/>
                    <a:pt x="415637" y="731520"/>
                  </a:cubicBezTo>
                  <a:cubicBezTo>
                    <a:pt x="448888" y="1005840"/>
                    <a:pt x="224444" y="1335578"/>
                    <a:pt x="199506" y="1645920"/>
                  </a:cubicBezTo>
                  <a:cubicBezTo>
                    <a:pt x="174568" y="1956262"/>
                    <a:pt x="266008" y="2593571"/>
                    <a:pt x="266008" y="2593571"/>
                  </a:cubicBezTo>
                  <a:lnTo>
                    <a:pt x="266008" y="2593571"/>
                  </a:lnTo>
                </a:path>
              </a:pathLst>
            </a:custGeom>
            <a:noFill/>
            <a:ln w="57150">
              <a:solidFill>
                <a:srgbClr val="00B050"/>
              </a:solidFill>
              <a:round/>
              <a:headEnd type="none" w="med" len="med"/>
              <a:tailEnd type="triangle" w="med" len="med"/>
            </a:ln>
            <a:effectLst>
              <a:outerShdw dist="107763" dir="8100000" algn="ctr" rotWithShape="0">
                <a:schemeClr val="bg2">
                  <a:alpha val="50000"/>
                </a:schemeClr>
              </a:outerShdw>
            </a:effectLst>
          </p:spPr>
          <p:txBody>
            <a:bodyPr rtlCol="0" anchor="ctr"/>
            <a:lstStyle/>
            <a:p>
              <a:pPr algn="ctr"/>
              <a:endParaRPr lang="zh-CN" altLang="en-US" sz="1100">
                <a:latin typeface="Arial" charset="0"/>
                <a:ea typeface="宋体" charset="-122"/>
              </a:endParaRPr>
            </a:p>
          </p:txBody>
        </p:sp>
        <p:sp>
          <p:nvSpPr>
            <p:cNvPr id="81" name="TextBox 80"/>
            <p:cNvSpPr txBox="1"/>
            <p:nvPr/>
          </p:nvSpPr>
          <p:spPr>
            <a:xfrm>
              <a:off x="3214714" y="3248449"/>
              <a:ext cx="932563" cy="230832"/>
            </a:xfrm>
            <a:prstGeom prst="rect">
              <a:avLst/>
            </a:prstGeom>
            <a:solidFill>
              <a:srgbClr val="FFFF00"/>
            </a:solidFill>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sz="900" dirty="0" smtClean="0">
                  <a:solidFill>
                    <a:schemeClr val="dk1"/>
                  </a:solidFill>
                  <a:latin typeface="+mn-lt"/>
                  <a:ea typeface="+mn-ea"/>
                </a:rPr>
                <a:t>2.2.2.2.-&gt;IP(A)</a:t>
              </a:r>
              <a:endParaRPr lang="zh-CN" altLang="en-US" sz="900" dirty="0" smtClean="0">
                <a:solidFill>
                  <a:schemeClr val="dk1"/>
                </a:solidFill>
                <a:latin typeface="+mn-lt"/>
                <a:ea typeface="+mn-ea"/>
              </a:endParaRPr>
            </a:p>
          </p:txBody>
        </p:sp>
        <p:sp>
          <p:nvSpPr>
            <p:cNvPr id="68" name="七边形 67"/>
            <p:cNvSpPr/>
            <p:nvPr/>
          </p:nvSpPr>
          <p:spPr>
            <a:xfrm>
              <a:off x="2926682" y="3177462"/>
              <a:ext cx="288032" cy="288032"/>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100" dirty="0" smtClean="0">
                  <a:solidFill>
                    <a:schemeClr val="bg1"/>
                  </a:solidFill>
                </a:rPr>
                <a:t>2</a:t>
              </a:r>
              <a:endParaRPr lang="zh-CN" altLang="en-US" sz="1100" dirty="0">
                <a:solidFill>
                  <a:schemeClr val="bg1"/>
                </a:solidFill>
              </a:endParaRPr>
            </a:p>
          </p:txBody>
        </p:sp>
        <p:sp>
          <p:nvSpPr>
            <p:cNvPr id="75" name="Text Box 18"/>
            <p:cNvSpPr txBox="1">
              <a:spLocks noChangeArrowheads="1"/>
            </p:cNvSpPr>
            <p:nvPr/>
          </p:nvSpPr>
          <p:spPr bwMode="auto">
            <a:xfrm>
              <a:off x="2188659" y="2933656"/>
              <a:ext cx="930910" cy="217619"/>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900" b="1" dirty="0" smtClean="0">
                  <a:solidFill>
                    <a:schemeClr val="bg1"/>
                  </a:solidFill>
                  <a:latin typeface="FrutigerNext LT BlackCn" pitchFamily="34" charset="0"/>
                  <a:ea typeface="ＭＳ Ｐゴシック" pitchFamily="34" charset="-128"/>
                </a:rPr>
                <a:t>GW-1</a:t>
              </a:r>
              <a:endParaRPr lang="en-US" altLang="zh-CN" sz="900" b="1" dirty="0">
                <a:solidFill>
                  <a:schemeClr val="bg1"/>
                </a:solidFill>
                <a:latin typeface="FrutigerNext LT BlackCn" pitchFamily="34" charset="0"/>
                <a:ea typeface="ＭＳ Ｐゴシック" pitchFamily="34" charset="-128"/>
              </a:endParaRPr>
            </a:p>
          </p:txBody>
        </p:sp>
        <p:sp>
          <p:nvSpPr>
            <p:cNvPr id="79" name="Text Box 18"/>
            <p:cNvSpPr txBox="1">
              <a:spLocks noChangeArrowheads="1"/>
            </p:cNvSpPr>
            <p:nvPr/>
          </p:nvSpPr>
          <p:spPr bwMode="auto">
            <a:xfrm>
              <a:off x="5529830" y="2933656"/>
              <a:ext cx="930910" cy="217619"/>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900" b="1" dirty="0" smtClean="0">
                  <a:solidFill>
                    <a:schemeClr val="bg1"/>
                  </a:solidFill>
                  <a:latin typeface="FrutigerNext LT BlackCn" pitchFamily="34" charset="0"/>
                  <a:ea typeface="ＭＳ Ｐゴシック" pitchFamily="34" charset="-128"/>
                </a:rPr>
                <a:t> GW-2</a:t>
              </a:r>
              <a:endParaRPr lang="en-US" altLang="zh-CN" sz="900" b="1" dirty="0">
                <a:solidFill>
                  <a:schemeClr val="bg1"/>
                </a:solidFill>
                <a:latin typeface="FrutigerNext LT BlackCn" pitchFamily="34" charset="0"/>
                <a:ea typeface="ＭＳ Ｐゴシック" pitchFamily="34" charset="-128"/>
              </a:endParaRPr>
            </a:p>
          </p:txBody>
        </p:sp>
        <p:sp>
          <p:nvSpPr>
            <p:cNvPr id="94" name="Text Box 103"/>
            <p:cNvSpPr txBox="1">
              <a:spLocks noChangeArrowheads="1"/>
            </p:cNvSpPr>
            <p:nvPr/>
          </p:nvSpPr>
          <p:spPr bwMode="auto">
            <a:xfrm>
              <a:off x="5990682" y="3106475"/>
              <a:ext cx="806490" cy="230832"/>
            </a:xfrm>
            <a:prstGeom prst="rect">
              <a:avLst/>
            </a:prstGeom>
            <a:noFill/>
            <a:ln w="9525">
              <a:noFill/>
              <a:miter lim="800000"/>
              <a:headEnd/>
              <a:tailEnd/>
            </a:ln>
          </p:spPr>
          <p:txBody>
            <a:bodyPr wrap="square">
              <a:spAutoFit/>
            </a:bodyPr>
            <a:lstStyle/>
            <a:p>
              <a:r>
                <a:rPr lang="en-US" altLang="zh-CN" sz="900" b="1" dirty="0" smtClean="0"/>
                <a:t>1.1.1.255</a:t>
              </a:r>
              <a:endParaRPr lang="en-US" altLang="zh-CN" sz="900" b="1" dirty="0"/>
            </a:p>
          </p:txBody>
        </p:sp>
        <p:sp>
          <p:nvSpPr>
            <p:cNvPr id="96" name="Text Box 103"/>
            <p:cNvSpPr txBox="1">
              <a:spLocks noChangeArrowheads="1"/>
            </p:cNvSpPr>
            <p:nvPr/>
          </p:nvSpPr>
          <p:spPr bwMode="auto">
            <a:xfrm>
              <a:off x="2015840" y="3115301"/>
              <a:ext cx="806490" cy="230832"/>
            </a:xfrm>
            <a:prstGeom prst="rect">
              <a:avLst/>
            </a:prstGeom>
            <a:noFill/>
            <a:ln w="9525">
              <a:noFill/>
              <a:miter lim="800000"/>
              <a:headEnd/>
              <a:tailEnd/>
            </a:ln>
          </p:spPr>
          <p:txBody>
            <a:bodyPr wrap="square">
              <a:spAutoFit/>
            </a:bodyPr>
            <a:lstStyle/>
            <a:p>
              <a:r>
                <a:rPr lang="en-US" altLang="zh-CN" sz="900" b="1" dirty="0" smtClean="0"/>
                <a:t>1.1.1.255</a:t>
              </a:r>
              <a:endParaRPr lang="en-US" altLang="zh-CN" sz="900" b="1" dirty="0"/>
            </a:p>
          </p:txBody>
        </p:sp>
        <p:sp>
          <p:nvSpPr>
            <p:cNvPr id="97" name="Text Box 103"/>
            <p:cNvSpPr txBox="1">
              <a:spLocks noChangeArrowheads="1"/>
            </p:cNvSpPr>
            <p:nvPr/>
          </p:nvSpPr>
          <p:spPr bwMode="auto">
            <a:xfrm>
              <a:off x="1115616" y="2761928"/>
              <a:ext cx="1224136" cy="400110"/>
            </a:xfrm>
            <a:prstGeom prst="rect">
              <a:avLst/>
            </a:prstGeom>
            <a:noFill/>
            <a:ln w="9525">
              <a:noFill/>
              <a:miter lim="800000"/>
              <a:headEnd/>
              <a:tailEnd/>
            </a:ln>
          </p:spPr>
          <p:txBody>
            <a:bodyPr wrap="square">
              <a:spAutoFit/>
            </a:bodyPr>
            <a:lstStyle/>
            <a:p>
              <a:r>
                <a:rPr lang="en-US" altLang="zh-CN" sz="1000" b="1" dirty="0" smtClean="0"/>
                <a:t>NAT inside pool:</a:t>
              </a:r>
            </a:p>
            <a:p>
              <a:r>
                <a:rPr lang="en-US" altLang="zh-CN" sz="1000" b="1" dirty="0" smtClean="0"/>
                <a:t>2.0.0.0/8</a:t>
              </a:r>
              <a:endParaRPr lang="en-US" altLang="zh-CN" sz="1000" b="1" dirty="0"/>
            </a:p>
          </p:txBody>
        </p:sp>
        <p:sp>
          <p:nvSpPr>
            <p:cNvPr id="98" name="Text Box 103"/>
            <p:cNvSpPr txBox="1">
              <a:spLocks noChangeArrowheads="1"/>
            </p:cNvSpPr>
            <p:nvPr/>
          </p:nvSpPr>
          <p:spPr bwMode="auto">
            <a:xfrm>
              <a:off x="6221107" y="2760837"/>
              <a:ext cx="1353344" cy="400110"/>
            </a:xfrm>
            <a:prstGeom prst="rect">
              <a:avLst/>
            </a:prstGeom>
            <a:noFill/>
            <a:ln w="9525">
              <a:noFill/>
              <a:miter lim="800000"/>
              <a:headEnd/>
              <a:tailEnd/>
            </a:ln>
          </p:spPr>
          <p:txBody>
            <a:bodyPr wrap="square">
              <a:spAutoFit/>
            </a:bodyPr>
            <a:lstStyle/>
            <a:p>
              <a:r>
                <a:rPr lang="en-US" altLang="zh-CN" sz="1000" b="1" dirty="0" smtClean="0"/>
                <a:t>NAT outside pool:</a:t>
              </a:r>
            </a:p>
            <a:p>
              <a:r>
                <a:rPr lang="en-US" altLang="zh-CN" sz="1000" b="1" dirty="0" smtClean="0"/>
                <a:t>3.0.0.0/8</a:t>
              </a:r>
              <a:endParaRPr lang="en-US" altLang="zh-CN" sz="1000" b="1" dirty="0"/>
            </a:p>
          </p:txBody>
        </p:sp>
        <p:sp>
          <p:nvSpPr>
            <p:cNvPr id="101" name="TextBox 100"/>
            <p:cNvSpPr txBox="1"/>
            <p:nvPr/>
          </p:nvSpPr>
          <p:spPr>
            <a:xfrm>
              <a:off x="4838554" y="3221688"/>
              <a:ext cx="932563" cy="230832"/>
            </a:xfrm>
            <a:prstGeom prst="rect">
              <a:avLst/>
            </a:prstGeom>
            <a:solidFill>
              <a:srgbClr val="FFFF00"/>
            </a:solidFill>
            <a:ln>
              <a:solidFill>
                <a:srgbClr val="00B05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sz="900" dirty="0" smtClean="0">
                  <a:solidFill>
                    <a:schemeClr val="dk1"/>
                  </a:solidFill>
                  <a:latin typeface="+mn-lt"/>
                  <a:ea typeface="+mn-ea"/>
                </a:rPr>
                <a:t>3.3.3.3-&gt;IP(A)</a:t>
              </a:r>
              <a:endParaRPr lang="zh-CN" altLang="en-US" sz="900" dirty="0" smtClean="0">
                <a:solidFill>
                  <a:schemeClr val="dk1"/>
                </a:solidFill>
                <a:latin typeface="+mn-lt"/>
                <a:ea typeface="+mn-ea"/>
              </a:endParaRPr>
            </a:p>
          </p:txBody>
        </p:sp>
        <p:sp>
          <p:nvSpPr>
            <p:cNvPr id="102" name="七边形 101"/>
            <p:cNvSpPr/>
            <p:nvPr/>
          </p:nvSpPr>
          <p:spPr>
            <a:xfrm>
              <a:off x="4492915" y="3150701"/>
              <a:ext cx="288032" cy="288032"/>
            </a:xfrm>
            <a:prstGeom prst="heptagon">
              <a:avLst/>
            </a:prstGeom>
            <a:solidFill>
              <a:srgbClr val="00B05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100" dirty="0" smtClean="0">
                  <a:solidFill>
                    <a:schemeClr val="bg1"/>
                  </a:solidFill>
                </a:rPr>
                <a:t>2</a:t>
              </a:r>
              <a:endParaRPr lang="zh-CN" altLang="en-US" sz="1100" dirty="0">
                <a:solidFill>
                  <a:schemeClr val="bg1"/>
                </a:solidFill>
              </a:endParaRPr>
            </a:p>
          </p:txBody>
        </p:sp>
        <p:grpSp>
          <p:nvGrpSpPr>
            <p:cNvPr id="84" name="组合 83"/>
            <p:cNvGrpSpPr/>
            <p:nvPr/>
          </p:nvGrpSpPr>
          <p:grpSpPr>
            <a:xfrm>
              <a:off x="4550522" y="2415198"/>
              <a:ext cx="1247195" cy="585039"/>
              <a:chOff x="6050918" y="1977621"/>
              <a:chExt cx="1558994" cy="731299"/>
            </a:xfrm>
          </p:grpSpPr>
          <p:sp>
            <p:nvSpPr>
              <p:cNvPr id="99" name="TextBox 98"/>
              <p:cNvSpPr txBox="1"/>
              <p:nvPr/>
            </p:nvSpPr>
            <p:spPr>
              <a:xfrm>
                <a:off x="6444208" y="2060849"/>
                <a:ext cx="1165704" cy="288540"/>
              </a:xfrm>
              <a:prstGeom prst="rect">
                <a:avLst/>
              </a:prstGeom>
              <a:solidFill>
                <a:srgbClr val="FFFF00"/>
              </a:solidFill>
              <a:ln>
                <a:solidFill>
                  <a:srgbClr val="00B05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sz="900" dirty="0" smtClean="0"/>
                  <a:t>IP(Y)-&gt;IP(A)</a:t>
                </a:r>
                <a:endParaRPr lang="zh-CN" altLang="en-US" sz="900" dirty="0"/>
              </a:p>
            </p:txBody>
          </p:sp>
          <p:sp>
            <p:nvSpPr>
              <p:cNvPr id="100" name="七边形 99"/>
              <p:cNvSpPr/>
              <p:nvPr/>
            </p:nvSpPr>
            <p:spPr>
              <a:xfrm>
                <a:off x="6050918" y="1977621"/>
                <a:ext cx="360040" cy="360040"/>
              </a:xfrm>
              <a:prstGeom prst="heptagon">
                <a:avLst/>
              </a:prstGeom>
              <a:solidFill>
                <a:srgbClr val="00B05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100" dirty="0" smtClean="0">
                    <a:solidFill>
                      <a:schemeClr val="bg1"/>
                    </a:solidFill>
                  </a:rPr>
                  <a:t>1</a:t>
                </a:r>
                <a:endParaRPr lang="zh-CN" altLang="en-US" sz="1100" dirty="0">
                  <a:solidFill>
                    <a:schemeClr val="bg1"/>
                  </a:solidFill>
                </a:endParaRPr>
              </a:p>
            </p:txBody>
          </p:sp>
          <p:sp>
            <p:nvSpPr>
              <p:cNvPr id="114" name="Line 165"/>
              <p:cNvSpPr>
                <a:spLocks noChangeShapeType="1"/>
              </p:cNvSpPr>
              <p:nvPr/>
            </p:nvSpPr>
            <p:spPr bwMode="auto">
              <a:xfrm>
                <a:off x="7020272" y="2348880"/>
                <a:ext cx="0" cy="360040"/>
              </a:xfrm>
              <a:prstGeom prst="line">
                <a:avLst/>
              </a:prstGeom>
              <a:noFill/>
              <a:ln w="57150">
                <a:solidFill>
                  <a:schemeClr val="tx1"/>
                </a:solidFill>
                <a:round/>
                <a:headEnd/>
                <a:tailEnd type="triangle" w="med" len="med"/>
              </a:ln>
              <a:effectLst>
                <a:outerShdw dist="107763" dir="8100000" algn="ctr" rotWithShape="0">
                  <a:schemeClr val="bg2">
                    <a:alpha val="50000"/>
                  </a:schemeClr>
                </a:outerShdw>
              </a:effectLst>
            </p:spPr>
            <p:txBody>
              <a:bodyPr/>
              <a:lstStyle/>
              <a:p>
                <a:pPr>
                  <a:defRPr/>
                </a:pPr>
                <a:endParaRPr lang="zh-CN" altLang="en-US" sz="1100">
                  <a:ea typeface="宋体" pitchFamily="2" charset="-122"/>
                </a:endParaRPr>
              </a:p>
            </p:txBody>
          </p:sp>
        </p:grpSp>
        <p:sp>
          <p:nvSpPr>
            <p:cNvPr id="115" name="Line 165"/>
            <p:cNvSpPr>
              <a:spLocks noChangeShapeType="1"/>
            </p:cNvSpPr>
            <p:nvPr/>
          </p:nvSpPr>
          <p:spPr bwMode="auto">
            <a:xfrm>
              <a:off x="5184192" y="3452114"/>
              <a:ext cx="0" cy="230426"/>
            </a:xfrm>
            <a:prstGeom prst="line">
              <a:avLst/>
            </a:prstGeom>
            <a:noFill/>
            <a:ln w="57150">
              <a:solidFill>
                <a:schemeClr val="tx1"/>
              </a:solidFill>
              <a:round/>
              <a:headEnd/>
              <a:tailEnd type="triangle" w="med" len="med"/>
            </a:ln>
            <a:effectLst>
              <a:outerShdw dist="107763" dir="8100000" algn="ctr" rotWithShape="0">
                <a:schemeClr val="bg2">
                  <a:alpha val="50000"/>
                </a:schemeClr>
              </a:outerShdw>
            </a:effectLst>
          </p:spPr>
          <p:txBody>
            <a:bodyPr/>
            <a:lstStyle/>
            <a:p>
              <a:pPr>
                <a:defRPr/>
              </a:pPr>
              <a:endParaRPr lang="zh-CN" altLang="en-US" sz="1100">
                <a:ea typeface="宋体" pitchFamily="2" charset="-122"/>
              </a:endParaRPr>
            </a:p>
          </p:txBody>
        </p:sp>
        <p:sp>
          <p:nvSpPr>
            <p:cNvPr id="116" name="Line 165"/>
            <p:cNvSpPr>
              <a:spLocks noChangeShapeType="1"/>
            </p:cNvSpPr>
            <p:nvPr/>
          </p:nvSpPr>
          <p:spPr bwMode="auto">
            <a:xfrm>
              <a:off x="3560352" y="3452114"/>
              <a:ext cx="0" cy="230426"/>
            </a:xfrm>
            <a:prstGeom prst="line">
              <a:avLst/>
            </a:prstGeom>
            <a:noFill/>
            <a:ln w="57150">
              <a:solidFill>
                <a:schemeClr val="tx1"/>
              </a:solidFill>
              <a:round/>
              <a:headEnd/>
              <a:tailEnd type="triangle" w="med" len="med"/>
            </a:ln>
            <a:effectLst>
              <a:outerShdw dist="107763" dir="8100000" algn="ctr" rotWithShape="0">
                <a:schemeClr val="bg2">
                  <a:alpha val="50000"/>
                </a:schemeClr>
              </a:outerShdw>
            </a:effectLst>
          </p:spPr>
          <p:txBody>
            <a:bodyPr/>
            <a:lstStyle/>
            <a:p>
              <a:pPr>
                <a:defRPr/>
              </a:pPr>
              <a:endParaRPr lang="zh-CN" altLang="en-US" sz="1100">
                <a:ea typeface="宋体" pitchFamily="2" charset="-122"/>
              </a:endParaRPr>
            </a:p>
          </p:txBody>
        </p:sp>
        <p:grpSp>
          <p:nvGrpSpPr>
            <p:cNvPr id="82" name="组合 81"/>
            <p:cNvGrpSpPr/>
            <p:nvPr/>
          </p:nvGrpSpPr>
          <p:grpSpPr>
            <a:xfrm>
              <a:off x="2822330" y="2472805"/>
              <a:ext cx="1247195" cy="500670"/>
              <a:chOff x="1298390" y="1939066"/>
              <a:chExt cx="1558994" cy="625838"/>
            </a:xfrm>
          </p:grpSpPr>
          <p:sp>
            <p:nvSpPr>
              <p:cNvPr id="78" name="TextBox 77"/>
              <p:cNvSpPr txBox="1"/>
              <p:nvPr/>
            </p:nvSpPr>
            <p:spPr>
              <a:xfrm>
                <a:off x="1691680" y="2022294"/>
                <a:ext cx="1165704" cy="288540"/>
              </a:xfrm>
              <a:prstGeom prst="rect">
                <a:avLst/>
              </a:prstGeom>
              <a:solidFill>
                <a:srgbClr val="FFFF00"/>
              </a:solidFill>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sz="900" dirty="0" smtClean="0"/>
                  <a:t>IP(X)-&gt;IP(A)</a:t>
                </a:r>
                <a:endParaRPr lang="zh-CN" altLang="en-US" sz="900" dirty="0"/>
              </a:p>
            </p:txBody>
          </p:sp>
          <p:sp>
            <p:nvSpPr>
              <p:cNvPr id="67" name="七边形 66"/>
              <p:cNvSpPr/>
              <p:nvPr/>
            </p:nvSpPr>
            <p:spPr>
              <a:xfrm>
                <a:off x="1298390" y="1939066"/>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100" dirty="0" smtClean="0">
                    <a:solidFill>
                      <a:schemeClr val="bg1"/>
                    </a:solidFill>
                  </a:rPr>
                  <a:t>1</a:t>
                </a:r>
                <a:endParaRPr lang="zh-CN" altLang="en-US" sz="1100" dirty="0">
                  <a:solidFill>
                    <a:schemeClr val="bg1"/>
                  </a:solidFill>
                </a:endParaRPr>
              </a:p>
            </p:txBody>
          </p:sp>
          <p:sp>
            <p:nvSpPr>
              <p:cNvPr id="117" name="Line 165"/>
              <p:cNvSpPr>
                <a:spLocks noChangeShapeType="1"/>
              </p:cNvSpPr>
              <p:nvPr/>
            </p:nvSpPr>
            <p:spPr bwMode="auto">
              <a:xfrm>
                <a:off x="2051720" y="2276872"/>
                <a:ext cx="0" cy="288032"/>
              </a:xfrm>
              <a:prstGeom prst="line">
                <a:avLst/>
              </a:prstGeom>
              <a:noFill/>
              <a:ln w="57150">
                <a:solidFill>
                  <a:schemeClr val="tx1"/>
                </a:solidFill>
                <a:round/>
                <a:headEnd/>
                <a:tailEnd type="triangle" w="med" len="med"/>
              </a:ln>
              <a:effectLst>
                <a:outerShdw dist="107763" dir="8100000" algn="ctr" rotWithShape="0">
                  <a:schemeClr val="bg2">
                    <a:alpha val="50000"/>
                  </a:schemeClr>
                </a:outerShdw>
              </a:effectLst>
            </p:spPr>
            <p:txBody>
              <a:bodyPr/>
              <a:lstStyle/>
              <a:p>
                <a:pPr>
                  <a:defRPr/>
                </a:pPr>
                <a:endParaRPr lang="zh-CN" altLang="en-US" sz="1100">
                  <a:ea typeface="宋体" pitchFamily="2" charset="-122"/>
                </a:endParaRPr>
              </a:p>
            </p:txBody>
          </p:sp>
        </p:grpSp>
        <p:grpSp>
          <p:nvGrpSpPr>
            <p:cNvPr id="88" name="组合 87"/>
            <p:cNvGrpSpPr/>
            <p:nvPr/>
          </p:nvGrpSpPr>
          <p:grpSpPr>
            <a:xfrm>
              <a:off x="4204883" y="3855359"/>
              <a:ext cx="1209734" cy="531838"/>
              <a:chOff x="3923928" y="4077072"/>
              <a:chExt cx="1512168" cy="664798"/>
            </a:xfrm>
          </p:grpSpPr>
          <p:sp>
            <p:nvSpPr>
              <p:cNvPr id="83" name="TextBox 82"/>
              <p:cNvSpPr txBox="1"/>
              <p:nvPr/>
            </p:nvSpPr>
            <p:spPr>
              <a:xfrm>
                <a:off x="4283968" y="4437111"/>
                <a:ext cx="1152128" cy="288540"/>
              </a:xfrm>
              <a:prstGeom prst="rect">
                <a:avLst/>
              </a:prstGeom>
              <a:solidFill>
                <a:srgbClr val="FFFF00"/>
              </a:solidFill>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sz="900" dirty="0" smtClean="0">
                    <a:solidFill>
                      <a:schemeClr val="dk1"/>
                    </a:solidFill>
                    <a:latin typeface="+mn-lt"/>
                    <a:ea typeface="+mn-ea"/>
                  </a:rPr>
                  <a:t>IP(A)-&gt;2.2.2.2</a:t>
                </a:r>
                <a:endParaRPr lang="zh-CN" altLang="en-US" sz="900" dirty="0">
                  <a:solidFill>
                    <a:schemeClr val="dk1"/>
                  </a:solidFill>
                  <a:latin typeface="+mn-lt"/>
                  <a:ea typeface="+mn-ea"/>
                </a:endParaRPr>
              </a:p>
            </p:txBody>
          </p:sp>
          <p:sp>
            <p:nvSpPr>
              <p:cNvPr id="69" name="七边形 68"/>
              <p:cNvSpPr/>
              <p:nvPr/>
            </p:nvSpPr>
            <p:spPr>
              <a:xfrm>
                <a:off x="3923928" y="4381830"/>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100" dirty="0" smtClean="0">
                    <a:solidFill>
                      <a:schemeClr val="bg1"/>
                    </a:solidFill>
                  </a:rPr>
                  <a:t>3</a:t>
                </a:r>
                <a:endParaRPr lang="zh-CN" altLang="en-US" sz="1100" dirty="0">
                  <a:solidFill>
                    <a:schemeClr val="bg1"/>
                  </a:solidFill>
                </a:endParaRPr>
              </a:p>
            </p:txBody>
          </p:sp>
          <p:sp>
            <p:nvSpPr>
              <p:cNvPr id="120" name="Line 165"/>
              <p:cNvSpPr>
                <a:spLocks noChangeShapeType="1"/>
              </p:cNvSpPr>
              <p:nvPr/>
            </p:nvSpPr>
            <p:spPr bwMode="auto">
              <a:xfrm flipH="1" flipV="1">
                <a:off x="4860032" y="4077072"/>
                <a:ext cx="0" cy="360040"/>
              </a:xfrm>
              <a:prstGeom prst="line">
                <a:avLst/>
              </a:prstGeom>
              <a:noFill/>
              <a:ln w="57150">
                <a:solidFill>
                  <a:schemeClr val="tx1"/>
                </a:solidFill>
                <a:round/>
                <a:headEnd/>
                <a:tailEnd type="triangle" w="med" len="med"/>
              </a:ln>
              <a:effectLst>
                <a:outerShdw dist="107763" dir="8100000" algn="ctr" rotWithShape="0">
                  <a:schemeClr val="bg2">
                    <a:alpha val="50000"/>
                  </a:schemeClr>
                </a:outerShdw>
              </a:effectLst>
            </p:spPr>
            <p:txBody>
              <a:bodyPr/>
              <a:lstStyle/>
              <a:p>
                <a:pPr>
                  <a:defRPr/>
                </a:pPr>
                <a:endParaRPr lang="zh-CN" altLang="en-US" sz="1100">
                  <a:ea typeface="宋体" pitchFamily="2" charset="-122"/>
                </a:endParaRPr>
              </a:p>
            </p:txBody>
          </p:sp>
        </p:grpSp>
        <p:sp>
          <p:nvSpPr>
            <p:cNvPr id="122" name="AutoShape 41"/>
            <p:cNvSpPr>
              <a:spLocks noChangeArrowheads="1"/>
            </p:cNvSpPr>
            <p:nvPr/>
          </p:nvSpPr>
          <p:spPr bwMode="auto">
            <a:xfrm rot="5400000">
              <a:off x="2442148" y="3648677"/>
              <a:ext cx="680265" cy="464557"/>
            </a:xfrm>
            <a:prstGeom prst="flowChartExtract">
              <a:avLst/>
            </a:prstGeom>
            <a:gradFill rotWithShape="1">
              <a:gsLst>
                <a:gs pos="0">
                  <a:schemeClr val="bg1">
                    <a:alpha val="49001"/>
                  </a:schemeClr>
                </a:gs>
                <a:gs pos="100000">
                  <a:srgbClr val="FF0000"/>
                </a:gs>
              </a:gsLst>
              <a:lin ang="5400000" scaled="1"/>
            </a:gradFill>
            <a:ln w="9525" algn="ctr">
              <a:noFill/>
              <a:miter lim="800000"/>
              <a:headEnd/>
              <a:tailEnd/>
            </a:ln>
          </p:spPr>
          <p:txBody>
            <a:bodyPr rot="10800000" wrap="square" lIns="79200" tIns="39600" rIns="79200" bIns="39600" anchor="ctr">
              <a:spAutoFit/>
            </a:bodyPr>
            <a:lstStyle/>
            <a:p>
              <a:endParaRPr lang="zh-CN" altLang="zh-CN" sz="1000">
                <a:solidFill>
                  <a:schemeClr val="bg1"/>
                </a:solidFill>
                <a:latin typeface="FrutigerNext LT Regular" pitchFamily="34" charset="0"/>
                <a:ea typeface="ＭＳ Ｐゴシック" pitchFamily="34" charset="-128"/>
              </a:endParaRPr>
            </a:p>
          </p:txBody>
        </p:sp>
        <p:sp>
          <p:nvSpPr>
            <p:cNvPr id="92" name="任意多边形 91"/>
            <p:cNvSpPr/>
            <p:nvPr/>
          </p:nvSpPr>
          <p:spPr>
            <a:xfrm>
              <a:off x="2340502" y="2065636"/>
              <a:ext cx="3039133" cy="2101458"/>
            </a:xfrm>
            <a:custGeom>
              <a:avLst/>
              <a:gdLst>
                <a:gd name="connsiteX0" fmla="*/ 1371600 w 3798916"/>
                <a:gd name="connsiteY0" fmla="*/ 0 h 2626822"/>
                <a:gd name="connsiteX1" fmla="*/ 257694 w 3798916"/>
                <a:gd name="connsiteY1" fmla="*/ 448888 h 2626822"/>
                <a:gd name="connsiteX2" fmla="*/ 24938 w 3798916"/>
                <a:gd name="connsiteY2" fmla="*/ 1030778 h 2626822"/>
                <a:gd name="connsiteX3" fmla="*/ 407324 w 3798916"/>
                <a:gd name="connsiteY3" fmla="*/ 1662546 h 2626822"/>
                <a:gd name="connsiteX4" fmla="*/ 1238596 w 3798916"/>
                <a:gd name="connsiteY4" fmla="*/ 2310938 h 2626822"/>
                <a:gd name="connsiteX5" fmla="*/ 2119745 w 3798916"/>
                <a:gd name="connsiteY5" fmla="*/ 2410691 h 2626822"/>
                <a:gd name="connsiteX6" fmla="*/ 3017520 w 3798916"/>
                <a:gd name="connsiteY6" fmla="*/ 2410691 h 2626822"/>
                <a:gd name="connsiteX7" fmla="*/ 3665913 w 3798916"/>
                <a:gd name="connsiteY7" fmla="*/ 2410691 h 2626822"/>
                <a:gd name="connsiteX8" fmla="*/ 3798916 w 3798916"/>
                <a:gd name="connsiteY8" fmla="*/ 2626822 h 2626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98916" h="2626822">
                  <a:moveTo>
                    <a:pt x="1371600" y="0"/>
                  </a:moveTo>
                  <a:cubicBezTo>
                    <a:pt x="926869" y="138546"/>
                    <a:pt x="482138" y="277092"/>
                    <a:pt x="257694" y="448888"/>
                  </a:cubicBezTo>
                  <a:cubicBezTo>
                    <a:pt x="33250" y="620684"/>
                    <a:pt x="0" y="828502"/>
                    <a:pt x="24938" y="1030778"/>
                  </a:cubicBezTo>
                  <a:cubicBezTo>
                    <a:pt x="49876" y="1233054"/>
                    <a:pt x="205048" y="1449186"/>
                    <a:pt x="407324" y="1662546"/>
                  </a:cubicBezTo>
                  <a:cubicBezTo>
                    <a:pt x="609600" y="1875906"/>
                    <a:pt x="953193" y="2186247"/>
                    <a:pt x="1238596" y="2310938"/>
                  </a:cubicBezTo>
                  <a:cubicBezTo>
                    <a:pt x="1523999" y="2435629"/>
                    <a:pt x="1823258" y="2394066"/>
                    <a:pt x="2119745" y="2410691"/>
                  </a:cubicBezTo>
                  <a:cubicBezTo>
                    <a:pt x="2416232" y="2427316"/>
                    <a:pt x="3017520" y="2410691"/>
                    <a:pt x="3017520" y="2410691"/>
                  </a:cubicBezTo>
                  <a:cubicBezTo>
                    <a:pt x="3275215" y="2410691"/>
                    <a:pt x="3535680" y="2374669"/>
                    <a:pt x="3665913" y="2410691"/>
                  </a:cubicBezTo>
                  <a:cubicBezTo>
                    <a:pt x="3796146" y="2446713"/>
                    <a:pt x="3797531" y="2536767"/>
                    <a:pt x="3798916" y="2626822"/>
                  </a:cubicBezTo>
                </a:path>
              </a:pathLst>
            </a:custGeom>
            <a:noFill/>
            <a:ln w="57150">
              <a:solidFill>
                <a:srgbClr val="FF0000"/>
              </a:solidFill>
              <a:round/>
              <a:headEnd type="triangle" w="med" len="med"/>
              <a:tailEnd type="none" w="med" len="med"/>
            </a:ln>
            <a:effectLst>
              <a:outerShdw dist="107763" dir="8100000" algn="ctr" rotWithShape="0">
                <a:schemeClr val="bg2">
                  <a:alpha val="50000"/>
                </a:schemeClr>
              </a:outerShdw>
            </a:effectLst>
          </p:spPr>
          <p:txBody>
            <a:bodyPr rtlCol="0" anchor="ctr"/>
            <a:lstStyle/>
            <a:p>
              <a:pPr algn="ctr"/>
              <a:endParaRPr lang="zh-CN" altLang="en-US" sz="1100">
                <a:latin typeface="Arial" charset="0"/>
                <a:ea typeface="宋体" charset="-122"/>
              </a:endParaRPr>
            </a:p>
          </p:txBody>
        </p:sp>
        <p:grpSp>
          <p:nvGrpSpPr>
            <p:cNvPr id="87" name="组合 86"/>
            <p:cNvGrpSpPr/>
            <p:nvPr/>
          </p:nvGrpSpPr>
          <p:grpSpPr>
            <a:xfrm>
              <a:off x="5760256" y="4028178"/>
              <a:ext cx="1209734" cy="518862"/>
              <a:chOff x="5868144" y="4437112"/>
              <a:chExt cx="1512168" cy="648577"/>
            </a:xfrm>
          </p:grpSpPr>
          <p:sp>
            <p:nvSpPr>
              <p:cNvPr id="109" name="七边形 108"/>
              <p:cNvSpPr/>
              <p:nvPr/>
            </p:nvSpPr>
            <p:spPr>
              <a:xfrm>
                <a:off x="5868144" y="4725144"/>
                <a:ext cx="360040" cy="360040"/>
              </a:xfrm>
              <a:prstGeom prst="heptagon">
                <a:avLst/>
              </a:prstGeom>
              <a:solidFill>
                <a:srgbClr val="00B05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100" dirty="0" smtClean="0">
                    <a:solidFill>
                      <a:schemeClr val="bg1"/>
                    </a:solidFill>
                  </a:rPr>
                  <a:t>3</a:t>
                </a:r>
                <a:endParaRPr lang="zh-CN" altLang="en-US" sz="1100" dirty="0">
                  <a:solidFill>
                    <a:schemeClr val="bg1"/>
                  </a:solidFill>
                </a:endParaRPr>
              </a:p>
            </p:txBody>
          </p:sp>
          <p:sp>
            <p:nvSpPr>
              <p:cNvPr id="121" name="Line 165"/>
              <p:cNvSpPr>
                <a:spLocks noChangeShapeType="1"/>
              </p:cNvSpPr>
              <p:nvPr/>
            </p:nvSpPr>
            <p:spPr bwMode="auto">
              <a:xfrm flipH="1" flipV="1">
                <a:off x="6444208" y="4437112"/>
                <a:ext cx="0" cy="360040"/>
              </a:xfrm>
              <a:prstGeom prst="line">
                <a:avLst/>
              </a:prstGeom>
              <a:noFill/>
              <a:ln w="57150">
                <a:solidFill>
                  <a:schemeClr val="tx1"/>
                </a:solidFill>
                <a:round/>
                <a:headEnd/>
                <a:tailEnd type="triangle" w="med" len="med"/>
              </a:ln>
              <a:effectLst>
                <a:outerShdw dist="107763" dir="8100000" algn="ctr" rotWithShape="0">
                  <a:schemeClr val="bg2">
                    <a:alpha val="50000"/>
                  </a:schemeClr>
                </a:outerShdw>
              </a:effectLst>
            </p:spPr>
            <p:txBody>
              <a:bodyPr/>
              <a:lstStyle/>
              <a:p>
                <a:pPr>
                  <a:defRPr/>
                </a:pPr>
                <a:endParaRPr lang="zh-CN" altLang="en-US" sz="1100">
                  <a:ea typeface="宋体" pitchFamily="2" charset="-122"/>
                </a:endParaRPr>
              </a:p>
            </p:txBody>
          </p:sp>
          <p:sp>
            <p:nvSpPr>
              <p:cNvPr id="107" name="TextBox 106"/>
              <p:cNvSpPr txBox="1"/>
              <p:nvPr/>
            </p:nvSpPr>
            <p:spPr>
              <a:xfrm>
                <a:off x="6228184" y="4797149"/>
                <a:ext cx="1152128" cy="288540"/>
              </a:xfrm>
              <a:prstGeom prst="rect">
                <a:avLst/>
              </a:prstGeom>
              <a:solidFill>
                <a:srgbClr val="FFFF00"/>
              </a:solidFill>
              <a:ln>
                <a:solidFill>
                  <a:srgbClr val="00B05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sz="900" dirty="0" smtClean="0">
                    <a:solidFill>
                      <a:schemeClr val="dk1"/>
                    </a:solidFill>
                    <a:latin typeface="+mn-lt"/>
                    <a:ea typeface="+mn-ea"/>
                  </a:rPr>
                  <a:t>IP(A)-&gt;3.3.3.3</a:t>
                </a:r>
                <a:endParaRPr lang="zh-CN" altLang="en-US" sz="900" dirty="0">
                  <a:solidFill>
                    <a:schemeClr val="dk1"/>
                  </a:solidFill>
                  <a:latin typeface="+mn-lt"/>
                  <a:ea typeface="+mn-ea"/>
                </a:endParaRPr>
              </a:p>
            </p:txBody>
          </p:sp>
        </p:grpSp>
        <p:sp>
          <p:nvSpPr>
            <p:cNvPr id="103" name="任意多边形 102"/>
            <p:cNvSpPr/>
            <p:nvPr/>
          </p:nvSpPr>
          <p:spPr>
            <a:xfrm>
              <a:off x="5565840" y="2012434"/>
              <a:ext cx="518328" cy="2367465"/>
            </a:xfrm>
            <a:custGeom>
              <a:avLst/>
              <a:gdLst>
                <a:gd name="connsiteX0" fmla="*/ 0 w 653934"/>
                <a:gd name="connsiteY0" fmla="*/ 0 h 2959331"/>
                <a:gd name="connsiteX1" fmla="*/ 532014 w 653934"/>
                <a:gd name="connsiteY1" fmla="*/ 232757 h 2959331"/>
                <a:gd name="connsiteX2" fmla="*/ 648392 w 653934"/>
                <a:gd name="connsiteY2" fmla="*/ 980902 h 2959331"/>
                <a:gd name="connsiteX3" fmla="*/ 498763 w 653934"/>
                <a:gd name="connsiteY3" fmla="*/ 1512917 h 2959331"/>
                <a:gd name="connsiteX4" fmla="*/ 315883 w 653934"/>
                <a:gd name="connsiteY4" fmla="*/ 2044931 h 2959331"/>
                <a:gd name="connsiteX5" fmla="*/ 432261 w 653934"/>
                <a:gd name="connsiteY5" fmla="*/ 2593571 h 2959331"/>
                <a:gd name="connsiteX6" fmla="*/ 615141 w 653934"/>
                <a:gd name="connsiteY6" fmla="*/ 2959331 h 2959331"/>
                <a:gd name="connsiteX7" fmla="*/ 615141 w 653934"/>
                <a:gd name="connsiteY7" fmla="*/ 2959331 h 2959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3934" h="2959331">
                  <a:moveTo>
                    <a:pt x="0" y="0"/>
                  </a:moveTo>
                  <a:cubicBezTo>
                    <a:pt x="211974" y="34636"/>
                    <a:pt x="423949" y="69273"/>
                    <a:pt x="532014" y="232757"/>
                  </a:cubicBezTo>
                  <a:cubicBezTo>
                    <a:pt x="640079" y="396241"/>
                    <a:pt x="653934" y="767542"/>
                    <a:pt x="648392" y="980902"/>
                  </a:cubicBezTo>
                  <a:cubicBezTo>
                    <a:pt x="642850" y="1194262"/>
                    <a:pt x="554181" y="1335579"/>
                    <a:pt x="498763" y="1512917"/>
                  </a:cubicBezTo>
                  <a:cubicBezTo>
                    <a:pt x="443345" y="1690255"/>
                    <a:pt x="326967" y="1864822"/>
                    <a:pt x="315883" y="2044931"/>
                  </a:cubicBezTo>
                  <a:cubicBezTo>
                    <a:pt x="304799" y="2225040"/>
                    <a:pt x="382385" y="2441171"/>
                    <a:pt x="432261" y="2593571"/>
                  </a:cubicBezTo>
                  <a:cubicBezTo>
                    <a:pt x="482137" y="2745971"/>
                    <a:pt x="615141" y="2959331"/>
                    <a:pt x="615141" y="2959331"/>
                  </a:cubicBezTo>
                  <a:lnTo>
                    <a:pt x="615141" y="2959331"/>
                  </a:lnTo>
                </a:path>
              </a:pathLst>
            </a:custGeom>
            <a:noFill/>
            <a:ln w="57150">
              <a:solidFill>
                <a:srgbClr val="00B050"/>
              </a:solidFill>
              <a:round/>
              <a:headEnd type="triangle" w="med" len="med"/>
              <a:tailEnd type="none" w="med" len="med"/>
            </a:ln>
            <a:effectLst>
              <a:outerShdw dist="107763" dir="8100000" algn="ctr" rotWithShape="0">
                <a:schemeClr val="bg2">
                  <a:alpha val="50000"/>
                </a:schemeClr>
              </a:outerShdw>
            </a:effectLst>
          </p:spPr>
          <p:txBody>
            <a:bodyPr rtlCol="0" anchor="ctr"/>
            <a:lstStyle/>
            <a:p>
              <a:pPr algn="ctr"/>
              <a:endParaRPr lang="zh-CN" altLang="en-US" sz="1100">
                <a:latin typeface="Arial" charset="0"/>
                <a:ea typeface="宋体" charset="-122"/>
              </a:endParaRPr>
            </a:p>
          </p:txBody>
        </p:sp>
        <p:grpSp>
          <p:nvGrpSpPr>
            <p:cNvPr id="85" name="组合 84"/>
            <p:cNvGrpSpPr/>
            <p:nvPr/>
          </p:nvGrpSpPr>
          <p:grpSpPr>
            <a:xfrm>
              <a:off x="5645043" y="1954347"/>
              <a:ext cx="1152128" cy="461259"/>
              <a:chOff x="4860032" y="2276872"/>
              <a:chExt cx="1440160" cy="576574"/>
            </a:xfrm>
          </p:grpSpPr>
          <p:sp>
            <p:nvSpPr>
              <p:cNvPr id="113" name="七边形 112"/>
              <p:cNvSpPr/>
              <p:nvPr/>
            </p:nvSpPr>
            <p:spPr>
              <a:xfrm>
                <a:off x="4860032" y="2492896"/>
                <a:ext cx="360040" cy="360040"/>
              </a:xfrm>
              <a:prstGeom prst="heptagon">
                <a:avLst/>
              </a:prstGeom>
              <a:solidFill>
                <a:srgbClr val="00B05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100" dirty="0" smtClean="0">
                    <a:solidFill>
                      <a:schemeClr val="bg1"/>
                    </a:solidFill>
                  </a:rPr>
                  <a:t>4</a:t>
                </a:r>
                <a:endParaRPr lang="zh-CN" altLang="en-US" sz="1100" dirty="0">
                  <a:solidFill>
                    <a:schemeClr val="bg1"/>
                  </a:solidFill>
                </a:endParaRPr>
              </a:p>
            </p:txBody>
          </p:sp>
          <p:sp>
            <p:nvSpPr>
              <p:cNvPr id="119" name="Line 165"/>
              <p:cNvSpPr>
                <a:spLocks noChangeShapeType="1"/>
              </p:cNvSpPr>
              <p:nvPr/>
            </p:nvSpPr>
            <p:spPr bwMode="auto">
              <a:xfrm flipH="1" flipV="1">
                <a:off x="5652120" y="2276872"/>
                <a:ext cx="0" cy="288032"/>
              </a:xfrm>
              <a:prstGeom prst="line">
                <a:avLst/>
              </a:prstGeom>
              <a:noFill/>
              <a:ln w="57150">
                <a:solidFill>
                  <a:schemeClr val="tx1"/>
                </a:solidFill>
                <a:round/>
                <a:headEnd/>
                <a:tailEnd type="triangle" w="med" len="med"/>
              </a:ln>
              <a:effectLst>
                <a:outerShdw dist="107763" dir="8100000" algn="ctr" rotWithShape="0">
                  <a:schemeClr val="bg2">
                    <a:alpha val="50000"/>
                  </a:schemeClr>
                </a:outerShdw>
              </a:effectLst>
            </p:spPr>
            <p:txBody>
              <a:bodyPr/>
              <a:lstStyle/>
              <a:p>
                <a:pPr>
                  <a:defRPr/>
                </a:pPr>
                <a:endParaRPr lang="zh-CN" altLang="en-US" sz="1100">
                  <a:ea typeface="宋体" pitchFamily="2" charset="-122"/>
                </a:endParaRPr>
              </a:p>
            </p:txBody>
          </p:sp>
          <p:sp>
            <p:nvSpPr>
              <p:cNvPr id="111" name="TextBox 110"/>
              <p:cNvSpPr txBox="1"/>
              <p:nvPr/>
            </p:nvSpPr>
            <p:spPr>
              <a:xfrm>
                <a:off x="5220072" y="2564906"/>
                <a:ext cx="1080120" cy="288540"/>
              </a:xfrm>
              <a:prstGeom prst="rect">
                <a:avLst/>
              </a:prstGeom>
              <a:solidFill>
                <a:srgbClr val="FFFF00"/>
              </a:solidFill>
              <a:ln>
                <a:solidFill>
                  <a:srgbClr val="00B05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sz="900" dirty="0" smtClean="0">
                    <a:solidFill>
                      <a:schemeClr val="dk1"/>
                    </a:solidFill>
                    <a:latin typeface="+mn-lt"/>
                    <a:ea typeface="+mn-ea"/>
                  </a:rPr>
                  <a:t>IP(A)-&gt;IP(Y)</a:t>
                </a:r>
                <a:endParaRPr lang="zh-CN" altLang="en-US" sz="900" dirty="0">
                  <a:solidFill>
                    <a:schemeClr val="dk1"/>
                  </a:solidFill>
                  <a:latin typeface="+mn-lt"/>
                  <a:ea typeface="+mn-ea"/>
                </a:endParaRPr>
              </a:p>
            </p:txBody>
          </p:sp>
        </p:grpSp>
        <p:grpSp>
          <p:nvGrpSpPr>
            <p:cNvPr id="80" name="组合 79"/>
            <p:cNvGrpSpPr/>
            <p:nvPr/>
          </p:nvGrpSpPr>
          <p:grpSpPr>
            <a:xfrm>
              <a:off x="1958234" y="1923633"/>
              <a:ext cx="1152128" cy="491971"/>
              <a:chOff x="2699792" y="2310488"/>
              <a:chExt cx="1440160" cy="614964"/>
            </a:xfrm>
          </p:grpSpPr>
          <p:sp>
            <p:nvSpPr>
              <p:cNvPr id="91" name="TextBox 90"/>
              <p:cNvSpPr txBox="1"/>
              <p:nvPr/>
            </p:nvSpPr>
            <p:spPr>
              <a:xfrm>
                <a:off x="3059832" y="2636912"/>
                <a:ext cx="1080120" cy="288540"/>
              </a:xfrm>
              <a:prstGeom prst="rect">
                <a:avLst/>
              </a:prstGeom>
              <a:solidFill>
                <a:srgbClr val="FFFF00"/>
              </a:solidFill>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sz="900" dirty="0" smtClean="0">
                    <a:solidFill>
                      <a:schemeClr val="dk1"/>
                    </a:solidFill>
                    <a:latin typeface="+mn-lt"/>
                    <a:ea typeface="+mn-ea"/>
                  </a:rPr>
                  <a:t>IP(A)-&gt;IP(X)</a:t>
                </a:r>
                <a:endParaRPr lang="zh-CN" altLang="en-US" sz="900" dirty="0">
                  <a:solidFill>
                    <a:schemeClr val="dk1"/>
                  </a:solidFill>
                  <a:latin typeface="+mn-lt"/>
                  <a:ea typeface="+mn-ea"/>
                </a:endParaRPr>
              </a:p>
            </p:txBody>
          </p:sp>
          <p:sp>
            <p:nvSpPr>
              <p:cNvPr id="70" name="七边形 69"/>
              <p:cNvSpPr/>
              <p:nvPr/>
            </p:nvSpPr>
            <p:spPr>
              <a:xfrm>
                <a:off x="2699792" y="2564904"/>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100" dirty="0" smtClean="0">
                    <a:solidFill>
                      <a:schemeClr val="bg1"/>
                    </a:solidFill>
                  </a:rPr>
                  <a:t>4</a:t>
                </a:r>
                <a:endParaRPr lang="zh-CN" altLang="en-US" sz="1100" dirty="0">
                  <a:solidFill>
                    <a:schemeClr val="bg1"/>
                  </a:solidFill>
                </a:endParaRPr>
              </a:p>
            </p:txBody>
          </p:sp>
          <p:sp>
            <p:nvSpPr>
              <p:cNvPr id="118" name="Line 165"/>
              <p:cNvSpPr>
                <a:spLocks noChangeShapeType="1"/>
              </p:cNvSpPr>
              <p:nvPr/>
            </p:nvSpPr>
            <p:spPr bwMode="auto">
              <a:xfrm flipH="1" flipV="1">
                <a:off x="3419872" y="2310488"/>
                <a:ext cx="0" cy="288032"/>
              </a:xfrm>
              <a:prstGeom prst="line">
                <a:avLst/>
              </a:prstGeom>
              <a:noFill/>
              <a:ln w="57150">
                <a:solidFill>
                  <a:schemeClr val="tx1"/>
                </a:solidFill>
                <a:round/>
                <a:headEnd/>
                <a:tailEnd type="triangle" w="med" len="med"/>
              </a:ln>
              <a:effectLst>
                <a:outerShdw dist="107763" dir="8100000" algn="ctr" rotWithShape="0">
                  <a:schemeClr val="bg2">
                    <a:alpha val="50000"/>
                  </a:schemeClr>
                </a:outerShdw>
              </a:effectLst>
            </p:spPr>
            <p:txBody>
              <a:bodyPr/>
              <a:lstStyle/>
              <a:p>
                <a:pPr>
                  <a:defRPr/>
                </a:pPr>
                <a:endParaRPr lang="zh-CN" altLang="en-US" sz="1100">
                  <a:ea typeface="宋体" pitchFamily="2" charset="-122"/>
                </a:endParaRPr>
              </a:p>
            </p:txBody>
          </p:sp>
        </p:grpSp>
        <p:sp>
          <p:nvSpPr>
            <p:cNvPr id="89" name="Line 37"/>
            <p:cNvSpPr>
              <a:spLocks noChangeShapeType="1"/>
            </p:cNvSpPr>
            <p:nvPr/>
          </p:nvSpPr>
          <p:spPr bwMode="auto">
            <a:xfrm flipH="1" flipV="1">
              <a:off x="2764723" y="4085784"/>
              <a:ext cx="0" cy="460851"/>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100">
                <a:latin typeface="+mn-lt"/>
                <a:ea typeface="+mn-ea"/>
              </a:endParaRPr>
            </a:p>
          </p:txBody>
        </p:sp>
        <p:pic>
          <p:nvPicPr>
            <p:cNvPr id="90" name="Picture 95" descr="07"/>
            <p:cNvPicPr>
              <a:picLocks noChangeAspect="1" noChangeArrowheads="1"/>
            </p:cNvPicPr>
            <p:nvPr/>
          </p:nvPicPr>
          <p:blipFill>
            <a:blip r:embed="rId4" cstate="print"/>
            <a:srcRect/>
            <a:stretch>
              <a:fillRect/>
            </a:stretch>
          </p:blipFill>
          <p:spPr bwMode="auto">
            <a:xfrm>
              <a:off x="2534298" y="4258603"/>
              <a:ext cx="434340" cy="575310"/>
            </a:xfrm>
            <a:prstGeom prst="rect">
              <a:avLst/>
            </a:prstGeom>
            <a:noFill/>
            <a:ln w="9525">
              <a:noFill/>
              <a:miter lim="800000"/>
              <a:headEnd/>
              <a:tailEnd/>
            </a:ln>
          </p:spPr>
        </p:pic>
        <p:sp>
          <p:nvSpPr>
            <p:cNvPr id="93" name="Line 37"/>
            <p:cNvSpPr>
              <a:spLocks noChangeShapeType="1"/>
            </p:cNvSpPr>
            <p:nvPr/>
          </p:nvSpPr>
          <p:spPr bwMode="auto">
            <a:xfrm flipV="1">
              <a:off x="2707117" y="4085784"/>
              <a:ext cx="633670" cy="6707"/>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100">
                <a:latin typeface="+mn-lt"/>
                <a:ea typeface="+mn-ea"/>
              </a:endParaRPr>
            </a:p>
          </p:txBody>
        </p:sp>
      </p:grpSp>
      <p:sp>
        <p:nvSpPr>
          <p:cNvPr id="105" name="Rectangle 3"/>
          <p:cNvSpPr txBox="1">
            <a:spLocks noChangeArrowheads="1"/>
          </p:cNvSpPr>
          <p:nvPr/>
        </p:nvSpPr>
        <p:spPr bwMode="auto">
          <a:xfrm>
            <a:off x="457200" y="4869160"/>
            <a:ext cx="8229600" cy="125700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spcBef>
                <a:spcPct val="20000"/>
              </a:spcBef>
              <a:buFontTx/>
              <a:buChar char="•"/>
            </a:pPr>
            <a:r>
              <a:rPr lang="en-US" altLang="zh-CN" dirty="0" smtClean="0"/>
              <a:t>Each DC exit router advertises a route for the subnet (e.g., 1.1.0.0/16) into the Internet.</a:t>
            </a:r>
          </a:p>
          <a:p>
            <a:pPr marL="342900" lvl="0" indent="-342900">
              <a:spcBef>
                <a:spcPct val="20000"/>
              </a:spcBef>
              <a:buFontTx/>
              <a:buChar char="•"/>
            </a:pPr>
            <a:r>
              <a:rPr lang="en-US" altLang="zh-CN" dirty="0" smtClean="0"/>
              <a:t>Inbound traffic is source </a:t>
            </a:r>
            <a:r>
              <a:rPr lang="en-US" altLang="zh-CN" dirty="0" err="1" smtClean="0"/>
              <a:t>NATed</a:t>
            </a:r>
            <a:r>
              <a:rPr lang="en-US" altLang="zh-CN" dirty="0" smtClean="0"/>
              <a:t> when arriving at any DC exit router and routes for the NAT inside pools are advertised across the PE routers of that IP-only L2VPN. </a:t>
            </a:r>
          </a:p>
        </p:txBody>
      </p:sp>
    </p:spTree>
  </p:cSld>
  <p:clrMapOvr>
    <a:masterClrMapping/>
  </p:clrMapOvr>
  <p:transition>
    <p:pull dir="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ext Box 103"/>
          <p:cNvSpPr txBox="1">
            <a:spLocks noChangeArrowheads="1"/>
          </p:cNvSpPr>
          <p:nvPr/>
        </p:nvSpPr>
        <p:spPr bwMode="auto">
          <a:xfrm>
            <a:off x="2771800" y="1429252"/>
            <a:ext cx="3384376" cy="723275"/>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8100000" scaled="1"/>
            <a:tileRect/>
          </a:gra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3">
            <a:schemeClr val="lt1"/>
          </a:lnRef>
          <a:fillRef idx="1">
            <a:schemeClr val="accent2"/>
          </a:fillRef>
          <a:effectRef idx="1">
            <a:schemeClr val="accent2"/>
          </a:effectRef>
          <a:fontRef idx="minor">
            <a:schemeClr val="lt1"/>
          </a:fontRef>
        </p:style>
        <p:txBody>
          <a:bodyPr wrap="square">
            <a:spAutoFit/>
          </a:bodyPr>
          <a:lstStyle/>
          <a:p>
            <a:r>
              <a:rPr lang="en-US" altLang="zh-CN" sz="1000" b="1" dirty="0" smtClean="0"/>
              <a:t>                                                                  </a:t>
            </a:r>
          </a:p>
          <a:p>
            <a:endParaRPr lang="en-US" altLang="zh-CN" sz="1000" b="1" dirty="0" smtClean="0"/>
          </a:p>
          <a:p>
            <a:r>
              <a:rPr lang="en-US" altLang="zh-CN" sz="1100" b="1" dirty="0" smtClean="0">
                <a:solidFill>
                  <a:schemeClr val="tx1"/>
                </a:solidFill>
              </a:rPr>
              <a:t>VPN Subnet: 2.2.0.0/16</a:t>
            </a:r>
          </a:p>
          <a:p>
            <a:endParaRPr lang="en-US" altLang="zh-CN" sz="1000" b="1" dirty="0">
              <a:solidFill>
                <a:schemeClr val="tx1"/>
              </a:solidFill>
            </a:endParaRPr>
          </a:p>
        </p:txBody>
      </p:sp>
      <p:sp>
        <p:nvSpPr>
          <p:cNvPr id="5131" name="Rectangle 2"/>
          <p:cNvSpPr>
            <a:spLocks noGrp="1" noChangeArrowheads="1"/>
          </p:cNvSpPr>
          <p:nvPr>
            <p:ph type="title"/>
          </p:nvPr>
        </p:nvSpPr>
        <p:spPr>
          <a:xfrm>
            <a:off x="395288" y="260350"/>
            <a:ext cx="8229600" cy="1143000"/>
          </a:xfrm>
        </p:spPr>
        <p:txBody>
          <a:bodyPr/>
          <a:lstStyle/>
          <a:p>
            <a:r>
              <a:rPr lang="en-US" altLang="zh-CN" sz="3600" dirty="0" smtClean="0"/>
              <a:t>Path Optimization for VPN Access</a:t>
            </a:r>
          </a:p>
        </p:txBody>
      </p:sp>
      <p:sp>
        <p:nvSpPr>
          <p:cNvPr id="105" name="Rectangle 3"/>
          <p:cNvSpPr txBox="1">
            <a:spLocks noChangeArrowheads="1"/>
          </p:cNvSpPr>
          <p:nvPr/>
        </p:nvSpPr>
        <p:spPr bwMode="auto">
          <a:xfrm>
            <a:off x="457200" y="5157192"/>
            <a:ext cx="8229600" cy="9689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spcBef>
                <a:spcPct val="20000"/>
              </a:spcBef>
              <a:buFontTx/>
              <a:buChar char="•"/>
            </a:pPr>
            <a:r>
              <a:rPr lang="en-US" altLang="zh-CN" sz="2000" dirty="0" smtClean="0"/>
              <a:t>Host routes for VMs are distributed to remote VPN sites (e.g., enterprise site) thus forwarding path between enterprise site and cloud data centers can be optimized automatically.</a:t>
            </a:r>
          </a:p>
        </p:txBody>
      </p:sp>
      <p:grpSp>
        <p:nvGrpSpPr>
          <p:cNvPr id="4" name="组合 3"/>
          <p:cNvGrpSpPr/>
          <p:nvPr/>
        </p:nvGrpSpPr>
        <p:grpSpPr>
          <a:xfrm>
            <a:off x="1503398" y="2097945"/>
            <a:ext cx="5933461" cy="2971869"/>
            <a:chOff x="899592" y="2349500"/>
            <a:chExt cx="7416825" cy="3714837"/>
          </a:xfrm>
        </p:grpSpPr>
        <p:sp>
          <p:nvSpPr>
            <p:cNvPr id="5" name="Text Box 103"/>
            <p:cNvSpPr txBox="1">
              <a:spLocks noChangeArrowheads="1"/>
            </p:cNvSpPr>
            <p:nvPr/>
          </p:nvSpPr>
          <p:spPr bwMode="auto">
            <a:xfrm>
              <a:off x="899592" y="3429000"/>
              <a:ext cx="7416825" cy="2635337"/>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8100000" scaled="1"/>
              <a:tileRect/>
            </a:gra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3">
              <a:schemeClr val="lt1"/>
            </a:lnRef>
            <a:fillRef idx="1">
              <a:schemeClr val="accent2"/>
            </a:fillRef>
            <a:effectRef idx="1">
              <a:schemeClr val="accent2"/>
            </a:effectRef>
            <a:fontRef idx="minor">
              <a:schemeClr val="lt1"/>
            </a:fontRef>
          </p:style>
          <p:txBody>
            <a:bodyPr wrap="square">
              <a:spAutoFit/>
            </a:bodyPr>
            <a:lstStyle/>
            <a:p>
              <a:r>
                <a:rPr lang="en-US" altLang="zh-CN" sz="1000" b="1" dirty="0" smtClean="0"/>
                <a:t>                                                                  </a:t>
              </a:r>
            </a:p>
            <a:p>
              <a:endParaRPr lang="en-US" altLang="zh-CN" sz="1000" b="1" dirty="0" smtClean="0"/>
            </a:p>
            <a:p>
              <a:endParaRPr lang="en-US" altLang="zh-CN" sz="1000" b="1" dirty="0" smtClean="0"/>
            </a:p>
            <a:p>
              <a:r>
                <a:rPr lang="en-US" altLang="zh-CN" sz="1000" b="1" dirty="0" smtClean="0"/>
                <a:t>                                                              </a:t>
              </a:r>
            </a:p>
            <a:p>
              <a:endParaRPr lang="en-US" altLang="zh-CN" sz="1000" b="1" dirty="0" smtClean="0"/>
            </a:p>
            <a:p>
              <a:endParaRPr lang="en-US" altLang="zh-CN" sz="1000" b="1" dirty="0" smtClean="0"/>
            </a:p>
            <a:p>
              <a:endParaRPr lang="en-US" altLang="zh-CN" sz="1000" b="1" dirty="0" smtClean="0"/>
            </a:p>
            <a:p>
              <a:endParaRPr lang="en-US" altLang="zh-CN" sz="1000" b="1" dirty="0" smtClean="0"/>
            </a:p>
            <a:p>
              <a:pPr algn="ctr"/>
              <a:endParaRPr lang="en-US" altLang="zh-CN" sz="1000" b="1" dirty="0" smtClean="0"/>
            </a:p>
            <a:p>
              <a:pPr algn="ctr"/>
              <a:endParaRPr lang="en-US" altLang="zh-CN" sz="1000" b="1" dirty="0" smtClean="0">
                <a:solidFill>
                  <a:schemeClr val="tx1"/>
                </a:solidFill>
              </a:endParaRPr>
            </a:p>
            <a:p>
              <a:pPr algn="ctr"/>
              <a:endParaRPr lang="en-US" altLang="zh-CN" sz="1000" b="1" dirty="0" smtClean="0">
                <a:solidFill>
                  <a:schemeClr val="tx1"/>
                </a:solidFill>
              </a:endParaRPr>
            </a:p>
            <a:p>
              <a:pPr algn="ctr"/>
              <a:endParaRPr lang="en-US" altLang="zh-CN" sz="1000" b="1" dirty="0" smtClean="0">
                <a:solidFill>
                  <a:schemeClr val="tx1"/>
                </a:solidFill>
              </a:endParaRPr>
            </a:p>
            <a:p>
              <a:pPr algn="ctr"/>
              <a:r>
                <a:rPr lang="en-US" altLang="zh-CN" sz="1100" b="1" dirty="0" smtClean="0">
                  <a:solidFill>
                    <a:schemeClr val="tx1"/>
                  </a:solidFill>
                </a:rPr>
                <a:t>VPN Subnet: 1.1.0.0/16</a:t>
              </a:r>
              <a:endParaRPr lang="en-US" altLang="zh-CN" sz="1000" b="1" dirty="0">
                <a:solidFill>
                  <a:schemeClr val="tx1"/>
                </a:solidFill>
              </a:endParaRPr>
            </a:p>
          </p:txBody>
        </p:sp>
        <p:sp>
          <p:nvSpPr>
            <p:cNvPr id="6" name="Oval 203"/>
            <p:cNvSpPr>
              <a:spLocks noChangeArrowheads="1"/>
            </p:cNvSpPr>
            <p:nvPr/>
          </p:nvSpPr>
          <p:spPr bwMode="auto">
            <a:xfrm>
              <a:off x="5435600" y="3573463"/>
              <a:ext cx="2520949" cy="2350662"/>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solidFill>
                  <a:schemeClr val="lt1"/>
                </a:solidFill>
                <a:latin typeface="+mn-lt"/>
                <a:ea typeface="+mn-ea"/>
              </a:endParaRPr>
            </a:p>
          </p:txBody>
        </p:sp>
        <p:grpSp>
          <p:nvGrpSpPr>
            <p:cNvPr id="7" name="Group 4"/>
            <p:cNvGrpSpPr>
              <a:grpSpLocks/>
            </p:cNvGrpSpPr>
            <p:nvPr/>
          </p:nvGrpSpPr>
          <p:grpSpPr bwMode="auto">
            <a:xfrm>
              <a:off x="2555875" y="2349500"/>
              <a:ext cx="3887788" cy="1727200"/>
              <a:chOff x="755" y="732"/>
              <a:chExt cx="1898" cy="1412"/>
            </a:xfrm>
          </p:grpSpPr>
          <p:sp>
            <p:nvSpPr>
              <p:cNvPr id="57" name="Freeform 5"/>
              <p:cNvSpPr>
                <a:spLocks/>
              </p:cNvSpPr>
              <p:nvPr/>
            </p:nvSpPr>
            <p:spPr bwMode="auto">
              <a:xfrm>
                <a:off x="755" y="774"/>
                <a:ext cx="1898" cy="1370"/>
              </a:xfrm>
              <a:custGeom>
                <a:avLst/>
                <a:gdLst>
                  <a:gd name="T0" fmla="*/ 5824 w 1080"/>
                  <a:gd name="T1" fmla="*/ 2110 h 791"/>
                  <a:gd name="T2" fmla="*/ 5733 w 1080"/>
                  <a:gd name="T3" fmla="*/ 1947 h 791"/>
                  <a:gd name="T4" fmla="*/ 5583 w 1080"/>
                  <a:gd name="T5" fmla="*/ 1812 h 791"/>
                  <a:gd name="T6" fmla="*/ 5606 w 1080"/>
                  <a:gd name="T7" fmla="*/ 1725 h 791"/>
                  <a:gd name="T8" fmla="*/ 5618 w 1080"/>
                  <a:gd name="T9" fmla="*/ 1638 h 791"/>
                  <a:gd name="T10" fmla="*/ 5574 w 1080"/>
                  <a:gd name="T11" fmla="*/ 1406 h 791"/>
                  <a:gd name="T12" fmla="*/ 5239 w 1080"/>
                  <a:gd name="T13" fmla="*/ 1013 h 791"/>
                  <a:gd name="T14" fmla="*/ 4645 w 1080"/>
                  <a:gd name="T15" fmla="*/ 790 h 791"/>
                  <a:gd name="T16" fmla="*/ 4249 w 1080"/>
                  <a:gd name="T17" fmla="*/ 431 h 791"/>
                  <a:gd name="T18" fmla="*/ 3703 w 1080"/>
                  <a:gd name="T19" fmla="*/ 87 h 791"/>
                  <a:gd name="T20" fmla="*/ 2909 w 1080"/>
                  <a:gd name="T21" fmla="*/ 5 h 791"/>
                  <a:gd name="T22" fmla="*/ 2329 w 1080"/>
                  <a:gd name="T23" fmla="*/ 126 h 791"/>
                  <a:gd name="T24" fmla="*/ 1872 w 1080"/>
                  <a:gd name="T25" fmla="*/ 385 h 791"/>
                  <a:gd name="T26" fmla="*/ 1627 w 1080"/>
                  <a:gd name="T27" fmla="*/ 611 h 791"/>
                  <a:gd name="T28" fmla="*/ 1513 w 1080"/>
                  <a:gd name="T29" fmla="*/ 610 h 791"/>
                  <a:gd name="T30" fmla="*/ 1390 w 1080"/>
                  <a:gd name="T31" fmla="*/ 611 h 791"/>
                  <a:gd name="T32" fmla="*/ 796 w 1080"/>
                  <a:gd name="T33" fmla="*/ 733 h 791"/>
                  <a:gd name="T34" fmla="*/ 195 w 1080"/>
                  <a:gd name="T35" fmla="*/ 1114 h 791"/>
                  <a:gd name="T36" fmla="*/ 0 w 1080"/>
                  <a:gd name="T37" fmla="*/ 1640 h 791"/>
                  <a:gd name="T38" fmla="*/ 102 w 1080"/>
                  <a:gd name="T39" fmla="*/ 1931 h 791"/>
                  <a:gd name="T40" fmla="*/ 346 w 1080"/>
                  <a:gd name="T41" fmla="*/ 2177 h 791"/>
                  <a:gd name="T42" fmla="*/ 494 w 1080"/>
                  <a:gd name="T43" fmla="*/ 2357 h 791"/>
                  <a:gd name="T44" fmla="*/ 325 w 1080"/>
                  <a:gd name="T45" fmla="*/ 2549 h 791"/>
                  <a:gd name="T46" fmla="*/ 250 w 1080"/>
                  <a:gd name="T47" fmla="*/ 2769 h 791"/>
                  <a:gd name="T48" fmla="*/ 364 w 1080"/>
                  <a:gd name="T49" fmla="*/ 3107 h 791"/>
                  <a:gd name="T50" fmla="*/ 782 w 1080"/>
                  <a:gd name="T51" fmla="*/ 3384 h 791"/>
                  <a:gd name="T52" fmla="*/ 1399 w 1080"/>
                  <a:gd name="T53" fmla="*/ 3462 h 791"/>
                  <a:gd name="T54" fmla="*/ 1420 w 1080"/>
                  <a:gd name="T55" fmla="*/ 3455 h 791"/>
                  <a:gd name="T56" fmla="*/ 1448 w 1080"/>
                  <a:gd name="T57" fmla="*/ 3455 h 791"/>
                  <a:gd name="T58" fmla="*/ 1460 w 1080"/>
                  <a:gd name="T59" fmla="*/ 3462 h 791"/>
                  <a:gd name="T60" fmla="*/ 1460 w 1080"/>
                  <a:gd name="T61" fmla="*/ 3480 h 791"/>
                  <a:gd name="T62" fmla="*/ 1460 w 1080"/>
                  <a:gd name="T63" fmla="*/ 3500 h 791"/>
                  <a:gd name="T64" fmla="*/ 1569 w 1080"/>
                  <a:gd name="T65" fmla="*/ 3767 h 791"/>
                  <a:gd name="T66" fmla="*/ 1965 w 1080"/>
                  <a:gd name="T67" fmla="*/ 4032 h 791"/>
                  <a:gd name="T68" fmla="*/ 2561 w 1080"/>
                  <a:gd name="T69" fmla="*/ 4103 h 791"/>
                  <a:gd name="T70" fmla="*/ 2981 w 1080"/>
                  <a:gd name="T71" fmla="*/ 4011 h 791"/>
                  <a:gd name="T72" fmla="*/ 3304 w 1080"/>
                  <a:gd name="T73" fmla="*/ 3828 h 791"/>
                  <a:gd name="T74" fmla="*/ 3524 w 1080"/>
                  <a:gd name="T75" fmla="*/ 3693 h 791"/>
                  <a:gd name="T76" fmla="*/ 3749 w 1080"/>
                  <a:gd name="T77" fmla="*/ 3746 h 791"/>
                  <a:gd name="T78" fmla="*/ 3991 w 1080"/>
                  <a:gd name="T79" fmla="*/ 3755 h 791"/>
                  <a:gd name="T80" fmla="*/ 4478 w 1080"/>
                  <a:gd name="T81" fmla="*/ 3668 h 791"/>
                  <a:gd name="T82" fmla="*/ 4917 w 1080"/>
                  <a:gd name="T83" fmla="*/ 3393 h 791"/>
                  <a:gd name="T84" fmla="*/ 5065 w 1080"/>
                  <a:gd name="T85" fmla="*/ 3003 h 791"/>
                  <a:gd name="T86" fmla="*/ 5065 w 1080"/>
                  <a:gd name="T87" fmla="*/ 2976 h 791"/>
                  <a:gd name="T88" fmla="*/ 5060 w 1080"/>
                  <a:gd name="T89" fmla="*/ 2960 h 791"/>
                  <a:gd name="T90" fmla="*/ 5227 w 1080"/>
                  <a:gd name="T91" fmla="*/ 2898 h 791"/>
                  <a:gd name="T92" fmla="*/ 5647 w 1080"/>
                  <a:gd name="T93" fmla="*/ 2676 h 791"/>
                  <a:gd name="T94" fmla="*/ 5847 w 1080"/>
                  <a:gd name="T95" fmla="*/ 2349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80"/>
                  <a:gd name="T145" fmla="*/ 0 h 791"/>
                  <a:gd name="T146" fmla="*/ 1080 w 1080"/>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80" h="791">
                    <a:moveTo>
                      <a:pt x="1079" y="428"/>
                    </a:moveTo>
                    <a:lnTo>
                      <a:pt x="1076" y="417"/>
                    </a:lnTo>
                    <a:lnTo>
                      <a:pt x="1073" y="406"/>
                    </a:lnTo>
                    <a:lnTo>
                      <a:pt x="1069" y="395"/>
                    </a:lnTo>
                    <a:lnTo>
                      <a:pt x="1063" y="385"/>
                    </a:lnTo>
                    <a:lnTo>
                      <a:pt x="1056" y="375"/>
                    </a:lnTo>
                    <a:lnTo>
                      <a:pt x="1048" y="366"/>
                    </a:lnTo>
                    <a:lnTo>
                      <a:pt x="1038" y="358"/>
                    </a:lnTo>
                    <a:lnTo>
                      <a:pt x="1029" y="349"/>
                    </a:lnTo>
                    <a:lnTo>
                      <a:pt x="1030" y="344"/>
                    </a:lnTo>
                    <a:lnTo>
                      <a:pt x="1032" y="339"/>
                    </a:lnTo>
                    <a:lnTo>
                      <a:pt x="1033" y="332"/>
                    </a:lnTo>
                    <a:lnTo>
                      <a:pt x="1034" y="327"/>
                    </a:lnTo>
                    <a:lnTo>
                      <a:pt x="1034" y="320"/>
                    </a:lnTo>
                    <a:lnTo>
                      <a:pt x="1035" y="315"/>
                    </a:lnTo>
                    <a:lnTo>
                      <a:pt x="1035" y="308"/>
                    </a:lnTo>
                    <a:lnTo>
                      <a:pt x="1034" y="302"/>
                    </a:lnTo>
                    <a:lnTo>
                      <a:pt x="1027" y="271"/>
                    </a:lnTo>
                    <a:lnTo>
                      <a:pt x="1013" y="243"/>
                    </a:lnTo>
                    <a:lnTo>
                      <a:pt x="993" y="217"/>
                    </a:lnTo>
                    <a:lnTo>
                      <a:pt x="965" y="195"/>
                    </a:lnTo>
                    <a:lnTo>
                      <a:pt x="934" y="176"/>
                    </a:lnTo>
                    <a:lnTo>
                      <a:pt x="896" y="161"/>
                    </a:lnTo>
                    <a:lnTo>
                      <a:pt x="856" y="152"/>
                    </a:lnTo>
                    <a:lnTo>
                      <a:pt x="812" y="146"/>
                    </a:lnTo>
                    <a:lnTo>
                      <a:pt x="801" y="113"/>
                    </a:lnTo>
                    <a:lnTo>
                      <a:pt x="783" y="83"/>
                    </a:lnTo>
                    <a:lnTo>
                      <a:pt x="756" y="56"/>
                    </a:lnTo>
                    <a:lnTo>
                      <a:pt x="721" y="34"/>
                    </a:lnTo>
                    <a:lnTo>
                      <a:pt x="682" y="17"/>
                    </a:lnTo>
                    <a:lnTo>
                      <a:pt x="636" y="5"/>
                    </a:lnTo>
                    <a:lnTo>
                      <a:pt x="588" y="0"/>
                    </a:lnTo>
                    <a:lnTo>
                      <a:pt x="536" y="1"/>
                    </a:lnTo>
                    <a:lnTo>
                      <a:pt x="498" y="5"/>
                    </a:lnTo>
                    <a:lnTo>
                      <a:pt x="462" y="14"/>
                    </a:lnTo>
                    <a:lnTo>
                      <a:pt x="429" y="24"/>
                    </a:lnTo>
                    <a:lnTo>
                      <a:pt x="397" y="39"/>
                    </a:lnTo>
                    <a:lnTo>
                      <a:pt x="370" y="56"/>
                    </a:lnTo>
                    <a:lnTo>
                      <a:pt x="345" y="74"/>
                    </a:lnTo>
                    <a:lnTo>
                      <a:pt x="324" y="96"/>
                    </a:lnTo>
                    <a:lnTo>
                      <a:pt x="308" y="118"/>
                    </a:lnTo>
                    <a:lnTo>
                      <a:pt x="300" y="118"/>
                    </a:lnTo>
                    <a:lnTo>
                      <a:pt x="294" y="118"/>
                    </a:lnTo>
                    <a:lnTo>
                      <a:pt x="286" y="117"/>
                    </a:lnTo>
                    <a:lnTo>
                      <a:pt x="279" y="117"/>
                    </a:lnTo>
                    <a:lnTo>
                      <a:pt x="271" y="117"/>
                    </a:lnTo>
                    <a:lnTo>
                      <a:pt x="264" y="118"/>
                    </a:lnTo>
                    <a:lnTo>
                      <a:pt x="256" y="118"/>
                    </a:lnTo>
                    <a:lnTo>
                      <a:pt x="248" y="118"/>
                    </a:lnTo>
                    <a:lnTo>
                      <a:pt x="196" y="127"/>
                    </a:lnTo>
                    <a:lnTo>
                      <a:pt x="147" y="141"/>
                    </a:lnTo>
                    <a:lnTo>
                      <a:pt x="104" y="160"/>
                    </a:lnTo>
                    <a:lnTo>
                      <a:pt x="67" y="185"/>
                    </a:lnTo>
                    <a:lnTo>
                      <a:pt x="36" y="214"/>
                    </a:lnTo>
                    <a:lnTo>
                      <a:pt x="15" y="245"/>
                    </a:lnTo>
                    <a:lnTo>
                      <a:pt x="3" y="280"/>
                    </a:lnTo>
                    <a:lnTo>
                      <a:pt x="0" y="316"/>
                    </a:lnTo>
                    <a:lnTo>
                      <a:pt x="3" y="335"/>
                    </a:lnTo>
                    <a:lnTo>
                      <a:pt x="9" y="355"/>
                    </a:lnTo>
                    <a:lnTo>
                      <a:pt x="19" y="372"/>
                    </a:lnTo>
                    <a:lnTo>
                      <a:pt x="31" y="390"/>
                    </a:lnTo>
                    <a:lnTo>
                      <a:pt x="46" y="405"/>
                    </a:lnTo>
                    <a:lnTo>
                      <a:pt x="64" y="419"/>
                    </a:lnTo>
                    <a:lnTo>
                      <a:pt x="83" y="432"/>
                    </a:lnTo>
                    <a:lnTo>
                      <a:pt x="105" y="443"/>
                    </a:lnTo>
                    <a:lnTo>
                      <a:pt x="91" y="454"/>
                    </a:lnTo>
                    <a:lnTo>
                      <a:pt x="79" y="466"/>
                    </a:lnTo>
                    <a:lnTo>
                      <a:pt x="69" y="478"/>
                    </a:lnTo>
                    <a:lnTo>
                      <a:pt x="60" y="491"/>
                    </a:lnTo>
                    <a:lnTo>
                      <a:pt x="54" y="505"/>
                    </a:lnTo>
                    <a:lnTo>
                      <a:pt x="49" y="518"/>
                    </a:lnTo>
                    <a:lnTo>
                      <a:pt x="46" y="533"/>
                    </a:lnTo>
                    <a:lnTo>
                      <a:pt x="47" y="547"/>
                    </a:lnTo>
                    <a:lnTo>
                      <a:pt x="53" y="574"/>
                    </a:lnTo>
                    <a:lnTo>
                      <a:pt x="67" y="598"/>
                    </a:lnTo>
                    <a:lnTo>
                      <a:pt x="88" y="620"/>
                    </a:lnTo>
                    <a:lnTo>
                      <a:pt x="114" y="637"/>
                    </a:lnTo>
                    <a:lnTo>
                      <a:pt x="144" y="651"/>
                    </a:lnTo>
                    <a:lnTo>
                      <a:pt x="179" y="661"/>
                    </a:lnTo>
                    <a:lnTo>
                      <a:pt x="217" y="666"/>
                    </a:lnTo>
                    <a:lnTo>
                      <a:pt x="258" y="666"/>
                    </a:lnTo>
                    <a:lnTo>
                      <a:pt x="259" y="666"/>
                    </a:lnTo>
                    <a:lnTo>
                      <a:pt x="260" y="666"/>
                    </a:lnTo>
                    <a:lnTo>
                      <a:pt x="262" y="665"/>
                    </a:lnTo>
                    <a:lnTo>
                      <a:pt x="264" y="665"/>
                    </a:lnTo>
                    <a:lnTo>
                      <a:pt x="265" y="665"/>
                    </a:lnTo>
                    <a:lnTo>
                      <a:pt x="267" y="665"/>
                    </a:lnTo>
                    <a:lnTo>
                      <a:pt x="268" y="665"/>
                    </a:lnTo>
                    <a:lnTo>
                      <a:pt x="269" y="665"/>
                    </a:lnTo>
                    <a:lnTo>
                      <a:pt x="269" y="666"/>
                    </a:lnTo>
                    <a:lnTo>
                      <a:pt x="269" y="667"/>
                    </a:lnTo>
                    <a:lnTo>
                      <a:pt x="269" y="669"/>
                    </a:lnTo>
                    <a:lnTo>
                      <a:pt x="269" y="670"/>
                    </a:lnTo>
                    <a:lnTo>
                      <a:pt x="269" y="672"/>
                    </a:lnTo>
                    <a:lnTo>
                      <a:pt x="269" y="673"/>
                    </a:lnTo>
                    <a:lnTo>
                      <a:pt x="269" y="674"/>
                    </a:lnTo>
                    <a:lnTo>
                      <a:pt x="269" y="676"/>
                    </a:lnTo>
                    <a:lnTo>
                      <a:pt x="275" y="701"/>
                    </a:lnTo>
                    <a:lnTo>
                      <a:pt x="289" y="725"/>
                    </a:lnTo>
                    <a:lnTo>
                      <a:pt x="308" y="745"/>
                    </a:lnTo>
                    <a:lnTo>
                      <a:pt x="333" y="762"/>
                    </a:lnTo>
                    <a:lnTo>
                      <a:pt x="362" y="776"/>
                    </a:lnTo>
                    <a:lnTo>
                      <a:pt x="396" y="785"/>
                    </a:lnTo>
                    <a:lnTo>
                      <a:pt x="433" y="790"/>
                    </a:lnTo>
                    <a:lnTo>
                      <a:pt x="472" y="790"/>
                    </a:lnTo>
                    <a:lnTo>
                      <a:pt x="499" y="786"/>
                    </a:lnTo>
                    <a:lnTo>
                      <a:pt x="524" y="780"/>
                    </a:lnTo>
                    <a:lnTo>
                      <a:pt x="549" y="772"/>
                    </a:lnTo>
                    <a:lnTo>
                      <a:pt x="571" y="762"/>
                    </a:lnTo>
                    <a:lnTo>
                      <a:pt x="592" y="750"/>
                    </a:lnTo>
                    <a:lnTo>
                      <a:pt x="609" y="737"/>
                    </a:lnTo>
                    <a:lnTo>
                      <a:pt x="624" y="722"/>
                    </a:lnTo>
                    <a:lnTo>
                      <a:pt x="636" y="707"/>
                    </a:lnTo>
                    <a:lnTo>
                      <a:pt x="649" y="711"/>
                    </a:lnTo>
                    <a:lnTo>
                      <a:pt x="662" y="715"/>
                    </a:lnTo>
                    <a:lnTo>
                      <a:pt x="676" y="718"/>
                    </a:lnTo>
                    <a:lnTo>
                      <a:pt x="691" y="721"/>
                    </a:lnTo>
                    <a:lnTo>
                      <a:pt x="705" y="722"/>
                    </a:lnTo>
                    <a:lnTo>
                      <a:pt x="720" y="723"/>
                    </a:lnTo>
                    <a:lnTo>
                      <a:pt x="735" y="723"/>
                    </a:lnTo>
                    <a:lnTo>
                      <a:pt x="751" y="722"/>
                    </a:lnTo>
                    <a:lnTo>
                      <a:pt x="789" y="717"/>
                    </a:lnTo>
                    <a:lnTo>
                      <a:pt x="825" y="706"/>
                    </a:lnTo>
                    <a:lnTo>
                      <a:pt x="857" y="692"/>
                    </a:lnTo>
                    <a:lnTo>
                      <a:pt x="884" y="673"/>
                    </a:lnTo>
                    <a:lnTo>
                      <a:pt x="906" y="653"/>
                    </a:lnTo>
                    <a:lnTo>
                      <a:pt x="922" y="630"/>
                    </a:lnTo>
                    <a:lnTo>
                      <a:pt x="932" y="604"/>
                    </a:lnTo>
                    <a:lnTo>
                      <a:pt x="933" y="578"/>
                    </a:lnTo>
                    <a:lnTo>
                      <a:pt x="933" y="577"/>
                    </a:lnTo>
                    <a:lnTo>
                      <a:pt x="933" y="575"/>
                    </a:lnTo>
                    <a:lnTo>
                      <a:pt x="933" y="573"/>
                    </a:lnTo>
                    <a:lnTo>
                      <a:pt x="933" y="572"/>
                    </a:lnTo>
                    <a:lnTo>
                      <a:pt x="932" y="571"/>
                    </a:lnTo>
                    <a:lnTo>
                      <a:pt x="932" y="570"/>
                    </a:lnTo>
                    <a:lnTo>
                      <a:pt x="932" y="569"/>
                    </a:lnTo>
                    <a:lnTo>
                      <a:pt x="932" y="567"/>
                    </a:lnTo>
                    <a:lnTo>
                      <a:pt x="963" y="558"/>
                    </a:lnTo>
                    <a:lnTo>
                      <a:pt x="993" y="546"/>
                    </a:lnTo>
                    <a:lnTo>
                      <a:pt x="1019" y="532"/>
                    </a:lnTo>
                    <a:lnTo>
                      <a:pt x="1040" y="515"/>
                    </a:lnTo>
                    <a:lnTo>
                      <a:pt x="1058" y="495"/>
                    </a:lnTo>
                    <a:lnTo>
                      <a:pt x="1070" y="473"/>
                    </a:lnTo>
                    <a:lnTo>
                      <a:pt x="1077" y="452"/>
                    </a:lnTo>
                    <a:lnTo>
                      <a:pt x="1079" y="428"/>
                    </a:lnTo>
                  </a:path>
                </a:pathLst>
              </a:custGeom>
              <a:solidFill>
                <a:srgbClr val="006699"/>
              </a:solidFill>
              <a:ln w="19050" cap="rnd" cmpd="sng">
                <a:solidFill>
                  <a:srgbClr val="006699"/>
                </a:solidFill>
                <a:round/>
                <a:headEnd/>
                <a:tailEnd/>
              </a:ln>
            </p:spPr>
            <p:txBody>
              <a:bodyPr/>
              <a:lstStyle/>
              <a:p>
                <a:endParaRPr lang="zh-CN" altLang="en-US" sz="1200"/>
              </a:p>
            </p:txBody>
          </p:sp>
          <p:sp>
            <p:nvSpPr>
              <p:cNvPr id="58" name="Freeform 6"/>
              <p:cNvSpPr>
                <a:spLocks/>
              </p:cNvSpPr>
              <p:nvPr/>
            </p:nvSpPr>
            <p:spPr bwMode="auto">
              <a:xfrm>
                <a:off x="759" y="732"/>
                <a:ext cx="1894" cy="1369"/>
              </a:xfrm>
              <a:custGeom>
                <a:avLst/>
                <a:gdLst>
                  <a:gd name="T0" fmla="*/ 5812 w 1078"/>
                  <a:gd name="T1" fmla="*/ 2099 h 791"/>
                  <a:gd name="T2" fmla="*/ 5722 w 1078"/>
                  <a:gd name="T3" fmla="*/ 1938 h 791"/>
                  <a:gd name="T4" fmla="*/ 5570 w 1078"/>
                  <a:gd name="T5" fmla="*/ 1809 h 791"/>
                  <a:gd name="T6" fmla="*/ 5591 w 1078"/>
                  <a:gd name="T7" fmla="*/ 1722 h 791"/>
                  <a:gd name="T8" fmla="*/ 5603 w 1078"/>
                  <a:gd name="T9" fmla="*/ 1627 h 791"/>
                  <a:gd name="T10" fmla="*/ 5570 w 1078"/>
                  <a:gd name="T11" fmla="*/ 1405 h 791"/>
                  <a:gd name="T12" fmla="*/ 5232 w 1078"/>
                  <a:gd name="T13" fmla="*/ 1007 h 791"/>
                  <a:gd name="T14" fmla="*/ 4630 w 1078"/>
                  <a:gd name="T15" fmla="*/ 782 h 791"/>
                  <a:gd name="T16" fmla="*/ 4236 w 1078"/>
                  <a:gd name="T17" fmla="*/ 426 h 791"/>
                  <a:gd name="T18" fmla="*/ 3690 w 1078"/>
                  <a:gd name="T19" fmla="*/ 87 h 791"/>
                  <a:gd name="T20" fmla="*/ 2908 w 1078"/>
                  <a:gd name="T21" fmla="*/ 0 h 791"/>
                  <a:gd name="T22" fmla="*/ 2316 w 1078"/>
                  <a:gd name="T23" fmla="*/ 126 h 791"/>
                  <a:gd name="T24" fmla="*/ 1871 w 1078"/>
                  <a:gd name="T25" fmla="*/ 384 h 791"/>
                  <a:gd name="T26" fmla="*/ 1627 w 1078"/>
                  <a:gd name="T27" fmla="*/ 611 h 791"/>
                  <a:gd name="T28" fmla="*/ 1504 w 1078"/>
                  <a:gd name="T29" fmla="*/ 606 h 791"/>
                  <a:gd name="T30" fmla="*/ 1383 w 1078"/>
                  <a:gd name="T31" fmla="*/ 611 h 791"/>
                  <a:gd name="T32" fmla="*/ 794 w 1078"/>
                  <a:gd name="T33" fmla="*/ 725 h 791"/>
                  <a:gd name="T34" fmla="*/ 195 w 1078"/>
                  <a:gd name="T35" fmla="*/ 1108 h 791"/>
                  <a:gd name="T36" fmla="*/ 0 w 1078"/>
                  <a:gd name="T37" fmla="*/ 1639 h 791"/>
                  <a:gd name="T38" fmla="*/ 98 w 1078"/>
                  <a:gd name="T39" fmla="*/ 1930 h 791"/>
                  <a:gd name="T40" fmla="*/ 337 w 1078"/>
                  <a:gd name="T41" fmla="*/ 2172 h 791"/>
                  <a:gd name="T42" fmla="*/ 494 w 1078"/>
                  <a:gd name="T43" fmla="*/ 2354 h 791"/>
                  <a:gd name="T44" fmla="*/ 322 w 1078"/>
                  <a:gd name="T45" fmla="*/ 2546 h 791"/>
                  <a:gd name="T46" fmla="*/ 249 w 1078"/>
                  <a:gd name="T47" fmla="*/ 2759 h 791"/>
                  <a:gd name="T48" fmla="*/ 358 w 1078"/>
                  <a:gd name="T49" fmla="*/ 3100 h 791"/>
                  <a:gd name="T50" fmla="*/ 775 w 1078"/>
                  <a:gd name="T51" fmla="*/ 3377 h 791"/>
                  <a:gd name="T52" fmla="*/ 1395 w 1078"/>
                  <a:gd name="T53" fmla="*/ 3455 h 791"/>
                  <a:gd name="T54" fmla="*/ 1416 w 1078"/>
                  <a:gd name="T55" fmla="*/ 3448 h 791"/>
                  <a:gd name="T56" fmla="*/ 1439 w 1078"/>
                  <a:gd name="T57" fmla="*/ 3448 h 791"/>
                  <a:gd name="T58" fmla="*/ 1460 w 1078"/>
                  <a:gd name="T59" fmla="*/ 3455 h 791"/>
                  <a:gd name="T60" fmla="*/ 1455 w 1078"/>
                  <a:gd name="T61" fmla="*/ 3475 h 791"/>
                  <a:gd name="T62" fmla="*/ 1460 w 1078"/>
                  <a:gd name="T63" fmla="*/ 3496 h 791"/>
                  <a:gd name="T64" fmla="*/ 1557 w 1078"/>
                  <a:gd name="T65" fmla="*/ 3754 h 791"/>
                  <a:gd name="T66" fmla="*/ 1963 w 1078"/>
                  <a:gd name="T67" fmla="*/ 4017 h 791"/>
                  <a:gd name="T68" fmla="*/ 2556 w 1078"/>
                  <a:gd name="T69" fmla="*/ 4095 h 791"/>
                  <a:gd name="T70" fmla="*/ 2973 w 1078"/>
                  <a:gd name="T71" fmla="*/ 4001 h 791"/>
                  <a:gd name="T72" fmla="*/ 3303 w 1078"/>
                  <a:gd name="T73" fmla="*/ 3821 h 791"/>
                  <a:gd name="T74" fmla="*/ 3516 w 1078"/>
                  <a:gd name="T75" fmla="*/ 3688 h 791"/>
                  <a:gd name="T76" fmla="*/ 3739 w 1078"/>
                  <a:gd name="T77" fmla="*/ 3731 h 791"/>
                  <a:gd name="T78" fmla="*/ 3985 w 1078"/>
                  <a:gd name="T79" fmla="*/ 3747 h 791"/>
                  <a:gd name="T80" fmla="*/ 4473 w 1078"/>
                  <a:gd name="T81" fmla="*/ 3660 h 791"/>
                  <a:gd name="T82" fmla="*/ 4909 w 1078"/>
                  <a:gd name="T83" fmla="*/ 3385 h 791"/>
                  <a:gd name="T84" fmla="*/ 5053 w 1078"/>
                  <a:gd name="T85" fmla="*/ 2996 h 791"/>
                  <a:gd name="T86" fmla="*/ 5049 w 1078"/>
                  <a:gd name="T87" fmla="*/ 2972 h 791"/>
                  <a:gd name="T88" fmla="*/ 5049 w 1078"/>
                  <a:gd name="T89" fmla="*/ 2951 h 791"/>
                  <a:gd name="T90" fmla="*/ 5223 w 1078"/>
                  <a:gd name="T91" fmla="*/ 2894 h 791"/>
                  <a:gd name="T92" fmla="*/ 5633 w 1078"/>
                  <a:gd name="T93" fmla="*/ 2660 h 791"/>
                  <a:gd name="T94" fmla="*/ 5831 w 1078"/>
                  <a:gd name="T95" fmla="*/ 2333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78"/>
                  <a:gd name="T145" fmla="*/ 0 h 791"/>
                  <a:gd name="T146" fmla="*/ 1078 w 1078"/>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78" h="791">
                    <a:moveTo>
                      <a:pt x="1077" y="428"/>
                    </a:moveTo>
                    <a:lnTo>
                      <a:pt x="1075" y="416"/>
                    </a:lnTo>
                    <a:lnTo>
                      <a:pt x="1072" y="405"/>
                    </a:lnTo>
                    <a:lnTo>
                      <a:pt x="1068" y="395"/>
                    </a:lnTo>
                    <a:lnTo>
                      <a:pt x="1062" y="384"/>
                    </a:lnTo>
                    <a:lnTo>
                      <a:pt x="1055" y="374"/>
                    </a:lnTo>
                    <a:lnTo>
                      <a:pt x="1046" y="366"/>
                    </a:lnTo>
                    <a:lnTo>
                      <a:pt x="1037" y="357"/>
                    </a:lnTo>
                    <a:lnTo>
                      <a:pt x="1027" y="349"/>
                    </a:lnTo>
                    <a:lnTo>
                      <a:pt x="1029" y="344"/>
                    </a:lnTo>
                    <a:lnTo>
                      <a:pt x="1030" y="337"/>
                    </a:lnTo>
                    <a:lnTo>
                      <a:pt x="1031" y="332"/>
                    </a:lnTo>
                    <a:lnTo>
                      <a:pt x="1032" y="325"/>
                    </a:lnTo>
                    <a:lnTo>
                      <a:pt x="1033" y="320"/>
                    </a:lnTo>
                    <a:lnTo>
                      <a:pt x="1033" y="314"/>
                    </a:lnTo>
                    <a:lnTo>
                      <a:pt x="1033" y="307"/>
                    </a:lnTo>
                    <a:lnTo>
                      <a:pt x="1033" y="302"/>
                    </a:lnTo>
                    <a:lnTo>
                      <a:pt x="1027" y="271"/>
                    </a:lnTo>
                    <a:lnTo>
                      <a:pt x="1012" y="242"/>
                    </a:lnTo>
                    <a:lnTo>
                      <a:pt x="992" y="217"/>
                    </a:lnTo>
                    <a:lnTo>
                      <a:pt x="965" y="194"/>
                    </a:lnTo>
                    <a:lnTo>
                      <a:pt x="932" y="176"/>
                    </a:lnTo>
                    <a:lnTo>
                      <a:pt x="895" y="161"/>
                    </a:lnTo>
                    <a:lnTo>
                      <a:pt x="854" y="151"/>
                    </a:lnTo>
                    <a:lnTo>
                      <a:pt x="811" y="146"/>
                    </a:lnTo>
                    <a:lnTo>
                      <a:pt x="801" y="113"/>
                    </a:lnTo>
                    <a:lnTo>
                      <a:pt x="781" y="82"/>
                    </a:lnTo>
                    <a:lnTo>
                      <a:pt x="754" y="56"/>
                    </a:lnTo>
                    <a:lnTo>
                      <a:pt x="720" y="34"/>
                    </a:lnTo>
                    <a:lnTo>
                      <a:pt x="680" y="17"/>
                    </a:lnTo>
                    <a:lnTo>
                      <a:pt x="636" y="5"/>
                    </a:lnTo>
                    <a:lnTo>
                      <a:pt x="587" y="0"/>
                    </a:lnTo>
                    <a:lnTo>
                      <a:pt x="536" y="0"/>
                    </a:lnTo>
                    <a:lnTo>
                      <a:pt x="498" y="5"/>
                    </a:lnTo>
                    <a:lnTo>
                      <a:pt x="461" y="14"/>
                    </a:lnTo>
                    <a:lnTo>
                      <a:pt x="427" y="24"/>
                    </a:lnTo>
                    <a:lnTo>
                      <a:pt x="397" y="39"/>
                    </a:lnTo>
                    <a:lnTo>
                      <a:pt x="369" y="56"/>
                    </a:lnTo>
                    <a:lnTo>
                      <a:pt x="345" y="74"/>
                    </a:lnTo>
                    <a:lnTo>
                      <a:pt x="324" y="95"/>
                    </a:lnTo>
                    <a:lnTo>
                      <a:pt x="308" y="118"/>
                    </a:lnTo>
                    <a:lnTo>
                      <a:pt x="300" y="118"/>
                    </a:lnTo>
                    <a:lnTo>
                      <a:pt x="293" y="117"/>
                    </a:lnTo>
                    <a:lnTo>
                      <a:pt x="285" y="117"/>
                    </a:lnTo>
                    <a:lnTo>
                      <a:pt x="277" y="117"/>
                    </a:lnTo>
                    <a:lnTo>
                      <a:pt x="270" y="117"/>
                    </a:lnTo>
                    <a:lnTo>
                      <a:pt x="263" y="117"/>
                    </a:lnTo>
                    <a:lnTo>
                      <a:pt x="255" y="118"/>
                    </a:lnTo>
                    <a:lnTo>
                      <a:pt x="248" y="118"/>
                    </a:lnTo>
                    <a:lnTo>
                      <a:pt x="195" y="126"/>
                    </a:lnTo>
                    <a:lnTo>
                      <a:pt x="146" y="140"/>
                    </a:lnTo>
                    <a:lnTo>
                      <a:pt x="104" y="160"/>
                    </a:lnTo>
                    <a:lnTo>
                      <a:pt x="66" y="184"/>
                    </a:lnTo>
                    <a:lnTo>
                      <a:pt x="36" y="214"/>
                    </a:lnTo>
                    <a:lnTo>
                      <a:pt x="15" y="245"/>
                    </a:lnTo>
                    <a:lnTo>
                      <a:pt x="2" y="279"/>
                    </a:lnTo>
                    <a:lnTo>
                      <a:pt x="0" y="316"/>
                    </a:lnTo>
                    <a:lnTo>
                      <a:pt x="3" y="335"/>
                    </a:lnTo>
                    <a:lnTo>
                      <a:pt x="9" y="354"/>
                    </a:lnTo>
                    <a:lnTo>
                      <a:pt x="18" y="372"/>
                    </a:lnTo>
                    <a:lnTo>
                      <a:pt x="31" y="389"/>
                    </a:lnTo>
                    <a:lnTo>
                      <a:pt x="45" y="405"/>
                    </a:lnTo>
                    <a:lnTo>
                      <a:pt x="62" y="419"/>
                    </a:lnTo>
                    <a:lnTo>
                      <a:pt x="82" y="432"/>
                    </a:lnTo>
                    <a:lnTo>
                      <a:pt x="104" y="443"/>
                    </a:lnTo>
                    <a:lnTo>
                      <a:pt x="91" y="454"/>
                    </a:lnTo>
                    <a:lnTo>
                      <a:pt x="79" y="466"/>
                    </a:lnTo>
                    <a:lnTo>
                      <a:pt x="68" y="478"/>
                    </a:lnTo>
                    <a:lnTo>
                      <a:pt x="59" y="491"/>
                    </a:lnTo>
                    <a:lnTo>
                      <a:pt x="53" y="504"/>
                    </a:lnTo>
                    <a:lnTo>
                      <a:pt x="48" y="518"/>
                    </a:lnTo>
                    <a:lnTo>
                      <a:pt x="46" y="532"/>
                    </a:lnTo>
                    <a:lnTo>
                      <a:pt x="46" y="547"/>
                    </a:lnTo>
                    <a:lnTo>
                      <a:pt x="53" y="573"/>
                    </a:lnTo>
                    <a:lnTo>
                      <a:pt x="66" y="598"/>
                    </a:lnTo>
                    <a:lnTo>
                      <a:pt x="86" y="619"/>
                    </a:lnTo>
                    <a:lnTo>
                      <a:pt x="112" y="637"/>
                    </a:lnTo>
                    <a:lnTo>
                      <a:pt x="143" y="651"/>
                    </a:lnTo>
                    <a:lnTo>
                      <a:pt x="179" y="661"/>
                    </a:lnTo>
                    <a:lnTo>
                      <a:pt x="217" y="666"/>
                    </a:lnTo>
                    <a:lnTo>
                      <a:pt x="257" y="666"/>
                    </a:lnTo>
                    <a:lnTo>
                      <a:pt x="258" y="665"/>
                    </a:lnTo>
                    <a:lnTo>
                      <a:pt x="260" y="665"/>
                    </a:lnTo>
                    <a:lnTo>
                      <a:pt x="261" y="665"/>
                    </a:lnTo>
                    <a:lnTo>
                      <a:pt x="262" y="665"/>
                    </a:lnTo>
                    <a:lnTo>
                      <a:pt x="264" y="665"/>
                    </a:lnTo>
                    <a:lnTo>
                      <a:pt x="265" y="665"/>
                    </a:lnTo>
                    <a:lnTo>
                      <a:pt x="267" y="665"/>
                    </a:lnTo>
                    <a:lnTo>
                      <a:pt x="269" y="663"/>
                    </a:lnTo>
                    <a:lnTo>
                      <a:pt x="269" y="666"/>
                    </a:lnTo>
                    <a:lnTo>
                      <a:pt x="268" y="667"/>
                    </a:lnTo>
                    <a:lnTo>
                      <a:pt x="268" y="668"/>
                    </a:lnTo>
                    <a:lnTo>
                      <a:pt x="268" y="670"/>
                    </a:lnTo>
                    <a:lnTo>
                      <a:pt x="268" y="671"/>
                    </a:lnTo>
                    <a:lnTo>
                      <a:pt x="269" y="673"/>
                    </a:lnTo>
                    <a:lnTo>
                      <a:pt x="269" y="674"/>
                    </a:lnTo>
                    <a:lnTo>
                      <a:pt x="269" y="675"/>
                    </a:lnTo>
                    <a:lnTo>
                      <a:pt x="274" y="701"/>
                    </a:lnTo>
                    <a:lnTo>
                      <a:pt x="287" y="724"/>
                    </a:lnTo>
                    <a:lnTo>
                      <a:pt x="307" y="745"/>
                    </a:lnTo>
                    <a:lnTo>
                      <a:pt x="332" y="762"/>
                    </a:lnTo>
                    <a:lnTo>
                      <a:pt x="362" y="775"/>
                    </a:lnTo>
                    <a:lnTo>
                      <a:pt x="395" y="785"/>
                    </a:lnTo>
                    <a:lnTo>
                      <a:pt x="432" y="790"/>
                    </a:lnTo>
                    <a:lnTo>
                      <a:pt x="471" y="790"/>
                    </a:lnTo>
                    <a:lnTo>
                      <a:pt x="498" y="785"/>
                    </a:lnTo>
                    <a:lnTo>
                      <a:pt x="524" y="780"/>
                    </a:lnTo>
                    <a:lnTo>
                      <a:pt x="548" y="772"/>
                    </a:lnTo>
                    <a:lnTo>
                      <a:pt x="571" y="762"/>
                    </a:lnTo>
                    <a:lnTo>
                      <a:pt x="590" y="750"/>
                    </a:lnTo>
                    <a:lnTo>
                      <a:pt x="609" y="737"/>
                    </a:lnTo>
                    <a:lnTo>
                      <a:pt x="624" y="722"/>
                    </a:lnTo>
                    <a:lnTo>
                      <a:pt x="636" y="706"/>
                    </a:lnTo>
                    <a:lnTo>
                      <a:pt x="648" y="711"/>
                    </a:lnTo>
                    <a:lnTo>
                      <a:pt x="662" y="715"/>
                    </a:lnTo>
                    <a:lnTo>
                      <a:pt x="675" y="718"/>
                    </a:lnTo>
                    <a:lnTo>
                      <a:pt x="689" y="720"/>
                    </a:lnTo>
                    <a:lnTo>
                      <a:pt x="704" y="722"/>
                    </a:lnTo>
                    <a:lnTo>
                      <a:pt x="719" y="723"/>
                    </a:lnTo>
                    <a:lnTo>
                      <a:pt x="735" y="723"/>
                    </a:lnTo>
                    <a:lnTo>
                      <a:pt x="750" y="722"/>
                    </a:lnTo>
                    <a:lnTo>
                      <a:pt x="789" y="717"/>
                    </a:lnTo>
                    <a:lnTo>
                      <a:pt x="825" y="706"/>
                    </a:lnTo>
                    <a:lnTo>
                      <a:pt x="856" y="692"/>
                    </a:lnTo>
                    <a:lnTo>
                      <a:pt x="883" y="673"/>
                    </a:lnTo>
                    <a:lnTo>
                      <a:pt x="905" y="653"/>
                    </a:lnTo>
                    <a:lnTo>
                      <a:pt x="921" y="629"/>
                    </a:lnTo>
                    <a:lnTo>
                      <a:pt x="930" y="604"/>
                    </a:lnTo>
                    <a:lnTo>
                      <a:pt x="932" y="578"/>
                    </a:lnTo>
                    <a:lnTo>
                      <a:pt x="932" y="577"/>
                    </a:lnTo>
                    <a:lnTo>
                      <a:pt x="931" y="574"/>
                    </a:lnTo>
                    <a:lnTo>
                      <a:pt x="931" y="573"/>
                    </a:lnTo>
                    <a:lnTo>
                      <a:pt x="931" y="572"/>
                    </a:lnTo>
                    <a:lnTo>
                      <a:pt x="931" y="571"/>
                    </a:lnTo>
                    <a:lnTo>
                      <a:pt x="931" y="569"/>
                    </a:lnTo>
                    <a:lnTo>
                      <a:pt x="930" y="568"/>
                    </a:lnTo>
                    <a:lnTo>
                      <a:pt x="930" y="567"/>
                    </a:lnTo>
                    <a:lnTo>
                      <a:pt x="963" y="558"/>
                    </a:lnTo>
                    <a:lnTo>
                      <a:pt x="991" y="546"/>
                    </a:lnTo>
                    <a:lnTo>
                      <a:pt x="1017" y="531"/>
                    </a:lnTo>
                    <a:lnTo>
                      <a:pt x="1039" y="513"/>
                    </a:lnTo>
                    <a:lnTo>
                      <a:pt x="1056" y="495"/>
                    </a:lnTo>
                    <a:lnTo>
                      <a:pt x="1069" y="473"/>
                    </a:lnTo>
                    <a:lnTo>
                      <a:pt x="1075" y="450"/>
                    </a:lnTo>
                    <a:lnTo>
                      <a:pt x="1077" y="428"/>
                    </a:lnTo>
                  </a:path>
                </a:pathLst>
              </a:custGeom>
              <a:solidFill>
                <a:schemeClr val="bg1"/>
              </a:solidFill>
              <a:ln w="19050" cap="rnd" cmpd="sng">
                <a:solidFill>
                  <a:srgbClr val="006699"/>
                </a:solidFill>
                <a:round/>
                <a:headEnd/>
                <a:tailEnd/>
              </a:ln>
            </p:spPr>
            <p:txBody>
              <a:bodyPr/>
              <a:lstStyle/>
              <a:p>
                <a:endParaRPr lang="zh-CN" altLang="en-US" sz="1200"/>
              </a:p>
            </p:txBody>
          </p:sp>
        </p:grpSp>
        <p:sp>
          <p:nvSpPr>
            <p:cNvPr id="8" name="Oval 171"/>
            <p:cNvSpPr>
              <a:spLocks noChangeArrowheads="1"/>
            </p:cNvSpPr>
            <p:nvPr/>
          </p:nvSpPr>
          <p:spPr bwMode="auto">
            <a:xfrm>
              <a:off x="1042988" y="3573463"/>
              <a:ext cx="2520949" cy="2350662"/>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solidFill>
                  <a:schemeClr val="lt1"/>
                </a:solidFill>
                <a:latin typeface="+mn-lt"/>
                <a:ea typeface="+mn-ea"/>
              </a:endParaRPr>
            </a:p>
          </p:txBody>
        </p:sp>
        <p:sp>
          <p:nvSpPr>
            <p:cNvPr id="9" name="Text Box 163"/>
            <p:cNvSpPr txBox="1">
              <a:spLocks noChangeArrowheads="1"/>
            </p:cNvSpPr>
            <p:nvPr/>
          </p:nvSpPr>
          <p:spPr bwMode="auto">
            <a:xfrm>
              <a:off x="5508104" y="4797152"/>
              <a:ext cx="747801" cy="307776"/>
            </a:xfrm>
            <a:prstGeom prst="rect">
              <a:avLst/>
            </a:prstGeom>
            <a:noFill/>
            <a:ln w="9525">
              <a:noFill/>
              <a:miter lim="800000"/>
              <a:headEnd/>
              <a:tailEnd/>
            </a:ln>
          </p:spPr>
          <p:txBody>
            <a:bodyPr wrap="none">
              <a:spAutoFit/>
            </a:bodyPr>
            <a:lstStyle/>
            <a:p>
              <a:r>
                <a:rPr lang="en-US" altLang="zh-CN" sz="1000" b="1" dirty="0"/>
                <a:t>Host </a:t>
              </a:r>
              <a:r>
                <a:rPr lang="en-US" altLang="zh-CN" sz="1000" b="1" dirty="0" smtClean="0"/>
                <a:t>B</a:t>
              </a:r>
              <a:endParaRPr lang="en-US" altLang="zh-CN" sz="1000" b="1" dirty="0"/>
            </a:p>
          </p:txBody>
        </p:sp>
        <p:sp>
          <p:nvSpPr>
            <p:cNvPr id="10" name="Text Box 8"/>
            <p:cNvSpPr txBox="1">
              <a:spLocks noChangeArrowheads="1"/>
            </p:cNvSpPr>
            <p:nvPr/>
          </p:nvSpPr>
          <p:spPr bwMode="auto">
            <a:xfrm>
              <a:off x="3597324" y="3501008"/>
              <a:ext cx="1925888" cy="326958"/>
            </a:xfrm>
            <a:prstGeom prst="rect">
              <a:avLst/>
            </a:prstGeom>
            <a:noFill/>
            <a:ln w="9525">
              <a:noFill/>
              <a:miter lim="800000"/>
              <a:headEnd/>
              <a:tailEnd/>
            </a:ln>
          </p:spPr>
          <p:txBody>
            <a:bodyPr wrap="none" lIns="91393" tIns="45698" rIns="91393" bIns="45698">
              <a:spAutoFit/>
            </a:bodyPr>
            <a:lstStyle/>
            <a:p>
              <a:pPr algn="ctr"/>
              <a:r>
                <a:rPr lang="en-US" altLang="zh-CN" sz="1100" b="1" dirty="0"/>
                <a:t>MPLS/IP Backbone </a:t>
              </a:r>
              <a:r>
                <a:rPr lang="en-US" altLang="zh-CN" sz="1100" b="1" dirty="0">
                  <a:solidFill>
                    <a:srgbClr val="4D4D4D"/>
                  </a:solidFill>
                </a:rPr>
                <a:t> </a:t>
              </a:r>
            </a:p>
          </p:txBody>
        </p:sp>
        <p:grpSp>
          <p:nvGrpSpPr>
            <p:cNvPr id="11" name="Group 16"/>
            <p:cNvGrpSpPr>
              <a:grpSpLocks/>
            </p:cNvGrpSpPr>
            <p:nvPr/>
          </p:nvGrpSpPr>
          <p:grpSpPr bwMode="auto">
            <a:xfrm>
              <a:off x="1911350" y="2976563"/>
              <a:ext cx="1163638" cy="676275"/>
              <a:chOff x="3593" y="4294"/>
              <a:chExt cx="733" cy="426"/>
            </a:xfrm>
          </p:grpSpPr>
          <p:pic>
            <p:nvPicPr>
              <p:cNvPr id="55" name="Picture 17"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56" name="Text Box 18"/>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dirty="0">
                    <a:solidFill>
                      <a:schemeClr val="bg1"/>
                    </a:solidFill>
                    <a:latin typeface="FrutigerNext LT BlackCn" pitchFamily="34" charset="0"/>
                    <a:ea typeface="ＭＳ Ｐゴシック" pitchFamily="34" charset="-128"/>
                  </a:rPr>
                  <a:t>PE-1</a:t>
                </a:r>
              </a:p>
            </p:txBody>
          </p:sp>
        </p:grpSp>
        <p:sp>
          <p:nvSpPr>
            <p:cNvPr id="12" name="Line 68"/>
            <p:cNvSpPr>
              <a:spLocks noChangeShapeType="1"/>
            </p:cNvSpPr>
            <p:nvPr/>
          </p:nvSpPr>
          <p:spPr bwMode="auto">
            <a:xfrm flipH="1">
              <a:off x="2124075" y="4149725"/>
              <a:ext cx="0" cy="577850"/>
            </a:xfrm>
            <a:prstGeom prst="line">
              <a:avLst/>
            </a:prstGeom>
            <a:noFill/>
            <a:ln w="9525">
              <a:solidFill>
                <a:schemeClr val="tx1"/>
              </a:solidFill>
              <a:round/>
              <a:headEnd/>
              <a:tailEnd/>
            </a:ln>
          </p:spPr>
          <p:txBody>
            <a:bodyPr/>
            <a:lstStyle/>
            <a:p>
              <a:endParaRPr lang="zh-CN" altLang="en-US" sz="1200"/>
            </a:p>
          </p:txBody>
        </p:sp>
        <p:grpSp>
          <p:nvGrpSpPr>
            <p:cNvPr id="13" name="Group 13"/>
            <p:cNvGrpSpPr>
              <a:grpSpLocks/>
            </p:cNvGrpSpPr>
            <p:nvPr/>
          </p:nvGrpSpPr>
          <p:grpSpPr bwMode="auto">
            <a:xfrm>
              <a:off x="6084893" y="2997200"/>
              <a:ext cx="1163638" cy="676275"/>
              <a:chOff x="3593" y="4294"/>
              <a:chExt cx="733" cy="426"/>
            </a:xfrm>
          </p:grpSpPr>
          <p:pic>
            <p:nvPicPr>
              <p:cNvPr id="53" name="Picture 14"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54" name="Text Box 15"/>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a:solidFill>
                      <a:schemeClr val="bg1"/>
                    </a:solidFill>
                    <a:latin typeface="FrutigerNext LT BlackCn" pitchFamily="34" charset="0"/>
                    <a:ea typeface="ＭＳ Ｐゴシック" pitchFamily="34" charset="-128"/>
                  </a:rPr>
                  <a:t>PE-2</a:t>
                </a:r>
              </a:p>
            </p:txBody>
          </p:sp>
        </p:grpSp>
        <p:sp>
          <p:nvSpPr>
            <p:cNvPr id="14" name="Text Box 153"/>
            <p:cNvSpPr txBox="1">
              <a:spLocks noChangeArrowheads="1"/>
            </p:cNvSpPr>
            <p:nvPr/>
          </p:nvSpPr>
          <p:spPr bwMode="auto">
            <a:xfrm>
              <a:off x="1042988" y="4775201"/>
              <a:ext cx="747801" cy="307776"/>
            </a:xfrm>
            <a:prstGeom prst="rect">
              <a:avLst/>
            </a:prstGeom>
            <a:noFill/>
            <a:ln w="9525">
              <a:noFill/>
              <a:miter lim="800000"/>
              <a:headEnd/>
              <a:tailEnd/>
            </a:ln>
          </p:spPr>
          <p:txBody>
            <a:bodyPr wrap="none">
              <a:spAutoFit/>
            </a:bodyPr>
            <a:lstStyle/>
            <a:p>
              <a:r>
                <a:rPr lang="en-US" altLang="zh-CN" sz="1000" b="1" dirty="0"/>
                <a:t>Host </a:t>
              </a:r>
              <a:r>
                <a:rPr lang="en-US" altLang="zh-CN" sz="1000" b="1" dirty="0" smtClean="0"/>
                <a:t>A</a:t>
              </a:r>
              <a:endParaRPr lang="en-US" altLang="zh-CN" sz="1000" b="1" dirty="0"/>
            </a:p>
          </p:txBody>
        </p:sp>
        <p:sp>
          <p:nvSpPr>
            <p:cNvPr id="15" name="Text Box 103"/>
            <p:cNvSpPr txBox="1">
              <a:spLocks noChangeArrowheads="1"/>
            </p:cNvSpPr>
            <p:nvPr/>
          </p:nvSpPr>
          <p:spPr bwMode="auto">
            <a:xfrm>
              <a:off x="1835696" y="5589241"/>
              <a:ext cx="1116491" cy="307776"/>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#1</a:t>
              </a:r>
              <a:endParaRPr lang="en-US" altLang="zh-CN" sz="1000" b="1" dirty="0"/>
            </a:p>
          </p:txBody>
        </p:sp>
        <p:sp>
          <p:nvSpPr>
            <p:cNvPr id="16" name="Text Box 103"/>
            <p:cNvSpPr txBox="1">
              <a:spLocks noChangeArrowheads="1"/>
            </p:cNvSpPr>
            <p:nvPr/>
          </p:nvSpPr>
          <p:spPr bwMode="auto">
            <a:xfrm>
              <a:off x="6156175" y="5589241"/>
              <a:ext cx="1116491" cy="307776"/>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#2</a:t>
              </a:r>
              <a:endParaRPr lang="en-US" altLang="zh-CN" sz="1000" b="1" dirty="0"/>
            </a:p>
          </p:txBody>
        </p:sp>
        <p:sp>
          <p:nvSpPr>
            <p:cNvPr id="19" name="七边形 18"/>
            <p:cNvSpPr/>
            <p:nvPr/>
          </p:nvSpPr>
          <p:spPr>
            <a:xfrm>
              <a:off x="3565214" y="5273459"/>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1</a:t>
              </a:r>
              <a:endParaRPr lang="zh-CN" altLang="en-US" sz="1200" dirty="0">
                <a:solidFill>
                  <a:schemeClr val="bg1"/>
                </a:solidFill>
              </a:endParaRPr>
            </a:p>
          </p:txBody>
        </p:sp>
        <p:cxnSp>
          <p:nvCxnSpPr>
            <p:cNvPr id="20" name="直接箭头连接符 19"/>
            <p:cNvCxnSpPr/>
            <p:nvPr/>
          </p:nvCxnSpPr>
          <p:spPr>
            <a:xfrm flipH="1" flipV="1">
              <a:off x="2935144" y="3383249"/>
              <a:ext cx="3330369" cy="20595"/>
            </a:xfrm>
            <a:prstGeom prst="straightConnector1">
              <a:avLst/>
            </a:prstGeom>
            <a:noFill/>
            <a:ln w="57150">
              <a:solidFill>
                <a:srgbClr val="FF0000"/>
              </a:solidFill>
              <a:round/>
              <a:headEnd/>
              <a:tailEnd type="triangle" w="med" len="med"/>
            </a:ln>
            <a:effectLst>
              <a:outerShdw dist="107763" dir="8100000" algn="ctr" rotWithShape="0">
                <a:schemeClr val="bg2">
                  <a:alpha val="50000"/>
                </a:schemeClr>
              </a:outerShdw>
            </a:effectLst>
          </p:spPr>
        </p:cxnSp>
        <p:sp>
          <p:nvSpPr>
            <p:cNvPr id="21" name="Text Box 175"/>
            <p:cNvSpPr txBox="1">
              <a:spLocks noChangeArrowheads="1"/>
            </p:cNvSpPr>
            <p:nvPr/>
          </p:nvSpPr>
          <p:spPr bwMode="auto">
            <a:xfrm>
              <a:off x="3475204" y="3023209"/>
              <a:ext cx="2070230" cy="307776"/>
            </a:xfrm>
            <a:prstGeom prst="rect">
              <a:avLst/>
            </a:prstGeom>
            <a:noFill/>
            <a:ln w="9525">
              <a:noFill/>
              <a:miter lim="800000"/>
              <a:headEnd/>
              <a:tailEnd/>
            </a:ln>
          </p:spPr>
          <p:txBody>
            <a:bodyPr wrap="square">
              <a:spAutoFit/>
            </a:bodyPr>
            <a:lstStyle/>
            <a:p>
              <a:r>
                <a:rPr lang="en-US" altLang="zh-CN" sz="1000" b="1" dirty="0" smtClean="0"/>
                <a:t>BGP update for host C</a:t>
              </a:r>
            </a:p>
          </p:txBody>
        </p:sp>
        <p:sp>
          <p:nvSpPr>
            <p:cNvPr id="22" name="七边形 21"/>
            <p:cNvSpPr/>
            <p:nvPr/>
          </p:nvSpPr>
          <p:spPr>
            <a:xfrm>
              <a:off x="5258595" y="2505924"/>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3</a:t>
              </a:r>
              <a:endParaRPr lang="zh-CN" altLang="en-US" sz="1200" dirty="0">
                <a:solidFill>
                  <a:schemeClr val="bg1"/>
                </a:solidFill>
              </a:endParaRPr>
            </a:p>
          </p:txBody>
        </p:sp>
        <p:sp>
          <p:nvSpPr>
            <p:cNvPr id="52" name="七边形 51"/>
            <p:cNvSpPr/>
            <p:nvPr/>
          </p:nvSpPr>
          <p:spPr>
            <a:xfrm>
              <a:off x="5725453" y="3113219"/>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2</a:t>
              </a:r>
              <a:endParaRPr lang="zh-CN" altLang="en-US" sz="1200" dirty="0">
                <a:solidFill>
                  <a:schemeClr val="bg1"/>
                </a:solidFill>
              </a:endParaRPr>
            </a:p>
          </p:txBody>
        </p:sp>
        <p:sp>
          <p:nvSpPr>
            <p:cNvPr id="29" name="七边形 28"/>
            <p:cNvSpPr/>
            <p:nvPr/>
          </p:nvSpPr>
          <p:spPr>
            <a:xfrm>
              <a:off x="3205174" y="2432723"/>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0</a:t>
              </a:r>
              <a:endParaRPr lang="zh-CN" altLang="en-US" sz="1200" dirty="0">
                <a:solidFill>
                  <a:schemeClr val="bg1"/>
                </a:solidFill>
              </a:endParaRPr>
            </a:p>
          </p:txBody>
        </p:sp>
        <p:sp>
          <p:nvSpPr>
            <p:cNvPr id="30" name="Text Box 175"/>
            <p:cNvSpPr txBox="1">
              <a:spLocks noChangeArrowheads="1"/>
            </p:cNvSpPr>
            <p:nvPr/>
          </p:nvSpPr>
          <p:spPr bwMode="auto">
            <a:xfrm>
              <a:off x="3835244" y="5243968"/>
              <a:ext cx="1741662" cy="500138"/>
            </a:xfrm>
            <a:prstGeom prst="rect">
              <a:avLst/>
            </a:prstGeom>
            <a:noFill/>
            <a:ln w="9525">
              <a:noFill/>
              <a:miter lim="800000"/>
              <a:headEnd/>
              <a:tailEnd/>
            </a:ln>
          </p:spPr>
          <p:txBody>
            <a:bodyPr wrap="none">
              <a:spAutoFit/>
            </a:bodyPr>
            <a:lstStyle/>
            <a:p>
              <a:r>
                <a:rPr lang="en-US" altLang="zh-CN" sz="1000" b="1" dirty="0" smtClean="0"/>
                <a:t>Host C moves from </a:t>
              </a:r>
            </a:p>
            <a:p>
              <a:r>
                <a:rPr lang="en-US" altLang="zh-CN" sz="1000" b="1" dirty="0" smtClean="0"/>
                <a:t>Site #1 to Site #2</a:t>
              </a:r>
            </a:p>
          </p:txBody>
        </p:sp>
        <p:grpSp>
          <p:nvGrpSpPr>
            <p:cNvPr id="31" name="组合 51"/>
            <p:cNvGrpSpPr/>
            <p:nvPr/>
          </p:nvGrpSpPr>
          <p:grpSpPr>
            <a:xfrm>
              <a:off x="1835696" y="3573016"/>
              <a:ext cx="5581798" cy="1729180"/>
              <a:chOff x="2014538" y="2060848"/>
              <a:chExt cx="5581798" cy="1729180"/>
            </a:xfrm>
          </p:grpSpPr>
          <p:grpSp>
            <p:nvGrpSpPr>
              <p:cNvPr id="35" name="组合 52"/>
              <p:cNvGrpSpPr/>
              <p:nvPr/>
            </p:nvGrpSpPr>
            <p:grpSpPr>
              <a:xfrm>
                <a:off x="2051720" y="2060848"/>
                <a:ext cx="1224135" cy="1155178"/>
                <a:chOff x="1763687" y="3573463"/>
                <a:chExt cx="1224135" cy="1155178"/>
              </a:xfrm>
            </p:grpSpPr>
            <p:sp>
              <p:nvSpPr>
                <p:cNvPr id="47" name="Line 37"/>
                <p:cNvSpPr>
                  <a:spLocks noChangeShapeType="1"/>
                </p:cNvSpPr>
                <p:nvPr/>
              </p:nvSpPr>
              <p:spPr bwMode="auto">
                <a:xfrm flipH="1" flipV="1">
                  <a:off x="2338388" y="3573463"/>
                  <a:ext cx="1587" cy="64770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48" name="Line 68"/>
                <p:cNvSpPr>
                  <a:spLocks noChangeShapeType="1"/>
                </p:cNvSpPr>
                <p:nvPr/>
              </p:nvSpPr>
              <p:spPr bwMode="auto">
                <a:xfrm>
                  <a:off x="2123728" y="4221087"/>
                  <a:ext cx="347" cy="506487"/>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49" name="Line 164"/>
                <p:cNvSpPr>
                  <a:spLocks noChangeShapeType="1"/>
                </p:cNvSpPr>
                <p:nvPr/>
              </p:nvSpPr>
              <p:spPr bwMode="auto">
                <a:xfrm flipH="1">
                  <a:off x="2555776" y="4221088"/>
                  <a:ext cx="0" cy="507553"/>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50" name="Line 68"/>
                <p:cNvSpPr>
                  <a:spLocks noChangeShapeType="1"/>
                </p:cNvSpPr>
                <p:nvPr/>
              </p:nvSpPr>
              <p:spPr bwMode="auto">
                <a:xfrm flipH="1">
                  <a:off x="1763687" y="4221089"/>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p>
              </p:txBody>
            </p:sp>
          </p:grpSp>
          <p:grpSp>
            <p:nvGrpSpPr>
              <p:cNvPr id="36" name="组合 63"/>
              <p:cNvGrpSpPr/>
              <p:nvPr/>
            </p:nvGrpSpPr>
            <p:grpSpPr>
              <a:xfrm>
                <a:off x="6372201" y="2087834"/>
                <a:ext cx="1224135" cy="1165225"/>
                <a:chOff x="6084168" y="3600449"/>
                <a:chExt cx="1224135" cy="1165225"/>
              </a:xfrm>
            </p:grpSpPr>
            <p:sp>
              <p:nvSpPr>
                <p:cNvPr id="43" name="Line 40"/>
                <p:cNvSpPr>
                  <a:spLocks noChangeShapeType="1"/>
                </p:cNvSpPr>
                <p:nvPr/>
              </p:nvSpPr>
              <p:spPr bwMode="auto">
                <a:xfrm flipV="1">
                  <a:off x="6660232" y="3600449"/>
                  <a:ext cx="918" cy="692646"/>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44" name="Line 167"/>
                <p:cNvSpPr>
                  <a:spLocks noChangeShapeType="1"/>
                </p:cNvSpPr>
                <p:nvPr/>
              </p:nvSpPr>
              <p:spPr bwMode="auto">
                <a:xfrm>
                  <a:off x="6516216" y="4293096"/>
                  <a:ext cx="472" cy="399554"/>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45" name="Line 168"/>
                <p:cNvSpPr>
                  <a:spLocks noChangeShapeType="1"/>
                </p:cNvSpPr>
                <p:nvPr/>
              </p:nvSpPr>
              <p:spPr bwMode="auto">
                <a:xfrm flipH="1">
                  <a:off x="6948264" y="4293096"/>
                  <a:ext cx="794" cy="472578"/>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46" name="Line 68"/>
                <p:cNvSpPr>
                  <a:spLocks noChangeShapeType="1"/>
                </p:cNvSpPr>
                <p:nvPr/>
              </p:nvSpPr>
              <p:spPr bwMode="auto">
                <a:xfrm flipH="1">
                  <a:off x="6084168" y="4293096"/>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grpSp>
          <p:sp>
            <p:nvSpPr>
              <p:cNvPr id="37" name="AutoShape 196"/>
              <p:cNvSpPr>
                <a:spLocks noChangeArrowheads="1"/>
              </p:cNvSpPr>
              <p:nvPr/>
            </p:nvSpPr>
            <p:spPr bwMode="auto">
              <a:xfrm>
                <a:off x="2479675" y="2102520"/>
                <a:ext cx="649288" cy="503238"/>
              </a:xfrm>
              <a:prstGeom prst="star16">
                <a:avLst>
                  <a:gd name="adj" fmla="val 37500"/>
                </a:avLst>
              </a:prstGeom>
              <a:solidFill>
                <a:srgbClr val="FF0000"/>
              </a:solidFill>
              <a:ln w="9525">
                <a:solidFill>
                  <a:srgbClr val="FF0000"/>
                </a:solidFill>
                <a:miter lim="800000"/>
                <a:headEnd/>
                <a:tailEnd/>
              </a:ln>
            </p:spPr>
            <p:txBody>
              <a:bodyPr wrap="none" anchor="ctr"/>
              <a:lstStyle/>
              <a:p>
                <a:pPr algn="ctr"/>
                <a:r>
                  <a:rPr lang="en-US" altLang="zh-CN" sz="700" b="1" dirty="0">
                    <a:solidFill>
                      <a:schemeClr val="bg1"/>
                    </a:solidFill>
                  </a:rPr>
                  <a:t>ARP </a:t>
                </a:r>
              </a:p>
              <a:p>
                <a:pPr algn="ctr"/>
                <a:r>
                  <a:rPr lang="en-US" altLang="zh-CN" sz="700" b="1" dirty="0">
                    <a:solidFill>
                      <a:schemeClr val="bg1"/>
                    </a:solidFill>
                  </a:rPr>
                  <a:t>Proxy</a:t>
                </a:r>
              </a:p>
            </p:txBody>
          </p:sp>
          <p:sp>
            <p:nvSpPr>
              <p:cNvPr id="38" name="AutoShape 198"/>
              <p:cNvSpPr>
                <a:spLocks noChangeArrowheads="1"/>
              </p:cNvSpPr>
              <p:nvPr/>
            </p:nvSpPr>
            <p:spPr bwMode="auto">
              <a:xfrm>
                <a:off x="6407150" y="2088233"/>
                <a:ext cx="649288" cy="503237"/>
              </a:xfrm>
              <a:prstGeom prst="star16">
                <a:avLst>
                  <a:gd name="adj" fmla="val 37500"/>
                </a:avLst>
              </a:prstGeom>
              <a:solidFill>
                <a:srgbClr val="FF0000"/>
              </a:solidFill>
              <a:ln w="9525">
                <a:solidFill>
                  <a:srgbClr val="FF0000"/>
                </a:solidFill>
                <a:miter lim="800000"/>
                <a:headEnd/>
                <a:tailEnd/>
              </a:ln>
            </p:spPr>
            <p:txBody>
              <a:bodyPr wrap="none" anchor="ctr"/>
              <a:lstStyle/>
              <a:p>
                <a:pPr algn="ctr"/>
                <a:r>
                  <a:rPr lang="en-US" altLang="zh-CN" sz="700" b="1" dirty="0">
                    <a:solidFill>
                      <a:schemeClr val="bg1"/>
                    </a:solidFill>
                  </a:rPr>
                  <a:t>ARP </a:t>
                </a:r>
              </a:p>
              <a:p>
                <a:pPr algn="ctr"/>
                <a:r>
                  <a:rPr lang="en-US" altLang="zh-CN" sz="700" b="1" dirty="0">
                    <a:solidFill>
                      <a:schemeClr val="bg1"/>
                    </a:solidFill>
                  </a:rPr>
                  <a:t>Proxy</a:t>
                </a:r>
              </a:p>
            </p:txBody>
          </p:sp>
          <p:pic>
            <p:nvPicPr>
              <p:cNvPr id="39" name="Picture 158" descr="07"/>
              <p:cNvPicPr>
                <a:picLocks noChangeAspect="1" noChangeArrowheads="1"/>
              </p:cNvPicPr>
              <p:nvPr/>
            </p:nvPicPr>
            <p:blipFill>
              <a:blip r:embed="rId4" cstate="print"/>
              <a:srcRect/>
              <a:stretch>
                <a:fillRect/>
              </a:stretch>
            </p:blipFill>
            <p:spPr bwMode="auto">
              <a:xfrm>
                <a:off x="6478588" y="3035965"/>
                <a:ext cx="542925" cy="719138"/>
              </a:xfrm>
              <a:prstGeom prst="rect">
                <a:avLst/>
              </a:prstGeom>
              <a:noFill/>
              <a:ln w="9525">
                <a:noFill/>
                <a:miter lim="800000"/>
                <a:headEnd/>
                <a:tailEnd/>
              </a:ln>
            </p:spPr>
          </p:pic>
          <p:pic>
            <p:nvPicPr>
              <p:cNvPr id="40" name="Picture 159" descr="07"/>
              <p:cNvPicPr>
                <a:picLocks noChangeAspect="1" noChangeArrowheads="1"/>
              </p:cNvPicPr>
              <p:nvPr/>
            </p:nvPicPr>
            <p:blipFill>
              <a:blip r:embed="rId4" cstate="print"/>
              <a:srcRect/>
              <a:stretch>
                <a:fillRect/>
              </a:stretch>
            </p:blipFill>
            <p:spPr bwMode="auto">
              <a:xfrm>
                <a:off x="6910388" y="3035965"/>
                <a:ext cx="542925" cy="719138"/>
              </a:xfrm>
              <a:prstGeom prst="rect">
                <a:avLst/>
              </a:prstGeom>
              <a:solidFill>
                <a:srgbClr val="FF3300"/>
              </a:solidFill>
              <a:ln w="9525">
                <a:noFill/>
                <a:miter lim="800000"/>
                <a:headEnd/>
                <a:tailEnd/>
              </a:ln>
            </p:spPr>
          </p:pic>
          <p:pic>
            <p:nvPicPr>
              <p:cNvPr id="41" name="Picture 95" descr="07"/>
              <p:cNvPicPr>
                <a:picLocks noChangeAspect="1" noChangeArrowheads="1"/>
              </p:cNvPicPr>
              <p:nvPr/>
            </p:nvPicPr>
            <p:blipFill>
              <a:blip r:embed="rId4" cstate="print"/>
              <a:srcRect/>
              <a:stretch>
                <a:fillRect/>
              </a:stretch>
            </p:blipFill>
            <p:spPr bwMode="auto">
              <a:xfrm>
                <a:off x="2014538" y="3070890"/>
                <a:ext cx="542925" cy="719138"/>
              </a:xfrm>
              <a:prstGeom prst="rect">
                <a:avLst/>
              </a:prstGeom>
              <a:noFill/>
              <a:ln w="9525">
                <a:noFill/>
                <a:miter lim="800000"/>
                <a:headEnd/>
                <a:tailEnd/>
              </a:ln>
            </p:spPr>
          </p:pic>
          <p:pic>
            <p:nvPicPr>
              <p:cNvPr id="42" name="Picture 97" descr="07"/>
              <p:cNvPicPr>
                <a:picLocks noChangeAspect="1" noChangeArrowheads="1"/>
              </p:cNvPicPr>
              <p:nvPr/>
            </p:nvPicPr>
            <p:blipFill>
              <a:blip r:embed="rId4" cstate="print"/>
              <a:srcRect/>
              <a:stretch>
                <a:fillRect/>
              </a:stretch>
            </p:blipFill>
            <p:spPr bwMode="auto">
              <a:xfrm>
                <a:off x="2517775" y="3070890"/>
                <a:ext cx="542925" cy="719138"/>
              </a:xfrm>
              <a:prstGeom prst="rect">
                <a:avLst/>
              </a:prstGeom>
              <a:solidFill>
                <a:schemeClr val="bg1">
                  <a:lumMod val="85000"/>
                </a:schemeClr>
              </a:solidFill>
              <a:ln w="9525">
                <a:noFill/>
                <a:miter lim="800000"/>
                <a:headEnd/>
                <a:tailEnd/>
              </a:ln>
            </p:spPr>
          </p:pic>
        </p:grpSp>
        <p:sp>
          <p:nvSpPr>
            <p:cNvPr id="32" name="Text Box 163"/>
            <p:cNvSpPr txBox="1">
              <a:spLocks noChangeArrowheads="1"/>
            </p:cNvSpPr>
            <p:nvPr/>
          </p:nvSpPr>
          <p:spPr bwMode="auto">
            <a:xfrm>
              <a:off x="7236297" y="4780527"/>
              <a:ext cx="747801" cy="307776"/>
            </a:xfrm>
            <a:prstGeom prst="rect">
              <a:avLst/>
            </a:prstGeom>
            <a:noFill/>
            <a:ln w="9525">
              <a:noFill/>
              <a:miter lim="800000"/>
              <a:headEnd/>
              <a:tailEnd/>
            </a:ln>
          </p:spPr>
          <p:txBody>
            <a:bodyPr wrap="none">
              <a:spAutoFit/>
            </a:bodyPr>
            <a:lstStyle/>
            <a:p>
              <a:r>
                <a:rPr lang="en-US" altLang="zh-CN" sz="1000" b="1" dirty="0"/>
                <a:t>Host </a:t>
              </a:r>
              <a:r>
                <a:rPr lang="en-US" altLang="zh-CN" sz="1000" b="1" dirty="0" smtClean="0"/>
                <a:t>C</a:t>
              </a:r>
              <a:endParaRPr lang="en-US" altLang="zh-CN" sz="1000" b="1" dirty="0"/>
            </a:p>
          </p:txBody>
        </p:sp>
        <p:sp>
          <p:nvSpPr>
            <p:cNvPr id="33" name="Text Box 163"/>
            <p:cNvSpPr txBox="1">
              <a:spLocks noChangeArrowheads="1"/>
            </p:cNvSpPr>
            <p:nvPr/>
          </p:nvSpPr>
          <p:spPr bwMode="auto">
            <a:xfrm>
              <a:off x="2915815" y="4758394"/>
              <a:ext cx="747801" cy="307776"/>
            </a:xfrm>
            <a:prstGeom prst="rect">
              <a:avLst/>
            </a:prstGeom>
            <a:noFill/>
            <a:ln w="9525">
              <a:noFill/>
              <a:miter lim="800000"/>
              <a:headEnd/>
              <a:tailEnd/>
            </a:ln>
          </p:spPr>
          <p:txBody>
            <a:bodyPr wrap="none">
              <a:spAutoFit/>
            </a:bodyPr>
            <a:lstStyle/>
            <a:p>
              <a:r>
                <a:rPr lang="en-US" altLang="zh-CN" sz="1000" b="1" dirty="0"/>
                <a:t>Host </a:t>
              </a:r>
              <a:r>
                <a:rPr lang="en-US" altLang="zh-CN" sz="1000" b="1" dirty="0" smtClean="0"/>
                <a:t>C</a:t>
              </a:r>
              <a:endParaRPr lang="en-US" altLang="zh-CN" sz="1000" b="1" dirty="0"/>
            </a:p>
          </p:txBody>
        </p:sp>
        <p:sp>
          <p:nvSpPr>
            <p:cNvPr id="34" name="任意多边形 33"/>
            <p:cNvSpPr/>
            <p:nvPr/>
          </p:nvSpPr>
          <p:spPr>
            <a:xfrm>
              <a:off x="2575104" y="4934015"/>
              <a:ext cx="4189615" cy="856210"/>
            </a:xfrm>
            <a:custGeom>
              <a:avLst/>
              <a:gdLst>
                <a:gd name="connsiteX0" fmla="*/ 0 w 4189615"/>
                <a:gd name="connsiteY0" fmla="*/ 0 h 856210"/>
                <a:gd name="connsiteX1" fmla="*/ 681644 w 4189615"/>
                <a:gd name="connsiteY1" fmla="*/ 665018 h 856210"/>
                <a:gd name="connsiteX2" fmla="*/ 1496291 w 4189615"/>
                <a:gd name="connsiteY2" fmla="*/ 831272 h 856210"/>
                <a:gd name="connsiteX3" fmla="*/ 2527069 w 4189615"/>
                <a:gd name="connsiteY3" fmla="*/ 814647 h 856210"/>
                <a:gd name="connsiteX4" fmla="*/ 3158837 w 4189615"/>
                <a:gd name="connsiteY4" fmla="*/ 665018 h 856210"/>
                <a:gd name="connsiteX5" fmla="*/ 4189615 w 4189615"/>
                <a:gd name="connsiteY5" fmla="*/ 365760 h 856210"/>
                <a:gd name="connsiteX6" fmla="*/ 4189615 w 4189615"/>
                <a:gd name="connsiteY6" fmla="*/ 365760 h 856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9615" h="856210">
                  <a:moveTo>
                    <a:pt x="0" y="0"/>
                  </a:moveTo>
                  <a:cubicBezTo>
                    <a:pt x="216131" y="263236"/>
                    <a:pt x="432262" y="526473"/>
                    <a:pt x="681644" y="665018"/>
                  </a:cubicBezTo>
                  <a:cubicBezTo>
                    <a:pt x="931026" y="803563"/>
                    <a:pt x="1188720" y="806334"/>
                    <a:pt x="1496291" y="831272"/>
                  </a:cubicBezTo>
                  <a:cubicBezTo>
                    <a:pt x="1803862" y="856210"/>
                    <a:pt x="2249978" y="842356"/>
                    <a:pt x="2527069" y="814647"/>
                  </a:cubicBezTo>
                  <a:cubicBezTo>
                    <a:pt x="2804160" y="786938"/>
                    <a:pt x="2881746" y="739832"/>
                    <a:pt x="3158837" y="665018"/>
                  </a:cubicBezTo>
                  <a:cubicBezTo>
                    <a:pt x="3435928" y="590204"/>
                    <a:pt x="4189615" y="365760"/>
                    <a:pt x="4189615" y="365760"/>
                  </a:cubicBezTo>
                  <a:lnTo>
                    <a:pt x="4189615" y="365760"/>
                  </a:lnTo>
                </a:path>
              </a:pathLst>
            </a:custGeom>
            <a:ln w="57150">
              <a:solidFill>
                <a:srgbClr val="FF33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p>
          </p:txBody>
        </p:sp>
      </p:grpSp>
      <p:pic>
        <p:nvPicPr>
          <p:cNvPr id="59" name="Picture 10" descr="09"/>
          <p:cNvPicPr>
            <a:picLocks noChangeAspect="1" noChangeArrowheads="1"/>
          </p:cNvPicPr>
          <p:nvPr/>
        </p:nvPicPr>
        <p:blipFill>
          <a:blip r:embed="rId5" cstate="print"/>
          <a:srcRect/>
          <a:stretch>
            <a:fillRect/>
          </a:stretch>
        </p:blipFill>
        <p:spPr bwMode="auto">
          <a:xfrm>
            <a:off x="4860032" y="1285236"/>
            <a:ext cx="463114" cy="576064"/>
          </a:xfrm>
          <a:prstGeom prst="rect">
            <a:avLst/>
          </a:prstGeom>
          <a:noFill/>
        </p:spPr>
      </p:pic>
      <p:pic>
        <p:nvPicPr>
          <p:cNvPr id="60" name="Picture 14" descr="05"/>
          <p:cNvPicPr>
            <a:picLocks noChangeAspect="1" noChangeArrowheads="1"/>
          </p:cNvPicPr>
          <p:nvPr/>
        </p:nvPicPr>
        <p:blipFill>
          <a:blip r:embed="rId3" cstate="print"/>
          <a:srcRect/>
          <a:stretch>
            <a:fillRect/>
          </a:stretch>
        </p:blipFill>
        <p:spPr bwMode="auto">
          <a:xfrm>
            <a:off x="4211960" y="1861300"/>
            <a:ext cx="576581" cy="513080"/>
          </a:xfrm>
          <a:prstGeom prst="rect">
            <a:avLst/>
          </a:prstGeom>
          <a:noFill/>
          <a:ln w="9525">
            <a:noFill/>
            <a:miter lim="800000"/>
            <a:headEnd/>
            <a:tailEnd/>
          </a:ln>
        </p:spPr>
      </p:pic>
      <p:cxnSp>
        <p:nvCxnSpPr>
          <p:cNvPr id="63" name="直接箭头连接符 62"/>
          <p:cNvCxnSpPr/>
          <p:nvPr/>
        </p:nvCxnSpPr>
        <p:spPr>
          <a:xfrm flipH="1" flipV="1">
            <a:off x="4788024" y="2492896"/>
            <a:ext cx="504056" cy="432048"/>
          </a:xfrm>
          <a:prstGeom prst="straightConnector1">
            <a:avLst/>
          </a:prstGeom>
          <a:noFill/>
          <a:ln w="57150">
            <a:solidFill>
              <a:srgbClr val="FF0000"/>
            </a:solidFill>
            <a:round/>
            <a:headEnd/>
            <a:tailEnd type="triangle" w="med" len="med"/>
          </a:ln>
          <a:effectLst>
            <a:outerShdw dist="107763" dir="8100000" algn="ctr" rotWithShape="0">
              <a:schemeClr val="bg2">
                <a:alpha val="50000"/>
              </a:schemeClr>
            </a:outerShdw>
          </a:effectLst>
        </p:spPr>
      </p:cxnSp>
      <p:sp>
        <p:nvSpPr>
          <p:cNvPr id="69" name="任意多边形 68"/>
          <p:cNvSpPr/>
          <p:nvPr/>
        </p:nvSpPr>
        <p:spPr bwMode="auto">
          <a:xfrm>
            <a:off x="2555776" y="1772816"/>
            <a:ext cx="2376264" cy="2111188"/>
          </a:xfrm>
          <a:custGeom>
            <a:avLst/>
            <a:gdLst>
              <a:gd name="connsiteX0" fmla="*/ 2259107 w 2259107"/>
              <a:gd name="connsiteY0" fmla="*/ 0 h 2111188"/>
              <a:gd name="connsiteX1" fmla="*/ 1748118 w 2259107"/>
              <a:gd name="connsiteY1" fmla="*/ 295835 h 2111188"/>
              <a:gd name="connsiteX2" fmla="*/ 1021977 w 2259107"/>
              <a:gd name="connsiteY2" fmla="*/ 645459 h 2111188"/>
              <a:gd name="connsiteX3" fmla="*/ 147918 w 2259107"/>
              <a:gd name="connsiteY3" fmla="*/ 1035423 h 2111188"/>
              <a:gd name="connsiteX4" fmla="*/ 134471 w 2259107"/>
              <a:gd name="connsiteY4" fmla="*/ 2111188 h 2111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9107" h="2111188">
                <a:moveTo>
                  <a:pt x="2259107" y="0"/>
                </a:moveTo>
                <a:cubicBezTo>
                  <a:pt x="2106706" y="94129"/>
                  <a:pt x="1954306" y="188259"/>
                  <a:pt x="1748118" y="295835"/>
                </a:cubicBezTo>
                <a:cubicBezTo>
                  <a:pt x="1541930" y="403412"/>
                  <a:pt x="1288677" y="522194"/>
                  <a:pt x="1021977" y="645459"/>
                </a:cubicBezTo>
                <a:cubicBezTo>
                  <a:pt x="755277" y="768724"/>
                  <a:pt x="295836" y="791135"/>
                  <a:pt x="147918" y="1035423"/>
                </a:cubicBezTo>
                <a:cubicBezTo>
                  <a:pt x="0" y="1279711"/>
                  <a:pt x="67235" y="1695449"/>
                  <a:pt x="134471" y="2111188"/>
                </a:cubicBezTo>
              </a:path>
            </a:pathLst>
          </a:custGeom>
          <a:noFill/>
          <a:ln w="34925" cap="flat" cmpd="sng" algn="ctr">
            <a:solidFill>
              <a:srgbClr val="0000FF"/>
            </a:solidFill>
            <a:prstDash val="sysDot"/>
            <a:round/>
            <a:headEnd type="none" w="med" len="med"/>
            <a:tailEnd type="triangl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smtClean="0">
              <a:ln>
                <a:noFill/>
              </a:ln>
              <a:solidFill>
                <a:schemeClr val="tx1"/>
              </a:solidFill>
              <a:effectLst/>
              <a:latin typeface="Times New Roman" pitchFamily="18" charset="0"/>
            </a:endParaRPr>
          </a:p>
        </p:txBody>
      </p:sp>
      <p:sp>
        <p:nvSpPr>
          <p:cNvPr id="70" name="任意多边形 69"/>
          <p:cNvSpPr/>
          <p:nvPr/>
        </p:nvSpPr>
        <p:spPr bwMode="auto">
          <a:xfrm>
            <a:off x="4578724" y="1761563"/>
            <a:ext cx="1701052" cy="2111188"/>
          </a:xfrm>
          <a:custGeom>
            <a:avLst/>
            <a:gdLst>
              <a:gd name="connsiteX0" fmla="*/ 423582 w 1701052"/>
              <a:gd name="connsiteY0" fmla="*/ 0 h 2111188"/>
              <a:gd name="connsiteX1" fmla="*/ 20170 w 1701052"/>
              <a:gd name="connsiteY1" fmla="*/ 363071 h 2111188"/>
              <a:gd name="connsiteX2" fmla="*/ 544605 w 1701052"/>
              <a:gd name="connsiteY2" fmla="*/ 779929 h 2111188"/>
              <a:gd name="connsiteX3" fmla="*/ 1351429 w 1701052"/>
              <a:gd name="connsiteY3" fmla="*/ 1223682 h 2111188"/>
              <a:gd name="connsiteX4" fmla="*/ 1701052 w 1701052"/>
              <a:gd name="connsiteY4" fmla="*/ 2111188 h 2111188"/>
              <a:gd name="connsiteX5" fmla="*/ 1701052 w 1701052"/>
              <a:gd name="connsiteY5" fmla="*/ 2111188 h 2111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1052" h="2111188">
                <a:moveTo>
                  <a:pt x="423582" y="0"/>
                </a:moveTo>
                <a:cubicBezTo>
                  <a:pt x="211791" y="116541"/>
                  <a:pt x="0" y="233083"/>
                  <a:pt x="20170" y="363071"/>
                </a:cubicBezTo>
                <a:cubicBezTo>
                  <a:pt x="40340" y="493059"/>
                  <a:pt x="322729" y="636494"/>
                  <a:pt x="544605" y="779929"/>
                </a:cubicBezTo>
                <a:cubicBezTo>
                  <a:pt x="766481" y="923364"/>
                  <a:pt x="1158688" y="1001806"/>
                  <a:pt x="1351429" y="1223682"/>
                </a:cubicBezTo>
                <a:cubicBezTo>
                  <a:pt x="1544170" y="1445558"/>
                  <a:pt x="1701052" y="2111188"/>
                  <a:pt x="1701052" y="2111188"/>
                </a:cubicBezTo>
                <a:lnTo>
                  <a:pt x="1701052" y="2111188"/>
                </a:lnTo>
              </a:path>
            </a:pathLst>
          </a:custGeom>
          <a:noFill/>
          <a:ln w="34925" cap="flat" cmpd="sng" algn="ctr">
            <a:solidFill>
              <a:srgbClr val="0000FF"/>
            </a:solidFill>
            <a:prstDash val="solid"/>
            <a:round/>
            <a:headEnd type="none" w="med" len="med"/>
            <a:tailEnd type="triangl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smtClean="0">
              <a:ln>
                <a:noFill/>
              </a:ln>
              <a:solidFill>
                <a:schemeClr val="tx1"/>
              </a:solidFill>
              <a:effectLst/>
              <a:latin typeface="Times New Roman" pitchFamily="18" charset="0"/>
            </a:endParaRPr>
          </a:p>
        </p:txBody>
      </p:sp>
      <p:sp>
        <p:nvSpPr>
          <p:cNvPr id="73" name="Text Box 103"/>
          <p:cNvSpPr txBox="1">
            <a:spLocks noChangeArrowheads="1"/>
          </p:cNvSpPr>
          <p:nvPr/>
        </p:nvSpPr>
        <p:spPr bwMode="auto">
          <a:xfrm>
            <a:off x="1979712" y="2060848"/>
            <a:ext cx="1440160" cy="430887"/>
          </a:xfrm>
          <a:prstGeom prst="rect">
            <a:avLst/>
          </a:prstGeom>
          <a:noFill/>
          <a:ln w="9525">
            <a:noFill/>
            <a:miter lim="800000"/>
            <a:headEnd/>
            <a:tailEnd/>
          </a:ln>
        </p:spPr>
        <p:txBody>
          <a:bodyPr wrap="square">
            <a:spAutoFit/>
          </a:bodyPr>
          <a:lstStyle/>
          <a:p>
            <a:r>
              <a:rPr lang="en-US" altLang="zh-CN" sz="1100" b="1" dirty="0" smtClean="0"/>
              <a:t>Traffic flow before the VM movement</a:t>
            </a:r>
            <a:endParaRPr lang="en-US" altLang="zh-CN" sz="1100" b="1" dirty="0"/>
          </a:p>
        </p:txBody>
      </p:sp>
      <p:sp>
        <p:nvSpPr>
          <p:cNvPr id="74" name="Text Box 103"/>
          <p:cNvSpPr txBox="1">
            <a:spLocks noChangeArrowheads="1"/>
          </p:cNvSpPr>
          <p:nvPr/>
        </p:nvSpPr>
        <p:spPr bwMode="auto">
          <a:xfrm>
            <a:off x="5220072" y="2132856"/>
            <a:ext cx="1440160" cy="430887"/>
          </a:xfrm>
          <a:prstGeom prst="rect">
            <a:avLst/>
          </a:prstGeom>
          <a:noFill/>
          <a:ln w="9525">
            <a:noFill/>
            <a:miter lim="800000"/>
            <a:headEnd/>
            <a:tailEnd/>
          </a:ln>
        </p:spPr>
        <p:txBody>
          <a:bodyPr wrap="square">
            <a:spAutoFit/>
          </a:bodyPr>
          <a:lstStyle/>
          <a:p>
            <a:r>
              <a:rPr lang="en-US" altLang="zh-CN" sz="1100" b="1" dirty="0" smtClean="0"/>
              <a:t>Traffic flow after the VM movement</a:t>
            </a:r>
            <a:endParaRPr lang="en-US" altLang="zh-CN" sz="1100" b="1" dirty="0"/>
          </a:p>
        </p:txBody>
      </p:sp>
      <p:sp>
        <p:nvSpPr>
          <p:cNvPr id="62" name="弧形 61"/>
          <p:cNvSpPr/>
          <p:nvPr/>
        </p:nvSpPr>
        <p:spPr bwMode="auto">
          <a:xfrm rot="5400000">
            <a:off x="4102356" y="1666396"/>
            <a:ext cx="662436" cy="1019292"/>
          </a:xfrm>
          <a:prstGeom prst="arc">
            <a:avLst>
              <a:gd name="adj1" fmla="val 17717169"/>
              <a:gd name="adj2" fmla="val 4790341"/>
            </a:avLst>
          </a:prstGeom>
          <a:noFill/>
          <a:ln w="34925" cap="flat" cmpd="sng" algn="ctr">
            <a:solidFill>
              <a:srgbClr val="0000FF"/>
            </a:solidFill>
            <a:prstDash val="solid"/>
            <a:round/>
            <a:headEnd type="triangl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smtClean="0">
              <a:ln>
                <a:noFill/>
              </a:ln>
              <a:solidFill>
                <a:schemeClr val="tx1"/>
              </a:solidFill>
              <a:effectLst/>
              <a:latin typeface="Times New Roman" pitchFamily="18" charset="0"/>
            </a:endParaRPr>
          </a:p>
        </p:txBody>
      </p:sp>
    </p:spTree>
  </p:cSld>
  <p:clrMapOvr>
    <a:masterClrMapping/>
  </p:clrMapOvr>
  <p:transition>
    <p:pull dir="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Rectangle 2"/>
          <p:cNvSpPr>
            <a:spLocks noGrp="1" noChangeArrowheads="1"/>
          </p:cNvSpPr>
          <p:nvPr>
            <p:ph type="title"/>
          </p:nvPr>
        </p:nvSpPr>
        <p:spPr>
          <a:xfrm>
            <a:off x="395288" y="260350"/>
            <a:ext cx="8229600" cy="1143000"/>
          </a:xfrm>
        </p:spPr>
        <p:txBody>
          <a:bodyPr/>
          <a:lstStyle/>
          <a:p>
            <a:r>
              <a:rPr lang="en-US" altLang="zh-CN" sz="3600" dirty="0" smtClean="0"/>
              <a:t>Path Optimization for Internet Access</a:t>
            </a:r>
          </a:p>
        </p:txBody>
      </p:sp>
      <p:grpSp>
        <p:nvGrpSpPr>
          <p:cNvPr id="2" name="组合 103"/>
          <p:cNvGrpSpPr/>
          <p:nvPr/>
        </p:nvGrpSpPr>
        <p:grpSpPr>
          <a:xfrm>
            <a:off x="755576" y="1700808"/>
            <a:ext cx="7284628" cy="3285082"/>
            <a:chOff x="755576" y="1750683"/>
            <a:chExt cx="7284628" cy="3285082"/>
          </a:xfrm>
        </p:grpSpPr>
        <p:sp>
          <p:nvSpPr>
            <p:cNvPr id="65" name="Text Box 103"/>
            <p:cNvSpPr txBox="1">
              <a:spLocks noChangeArrowheads="1"/>
            </p:cNvSpPr>
            <p:nvPr/>
          </p:nvSpPr>
          <p:spPr bwMode="auto">
            <a:xfrm>
              <a:off x="1497383" y="3119856"/>
              <a:ext cx="5760640" cy="1915909"/>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8100000" scaled="1"/>
              <a:tileRect/>
            </a:gra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3">
              <a:schemeClr val="lt1"/>
            </a:lnRef>
            <a:fillRef idx="1">
              <a:schemeClr val="accent2"/>
            </a:fillRef>
            <a:effectRef idx="1">
              <a:schemeClr val="accent2"/>
            </a:effectRef>
            <a:fontRef idx="minor">
              <a:schemeClr val="lt1"/>
            </a:fontRef>
          </p:style>
          <p:txBody>
            <a:bodyPr wrap="square">
              <a:spAutoFit/>
            </a:bodyPr>
            <a:lstStyle/>
            <a:p>
              <a:r>
                <a:rPr lang="en-US" altLang="zh-CN" sz="900" b="1" dirty="0" smtClean="0"/>
                <a:t>                                                                  </a:t>
              </a:r>
            </a:p>
            <a:p>
              <a:endParaRPr lang="en-US" altLang="zh-CN" sz="900" b="1" dirty="0" smtClean="0"/>
            </a:p>
            <a:p>
              <a:endParaRPr lang="en-US" altLang="zh-CN" sz="900" b="1" dirty="0" smtClean="0"/>
            </a:p>
            <a:p>
              <a:r>
                <a:rPr lang="en-US" altLang="zh-CN" sz="900" b="1" dirty="0" smtClean="0"/>
                <a:t>                                                       </a:t>
              </a:r>
            </a:p>
            <a:p>
              <a:endParaRPr lang="en-US" altLang="zh-CN" sz="900" b="1" dirty="0" smtClean="0"/>
            </a:p>
            <a:p>
              <a:endParaRPr lang="en-US" altLang="zh-CN" sz="900" b="1" dirty="0" smtClean="0"/>
            </a:p>
            <a:p>
              <a:endParaRPr lang="en-US" altLang="zh-CN" sz="900" b="1" dirty="0" smtClean="0"/>
            </a:p>
            <a:p>
              <a:endParaRPr lang="en-US" altLang="zh-CN" sz="900" b="1" dirty="0" smtClean="0"/>
            </a:p>
            <a:p>
              <a:r>
                <a:rPr lang="en-US" altLang="zh-CN" sz="900" b="1" dirty="0" smtClean="0"/>
                <a:t>       </a:t>
              </a:r>
            </a:p>
            <a:p>
              <a:endParaRPr lang="en-US" altLang="zh-CN" sz="900" b="1" dirty="0" smtClean="0"/>
            </a:p>
            <a:p>
              <a:endParaRPr lang="en-US" altLang="zh-CN" sz="900" b="1" dirty="0" smtClean="0"/>
            </a:p>
            <a:p>
              <a:endParaRPr lang="en-US" altLang="zh-CN" sz="900" b="1" dirty="0" smtClean="0"/>
            </a:p>
            <a:p>
              <a:pPr algn="ctr"/>
              <a:r>
                <a:rPr lang="en-US" altLang="zh-CN" sz="1100" b="1" dirty="0" smtClean="0">
                  <a:solidFill>
                    <a:schemeClr val="tx1"/>
                  </a:solidFill>
                </a:rPr>
                <a:t>VPN Subnet: 1.1.0.0/16</a:t>
              </a:r>
              <a:endParaRPr lang="en-US" altLang="zh-CN" sz="1100" b="1" dirty="0">
                <a:solidFill>
                  <a:schemeClr val="tx1"/>
                </a:solidFill>
              </a:endParaRPr>
            </a:p>
          </p:txBody>
        </p:sp>
        <p:sp>
          <p:nvSpPr>
            <p:cNvPr id="5122" name="Oval 203"/>
            <p:cNvSpPr>
              <a:spLocks noChangeArrowheads="1"/>
            </p:cNvSpPr>
            <p:nvPr/>
          </p:nvSpPr>
          <p:spPr bwMode="auto">
            <a:xfrm>
              <a:off x="5472224" y="3106475"/>
              <a:ext cx="1785798" cy="1834693"/>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100">
                <a:solidFill>
                  <a:schemeClr val="lt1"/>
                </a:solidFill>
                <a:latin typeface="+mn-lt"/>
                <a:ea typeface="+mn-ea"/>
              </a:endParaRPr>
            </a:p>
          </p:txBody>
        </p:sp>
        <p:grpSp>
          <p:nvGrpSpPr>
            <p:cNvPr id="3" name="Group 4"/>
            <p:cNvGrpSpPr>
              <a:grpSpLocks/>
            </p:cNvGrpSpPr>
            <p:nvPr/>
          </p:nvGrpSpPr>
          <p:grpSpPr bwMode="auto">
            <a:xfrm>
              <a:off x="3398394" y="3465494"/>
              <a:ext cx="2016145" cy="518458"/>
              <a:chOff x="755" y="732"/>
              <a:chExt cx="1898" cy="1412"/>
            </a:xfrm>
          </p:grpSpPr>
          <p:sp>
            <p:nvSpPr>
              <p:cNvPr id="5181" name="Freeform 5"/>
              <p:cNvSpPr>
                <a:spLocks/>
              </p:cNvSpPr>
              <p:nvPr/>
            </p:nvSpPr>
            <p:spPr bwMode="auto">
              <a:xfrm>
                <a:off x="755" y="774"/>
                <a:ext cx="1898" cy="1370"/>
              </a:xfrm>
              <a:custGeom>
                <a:avLst/>
                <a:gdLst>
                  <a:gd name="T0" fmla="*/ 5824 w 1080"/>
                  <a:gd name="T1" fmla="*/ 2110 h 791"/>
                  <a:gd name="T2" fmla="*/ 5733 w 1080"/>
                  <a:gd name="T3" fmla="*/ 1947 h 791"/>
                  <a:gd name="T4" fmla="*/ 5583 w 1080"/>
                  <a:gd name="T5" fmla="*/ 1812 h 791"/>
                  <a:gd name="T6" fmla="*/ 5606 w 1080"/>
                  <a:gd name="T7" fmla="*/ 1725 h 791"/>
                  <a:gd name="T8" fmla="*/ 5618 w 1080"/>
                  <a:gd name="T9" fmla="*/ 1638 h 791"/>
                  <a:gd name="T10" fmla="*/ 5574 w 1080"/>
                  <a:gd name="T11" fmla="*/ 1406 h 791"/>
                  <a:gd name="T12" fmla="*/ 5239 w 1080"/>
                  <a:gd name="T13" fmla="*/ 1013 h 791"/>
                  <a:gd name="T14" fmla="*/ 4645 w 1080"/>
                  <a:gd name="T15" fmla="*/ 790 h 791"/>
                  <a:gd name="T16" fmla="*/ 4249 w 1080"/>
                  <a:gd name="T17" fmla="*/ 431 h 791"/>
                  <a:gd name="T18" fmla="*/ 3703 w 1080"/>
                  <a:gd name="T19" fmla="*/ 87 h 791"/>
                  <a:gd name="T20" fmla="*/ 2909 w 1080"/>
                  <a:gd name="T21" fmla="*/ 5 h 791"/>
                  <a:gd name="T22" fmla="*/ 2329 w 1080"/>
                  <a:gd name="T23" fmla="*/ 126 h 791"/>
                  <a:gd name="T24" fmla="*/ 1872 w 1080"/>
                  <a:gd name="T25" fmla="*/ 385 h 791"/>
                  <a:gd name="T26" fmla="*/ 1627 w 1080"/>
                  <a:gd name="T27" fmla="*/ 611 h 791"/>
                  <a:gd name="T28" fmla="*/ 1513 w 1080"/>
                  <a:gd name="T29" fmla="*/ 610 h 791"/>
                  <a:gd name="T30" fmla="*/ 1390 w 1080"/>
                  <a:gd name="T31" fmla="*/ 611 h 791"/>
                  <a:gd name="T32" fmla="*/ 796 w 1080"/>
                  <a:gd name="T33" fmla="*/ 733 h 791"/>
                  <a:gd name="T34" fmla="*/ 195 w 1080"/>
                  <a:gd name="T35" fmla="*/ 1114 h 791"/>
                  <a:gd name="T36" fmla="*/ 0 w 1080"/>
                  <a:gd name="T37" fmla="*/ 1640 h 791"/>
                  <a:gd name="T38" fmla="*/ 102 w 1080"/>
                  <a:gd name="T39" fmla="*/ 1931 h 791"/>
                  <a:gd name="T40" fmla="*/ 346 w 1080"/>
                  <a:gd name="T41" fmla="*/ 2177 h 791"/>
                  <a:gd name="T42" fmla="*/ 494 w 1080"/>
                  <a:gd name="T43" fmla="*/ 2357 h 791"/>
                  <a:gd name="T44" fmla="*/ 325 w 1080"/>
                  <a:gd name="T45" fmla="*/ 2549 h 791"/>
                  <a:gd name="T46" fmla="*/ 250 w 1080"/>
                  <a:gd name="T47" fmla="*/ 2769 h 791"/>
                  <a:gd name="T48" fmla="*/ 364 w 1080"/>
                  <a:gd name="T49" fmla="*/ 3107 h 791"/>
                  <a:gd name="T50" fmla="*/ 782 w 1080"/>
                  <a:gd name="T51" fmla="*/ 3384 h 791"/>
                  <a:gd name="T52" fmla="*/ 1399 w 1080"/>
                  <a:gd name="T53" fmla="*/ 3462 h 791"/>
                  <a:gd name="T54" fmla="*/ 1420 w 1080"/>
                  <a:gd name="T55" fmla="*/ 3455 h 791"/>
                  <a:gd name="T56" fmla="*/ 1448 w 1080"/>
                  <a:gd name="T57" fmla="*/ 3455 h 791"/>
                  <a:gd name="T58" fmla="*/ 1460 w 1080"/>
                  <a:gd name="T59" fmla="*/ 3462 h 791"/>
                  <a:gd name="T60" fmla="*/ 1460 w 1080"/>
                  <a:gd name="T61" fmla="*/ 3480 h 791"/>
                  <a:gd name="T62" fmla="*/ 1460 w 1080"/>
                  <a:gd name="T63" fmla="*/ 3500 h 791"/>
                  <a:gd name="T64" fmla="*/ 1569 w 1080"/>
                  <a:gd name="T65" fmla="*/ 3767 h 791"/>
                  <a:gd name="T66" fmla="*/ 1965 w 1080"/>
                  <a:gd name="T67" fmla="*/ 4032 h 791"/>
                  <a:gd name="T68" fmla="*/ 2561 w 1080"/>
                  <a:gd name="T69" fmla="*/ 4103 h 791"/>
                  <a:gd name="T70" fmla="*/ 2981 w 1080"/>
                  <a:gd name="T71" fmla="*/ 4011 h 791"/>
                  <a:gd name="T72" fmla="*/ 3304 w 1080"/>
                  <a:gd name="T73" fmla="*/ 3828 h 791"/>
                  <a:gd name="T74" fmla="*/ 3524 w 1080"/>
                  <a:gd name="T75" fmla="*/ 3693 h 791"/>
                  <a:gd name="T76" fmla="*/ 3749 w 1080"/>
                  <a:gd name="T77" fmla="*/ 3746 h 791"/>
                  <a:gd name="T78" fmla="*/ 3991 w 1080"/>
                  <a:gd name="T79" fmla="*/ 3755 h 791"/>
                  <a:gd name="T80" fmla="*/ 4478 w 1080"/>
                  <a:gd name="T81" fmla="*/ 3668 h 791"/>
                  <a:gd name="T82" fmla="*/ 4917 w 1080"/>
                  <a:gd name="T83" fmla="*/ 3393 h 791"/>
                  <a:gd name="T84" fmla="*/ 5065 w 1080"/>
                  <a:gd name="T85" fmla="*/ 3003 h 791"/>
                  <a:gd name="T86" fmla="*/ 5065 w 1080"/>
                  <a:gd name="T87" fmla="*/ 2976 h 791"/>
                  <a:gd name="T88" fmla="*/ 5060 w 1080"/>
                  <a:gd name="T89" fmla="*/ 2960 h 791"/>
                  <a:gd name="T90" fmla="*/ 5227 w 1080"/>
                  <a:gd name="T91" fmla="*/ 2898 h 791"/>
                  <a:gd name="T92" fmla="*/ 5647 w 1080"/>
                  <a:gd name="T93" fmla="*/ 2676 h 791"/>
                  <a:gd name="T94" fmla="*/ 5847 w 1080"/>
                  <a:gd name="T95" fmla="*/ 2349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80"/>
                  <a:gd name="T145" fmla="*/ 0 h 791"/>
                  <a:gd name="T146" fmla="*/ 1080 w 1080"/>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80" h="791">
                    <a:moveTo>
                      <a:pt x="1079" y="428"/>
                    </a:moveTo>
                    <a:lnTo>
                      <a:pt x="1076" y="417"/>
                    </a:lnTo>
                    <a:lnTo>
                      <a:pt x="1073" y="406"/>
                    </a:lnTo>
                    <a:lnTo>
                      <a:pt x="1069" y="395"/>
                    </a:lnTo>
                    <a:lnTo>
                      <a:pt x="1063" y="385"/>
                    </a:lnTo>
                    <a:lnTo>
                      <a:pt x="1056" y="375"/>
                    </a:lnTo>
                    <a:lnTo>
                      <a:pt x="1048" y="366"/>
                    </a:lnTo>
                    <a:lnTo>
                      <a:pt x="1038" y="358"/>
                    </a:lnTo>
                    <a:lnTo>
                      <a:pt x="1029" y="349"/>
                    </a:lnTo>
                    <a:lnTo>
                      <a:pt x="1030" y="344"/>
                    </a:lnTo>
                    <a:lnTo>
                      <a:pt x="1032" y="339"/>
                    </a:lnTo>
                    <a:lnTo>
                      <a:pt x="1033" y="332"/>
                    </a:lnTo>
                    <a:lnTo>
                      <a:pt x="1034" y="327"/>
                    </a:lnTo>
                    <a:lnTo>
                      <a:pt x="1034" y="320"/>
                    </a:lnTo>
                    <a:lnTo>
                      <a:pt x="1035" y="315"/>
                    </a:lnTo>
                    <a:lnTo>
                      <a:pt x="1035" y="308"/>
                    </a:lnTo>
                    <a:lnTo>
                      <a:pt x="1034" y="302"/>
                    </a:lnTo>
                    <a:lnTo>
                      <a:pt x="1027" y="271"/>
                    </a:lnTo>
                    <a:lnTo>
                      <a:pt x="1013" y="243"/>
                    </a:lnTo>
                    <a:lnTo>
                      <a:pt x="993" y="217"/>
                    </a:lnTo>
                    <a:lnTo>
                      <a:pt x="965" y="195"/>
                    </a:lnTo>
                    <a:lnTo>
                      <a:pt x="934" y="176"/>
                    </a:lnTo>
                    <a:lnTo>
                      <a:pt x="896" y="161"/>
                    </a:lnTo>
                    <a:lnTo>
                      <a:pt x="856" y="152"/>
                    </a:lnTo>
                    <a:lnTo>
                      <a:pt x="812" y="146"/>
                    </a:lnTo>
                    <a:lnTo>
                      <a:pt x="801" y="113"/>
                    </a:lnTo>
                    <a:lnTo>
                      <a:pt x="783" y="83"/>
                    </a:lnTo>
                    <a:lnTo>
                      <a:pt x="756" y="56"/>
                    </a:lnTo>
                    <a:lnTo>
                      <a:pt x="721" y="34"/>
                    </a:lnTo>
                    <a:lnTo>
                      <a:pt x="682" y="17"/>
                    </a:lnTo>
                    <a:lnTo>
                      <a:pt x="636" y="5"/>
                    </a:lnTo>
                    <a:lnTo>
                      <a:pt x="588" y="0"/>
                    </a:lnTo>
                    <a:lnTo>
                      <a:pt x="536" y="1"/>
                    </a:lnTo>
                    <a:lnTo>
                      <a:pt x="498" y="5"/>
                    </a:lnTo>
                    <a:lnTo>
                      <a:pt x="462" y="14"/>
                    </a:lnTo>
                    <a:lnTo>
                      <a:pt x="429" y="24"/>
                    </a:lnTo>
                    <a:lnTo>
                      <a:pt x="397" y="39"/>
                    </a:lnTo>
                    <a:lnTo>
                      <a:pt x="370" y="56"/>
                    </a:lnTo>
                    <a:lnTo>
                      <a:pt x="345" y="74"/>
                    </a:lnTo>
                    <a:lnTo>
                      <a:pt x="324" y="96"/>
                    </a:lnTo>
                    <a:lnTo>
                      <a:pt x="308" y="118"/>
                    </a:lnTo>
                    <a:lnTo>
                      <a:pt x="300" y="118"/>
                    </a:lnTo>
                    <a:lnTo>
                      <a:pt x="294" y="118"/>
                    </a:lnTo>
                    <a:lnTo>
                      <a:pt x="286" y="117"/>
                    </a:lnTo>
                    <a:lnTo>
                      <a:pt x="279" y="117"/>
                    </a:lnTo>
                    <a:lnTo>
                      <a:pt x="271" y="117"/>
                    </a:lnTo>
                    <a:lnTo>
                      <a:pt x="264" y="118"/>
                    </a:lnTo>
                    <a:lnTo>
                      <a:pt x="256" y="118"/>
                    </a:lnTo>
                    <a:lnTo>
                      <a:pt x="248" y="118"/>
                    </a:lnTo>
                    <a:lnTo>
                      <a:pt x="196" y="127"/>
                    </a:lnTo>
                    <a:lnTo>
                      <a:pt x="147" y="141"/>
                    </a:lnTo>
                    <a:lnTo>
                      <a:pt x="104" y="160"/>
                    </a:lnTo>
                    <a:lnTo>
                      <a:pt x="67" y="185"/>
                    </a:lnTo>
                    <a:lnTo>
                      <a:pt x="36" y="214"/>
                    </a:lnTo>
                    <a:lnTo>
                      <a:pt x="15" y="245"/>
                    </a:lnTo>
                    <a:lnTo>
                      <a:pt x="3" y="280"/>
                    </a:lnTo>
                    <a:lnTo>
                      <a:pt x="0" y="316"/>
                    </a:lnTo>
                    <a:lnTo>
                      <a:pt x="3" y="335"/>
                    </a:lnTo>
                    <a:lnTo>
                      <a:pt x="9" y="355"/>
                    </a:lnTo>
                    <a:lnTo>
                      <a:pt x="19" y="372"/>
                    </a:lnTo>
                    <a:lnTo>
                      <a:pt x="31" y="390"/>
                    </a:lnTo>
                    <a:lnTo>
                      <a:pt x="46" y="405"/>
                    </a:lnTo>
                    <a:lnTo>
                      <a:pt x="64" y="419"/>
                    </a:lnTo>
                    <a:lnTo>
                      <a:pt x="83" y="432"/>
                    </a:lnTo>
                    <a:lnTo>
                      <a:pt x="105" y="443"/>
                    </a:lnTo>
                    <a:lnTo>
                      <a:pt x="91" y="454"/>
                    </a:lnTo>
                    <a:lnTo>
                      <a:pt x="79" y="466"/>
                    </a:lnTo>
                    <a:lnTo>
                      <a:pt x="69" y="478"/>
                    </a:lnTo>
                    <a:lnTo>
                      <a:pt x="60" y="491"/>
                    </a:lnTo>
                    <a:lnTo>
                      <a:pt x="54" y="505"/>
                    </a:lnTo>
                    <a:lnTo>
                      <a:pt x="49" y="518"/>
                    </a:lnTo>
                    <a:lnTo>
                      <a:pt x="46" y="533"/>
                    </a:lnTo>
                    <a:lnTo>
                      <a:pt x="47" y="547"/>
                    </a:lnTo>
                    <a:lnTo>
                      <a:pt x="53" y="574"/>
                    </a:lnTo>
                    <a:lnTo>
                      <a:pt x="67" y="598"/>
                    </a:lnTo>
                    <a:lnTo>
                      <a:pt x="88" y="620"/>
                    </a:lnTo>
                    <a:lnTo>
                      <a:pt x="114" y="637"/>
                    </a:lnTo>
                    <a:lnTo>
                      <a:pt x="144" y="651"/>
                    </a:lnTo>
                    <a:lnTo>
                      <a:pt x="179" y="661"/>
                    </a:lnTo>
                    <a:lnTo>
                      <a:pt x="217" y="666"/>
                    </a:lnTo>
                    <a:lnTo>
                      <a:pt x="258" y="666"/>
                    </a:lnTo>
                    <a:lnTo>
                      <a:pt x="259" y="666"/>
                    </a:lnTo>
                    <a:lnTo>
                      <a:pt x="260" y="666"/>
                    </a:lnTo>
                    <a:lnTo>
                      <a:pt x="262" y="665"/>
                    </a:lnTo>
                    <a:lnTo>
                      <a:pt x="264" y="665"/>
                    </a:lnTo>
                    <a:lnTo>
                      <a:pt x="265" y="665"/>
                    </a:lnTo>
                    <a:lnTo>
                      <a:pt x="267" y="665"/>
                    </a:lnTo>
                    <a:lnTo>
                      <a:pt x="268" y="665"/>
                    </a:lnTo>
                    <a:lnTo>
                      <a:pt x="269" y="665"/>
                    </a:lnTo>
                    <a:lnTo>
                      <a:pt x="269" y="666"/>
                    </a:lnTo>
                    <a:lnTo>
                      <a:pt x="269" y="667"/>
                    </a:lnTo>
                    <a:lnTo>
                      <a:pt x="269" y="669"/>
                    </a:lnTo>
                    <a:lnTo>
                      <a:pt x="269" y="670"/>
                    </a:lnTo>
                    <a:lnTo>
                      <a:pt x="269" y="672"/>
                    </a:lnTo>
                    <a:lnTo>
                      <a:pt x="269" y="673"/>
                    </a:lnTo>
                    <a:lnTo>
                      <a:pt x="269" y="674"/>
                    </a:lnTo>
                    <a:lnTo>
                      <a:pt x="269" y="676"/>
                    </a:lnTo>
                    <a:lnTo>
                      <a:pt x="275" y="701"/>
                    </a:lnTo>
                    <a:lnTo>
                      <a:pt x="289" y="725"/>
                    </a:lnTo>
                    <a:lnTo>
                      <a:pt x="308" y="745"/>
                    </a:lnTo>
                    <a:lnTo>
                      <a:pt x="333" y="762"/>
                    </a:lnTo>
                    <a:lnTo>
                      <a:pt x="362" y="776"/>
                    </a:lnTo>
                    <a:lnTo>
                      <a:pt x="396" y="785"/>
                    </a:lnTo>
                    <a:lnTo>
                      <a:pt x="433" y="790"/>
                    </a:lnTo>
                    <a:lnTo>
                      <a:pt x="472" y="790"/>
                    </a:lnTo>
                    <a:lnTo>
                      <a:pt x="499" y="786"/>
                    </a:lnTo>
                    <a:lnTo>
                      <a:pt x="524" y="780"/>
                    </a:lnTo>
                    <a:lnTo>
                      <a:pt x="549" y="772"/>
                    </a:lnTo>
                    <a:lnTo>
                      <a:pt x="571" y="762"/>
                    </a:lnTo>
                    <a:lnTo>
                      <a:pt x="592" y="750"/>
                    </a:lnTo>
                    <a:lnTo>
                      <a:pt x="609" y="737"/>
                    </a:lnTo>
                    <a:lnTo>
                      <a:pt x="624" y="722"/>
                    </a:lnTo>
                    <a:lnTo>
                      <a:pt x="636" y="707"/>
                    </a:lnTo>
                    <a:lnTo>
                      <a:pt x="649" y="711"/>
                    </a:lnTo>
                    <a:lnTo>
                      <a:pt x="662" y="715"/>
                    </a:lnTo>
                    <a:lnTo>
                      <a:pt x="676" y="718"/>
                    </a:lnTo>
                    <a:lnTo>
                      <a:pt x="691" y="721"/>
                    </a:lnTo>
                    <a:lnTo>
                      <a:pt x="705" y="722"/>
                    </a:lnTo>
                    <a:lnTo>
                      <a:pt x="720" y="723"/>
                    </a:lnTo>
                    <a:lnTo>
                      <a:pt x="735" y="723"/>
                    </a:lnTo>
                    <a:lnTo>
                      <a:pt x="751" y="722"/>
                    </a:lnTo>
                    <a:lnTo>
                      <a:pt x="789" y="717"/>
                    </a:lnTo>
                    <a:lnTo>
                      <a:pt x="825" y="706"/>
                    </a:lnTo>
                    <a:lnTo>
                      <a:pt x="857" y="692"/>
                    </a:lnTo>
                    <a:lnTo>
                      <a:pt x="884" y="673"/>
                    </a:lnTo>
                    <a:lnTo>
                      <a:pt x="906" y="653"/>
                    </a:lnTo>
                    <a:lnTo>
                      <a:pt x="922" y="630"/>
                    </a:lnTo>
                    <a:lnTo>
                      <a:pt x="932" y="604"/>
                    </a:lnTo>
                    <a:lnTo>
                      <a:pt x="933" y="578"/>
                    </a:lnTo>
                    <a:lnTo>
                      <a:pt x="933" y="577"/>
                    </a:lnTo>
                    <a:lnTo>
                      <a:pt x="933" y="575"/>
                    </a:lnTo>
                    <a:lnTo>
                      <a:pt x="933" y="573"/>
                    </a:lnTo>
                    <a:lnTo>
                      <a:pt x="933" y="572"/>
                    </a:lnTo>
                    <a:lnTo>
                      <a:pt x="932" y="571"/>
                    </a:lnTo>
                    <a:lnTo>
                      <a:pt x="932" y="570"/>
                    </a:lnTo>
                    <a:lnTo>
                      <a:pt x="932" y="569"/>
                    </a:lnTo>
                    <a:lnTo>
                      <a:pt x="932" y="567"/>
                    </a:lnTo>
                    <a:lnTo>
                      <a:pt x="963" y="558"/>
                    </a:lnTo>
                    <a:lnTo>
                      <a:pt x="993" y="546"/>
                    </a:lnTo>
                    <a:lnTo>
                      <a:pt x="1019" y="532"/>
                    </a:lnTo>
                    <a:lnTo>
                      <a:pt x="1040" y="515"/>
                    </a:lnTo>
                    <a:lnTo>
                      <a:pt x="1058" y="495"/>
                    </a:lnTo>
                    <a:lnTo>
                      <a:pt x="1070" y="473"/>
                    </a:lnTo>
                    <a:lnTo>
                      <a:pt x="1077" y="452"/>
                    </a:lnTo>
                    <a:lnTo>
                      <a:pt x="1079" y="428"/>
                    </a:lnTo>
                  </a:path>
                </a:pathLst>
              </a:custGeom>
              <a:solidFill>
                <a:srgbClr val="006699"/>
              </a:solidFill>
              <a:ln w="19050" cap="rnd" cmpd="sng">
                <a:solidFill>
                  <a:srgbClr val="006699"/>
                </a:solidFill>
                <a:round/>
                <a:headEnd/>
                <a:tailEnd/>
              </a:ln>
            </p:spPr>
            <p:txBody>
              <a:bodyPr/>
              <a:lstStyle/>
              <a:p>
                <a:endParaRPr lang="zh-CN" altLang="en-US" sz="1100"/>
              </a:p>
            </p:txBody>
          </p:sp>
          <p:sp>
            <p:nvSpPr>
              <p:cNvPr id="5182" name="Freeform 6"/>
              <p:cNvSpPr>
                <a:spLocks/>
              </p:cNvSpPr>
              <p:nvPr/>
            </p:nvSpPr>
            <p:spPr bwMode="auto">
              <a:xfrm>
                <a:off x="759" y="732"/>
                <a:ext cx="1894" cy="1369"/>
              </a:xfrm>
              <a:custGeom>
                <a:avLst/>
                <a:gdLst>
                  <a:gd name="T0" fmla="*/ 5812 w 1078"/>
                  <a:gd name="T1" fmla="*/ 2099 h 791"/>
                  <a:gd name="T2" fmla="*/ 5722 w 1078"/>
                  <a:gd name="T3" fmla="*/ 1938 h 791"/>
                  <a:gd name="T4" fmla="*/ 5570 w 1078"/>
                  <a:gd name="T5" fmla="*/ 1809 h 791"/>
                  <a:gd name="T6" fmla="*/ 5591 w 1078"/>
                  <a:gd name="T7" fmla="*/ 1722 h 791"/>
                  <a:gd name="T8" fmla="*/ 5603 w 1078"/>
                  <a:gd name="T9" fmla="*/ 1627 h 791"/>
                  <a:gd name="T10" fmla="*/ 5570 w 1078"/>
                  <a:gd name="T11" fmla="*/ 1405 h 791"/>
                  <a:gd name="T12" fmla="*/ 5232 w 1078"/>
                  <a:gd name="T13" fmla="*/ 1007 h 791"/>
                  <a:gd name="T14" fmla="*/ 4630 w 1078"/>
                  <a:gd name="T15" fmla="*/ 782 h 791"/>
                  <a:gd name="T16" fmla="*/ 4236 w 1078"/>
                  <a:gd name="T17" fmla="*/ 426 h 791"/>
                  <a:gd name="T18" fmla="*/ 3690 w 1078"/>
                  <a:gd name="T19" fmla="*/ 87 h 791"/>
                  <a:gd name="T20" fmla="*/ 2908 w 1078"/>
                  <a:gd name="T21" fmla="*/ 0 h 791"/>
                  <a:gd name="T22" fmla="*/ 2316 w 1078"/>
                  <a:gd name="T23" fmla="*/ 126 h 791"/>
                  <a:gd name="T24" fmla="*/ 1871 w 1078"/>
                  <a:gd name="T25" fmla="*/ 384 h 791"/>
                  <a:gd name="T26" fmla="*/ 1627 w 1078"/>
                  <a:gd name="T27" fmla="*/ 611 h 791"/>
                  <a:gd name="T28" fmla="*/ 1504 w 1078"/>
                  <a:gd name="T29" fmla="*/ 606 h 791"/>
                  <a:gd name="T30" fmla="*/ 1383 w 1078"/>
                  <a:gd name="T31" fmla="*/ 611 h 791"/>
                  <a:gd name="T32" fmla="*/ 794 w 1078"/>
                  <a:gd name="T33" fmla="*/ 725 h 791"/>
                  <a:gd name="T34" fmla="*/ 195 w 1078"/>
                  <a:gd name="T35" fmla="*/ 1108 h 791"/>
                  <a:gd name="T36" fmla="*/ 0 w 1078"/>
                  <a:gd name="T37" fmla="*/ 1639 h 791"/>
                  <a:gd name="T38" fmla="*/ 98 w 1078"/>
                  <a:gd name="T39" fmla="*/ 1930 h 791"/>
                  <a:gd name="T40" fmla="*/ 337 w 1078"/>
                  <a:gd name="T41" fmla="*/ 2172 h 791"/>
                  <a:gd name="T42" fmla="*/ 494 w 1078"/>
                  <a:gd name="T43" fmla="*/ 2354 h 791"/>
                  <a:gd name="T44" fmla="*/ 322 w 1078"/>
                  <a:gd name="T45" fmla="*/ 2546 h 791"/>
                  <a:gd name="T46" fmla="*/ 249 w 1078"/>
                  <a:gd name="T47" fmla="*/ 2759 h 791"/>
                  <a:gd name="T48" fmla="*/ 358 w 1078"/>
                  <a:gd name="T49" fmla="*/ 3100 h 791"/>
                  <a:gd name="T50" fmla="*/ 775 w 1078"/>
                  <a:gd name="T51" fmla="*/ 3377 h 791"/>
                  <a:gd name="T52" fmla="*/ 1395 w 1078"/>
                  <a:gd name="T53" fmla="*/ 3455 h 791"/>
                  <a:gd name="T54" fmla="*/ 1416 w 1078"/>
                  <a:gd name="T55" fmla="*/ 3448 h 791"/>
                  <a:gd name="T56" fmla="*/ 1439 w 1078"/>
                  <a:gd name="T57" fmla="*/ 3448 h 791"/>
                  <a:gd name="T58" fmla="*/ 1460 w 1078"/>
                  <a:gd name="T59" fmla="*/ 3455 h 791"/>
                  <a:gd name="T60" fmla="*/ 1455 w 1078"/>
                  <a:gd name="T61" fmla="*/ 3475 h 791"/>
                  <a:gd name="T62" fmla="*/ 1460 w 1078"/>
                  <a:gd name="T63" fmla="*/ 3496 h 791"/>
                  <a:gd name="T64" fmla="*/ 1557 w 1078"/>
                  <a:gd name="T65" fmla="*/ 3754 h 791"/>
                  <a:gd name="T66" fmla="*/ 1963 w 1078"/>
                  <a:gd name="T67" fmla="*/ 4017 h 791"/>
                  <a:gd name="T68" fmla="*/ 2556 w 1078"/>
                  <a:gd name="T69" fmla="*/ 4095 h 791"/>
                  <a:gd name="T70" fmla="*/ 2973 w 1078"/>
                  <a:gd name="T71" fmla="*/ 4001 h 791"/>
                  <a:gd name="T72" fmla="*/ 3303 w 1078"/>
                  <a:gd name="T73" fmla="*/ 3821 h 791"/>
                  <a:gd name="T74" fmla="*/ 3516 w 1078"/>
                  <a:gd name="T75" fmla="*/ 3688 h 791"/>
                  <a:gd name="T76" fmla="*/ 3739 w 1078"/>
                  <a:gd name="T77" fmla="*/ 3731 h 791"/>
                  <a:gd name="T78" fmla="*/ 3985 w 1078"/>
                  <a:gd name="T79" fmla="*/ 3747 h 791"/>
                  <a:gd name="T80" fmla="*/ 4473 w 1078"/>
                  <a:gd name="T81" fmla="*/ 3660 h 791"/>
                  <a:gd name="T82" fmla="*/ 4909 w 1078"/>
                  <a:gd name="T83" fmla="*/ 3385 h 791"/>
                  <a:gd name="T84" fmla="*/ 5053 w 1078"/>
                  <a:gd name="T85" fmla="*/ 2996 h 791"/>
                  <a:gd name="T86" fmla="*/ 5049 w 1078"/>
                  <a:gd name="T87" fmla="*/ 2972 h 791"/>
                  <a:gd name="T88" fmla="*/ 5049 w 1078"/>
                  <a:gd name="T89" fmla="*/ 2951 h 791"/>
                  <a:gd name="T90" fmla="*/ 5223 w 1078"/>
                  <a:gd name="T91" fmla="*/ 2894 h 791"/>
                  <a:gd name="T92" fmla="*/ 5633 w 1078"/>
                  <a:gd name="T93" fmla="*/ 2660 h 791"/>
                  <a:gd name="T94" fmla="*/ 5831 w 1078"/>
                  <a:gd name="T95" fmla="*/ 2333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78"/>
                  <a:gd name="T145" fmla="*/ 0 h 791"/>
                  <a:gd name="T146" fmla="*/ 1078 w 1078"/>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78" h="791">
                    <a:moveTo>
                      <a:pt x="1077" y="428"/>
                    </a:moveTo>
                    <a:lnTo>
                      <a:pt x="1075" y="416"/>
                    </a:lnTo>
                    <a:lnTo>
                      <a:pt x="1072" y="405"/>
                    </a:lnTo>
                    <a:lnTo>
                      <a:pt x="1068" y="395"/>
                    </a:lnTo>
                    <a:lnTo>
                      <a:pt x="1062" y="384"/>
                    </a:lnTo>
                    <a:lnTo>
                      <a:pt x="1055" y="374"/>
                    </a:lnTo>
                    <a:lnTo>
                      <a:pt x="1046" y="366"/>
                    </a:lnTo>
                    <a:lnTo>
                      <a:pt x="1037" y="357"/>
                    </a:lnTo>
                    <a:lnTo>
                      <a:pt x="1027" y="349"/>
                    </a:lnTo>
                    <a:lnTo>
                      <a:pt x="1029" y="344"/>
                    </a:lnTo>
                    <a:lnTo>
                      <a:pt x="1030" y="337"/>
                    </a:lnTo>
                    <a:lnTo>
                      <a:pt x="1031" y="332"/>
                    </a:lnTo>
                    <a:lnTo>
                      <a:pt x="1032" y="325"/>
                    </a:lnTo>
                    <a:lnTo>
                      <a:pt x="1033" y="320"/>
                    </a:lnTo>
                    <a:lnTo>
                      <a:pt x="1033" y="314"/>
                    </a:lnTo>
                    <a:lnTo>
                      <a:pt x="1033" y="307"/>
                    </a:lnTo>
                    <a:lnTo>
                      <a:pt x="1033" y="302"/>
                    </a:lnTo>
                    <a:lnTo>
                      <a:pt x="1027" y="271"/>
                    </a:lnTo>
                    <a:lnTo>
                      <a:pt x="1012" y="242"/>
                    </a:lnTo>
                    <a:lnTo>
                      <a:pt x="992" y="217"/>
                    </a:lnTo>
                    <a:lnTo>
                      <a:pt x="965" y="194"/>
                    </a:lnTo>
                    <a:lnTo>
                      <a:pt x="932" y="176"/>
                    </a:lnTo>
                    <a:lnTo>
                      <a:pt x="895" y="161"/>
                    </a:lnTo>
                    <a:lnTo>
                      <a:pt x="854" y="151"/>
                    </a:lnTo>
                    <a:lnTo>
                      <a:pt x="811" y="146"/>
                    </a:lnTo>
                    <a:lnTo>
                      <a:pt x="801" y="113"/>
                    </a:lnTo>
                    <a:lnTo>
                      <a:pt x="781" y="82"/>
                    </a:lnTo>
                    <a:lnTo>
                      <a:pt x="754" y="56"/>
                    </a:lnTo>
                    <a:lnTo>
                      <a:pt x="720" y="34"/>
                    </a:lnTo>
                    <a:lnTo>
                      <a:pt x="680" y="17"/>
                    </a:lnTo>
                    <a:lnTo>
                      <a:pt x="636" y="5"/>
                    </a:lnTo>
                    <a:lnTo>
                      <a:pt x="587" y="0"/>
                    </a:lnTo>
                    <a:lnTo>
                      <a:pt x="536" y="0"/>
                    </a:lnTo>
                    <a:lnTo>
                      <a:pt x="498" y="5"/>
                    </a:lnTo>
                    <a:lnTo>
                      <a:pt x="461" y="14"/>
                    </a:lnTo>
                    <a:lnTo>
                      <a:pt x="427" y="24"/>
                    </a:lnTo>
                    <a:lnTo>
                      <a:pt x="397" y="39"/>
                    </a:lnTo>
                    <a:lnTo>
                      <a:pt x="369" y="56"/>
                    </a:lnTo>
                    <a:lnTo>
                      <a:pt x="345" y="74"/>
                    </a:lnTo>
                    <a:lnTo>
                      <a:pt x="324" y="95"/>
                    </a:lnTo>
                    <a:lnTo>
                      <a:pt x="308" y="118"/>
                    </a:lnTo>
                    <a:lnTo>
                      <a:pt x="300" y="118"/>
                    </a:lnTo>
                    <a:lnTo>
                      <a:pt x="293" y="117"/>
                    </a:lnTo>
                    <a:lnTo>
                      <a:pt x="285" y="117"/>
                    </a:lnTo>
                    <a:lnTo>
                      <a:pt x="277" y="117"/>
                    </a:lnTo>
                    <a:lnTo>
                      <a:pt x="270" y="117"/>
                    </a:lnTo>
                    <a:lnTo>
                      <a:pt x="263" y="117"/>
                    </a:lnTo>
                    <a:lnTo>
                      <a:pt x="255" y="118"/>
                    </a:lnTo>
                    <a:lnTo>
                      <a:pt x="248" y="118"/>
                    </a:lnTo>
                    <a:lnTo>
                      <a:pt x="195" y="126"/>
                    </a:lnTo>
                    <a:lnTo>
                      <a:pt x="146" y="140"/>
                    </a:lnTo>
                    <a:lnTo>
                      <a:pt x="104" y="160"/>
                    </a:lnTo>
                    <a:lnTo>
                      <a:pt x="66" y="184"/>
                    </a:lnTo>
                    <a:lnTo>
                      <a:pt x="36" y="214"/>
                    </a:lnTo>
                    <a:lnTo>
                      <a:pt x="15" y="245"/>
                    </a:lnTo>
                    <a:lnTo>
                      <a:pt x="2" y="279"/>
                    </a:lnTo>
                    <a:lnTo>
                      <a:pt x="0" y="316"/>
                    </a:lnTo>
                    <a:lnTo>
                      <a:pt x="3" y="335"/>
                    </a:lnTo>
                    <a:lnTo>
                      <a:pt x="9" y="354"/>
                    </a:lnTo>
                    <a:lnTo>
                      <a:pt x="18" y="372"/>
                    </a:lnTo>
                    <a:lnTo>
                      <a:pt x="31" y="389"/>
                    </a:lnTo>
                    <a:lnTo>
                      <a:pt x="45" y="405"/>
                    </a:lnTo>
                    <a:lnTo>
                      <a:pt x="62" y="419"/>
                    </a:lnTo>
                    <a:lnTo>
                      <a:pt x="82" y="432"/>
                    </a:lnTo>
                    <a:lnTo>
                      <a:pt x="104" y="443"/>
                    </a:lnTo>
                    <a:lnTo>
                      <a:pt x="91" y="454"/>
                    </a:lnTo>
                    <a:lnTo>
                      <a:pt x="79" y="466"/>
                    </a:lnTo>
                    <a:lnTo>
                      <a:pt x="68" y="478"/>
                    </a:lnTo>
                    <a:lnTo>
                      <a:pt x="59" y="491"/>
                    </a:lnTo>
                    <a:lnTo>
                      <a:pt x="53" y="504"/>
                    </a:lnTo>
                    <a:lnTo>
                      <a:pt x="48" y="518"/>
                    </a:lnTo>
                    <a:lnTo>
                      <a:pt x="46" y="532"/>
                    </a:lnTo>
                    <a:lnTo>
                      <a:pt x="46" y="547"/>
                    </a:lnTo>
                    <a:lnTo>
                      <a:pt x="53" y="573"/>
                    </a:lnTo>
                    <a:lnTo>
                      <a:pt x="66" y="598"/>
                    </a:lnTo>
                    <a:lnTo>
                      <a:pt x="86" y="619"/>
                    </a:lnTo>
                    <a:lnTo>
                      <a:pt x="112" y="637"/>
                    </a:lnTo>
                    <a:lnTo>
                      <a:pt x="143" y="651"/>
                    </a:lnTo>
                    <a:lnTo>
                      <a:pt x="179" y="661"/>
                    </a:lnTo>
                    <a:lnTo>
                      <a:pt x="217" y="666"/>
                    </a:lnTo>
                    <a:lnTo>
                      <a:pt x="257" y="666"/>
                    </a:lnTo>
                    <a:lnTo>
                      <a:pt x="258" y="665"/>
                    </a:lnTo>
                    <a:lnTo>
                      <a:pt x="260" y="665"/>
                    </a:lnTo>
                    <a:lnTo>
                      <a:pt x="261" y="665"/>
                    </a:lnTo>
                    <a:lnTo>
                      <a:pt x="262" y="665"/>
                    </a:lnTo>
                    <a:lnTo>
                      <a:pt x="264" y="665"/>
                    </a:lnTo>
                    <a:lnTo>
                      <a:pt x="265" y="665"/>
                    </a:lnTo>
                    <a:lnTo>
                      <a:pt x="267" y="665"/>
                    </a:lnTo>
                    <a:lnTo>
                      <a:pt x="269" y="663"/>
                    </a:lnTo>
                    <a:lnTo>
                      <a:pt x="269" y="666"/>
                    </a:lnTo>
                    <a:lnTo>
                      <a:pt x="268" y="667"/>
                    </a:lnTo>
                    <a:lnTo>
                      <a:pt x="268" y="668"/>
                    </a:lnTo>
                    <a:lnTo>
                      <a:pt x="268" y="670"/>
                    </a:lnTo>
                    <a:lnTo>
                      <a:pt x="268" y="671"/>
                    </a:lnTo>
                    <a:lnTo>
                      <a:pt x="269" y="673"/>
                    </a:lnTo>
                    <a:lnTo>
                      <a:pt x="269" y="674"/>
                    </a:lnTo>
                    <a:lnTo>
                      <a:pt x="269" y="675"/>
                    </a:lnTo>
                    <a:lnTo>
                      <a:pt x="274" y="701"/>
                    </a:lnTo>
                    <a:lnTo>
                      <a:pt x="287" y="724"/>
                    </a:lnTo>
                    <a:lnTo>
                      <a:pt x="307" y="745"/>
                    </a:lnTo>
                    <a:lnTo>
                      <a:pt x="332" y="762"/>
                    </a:lnTo>
                    <a:lnTo>
                      <a:pt x="362" y="775"/>
                    </a:lnTo>
                    <a:lnTo>
                      <a:pt x="395" y="785"/>
                    </a:lnTo>
                    <a:lnTo>
                      <a:pt x="432" y="790"/>
                    </a:lnTo>
                    <a:lnTo>
                      <a:pt x="471" y="790"/>
                    </a:lnTo>
                    <a:lnTo>
                      <a:pt x="498" y="785"/>
                    </a:lnTo>
                    <a:lnTo>
                      <a:pt x="524" y="780"/>
                    </a:lnTo>
                    <a:lnTo>
                      <a:pt x="548" y="772"/>
                    </a:lnTo>
                    <a:lnTo>
                      <a:pt x="571" y="762"/>
                    </a:lnTo>
                    <a:lnTo>
                      <a:pt x="590" y="750"/>
                    </a:lnTo>
                    <a:lnTo>
                      <a:pt x="609" y="737"/>
                    </a:lnTo>
                    <a:lnTo>
                      <a:pt x="624" y="722"/>
                    </a:lnTo>
                    <a:lnTo>
                      <a:pt x="636" y="706"/>
                    </a:lnTo>
                    <a:lnTo>
                      <a:pt x="648" y="711"/>
                    </a:lnTo>
                    <a:lnTo>
                      <a:pt x="662" y="715"/>
                    </a:lnTo>
                    <a:lnTo>
                      <a:pt x="675" y="718"/>
                    </a:lnTo>
                    <a:lnTo>
                      <a:pt x="689" y="720"/>
                    </a:lnTo>
                    <a:lnTo>
                      <a:pt x="704" y="722"/>
                    </a:lnTo>
                    <a:lnTo>
                      <a:pt x="719" y="723"/>
                    </a:lnTo>
                    <a:lnTo>
                      <a:pt x="735" y="723"/>
                    </a:lnTo>
                    <a:lnTo>
                      <a:pt x="750" y="722"/>
                    </a:lnTo>
                    <a:lnTo>
                      <a:pt x="789" y="717"/>
                    </a:lnTo>
                    <a:lnTo>
                      <a:pt x="825" y="706"/>
                    </a:lnTo>
                    <a:lnTo>
                      <a:pt x="856" y="692"/>
                    </a:lnTo>
                    <a:lnTo>
                      <a:pt x="883" y="673"/>
                    </a:lnTo>
                    <a:lnTo>
                      <a:pt x="905" y="653"/>
                    </a:lnTo>
                    <a:lnTo>
                      <a:pt x="921" y="629"/>
                    </a:lnTo>
                    <a:lnTo>
                      <a:pt x="930" y="604"/>
                    </a:lnTo>
                    <a:lnTo>
                      <a:pt x="932" y="578"/>
                    </a:lnTo>
                    <a:lnTo>
                      <a:pt x="932" y="577"/>
                    </a:lnTo>
                    <a:lnTo>
                      <a:pt x="931" y="574"/>
                    </a:lnTo>
                    <a:lnTo>
                      <a:pt x="931" y="573"/>
                    </a:lnTo>
                    <a:lnTo>
                      <a:pt x="931" y="572"/>
                    </a:lnTo>
                    <a:lnTo>
                      <a:pt x="931" y="571"/>
                    </a:lnTo>
                    <a:lnTo>
                      <a:pt x="931" y="569"/>
                    </a:lnTo>
                    <a:lnTo>
                      <a:pt x="930" y="568"/>
                    </a:lnTo>
                    <a:lnTo>
                      <a:pt x="930" y="567"/>
                    </a:lnTo>
                    <a:lnTo>
                      <a:pt x="963" y="558"/>
                    </a:lnTo>
                    <a:lnTo>
                      <a:pt x="991" y="546"/>
                    </a:lnTo>
                    <a:lnTo>
                      <a:pt x="1017" y="531"/>
                    </a:lnTo>
                    <a:lnTo>
                      <a:pt x="1039" y="513"/>
                    </a:lnTo>
                    <a:lnTo>
                      <a:pt x="1056" y="495"/>
                    </a:lnTo>
                    <a:lnTo>
                      <a:pt x="1069" y="473"/>
                    </a:lnTo>
                    <a:lnTo>
                      <a:pt x="1075" y="450"/>
                    </a:lnTo>
                    <a:lnTo>
                      <a:pt x="1077" y="428"/>
                    </a:lnTo>
                  </a:path>
                </a:pathLst>
              </a:custGeom>
              <a:solidFill>
                <a:schemeClr val="bg1"/>
              </a:solidFill>
              <a:ln w="19050" cap="rnd" cmpd="sng">
                <a:solidFill>
                  <a:srgbClr val="006699"/>
                </a:solidFill>
                <a:round/>
                <a:headEnd/>
                <a:tailEnd/>
              </a:ln>
            </p:spPr>
            <p:txBody>
              <a:bodyPr/>
              <a:lstStyle/>
              <a:p>
                <a:endParaRPr lang="zh-CN" altLang="en-US" sz="1100"/>
              </a:p>
            </p:txBody>
          </p:sp>
        </p:grpSp>
        <p:sp>
          <p:nvSpPr>
            <p:cNvPr id="5124" name="Oval 171"/>
            <p:cNvSpPr>
              <a:spLocks noChangeArrowheads="1"/>
            </p:cNvSpPr>
            <p:nvPr/>
          </p:nvSpPr>
          <p:spPr bwMode="auto">
            <a:xfrm>
              <a:off x="1554989" y="3106475"/>
              <a:ext cx="1785798" cy="1834693"/>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100"/>
            </a:p>
          </p:txBody>
        </p:sp>
        <p:sp>
          <p:nvSpPr>
            <p:cNvPr id="5132" name="Text Box 8"/>
            <p:cNvSpPr txBox="1">
              <a:spLocks noChangeArrowheads="1"/>
            </p:cNvSpPr>
            <p:nvPr/>
          </p:nvSpPr>
          <p:spPr bwMode="auto">
            <a:xfrm>
              <a:off x="3659230" y="3594088"/>
              <a:ext cx="1476591" cy="253871"/>
            </a:xfrm>
            <a:prstGeom prst="rect">
              <a:avLst/>
            </a:prstGeom>
            <a:noFill/>
            <a:ln w="9525">
              <a:noFill/>
              <a:miter lim="800000"/>
              <a:headEnd/>
              <a:tailEnd/>
            </a:ln>
          </p:spPr>
          <p:txBody>
            <a:bodyPr wrap="none" lIns="91393" tIns="45698" rIns="91393" bIns="45698">
              <a:spAutoFit/>
            </a:bodyPr>
            <a:lstStyle/>
            <a:p>
              <a:pPr algn="ctr"/>
              <a:r>
                <a:rPr lang="en-US" altLang="zh-CN" sz="1050" b="1" dirty="0"/>
                <a:t>MPLS/IP Backbone </a:t>
              </a:r>
              <a:r>
                <a:rPr lang="en-US" altLang="zh-CN" sz="1050" b="1" dirty="0">
                  <a:solidFill>
                    <a:srgbClr val="4D4D4D"/>
                  </a:solidFill>
                </a:rPr>
                <a:t> </a:t>
              </a:r>
            </a:p>
          </p:txBody>
        </p:sp>
        <p:grpSp>
          <p:nvGrpSpPr>
            <p:cNvPr id="4" name="Group 16"/>
            <p:cNvGrpSpPr>
              <a:grpSpLocks/>
            </p:cNvGrpSpPr>
            <p:nvPr/>
          </p:nvGrpSpPr>
          <p:grpSpPr bwMode="auto">
            <a:xfrm>
              <a:off x="2796850" y="3520170"/>
              <a:ext cx="930910" cy="525780"/>
              <a:chOff x="3593" y="4294"/>
              <a:chExt cx="733" cy="414"/>
            </a:xfrm>
          </p:grpSpPr>
          <p:pic>
            <p:nvPicPr>
              <p:cNvPr id="5179" name="Picture 17"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5180" name="Text Box 18"/>
              <p:cNvSpPr txBox="1">
                <a:spLocks noChangeArrowheads="1"/>
              </p:cNvSpPr>
              <p:nvPr/>
            </p:nvSpPr>
            <p:spPr bwMode="auto">
              <a:xfrm>
                <a:off x="3593" y="4537"/>
                <a:ext cx="733" cy="171"/>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900" b="1" dirty="0">
                    <a:solidFill>
                      <a:schemeClr val="bg1"/>
                    </a:solidFill>
                    <a:latin typeface="FrutigerNext LT BlackCn" pitchFamily="34" charset="0"/>
                    <a:ea typeface="ＭＳ Ｐゴシック" pitchFamily="34" charset="-128"/>
                  </a:rPr>
                  <a:t>PE-1</a:t>
                </a:r>
              </a:p>
            </p:txBody>
          </p:sp>
        </p:grpSp>
        <p:sp>
          <p:nvSpPr>
            <p:cNvPr id="5134" name="Line 37"/>
            <p:cNvSpPr>
              <a:spLocks noChangeShapeType="1"/>
            </p:cNvSpPr>
            <p:nvPr/>
          </p:nvSpPr>
          <p:spPr bwMode="auto">
            <a:xfrm flipH="1" flipV="1">
              <a:off x="3167967" y="3970571"/>
              <a:ext cx="1" cy="460851"/>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100">
                <a:latin typeface="+mn-lt"/>
                <a:ea typeface="+mn-ea"/>
              </a:endParaRPr>
            </a:p>
          </p:txBody>
        </p:sp>
        <p:sp>
          <p:nvSpPr>
            <p:cNvPr id="5135" name="Line 40"/>
            <p:cNvSpPr>
              <a:spLocks noChangeShapeType="1"/>
            </p:cNvSpPr>
            <p:nvPr/>
          </p:nvSpPr>
          <p:spPr bwMode="auto">
            <a:xfrm flipV="1">
              <a:off x="5616508" y="3961316"/>
              <a:ext cx="1270" cy="461010"/>
            </a:xfrm>
            <a:prstGeom prst="line">
              <a:avLst/>
            </a:prstGeom>
            <a:noFill/>
            <a:ln w="9525">
              <a:solidFill>
                <a:schemeClr val="tx1"/>
              </a:solidFill>
              <a:round/>
              <a:headEnd/>
              <a:tailEnd/>
            </a:ln>
          </p:spPr>
          <p:txBody>
            <a:bodyPr/>
            <a:lstStyle/>
            <a:p>
              <a:endParaRPr lang="zh-CN" altLang="en-US" sz="1100"/>
            </a:p>
          </p:txBody>
        </p:sp>
        <p:sp>
          <p:nvSpPr>
            <p:cNvPr id="5139" name="Text Box 103"/>
            <p:cNvSpPr txBox="1">
              <a:spLocks noChangeArrowheads="1"/>
            </p:cNvSpPr>
            <p:nvPr/>
          </p:nvSpPr>
          <p:spPr bwMode="auto">
            <a:xfrm>
              <a:off x="1763688" y="4581128"/>
              <a:ext cx="893193" cy="246221"/>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#1</a:t>
              </a:r>
              <a:endParaRPr lang="en-US" altLang="zh-CN" sz="1000" b="1" dirty="0"/>
            </a:p>
          </p:txBody>
        </p:sp>
        <p:grpSp>
          <p:nvGrpSpPr>
            <p:cNvPr id="5" name="Group 13"/>
            <p:cNvGrpSpPr>
              <a:grpSpLocks/>
            </p:cNvGrpSpPr>
            <p:nvPr/>
          </p:nvGrpSpPr>
          <p:grpSpPr bwMode="auto">
            <a:xfrm>
              <a:off x="5156768" y="3478716"/>
              <a:ext cx="930910" cy="525780"/>
              <a:chOff x="3593" y="4294"/>
              <a:chExt cx="733" cy="414"/>
            </a:xfrm>
          </p:grpSpPr>
          <p:pic>
            <p:nvPicPr>
              <p:cNvPr id="5177" name="Picture 14"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5178" name="Text Box 15"/>
              <p:cNvSpPr txBox="1">
                <a:spLocks noChangeArrowheads="1"/>
              </p:cNvSpPr>
              <p:nvPr/>
            </p:nvSpPr>
            <p:spPr bwMode="auto">
              <a:xfrm>
                <a:off x="3593" y="4537"/>
                <a:ext cx="733" cy="171"/>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900" b="1">
                    <a:solidFill>
                      <a:schemeClr val="bg1"/>
                    </a:solidFill>
                    <a:latin typeface="FrutigerNext LT BlackCn" pitchFamily="34" charset="0"/>
                    <a:ea typeface="ＭＳ Ｐゴシック" pitchFamily="34" charset="-128"/>
                  </a:rPr>
                  <a:t>PE-2</a:t>
                </a:r>
              </a:p>
            </p:txBody>
          </p:sp>
        </p:grpSp>
        <p:sp>
          <p:nvSpPr>
            <p:cNvPr id="5175" name="Text Box 40"/>
            <p:cNvSpPr txBox="1">
              <a:spLocks noChangeArrowheads="1"/>
            </p:cNvSpPr>
            <p:nvPr/>
          </p:nvSpPr>
          <p:spPr bwMode="auto">
            <a:xfrm>
              <a:off x="6278714" y="3523101"/>
              <a:ext cx="1761490" cy="617692"/>
            </a:xfrm>
            <a:prstGeom prst="rect">
              <a:avLst/>
            </a:prstGeom>
            <a:solidFill>
              <a:schemeClr val="bg1"/>
            </a:solidFill>
            <a:ln w="28575">
              <a:solidFill>
                <a:srgbClr val="FF0000"/>
              </a:solidFill>
              <a:miter lim="800000"/>
              <a:headEnd/>
              <a:tailEnd/>
            </a:ln>
          </p:spPr>
          <p:txBody>
            <a:bodyPr lIns="78315" tIns="39159" rIns="78315" bIns="39159">
              <a:spAutoFit/>
            </a:bodyPr>
            <a:lstStyle/>
            <a:p>
              <a:pPr defTabSz="784225"/>
              <a:r>
                <a:rPr lang="en-US" altLang="zh-CN" sz="700" b="1" dirty="0"/>
                <a:t>Prefix          Next-hop      </a:t>
              </a:r>
              <a:r>
                <a:rPr lang="en-US" altLang="zh-CN" sz="700" b="1" dirty="0" smtClean="0"/>
                <a:t>Protocol</a:t>
              </a:r>
              <a:endParaRPr lang="en-US" altLang="zh-CN" sz="700" b="1" dirty="0"/>
            </a:p>
            <a:p>
              <a:pPr defTabSz="784225"/>
              <a:r>
                <a:rPr lang="en-US" altLang="zh-CN" sz="700" b="1" dirty="0" smtClean="0"/>
                <a:t>1.1.1.1/32         </a:t>
              </a:r>
              <a:r>
                <a:rPr lang="en-US" altLang="zh-CN" sz="700" b="1" dirty="0"/>
                <a:t>Local           ARP</a:t>
              </a:r>
            </a:p>
            <a:p>
              <a:pPr defTabSz="784225"/>
              <a:r>
                <a:rPr lang="en-US" altLang="zh-CN" sz="700" b="1" dirty="0" smtClean="0"/>
                <a:t>1.1.1.255/32     Local           ARP</a:t>
              </a:r>
            </a:p>
            <a:p>
              <a:pPr defTabSz="784225"/>
              <a:r>
                <a:rPr lang="en-US" altLang="zh-CN" sz="700" b="1" dirty="0" smtClean="0">
                  <a:solidFill>
                    <a:srgbClr val="FF0000"/>
                  </a:solidFill>
                </a:rPr>
                <a:t>2.0.0.0/8            PE-1           BGP</a:t>
              </a:r>
            </a:p>
            <a:p>
              <a:pPr defTabSz="784225"/>
              <a:r>
                <a:rPr lang="en-US" altLang="zh-CN" sz="700" b="1" dirty="0" smtClean="0">
                  <a:solidFill>
                    <a:srgbClr val="FF0000"/>
                  </a:solidFill>
                </a:rPr>
                <a:t>3.0.0.0/8            GW-2         Static</a:t>
              </a:r>
              <a:endParaRPr lang="en-US" altLang="zh-CN" sz="700" b="1" dirty="0">
                <a:solidFill>
                  <a:srgbClr val="FF0000"/>
                </a:solidFill>
              </a:endParaRPr>
            </a:p>
          </p:txBody>
        </p:sp>
        <p:sp>
          <p:nvSpPr>
            <p:cNvPr id="5176" name="AutoShape 41"/>
            <p:cNvSpPr>
              <a:spLocks noChangeArrowheads="1"/>
            </p:cNvSpPr>
            <p:nvPr/>
          </p:nvSpPr>
          <p:spPr bwMode="auto">
            <a:xfrm rot="16200000">
              <a:off x="5715809" y="3590558"/>
              <a:ext cx="652484" cy="464557"/>
            </a:xfrm>
            <a:prstGeom prst="flowChartExtract">
              <a:avLst/>
            </a:prstGeom>
            <a:gradFill rotWithShape="1">
              <a:gsLst>
                <a:gs pos="0">
                  <a:schemeClr val="bg1">
                    <a:alpha val="49001"/>
                  </a:schemeClr>
                </a:gs>
                <a:gs pos="100000">
                  <a:srgbClr val="FF0000"/>
                </a:gs>
              </a:gsLst>
              <a:lin ang="5400000" scaled="1"/>
            </a:gradFill>
            <a:ln w="9525" algn="ctr">
              <a:noFill/>
              <a:miter lim="800000"/>
              <a:headEnd/>
              <a:tailEnd/>
            </a:ln>
          </p:spPr>
          <p:txBody>
            <a:bodyPr rot="10800000" wrap="square" lIns="79200" tIns="39600" rIns="79200" bIns="39600" anchor="ctr">
              <a:spAutoFit/>
            </a:bodyPr>
            <a:lstStyle/>
            <a:p>
              <a:endParaRPr lang="zh-CN" altLang="zh-CN" sz="1000">
                <a:solidFill>
                  <a:schemeClr val="bg1"/>
                </a:solidFill>
                <a:latin typeface="FrutigerNext LT Regular" pitchFamily="34" charset="0"/>
                <a:ea typeface="ＭＳ Ｐゴシック" pitchFamily="34" charset="-128"/>
              </a:endParaRPr>
            </a:p>
          </p:txBody>
        </p:sp>
        <p:sp>
          <p:nvSpPr>
            <p:cNvPr id="5143" name="Text Box 40"/>
            <p:cNvSpPr txBox="1">
              <a:spLocks noChangeArrowheads="1"/>
            </p:cNvSpPr>
            <p:nvPr/>
          </p:nvSpPr>
          <p:spPr bwMode="auto">
            <a:xfrm>
              <a:off x="790961" y="3567326"/>
              <a:ext cx="1761490" cy="617692"/>
            </a:xfrm>
            <a:prstGeom prst="rect">
              <a:avLst/>
            </a:prstGeom>
            <a:solidFill>
              <a:schemeClr val="bg1"/>
            </a:solidFill>
            <a:ln w="28575">
              <a:solidFill>
                <a:srgbClr val="FF0000"/>
              </a:solidFill>
              <a:miter lim="800000"/>
              <a:headEnd/>
              <a:tailEnd/>
            </a:ln>
          </p:spPr>
          <p:txBody>
            <a:bodyPr lIns="78315" tIns="39159" rIns="78315" bIns="39159">
              <a:spAutoFit/>
            </a:bodyPr>
            <a:lstStyle/>
            <a:p>
              <a:pPr defTabSz="784225"/>
              <a:r>
                <a:rPr lang="en-US" altLang="zh-CN" sz="700" b="1" dirty="0"/>
                <a:t>Prefix         Next-hop       </a:t>
              </a:r>
              <a:r>
                <a:rPr lang="en-US" altLang="zh-CN" sz="700" b="1" dirty="0" smtClean="0"/>
                <a:t>Protocol</a:t>
              </a:r>
              <a:endParaRPr lang="en-US" altLang="zh-CN" sz="700" b="1" dirty="0"/>
            </a:p>
            <a:p>
              <a:pPr defTabSz="784225"/>
              <a:r>
                <a:rPr lang="en-US" altLang="zh-CN" sz="700" b="1" dirty="0" smtClean="0"/>
                <a:t>1.1.1.1/32         </a:t>
              </a:r>
              <a:r>
                <a:rPr lang="en-US" altLang="zh-CN" sz="700" b="1" dirty="0"/>
                <a:t>PE-2             BGP</a:t>
              </a:r>
            </a:p>
            <a:p>
              <a:pPr defTabSz="784225"/>
              <a:r>
                <a:rPr lang="en-US" altLang="zh-CN" sz="700" b="1" dirty="0" smtClean="0"/>
                <a:t>1.1.1.255/32     Local           ARP</a:t>
              </a:r>
            </a:p>
            <a:p>
              <a:pPr defTabSz="784225"/>
              <a:r>
                <a:rPr lang="en-US" altLang="zh-CN" sz="700" b="1" dirty="0" smtClean="0">
                  <a:solidFill>
                    <a:srgbClr val="FF0000"/>
                  </a:solidFill>
                </a:rPr>
                <a:t>2.0.0.0/8           GW-1          Static</a:t>
              </a:r>
            </a:p>
            <a:p>
              <a:pPr defTabSz="784225"/>
              <a:r>
                <a:rPr lang="en-US" altLang="zh-CN" sz="700" b="1" dirty="0" smtClean="0">
                  <a:solidFill>
                    <a:srgbClr val="FF0000"/>
                  </a:solidFill>
                </a:rPr>
                <a:t>3.0.0.0/8           PE-2             BGP</a:t>
              </a:r>
              <a:endParaRPr lang="en-US" altLang="zh-CN" sz="700" b="1" dirty="0">
                <a:solidFill>
                  <a:srgbClr val="FF0000"/>
                </a:solidFill>
              </a:endParaRPr>
            </a:p>
          </p:txBody>
        </p:sp>
        <p:sp>
          <p:nvSpPr>
            <p:cNvPr id="5146" name="Text Box 153"/>
            <p:cNvSpPr txBox="1">
              <a:spLocks noChangeArrowheads="1"/>
            </p:cNvSpPr>
            <p:nvPr/>
          </p:nvSpPr>
          <p:spPr bwMode="auto">
            <a:xfrm>
              <a:off x="4427984" y="4437112"/>
              <a:ext cx="979755" cy="230832"/>
            </a:xfrm>
            <a:prstGeom prst="rect">
              <a:avLst/>
            </a:prstGeom>
            <a:noFill/>
            <a:ln w="9525">
              <a:noFill/>
              <a:miter lim="800000"/>
              <a:headEnd/>
              <a:tailEnd/>
            </a:ln>
          </p:spPr>
          <p:txBody>
            <a:bodyPr wrap="none">
              <a:spAutoFit/>
            </a:bodyPr>
            <a:lstStyle/>
            <a:p>
              <a:r>
                <a:rPr lang="en-US" altLang="zh-CN" sz="900" b="1" dirty="0"/>
                <a:t>Host </a:t>
              </a:r>
              <a:r>
                <a:rPr lang="en-US" altLang="zh-CN" sz="900" b="1" dirty="0" smtClean="0"/>
                <a:t>A: 1.1.1.1</a:t>
              </a:r>
            </a:p>
          </p:txBody>
        </p:sp>
        <p:sp>
          <p:nvSpPr>
            <p:cNvPr id="5152" name="Text Box 176"/>
            <p:cNvSpPr txBox="1">
              <a:spLocks noChangeArrowheads="1"/>
            </p:cNvSpPr>
            <p:nvPr/>
          </p:nvSpPr>
          <p:spPr bwMode="auto">
            <a:xfrm>
              <a:off x="755576" y="3356992"/>
              <a:ext cx="453970" cy="230832"/>
            </a:xfrm>
            <a:prstGeom prst="rect">
              <a:avLst/>
            </a:prstGeom>
            <a:noFill/>
            <a:ln w="9525">
              <a:noFill/>
              <a:miter lim="800000"/>
              <a:headEnd/>
              <a:tailEnd/>
            </a:ln>
          </p:spPr>
          <p:txBody>
            <a:bodyPr wrap="none">
              <a:spAutoFit/>
            </a:bodyPr>
            <a:lstStyle/>
            <a:p>
              <a:r>
                <a:rPr lang="en-US" altLang="zh-CN" sz="900" b="1" dirty="0" smtClean="0"/>
                <a:t>VRF:</a:t>
              </a:r>
              <a:endParaRPr lang="en-US" altLang="zh-CN" sz="900" b="1" dirty="0"/>
            </a:p>
          </p:txBody>
        </p:sp>
        <p:sp>
          <p:nvSpPr>
            <p:cNvPr id="5153" name="Text Box 177"/>
            <p:cNvSpPr txBox="1">
              <a:spLocks noChangeArrowheads="1"/>
            </p:cNvSpPr>
            <p:nvPr/>
          </p:nvSpPr>
          <p:spPr bwMode="auto">
            <a:xfrm>
              <a:off x="7524328" y="3284984"/>
              <a:ext cx="486030" cy="230832"/>
            </a:xfrm>
            <a:prstGeom prst="rect">
              <a:avLst/>
            </a:prstGeom>
            <a:noFill/>
            <a:ln w="9525">
              <a:noFill/>
              <a:miter lim="800000"/>
              <a:headEnd/>
              <a:tailEnd/>
            </a:ln>
          </p:spPr>
          <p:txBody>
            <a:bodyPr wrap="none">
              <a:spAutoFit/>
            </a:bodyPr>
            <a:lstStyle/>
            <a:p>
              <a:r>
                <a:rPr lang="en-US" altLang="zh-CN" sz="900" b="1" dirty="0"/>
                <a:t>VRF </a:t>
              </a:r>
              <a:r>
                <a:rPr lang="en-US" altLang="zh-CN" sz="900" b="1" dirty="0" smtClean="0"/>
                <a:t>:</a:t>
              </a:r>
              <a:endParaRPr lang="en-US" altLang="zh-CN" sz="900" b="1" dirty="0"/>
            </a:p>
          </p:txBody>
        </p:sp>
        <p:sp>
          <p:nvSpPr>
            <p:cNvPr id="66" name="Text Box 103"/>
            <p:cNvSpPr txBox="1">
              <a:spLocks noChangeArrowheads="1"/>
            </p:cNvSpPr>
            <p:nvPr/>
          </p:nvSpPr>
          <p:spPr bwMode="auto">
            <a:xfrm>
              <a:off x="6156176" y="4581128"/>
              <a:ext cx="893193" cy="246221"/>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#2</a:t>
              </a:r>
              <a:endParaRPr lang="en-US" altLang="zh-CN" sz="1000" b="1" dirty="0"/>
            </a:p>
          </p:txBody>
        </p:sp>
        <p:grpSp>
          <p:nvGrpSpPr>
            <p:cNvPr id="6" name="Group 4"/>
            <p:cNvGrpSpPr>
              <a:grpSpLocks/>
            </p:cNvGrpSpPr>
            <p:nvPr/>
          </p:nvGrpSpPr>
          <p:grpSpPr bwMode="auto">
            <a:xfrm>
              <a:off x="1900627" y="2038715"/>
              <a:ext cx="4954150" cy="1036915"/>
              <a:chOff x="755" y="732"/>
              <a:chExt cx="1898" cy="1412"/>
            </a:xfrm>
          </p:grpSpPr>
          <p:sp>
            <p:nvSpPr>
              <p:cNvPr id="34" name="Freeform 5"/>
              <p:cNvSpPr>
                <a:spLocks/>
              </p:cNvSpPr>
              <p:nvPr/>
            </p:nvSpPr>
            <p:spPr bwMode="auto">
              <a:xfrm>
                <a:off x="755" y="774"/>
                <a:ext cx="1898" cy="1370"/>
              </a:xfrm>
              <a:custGeom>
                <a:avLst/>
                <a:gdLst>
                  <a:gd name="T0" fmla="*/ 5824 w 1080"/>
                  <a:gd name="T1" fmla="*/ 2110 h 791"/>
                  <a:gd name="T2" fmla="*/ 5733 w 1080"/>
                  <a:gd name="T3" fmla="*/ 1947 h 791"/>
                  <a:gd name="T4" fmla="*/ 5583 w 1080"/>
                  <a:gd name="T5" fmla="*/ 1812 h 791"/>
                  <a:gd name="T6" fmla="*/ 5606 w 1080"/>
                  <a:gd name="T7" fmla="*/ 1725 h 791"/>
                  <a:gd name="T8" fmla="*/ 5618 w 1080"/>
                  <a:gd name="T9" fmla="*/ 1638 h 791"/>
                  <a:gd name="T10" fmla="*/ 5574 w 1080"/>
                  <a:gd name="T11" fmla="*/ 1406 h 791"/>
                  <a:gd name="T12" fmla="*/ 5239 w 1080"/>
                  <a:gd name="T13" fmla="*/ 1013 h 791"/>
                  <a:gd name="T14" fmla="*/ 4645 w 1080"/>
                  <a:gd name="T15" fmla="*/ 790 h 791"/>
                  <a:gd name="T16" fmla="*/ 4249 w 1080"/>
                  <a:gd name="T17" fmla="*/ 431 h 791"/>
                  <a:gd name="T18" fmla="*/ 3703 w 1080"/>
                  <a:gd name="T19" fmla="*/ 87 h 791"/>
                  <a:gd name="T20" fmla="*/ 2909 w 1080"/>
                  <a:gd name="T21" fmla="*/ 5 h 791"/>
                  <a:gd name="T22" fmla="*/ 2329 w 1080"/>
                  <a:gd name="T23" fmla="*/ 126 h 791"/>
                  <a:gd name="T24" fmla="*/ 1872 w 1080"/>
                  <a:gd name="T25" fmla="*/ 385 h 791"/>
                  <a:gd name="T26" fmla="*/ 1627 w 1080"/>
                  <a:gd name="T27" fmla="*/ 611 h 791"/>
                  <a:gd name="T28" fmla="*/ 1513 w 1080"/>
                  <a:gd name="T29" fmla="*/ 610 h 791"/>
                  <a:gd name="T30" fmla="*/ 1390 w 1080"/>
                  <a:gd name="T31" fmla="*/ 611 h 791"/>
                  <a:gd name="T32" fmla="*/ 796 w 1080"/>
                  <a:gd name="T33" fmla="*/ 733 h 791"/>
                  <a:gd name="T34" fmla="*/ 195 w 1080"/>
                  <a:gd name="T35" fmla="*/ 1114 h 791"/>
                  <a:gd name="T36" fmla="*/ 0 w 1080"/>
                  <a:gd name="T37" fmla="*/ 1640 h 791"/>
                  <a:gd name="T38" fmla="*/ 102 w 1080"/>
                  <a:gd name="T39" fmla="*/ 1931 h 791"/>
                  <a:gd name="T40" fmla="*/ 346 w 1080"/>
                  <a:gd name="T41" fmla="*/ 2177 h 791"/>
                  <a:gd name="T42" fmla="*/ 494 w 1080"/>
                  <a:gd name="T43" fmla="*/ 2357 h 791"/>
                  <a:gd name="T44" fmla="*/ 325 w 1080"/>
                  <a:gd name="T45" fmla="*/ 2549 h 791"/>
                  <a:gd name="T46" fmla="*/ 250 w 1080"/>
                  <a:gd name="T47" fmla="*/ 2769 h 791"/>
                  <a:gd name="T48" fmla="*/ 364 w 1080"/>
                  <a:gd name="T49" fmla="*/ 3107 h 791"/>
                  <a:gd name="T50" fmla="*/ 782 w 1080"/>
                  <a:gd name="T51" fmla="*/ 3384 h 791"/>
                  <a:gd name="T52" fmla="*/ 1399 w 1080"/>
                  <a:gd name="T53" fmla="*/ 3462 h 791"/>
                  <a:gd name="T54" fmla="*/ 1420 w 1080"/>
                  <a:gd name="T55" fmla="*/ 3455 h 791"/>
                  <a:gd name="T56" fmla="*/ 1448 w 1080"/>
                  <a:gd name="T57" fmla="*/ 3455 h 791"/>
                  <a:gd name="T58" fmla="*/ 1460 w 1080"/>
                  <a:gd name="T59" fmla="*/ 3462 h 791"/>
                  <a:gd name="T60" fmla="*/ 1460 w 1080"/>
                  <a:gd name="T61" fmla="*/ 3480 h 791"/>
                  <a:gd name="T62" fmla="*/ 1460 w 1080"/>
                  <a:gd name="T63" fmla="*/ 3500 h 791"/>
                  <a:gd name="T64" fmla="*/ 1569 w 1080"/>
                  <a:gd name="T65" fmla="*/ 3767 h 791"/>
                  <a:gd name="T66" fmla="*/ 1965 w 1080"/>
                  <a:gd name="T67" fmla="*/ 4032 h 791"/>
                  <a:gd name="T68" fmla="*/ 2561 w 1080"/>
                  <a:gd name="T69" fmla="*/ 4103 h 791"/>
                  <a:gd name="T70" fmla="*/ 2981 w 1080"/>
                  <a:gd name="T71" fmla="*/ 4011 h 791"/>
                  <a:gd name="T72" fmla="*/ 3304 w 1080"/>
                  <a:gd name="T73" fmla="*/ 3828 h 791"/>
                  <a:gd name="T74" fmla="*/ 3524 w 1080"/>
                  <a:gd name="T75" fmla="*/ 3693 h 791"/>
                  <a:gd name="T76" fmla="*/ 3749 w 1080"/>
                  <a:gd name="T77" fmla="*/ 3746 h 791"/>
                  <a:gd name="T78" fmla="*/ 3991 w 1080"/>
                  <a:gd name="T79" fmla="*/ 3755 h 791"/>
                  <a:gd name="T80" fmla="*/ 4478 w 1080"/>
                  <a:gd name="T81" fmla="*/ 3668 h 791"/>
                  <a:gd name="T82" fmla="*/ 4917 w 1080"/>
                  <a:gd name="T83" fmla="*/ 3393 h 791"/>
                  <a:gd name="T84" fmla="*/ 5065 w 1080"/>
                  <a:gd name="T85" fmla="*/ 3003 h 791"/>
                  <a:gd name="T86" fmla="*/ 5065 w 1080"/>
                  <a:gd name="T87" fmla="*/ 2976 h 791"/>
                  <a:gd name="T88" fmla="*/ 5060 w 1080"/>
                  <a:gd name="T89" fmla="*/ 2960 h 791"/>
                  <a:gd name="T90" fmla="*/ 5227 w 1080"/>
                  <a:gd name="T91" fmla="*/ 2898 h 791"/>
                  <a:gd name="T92" fmla="*/ 5647 w 1080"/>
                  <a:gd name="T93" fmla="*/ 2676 h 791"/>
                  <a:gd name="T94" fmla="*/ 5847 w 1080"/>
                  <a:gd name="T95" fmla="*/ 2349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80"/>
                  <a:gd name="T145" fmla="*/ 0 h 791"/>
                  <a:gd name="T146" fmla="*/ 1080 w 1080"/>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80" h="791">
                    <a:moveTo>
                      <a:pt x="1079" y="428"/>
                    </a:moveTo>
                    <a:lnTo>
                      <a:pt x="1076" y="417"/>
                    </a:lnTo>
                    <a:lnTo>
                      <a:pt x="1073" y="406"/>
                    </a:lnTo>
                    <a:lnTo>
                      <a:pt x="1069" y="395"/>
                    </a:lnTo>
                    <a:lnTo>
                      <a:pt x="1063" y="385"/>
                    </a:lnTo>
                    <a:lnTo>
                      <a:pt x="1056" y="375"/>
                    </a:lnTo>
                    <a:lnTo>
                      <a:pt x="1048" y="366"/>
                    </a:lnTo>
                    <a:lnTo>
                      <a:pt x="1038" y="358"/>
                    </a:lnTo>
                    <a:lnTo>
                      <a:pt x="1029" y="349"/>
                    </a:lnTo>
                    <a:lnTo>
                      <a:pt x="1030" y="344"/>
                    </a:lnTo>
                    <a:lnTo>
                      <a:pt x="1032" y="339"/>
                    </a:lnTo>
                    <a:lnTo>
                      <a:pt x="1033" y="332"/>
                    </a:lnTo>
                    <a:lnTo>
                      <a:pt x="1034" y="327"/>
                    </a:lnTo>
                    <a:lnTo>
                      <a:pt x="1034" y="320"/>
                    </a:lnTo>
                    <a:lnTo>
                      <a:pt x="1035" y="315"/>
                    </a:lnTo>
                    <a:lnTo>
                      <a:pt x="1035" y="308"/>
                    </a:lnTo>
                    <a:lnTo>
                      <a:pt x="1034" y="302"/>
                    </a:lnTo>
                    <a:lnTo>
                      <a:pt x="1027" y="271"/>
                    </a:lnTo>
                    <a:lnTo>
                      <a:pt x="1013" y="243"/>
                    </a:lnTo>
                    <a:lnTo>
                      <a:pt x="993" y="217"/>
                    </a:lnTo>
                    <a:lnTo>
                      <a:pt x="965" y="195"/>
                    </a:lnTo>
                    <a:lnTo>
                      <a:pt x="934" y="176"/>
                    </a:lnTo>
                    <a:lnTo>
                      <a:pt x="896" y="161"/>
                    </a:lnTo>
                    <a:lnTo>
                      <a:pt x="856" y="152"/>
                    </a:lnTo>
                    <a:lnTo>
                      <a:pt x="812" y="146"/>
                    </a:lnTo>
                    <a:lnTo>
                      <a:pt x="801" y="113"/>
                    </a:lnTo>
                    <a:lnTo>
                      <a:pt x="783" y="83"/>
                    </a:lnTo>
                    <a:lnTo>
                      <a:pt x="756" y="56"/>
                    </a:lnTo>
                    <a:lnTo>
                      <a:pt x="721" y="34"/>
                    </a:lnTo>
                    <a:lnTo>
                      <a:pt x="682" y="17"/>
                    </a:lnTo>
                    <a:lnTo>
                      <a:pt x="636" y="5"/>
                    </a:lnTo>
                    <a:lnTo>
                      <a:pt x="588" y="0"/>
                    </a:lnTo>
                    <a:lnTo>
                      <a:pt x="536" y="1"/>
                    </a:lnTo>
                    <a:lnTo>
                      <a:pt x="498" y="5"/>
                    </a:lnTo>
                    <a:lnTo>
                      <a:pt x="462" y="14"/>
                    </a:lnTo>
                    <a:lnTo>
                      <a:pt x="429" y="24"/>
                    </a:lnTo>
                    <a:lnTo>
                      <a:pt x="397" y="39"/>
                    </a:lnTo>
                    <a:lnTo>
                      <a:pt x="370" y="56"/>
                    </a:lnTo>
                    <a:lnTo>
                      <a:pt x="345" y="74"/>
                    </a:lnTo>
                    <a:lnTo>
                      <a:pt x="324" y="96"/>
                    </a:lnTo>
                    <a:lnTo>
                      <a:pt x="308" y="118"/>
                    </a:lnTo>
                    <a:lnTo>
                      <a:pt x="300" y="118"/>
                    </a:lnTo>
                    <a:lnTo>
                      <a:pt x="294" y="118"/>
                    </a:lnTo>
                    <a:lnTo>
                      <a:pt x="286" y="117"/>
                    </a:lnTo>
                    <a:lnTo>
                      <a:pt x="279" y="117"/>
                    </a:lnTo>
                    <a:lnTo>
                      <a:pt x="271" y="117"/>
                    </a:lnTo>
                    <a:lnTo>
                      <a:pt x="264" y="118"/>
                    </a:lnTo>
                    <a:lnTo>
                      <a:pt x="256" y="118"/>
                    </a:lnTo>
                    <a:lnTo>
                      <a:pt x="248" y="118"/>
                    </a:lnTo>
                    <a:lnTo>
                      <a:pt x="196" y="127"/>
                    </a:lnTo>
                    <a:lnTo>
                      <a:pt x="147" y="141"/>
                    </a:lnTo>
                    <a:lnTo>
                      <a:pt x="104" y="160"/>
                    </a:lnTo>
                    <a:lnTo>
                      <a:pt x="67" y="185"/>
                    </a:lnTo>
                    <a:lnTo>
                      <a:pt x="36" y="214"/>
                    </a:lnTo>
                    <a:lnTo>
                      <a:pt x="15" y="245"/>
                    </a:lnTo>
                    <a:lnTo>
                      <a:pt x="3" y="280"/>
                    </a:lnTo>
                    <a:lnTo>
                      <a:pt x="0" y="316"/>
                    </a:lnTo>
                    <a:lnTo>
                      <a:pt x="3" y="335"/>
                    </a:lnTo>
                    <a:lnTo>
                      <a:pt x="9" y="355"/>
                    </a:lnTo>
                    <a:lnTo>
                      <a:pt x="19" y="372"/>
                    </a:lnTo>
                    <a:lnTo>
                      <a:pt x="31" y="390"/>
                    </a:lnTo>
                    <a:lnTo>
                      <a:pt x="46" y="405"/>
                    </a:lnTo>
                    <a:lnTo>
                      <a:pt x="64" y="419"/>
                    </a:lnTo>
                    <a:lnTo>
                      <a:pt x="83" y="432"/>
                    </a:lnTo>
                    <a:lnTo>
                      <a:pt x="105" y="443"/>
                    </a:lnTo>
                    <a:lnTo>
                      <a:pt x="91" y="454"/>
                    </a:lnTo>
                    <a:lnTo>
                      <a:pt x="79" y="466"/>
                    </a:lnTo>
                    <a:lnTo>
                      <a:pt x="69" y="478"/>
                    </a:lnTo>
                    <a:lnTo>
                      <a:pt x="60" y="491"/>
                    </a:lnTo>
                    <a:lnTo>
                      <a:pt x="54" y="505"/>
                    </a:lnTo>
                    <a:lnTo>
                      <a:pt x="49" y="518"/>
                    </a:lnTo>
                    <a:lnTo>
                      <a:pt x="46" y="533"/>
                    </a:lnTo>
                    <a:lnTo>
                      <a:pt x="47" y="547"/>
                    </a:lnTo>
                    <a:lnTo>
                      <a:pt x="53" y="574"/>
                    </a:lnTo>
                    <a:lnTo>
                      <a:pt x="67" y="598"/>
                    </a:lnTo>
                    <a:lnTo>
                      <a:pt x="88" y="620"/>
                    </a:lnTo>
                    <a:lnTo>
                      <a:pt x="114" y="637"/>
                    </a:lnTo>
                    <a:lnTo>
                      <a:pt x="144" y="651"/>
                    </a:lnTo>
                    <a:lnTo>
                      <a:pt x="179" y="661"/>
                    </a:lnTo>
                    <a:lnTo>
                      <a:pt x="217" y="666"/>
                    </a:lnTo>
                    <a:lnTo>
                      <a:pt x="258" y="666"/>
                    </a:lnTo>
                    <a:lnTo>
                      <a:pt x="259" y="666"/>
                    </a:lnTo>
                    <a:lnTo>
                      <a:pt x="260" y="666"/>
                    </a:lnTo>
                    <a:lnTo>
                      <a:pt x="262" y="665"/>
                    </a:lnTo>
                    <a:lnTo>
                      <a:pt x="264" y="665"/>
                    </a:lnTo>
                    <a:lnTo>
                      <a:pt x="265" y="665"/>
                    </a:lnTo>
                    <a:lnTo>
                      <a:pt x="267" y="665"/>
                    </a:lnTo>
                    <a:lnTo>
                      <a:pt x="268" y="665"/>
                    </a:lnTo>
                    <a:lnTo>
                      <a:pt x="269" y="665"/>
                    </a:lnTo>
                    <a:lnTo>
                      <a:pt x="269" y="666"/>
                    </a:lnTo>
                    <a:lnTo>
                      <a:pt x="269" y="667"/>
                    </a:lnTo>
                    <a:lnTo>
                      <a:pt x="269" y="669"/>
                    </a:lnTo>
                    <a:lnTo>
                      <a:pt x="269" y="670"/>
                    </a:lnTo>
                    <a:lnTo>
                      <a:pt x="269" y="672"/>
                    </a:lnTo>
                    <a:lnTo>
                      <a:pt x="269" y="673"/>
                    </a:lnTo>
                    <a:lnTo>
                      <a:pt x="269" y="674"/>
                    </a:lnTo>
                    <a:lnTo>
                      <a:pt x="269" y="676"/>
                    </a:lnTo>
                    <a:lnTo>
                      <a:pt x="275" y="701"/>
                    </a:lnTo>
                    <a:lnTo>
                      <a:pt x="289" y="725"/>
                    </a:lnTo>
                    <a:lnTo>
                      <a:pt x="308" y="745"/>
                    </a:lnTo>
                    <a:lnTo>
                      <a:pt x="333" y="762"/>
                    </a:lnTo>
                    <a:lnTo>
                      <a:pt x="362" y="776"/>
                    </a:lnTo>
                    <a:lnTo>
                      <a:pt x="396" y="785"/>
                    </a:lnTo>
                    <a:lnTo>
                      <a:pt x="433" y="790"/>
                    </a:lnTo>
                    <a:lnTo>
                      <a:pt x="472" y="790"/>
                    </a:lnTo>
                    <a:lnTo>
                      <a:pt x="499" y="786"/>
                    </a:lnTo>
                    <a:lnTo>
                      <a:pt x="524" y="780"/>
                    </a:lnTo>
                    <a:lnTo>
                      <a:pt x="549" y="772"/>
                    </a:lnTo>
                    <a:lnTo>
                      <a:pt x="571" y="762"/>
                    </a:lnTo>
                    <a:lnTo>
                      <a:pt x="592" y="750"/>
                    </a:lnTo>
                    <a:lnTo>
                      <a:pt x="609" y="737"/>
                    </a:lnTo>
                    <a:lnTo>
                      <a:pt x="624" y="722"/>
                    </a:lnTo>
                    <a:lnTo>
                      <a:pt x="636" y="707"/>
                    </a:lnTo>
                    <a:lnTo>
                      <a:pt x="649" y="711"/>
                    </a:lnTo>
                    <a:lnTo>
                      <a:pt x="662" y="715"/>
                    </a:lnTo>
                    <a:lnTo>
                      <a:pt x="676" y="718"/>
                    </a:lnTo>
                    <a:lnTo>
                      <a:pt x="691" y="721"/>
                    </a:lnTo>
                    <a:lnTo>
                      <a:pt x="705" y="722"/>
                    </a:lnTo>
                    <a:lnTo>
                      <a:pt x="720" y="723"/>
                    </a:lnTo>
                    <a:lnTo>
                      <a:pt x="735" y="723"/>
                    </a:lnTo>
                    <a:lnTo>
                      <a:pt x="751" y="722"/>
                    </a:lnTo>
                    <a:lnTo>
                      <a:pt x="789" y="717"/>
                    </a:lnTo>
                    <a:lnTo>
                      <a:pt x="825" y="706"/>
                    </a:lnTo>
                    <a:lnTo>
                      <a:pt x="857" y="692"/>
                    </a:lnTo>
                    <a:lnTo>
                      <a:pt x="884" y="673"/>
                    </a:lnTo>
                    <a:lnTo>
                      <a:pt x="906" y="653"/>
                    </a:lnTo>
                    <a:lnTo>
                      <a:pt x="922" y="630"/>
                    </a:lnTo>
                    <a:lnTo>
                      <a:pt x="932" y="604"/>
                    </a:lnTo>
                    <a:lnTo>
                      <a:pt x="933" y="578"/>
                    </a:lnTo>
                    <a:lnTo>
                      <a:pt x="933" y="577"/>
                    </a:lnTo>
                    <a:lnTo>
                      <a:pt x="933" y="575"/>
                    </a:lnTo>
                    <a:lnTo>
                      <a:pt x="933" y="573"/>
                    </a:lnTo>
                    <a:lnTo>
                      <a:pt x="933" y="572"/>
                    </a:lnTo>
                    <a:lnTo>
                      <a:pt x="932" y="571"/>
                    </a:lnTo>
                    <a:lnTo>
                      <a:pt x="932" y="570"/>
                    </a:lnTo>
                    <a:lnTo>
                      <a:pt x="932" y="569"/>
                    </a:lnTo>
                    <a:lnTo>
                      <a:pt x="932" y="567"/>
                    </a:lnTo>
                    <a:lnTo>
                      <a:pt x="963" y="558"/>
                    </a:lnTo>
                    <a:lnTo>
                      <a:pt x="993" y="546"/>
                    </a:lnTo>
                    <a:lnTo>
                      <a:pt x="1019" y="532"/>
                    </a:lnTo>
                    <a:lnTo>
                      <a:pt x="1040" y="515"/>
                    </a:lnTo>
                    <a:lnTo>
                      <a:pt x="1058" y="495"/>
                    </a:lnTo>
                    <a:lnTo>
                      <a:pt x="1070" y="473"/>
                    </a:lnTo>
                    <a:lnTo>
                      <a:pt x="1077" y="452"/>
                    </a:lnTo>
                    <a:lnTo>
                      <a:pt x="1079" y="428"/>
                    </a:lnTo>
                  </a:path>
                </a:pathLst>
              </a:custGeom>
              <a:solidFill>
                <a:srgbClr val="006699"/>
              </a:solidFill>
              <a:ln w="19050" cap="rnd" cmpd="sng">
                <a:solidFill>
                  <a:srgbClr val="006699"/>
                </a:solidFill>
                <a:round/>
                <a:headEnd/>
                <a:tailEnd/>
              </a:ln>
            </p:spPr>
            <p:txBody>
              <a:bodyPr/>
              <a:lstStyle/>
              <a:p>
                <a:endParaRPr lang="zh-CN" altLang="en-US" sz="1100"/>
              </a:p>
            </p:txBody>
          </p:sp>
          <p:sp>
            <p:nvSpPr>
              <p:cNvPr id="35" name="Freeform 6"/>
              <p:cNvSpPr>
                <a:spLocks/>
              </p:cNvSpPr>
              <p:nvPr/>
            </p:nvSpPr>
            <p:spPr bwMode="auto">
              <a:xfrm>
                <a:off x="759" y="732"/>
                <a:ext cx="1894" cy="1369"/>
              </a:xfrm>
              <a:custGeom>
                <a:avLst/>
                <a:gdLst>
                  <a:gd name="T0" fmla="*/ 5812 w 1078"/>
                  <a:gd name="T1" fmla="*/ 2099 h 791"/>
                  <a:gd name="T2" fmla="*/ 5722 w 1078"/>
                  <a:gd name="T3" fmla="*/ 1938 h 791"/>
                  <a:gd name="T4" fmla="*/ 5570 w 1078"/>
                  <a:gd name="T5" fmla="*/ 1809 h 791"/>
                  <a:gd name="T6" fmla="*/ 5591 w 1078"/>
                  <a:gd name="T7" fmla="*/ 1722 h 791"/>
                  <a:gd name="T8" fmla="*/ 5603 w 1078"/>
                  <a:gd name="T9" fmla="*/ 1627 h 791"/>
                  <a:gd name="T10" fmla="*/ 5570 w 1078"/>
                  <a:gd name="T11" fmla="*/ 1405 h 791"/>
                  <a:gd name="T12" fmla="*/ 5232 w 1078"/>
                  <a:gd name="T13" fmla="*/ 1007 h 791"/>
                  <a:gd name="T14" fmla="*/ 4630 w 1078"/>
                  <a:gd name="T15" fmla="*/ 782 h 791"/>
                  <a:gd name="T16" fmla="*/ 4236 w 1078"/>
                  <a:gd name="T17" fmla="*/ 426 h 791"/>
                  <a:gd name="T18" fmla="*/ 3690 w 1078"/>
                  <a:gd name="T19" fmla="*/ 87 h 791"/>
                  <a:gd name="T20" fmla="*/ 2908 w 1078"/>
                  <a:gd name="T21" fmla="*/ 0 h 791"/>
                  <a:gd name="T22" fmla="*/ 2316 w 1078"/>
                  <a:gd name="T23" fmla="*/ 126 h 791"/>
                  <a:gd name="T24" fmla="*/ 1871 w 1078"/>
                  <a:gd name="T25" fmla="*/ 384 h 791"/>
                  <a:gd name="T26" fmla="*/ 1627 w 1078"/>
                  <a:gd name="T27" fmla="*/ 611 h 791"/>
                  <a:gd name="T28" fmla="*/ 1504 w 1078"/>
                  <a:gd name="T29" fmla="*/ 606 h 791"/>
                  <a:gd name="T30" fmla="*/ 1383 w 1078"/>
                  <a:gd name="T31" fmla="*/ 611 h 791"/>
                  <a:gd name="T32" fmla="*/ 794 w 1078"/>
                  <a:gd name="T33" fmla="*/ 725 h 791"/>
                  <a:gd name="T34" fmla="*/ 195 w 1078"/>
                  <a:gd name="T35" fmla="*/ 1108 h 791"/>
                  <a:gd name="T36" fmla="*/ 0 w 1078"/>
                  <a:gd name="T37" fmla="*/ 1639 h 791"/>
                  <a:gd name="T38" fmla="*/ 98 w 1078"/>
                  <a:gd name="T39" fmla="*/ 1930 h 791"/>
                  <a:gd name="T40" fmla="*/ 337 w 1078"/>
                  <a:gd name="T41" fmla="*/ 2172 h 791"/>
                  <a:gd name="T42" fmla="*/ 494 w 1078"/>
                  <a:gd name="T43" fmla="*/ 2354 h 791"/>
                  <a:gd name="T44" fmla="*/ 322 w 1078"/>
                  <a:gd name="T45" fmla="*/ 2546 h 791"/>
                  <a:gd name="T46" fmla="*/ 249 w 1078"/>
                  <a:gd name="T47" fmla="*/ 2759 h 791"/>
                  <a:gd name="T48" fmla="*/ 358 w 1078"/>
                  <a:gd name="T49" fmla="*/ 3100 h 791"/>
                  <a:gd name="T50" fmla="*/ 775 w 1078"/>
                  <a:gd name="T51" fmla="*/ 3377 h 791"/>
                  <a:gd name="T52" fmla="*/ 1395 w 1078"/>
                  <a:gd name="T53" fmla="*/ 3455 h 791"/>
                  <a:gd name="T54" fmla="*/ 1416 w 1078"/>
                  <a:gd name="T55" fmla="*/ 3448 h 791"/>
                  <a:gd name="T56" fmla="*/ 1439 w 1078"/>
                  <a:gd name="T57" fmla="*/ 3448 h 791"/>
                  <a:gd name="T58" fmla="*/ 1460 w 1078"/>
                  <a:gd name="T59" fmla="*/ 3455 h 791"/>
                  <a:gd name="T60" fmla="*/ 1455 w 1078"/>
                  <a:gd name="T61" fmla="*/ 3475 h 791"/>
                  <a:gd name="T62" fmla="*/ 1460 w 1078"/>
                  <a:gd name="T63" fmla="*/ 3496 h 791"/>
                  <a:gd name="T64" fmla="*/ 1557 w 1078"/>
                  <a:gd name="T65" fmla="*/ 3754 h 791"/>
                  <a:gd name="T66" fmla="*/ 1963 w 1078"/>
                  <a:gd name="T67" fmla="*/ 4017 h 791"/>
                  <a:gd name="T68" fmla="*/ 2556 w 1078"/>
                  <a:gd name="T69" fmla="*/ 4095 h 791"/>
                  <a:gd name="T70" fmla="*/ 2973 w 1078"/>
                  <a:gd name="T71" fmla="*/ 4001 h 791"/>
                  <a:gd name="T72" fmla="*/ 3303 w 1078"/>
                  <a:gd name="T73" fmla="*/ 3821 h 791"/>
                  <a:gd name="T74" fmla="*/ 3516 w 1078"/>
                  <a:gd name="T75" fmla="*/ 3688 h 791"/>
                  <a:gd name="T76" fmla="*/ 3739 w 1078"/>
                  <a:gd name="T77" fmla="*/ 3731 h 791"/>
                  <a:gd name="T78" fmla="*/ 3985 w 1078"/>
                  <a:gd name="T79" fmla="*/ 3747 h 791"/>
                  <a:gd name="T80" fmla="*/ 4473 w 1078"/>
                  <a:gd name="T81" fmla="*/ 3660 h 791"/>
                  <a:gd name="T82" fmla="*/ 4909 w 1078"/>
                  <a:gd name="T83" fmla="*/ 3385 h 791"/>
                  <a:gd name="T84" fmla="*/ 5053 w 1078"/>
                  <a:gd name="T85" fmla="*/ 2996 h 791"/>
                  <a:gd name="T86" fmla="*/ 5049 w 1078"/>
                  <a:gd name="T87" fmla="*/ 2972 h 791"/>
                  <a:gd name="T88" fmla="*/ 5049 w 1078"/>
                  <a:gd name="T89" fmla="*/ 2951 h 791"/>
                  <a:gd name="T90" fmla="*/ 5223 w 1078"/>
                  <a:gd name="T91" fmla="*/ 2894 h 791"/>
                  <a:gd name="T92" fmla="*/ 5633 w 1078"/>
                  <a:gd name="T93" fmla="*/ 2660 h 791"/>
                  <a:gd name="T94" fmla="*/ 5831 w 1078"/>
                  <a:gd name="T95" fmla="*/ 2333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78"/>
                  <a:gd name="T145" fmla="*/ 0 h 791"/>
                  <a:gd name="T146" fmla="*/ 1078 w 1078"/>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78" h="791">
                    <a:moveTo>
                      <a:pt x="1077" y="428"/>
                    </a:moveTo>
                    <a:lnTo>
                      <a:pt x="1075" y="416"/>
                    </a:lnTo>
                    <a:lnTo>
                      <a:pt x="1072" y="405"/>
                    </a:lnTo>
                    <a:lnTo>
                      <a:pt x="1068" y="395"/>
                    </a:lnTo>
                    <a:lnTo>
                      <a:pt x="1062" y="384"/>
                    </a:lnTo>
                    <a:lnTo>
                      <a:pt x="1055" y="374"/>
                    </a:lnTo>
                    <a:lnTo>
                      <a:pt x="1046" y="366"/>
                    </a:lnTo>
                    <a:lnTo>
                      <a:pt x="1037" y="357"/>
                    </a:lnTo>
                    <a:lnTo>
                      <a:pt x="1027" y="349"/>
                    </a:lnTo>
                    <a:lnTo>
                      <a:pt x="1029" y="344"/>
                    </a:lnTo>
                    <a:lnTo>
                      <a:pt x="1030" y="337"/>
                    </a:lnTo>
                    <a:lnTo>
                      <a:pt x="1031" y="332"/>
                    </a:lnTo>
                    <a:lnTo>
                      <a:pt x="1032" y="325"/>
                    </a:lnTo>
                    <a:lnTo>
                      <a:pt x="1033" y="320"/>
                    </a:lnTo>
                    <a:lnTo>
                      <a:pt x="1033" y="314"/>
                    </a:lnTo>
                    <a:lnTo>
                      <a:pt x="1033" y="307"/>
                    </a:lnTo>
                    <a:lnTo>
                      <a:pt x="1033" y="302"/>
                    </a:lnTo>
                    <a:lnTo>
                      <a:pt x="1027" y="271"/>
                    </a:lnTo>
                    <a:lnTo>
                      <a:pt x="1012" y="242"/>
                    </a:lnTo>
                    <a:lnTo>
                      <a:pt x="992" y="217"/>
                    </a:lnTo>
                    <a:lnTo>
                      <a:pt x="965" y="194"/>
                    </a:lnTo>
                    <a:lnTo>
                      <a:pt x="932" y="176"/>
                    </a:lnTo>
                    <a:lnTo>
                      <a:pt x="895" y="161"/>
                    </a:lnTo>
                    <a:lnTo>
                      <a:pt x="854" y="151"/>
                    </a:lnTo>
                    <a:lnTo>
                      <a:pt x="811" y="146"/>
                    </a:lnTo>
                    <a:lnTo>
                      <a:pt x="801" y="113"/>
                    </a:lnTo>
                    <a:lnTo>
                      <a:pt x="781" y="82"/>
                    </a:lnTo>
                    <a:lnTo>
                      <a:pt x="754" y="56"/>
                    </a:lnTo>
                    <a:lnTo>
                      <a:pt x="720" y="34"/>
                    </a:lnTo>
                    <a:lnTo>
                      <a:pt x="680" y="17"/>
                    </a:lnTo>
                    <a:lnTo>
                      <a:pt x="636" y="5"/>
                    </a:lnTo>
                    <a:lnTo>
                      <a:pt x="587" y="0"/>
                    </a:lnTo>
                    <a:lnTo>
                      <a:pt x="536" y="0"/>
                    </a:lnTo>
                    <a:lnTo>
                      <a:pt x="498" y="5"/>
                    </a:lnTo>
                    <a:lnTo>
                      <a:pt x="461" y="14"/>
                    </a:lnTo>
                    <a:lnTo>
                      <a:pt x="427" y="24"/>
                    </a:lnTo>
                    <a:lnTo>
                      <a:pt x="397" y="39"/>
                    </a:lnTo>
                    <a:lnTo>
                      <a:pt x="369" y="56"/>
                    </a:lnTo>
                    <a:lnTo>
                      <a:pt x="345" y="74"/>
                    </a:lnTo>
                    <a:lnTo>
                      <a:pt x="324" y="95"/>
                    </a:lnTo>
                    <a:lnTo>
                      <a:pt x="308" y="118"/>
                    </a:lnTo>
                    <a:lnTo>
                      <a:pt x="300" y="118"/>
                    </a:lnTo>
                    <a:lnTo>
                      <a:pt x="293" y="117"/>
                    </a:lnTo>
                    <a:lnTo>
                      <a:pt x="285" y="117"/>
                    </a:lnTo>
                    <a:lnTo>
                      <a:pt x="277" y="117"/>
                    </a:lnTo>
                    <a:lnTo>
                      <a:pt x="270" y="117"/>
                    </a:lnTo>
                    <a:lnTo>
                      <a:pt x="263" y="117"/>
                    </a:lnTo>
                    <a:lnTo>
                      <a:pt x="255" y="118"/>
                    </a:lnTo>
                    <a:lnTo>
                      <a:pt x="248" y="118"/>
                    </a:lnTo>
                    <a:lnTo>
                      <a:pt x="195" y="126"/>
                    </a:lnTo>
                    <a:lnTo>
                      <a:pt x="146" y="140"/>
                    </a:lnTo>
                    <a:lnTo>
                      <a:pt x="104" y="160"/>
                    </a:lnTo>
                    <a:lnTo>
                      <a:pt x="66" y="184"/>
                    </a:lnTo>
                    <a:lnTo>
                      <a:pt x="36" y="214"/>
                    </a:lnTo>
                    <a:lnTo>
                      <a:pt x="15" y="245"/>
                    </a:lnTo>
                    <a:lnTo>
                      <a:pt x="2" y="279"/>
                    </a:lnTo>
                    <a:lnTo>
                      <a:pt x="0" y="316"/>
                    </a:lnTo>
                    <a:lnTo>
                      <a:pt x="3" y="335"/>
                    </a:lnTo>
                    <a:lnTo>
                      <a:pt x="9" y="354"/>
                    </a:lnTo>
                    <a:lnTo>
                      <a:pt x="18" y="372"/>
                    </a:lnTo>
                    <a:lnTo>
                      <a:pt x="31" y="389"/>
                    </a:lnTo>
                    <a:lnTo>
                      <a:pt x="45" y="405"/>
                    </a:lnTo>
                    <a:lnTo>
                      <a:pt x="62" y="419"/>
                    </a:lnTo>
                    <a:lnTo>
                      <a:pt x="82" y="432"/>
                    </a:lnTo>
                    <a:lnTo>
                      <a:pt x="104" y="443"/>
                    </a:lnTo>
                    <a:lnTo>
                      <a:pt x="91" y="454"/>
                    </a:lnTo>
                    <a:lnTo>
                      <a:pt x="79" y="466"/>
                    </a:lnTo>
                    <a:lnTo>
                      <a:pt x="68" y="478"/>
                    </a:lnTo>
                    <a:lnTo>
                      <a:pt x="59" y="491"/>
                    </a:lnTo>
                    <a:lnTo>
                      <a:pt x="53" y="504"/>
                    </a:lnTo>
                    <a:lnTo>
                      <a:pt x="48" y="518"/>
                    </a:lnTo>
                    <a:lnTo>
                      <a:pt x="46" y="532"/>
                    </a:lnTo>
                    <a:lnTo>
                      <a:pt x="46" y="547"/>
                    </a:lnTo>
                    <a:lnTo>
                      <a:pt x="53" y="573"/>
                    </a:lnTo>
                    <a:lnTo>
                      <a:pt x="66" y="598"/>
                    </a:lnTo>
                    <a:lnTo>
                      <a:pt x="86" y="619"/>
                    </a:lnTo>
                    <a:lnTo>
                      <a:pt x="112" y="637"/>
                    </a:lnTo>
                    <a:lnTo>
                      <a:pt x="143" y="651"/>
                    </a:lnTo>
                    <a:lnTo>
                      <a:pt x="179" y="661"/>
                    </a:lnTo>
                    <a:lnTo>
                      <a:pt x="217" y="666"/>
                    </a:lnTo>
                    <a:lnTo>
                      <a:pt x="257" y="666"/>
                    </a:lnTo>
                    <a:lnTo>
                      <a:pt x="258" y="665"/>
                    </a:lnTo>
                    <a:lnTo>
                      <a:pt x="260" y="665"/>
                    </a:lnTo>
                    <a:lnTo>
                      <a:pt x="261" y="665"/>
                    </a:lnTo>
                    <a:lnTo>
                      <a:pt x="262" y="665"/>
                    </a:lnTo>
                    <a:lnTo>
                      <a:pt x="264" y="665"/>
                    </a:lnTo>
                    <a:lnTo>
                      <a:pt x="265" y="665"/>
                    </a:lnTo>
                    <a:lnTo>
                      <a:pt x="267" y="665"/>
                    </a:lnTo>
                    <a:lnTo>
                      <a:pt x="269" y="663"/>
                    </a:lnTo>
                    <a:lnTo>
                      <a:pt x="269" y="666"/>
                    </a:lnTo>
                    <a:lnTo>
                      <a:pt x="268" y="667"/>
                    </a:lnTo>
                    <a:lnTo>
                      <a:pt x="268" y="668"/>
                    </a:lnTo>
                    <a:lnTo>
                      <a:pt x="268" y="670"/>
                    </a:lnTo>
                    <a:lnTo>
                      <a:pt x="268" y="671"/>
                    </a:lnTo>
                    <a:lnTo>
                      <a:pt x="269" y="673"/>
                    </a:lnTo>
                    <a:lnTo>
                      <a:pt x="269" y="674"/>
                    </a:lnTo>
                    <a:lnTo>
                      <a:pt x="269" y="675"/>
                    </a:lnTo>
                    <a:lnTo>
                      <a:pt x="274" y="701"/>
                    </a:lnTo>
                    <a:lnTo>
                      <a:pt x="287" y="724"/>
                    </a:lnTo>
                    <a:lnTo>
                      <a:pt x="307" y="745"/>
                    </a:lnTo>
                    <a:lnTo>
                      <a:pt x="332" y="762"/>
                    </a:lnTo>
                    <a:lnTo>
                      <a:pt x="362" y="775"/>
                    </a:lnTo>
                    <a:lnTo>
                      <a:pt x="395" y="785"/>
                    </a:lnTo>
                    <a:lnTo>
                      <a:pt x="432" y="790"/>
                    </a:lnTo>
                    <a:lnTo>
                      <a:pt x="471" y="790"/>
                    </a:lnTo>
                    <a:lnTo>
                      <a:pt x="498" y="785"/>
                    </a:lnTo>
                    <a:lnTo>
                      <a:pt x="524" y="780"/>
                    </a:lnTo>
                    <a:lnTo>
                      <a:pt x="548" y="772"/>
                    </a:lnTo>
                    <a:lnTo>
                      <a:pt x="571" y="762"/>
                    </a:lnTo>
                    <a:lnTo>
                      <a:pt x="590" y="750"/>
                    </a:lnTo>
                    <a:lnTo>
                      <a:pt x="609" y="737"/>
                    </a:lnTo>
                    <a:lnTo>
                      <a:pt x="624" y="722"/>
                    </a:lnTo>
                    <a:lnTo>
                      <a:pt x="636" y="706"/>
                    </a:lnTo>
                    <a:lnTo>
                      <a:pt x="648" y="711"/>
                    </a:lnTo>
                    <a:lnTo>
                      <a:pt x="662" y="715"/>
                    </a:lnTo>
                    <a:lnTo>
                      <a:pt x="675" y="718"/>
                    </a:lnTo>
                    <a:lnTo>
                      <a:pt x="689" y="720"/>
                    </a:lnTo>
                    <a:lnTo>
                      <a:pt x="704" y="722"/>
                    </a:lnTo>
                    <a:lnTo>
                      <a:pt x="719" y="723"/>
                    </a:lnTo>
                    <a:lnTo>
                      <a:pt x="735" y="723"/>
                    </a:lnTo>
                    <a:lnTo>
                      <a:pt x="750" y="722"/>
                    </a:lnTo>
                    <a:lnTo>
                      <a:pt x="789" y="717"/>
                    </a:lnTo>
                    <a:lnTo>
                      <a:pt x="825" y="706"/>
                    </a:lnTo>
                    <a:lnTo>
                      <a:pt x="856" y="692"/>
                    </a:lnTo>
                    <a:lnTo>
                      <a:pt x="883" y="673"/>
                    </a:lnTo>
                    <a:lnTo>
                      <a:pt x="905" y="653"/>
                    </a:lnTo>
                    <a:lnTo>
                      <a:pt x="921" y="629"/>
                    </a:lnTo>
                    <a:lnTo>
                      <a:pt x="930" y="604"/>
                    </a:lnTo>
                    <a:lnTo>
                      <a:pt x="932" y="578"/>
                    </a:lnTo>
                    <a:lnTo>
                      <a:pt x="932" y="577"/>
                    </a:lnTo>
                    <a:lnTo>
                      <a:pt x="931" y="574"/>
                    </a:lnTo>
                    <a:lnTo>
                      <a:pt x="931" y="573"/>
                    </a:lnTo>
                    <a:lnTo>
                      <a:pt x="931" y="572"/>
                    </a:lnTo>
                    <a:lnTo>
                      <a:pt x="931" y="571"/>
                    </a:lnTo>
                    <a:lnTo>
                      <a:pt x="931" y="569"/>
                    </a:lnTo>
                    <a:lnTo>
                      <a:pt x="930" y="568"/>
                    </a:lnTo>
                    <a:lnTo>
                      <a:pt x="930" y="567"/>
                    </a:lnTo>
                    <a:lnTo>
                      <a:pt x="963" y="558"/>
                    </a:lnTo>
                    <a:lnTo>
                      <a:pt x="991" y="546"/>
                    </a:lnTo>
                    <a:lnTo>
                      <a:pt x="1017" y="531"/>
                    </a:lnTo>
                    <a:lnTo>
                      <a:pt x="1039" y="513"/>
                    </a:lnTo>
                    <a:lnTo>
                      <a:pt x="1056" y="495"/>
                    </a:lnTo>
                    <a:lnTo>
                      <a:pt x="1069" y="473"/>
                    </a:lnTo>
                    <a:lnTo>
                      <a:pt x="1075" y="450"/>
                    </a:lnTo>
                    <a:lnTo>
                      <a:pt x="1077" y="428"/>
                    </a:lnTo>
                  </a:path>
                </a:pathLst>
              </a:custGeom>
              <a:solidFill>
                <a:schemeClr val="bg1"/>
              </a:solidFill>
              <a:ln w="19050" cap="rnd" cmpd="sng">
                <a:solidFill>
                  <a:srgbClr val="006699"/>
                </a:solidFill>
                <a:round/>
                <a:headEnd/>
                <a:tailEnd/>
              </a:ln>
            </p:spPr>
            <p:txBody>
              <a:bodyPr/>
              <a:lstStyle/>
              <a:p>
                <a:endParaRPr lang="zh-CN" altLang="en-US" sz="1100"/>
              </a:p>
            </p:txBody>
          </p:sp>
        </p:grpSp>
        <p:grpSp>
          <p:nvGrpSpPr>
            <p:cNvPr id="7" name="Group 16"/>
            <p:cNvGrpSpPr>
              <a:grpSpLocks/>
            </p:cNvGrpSpPr>
            <p:nvPr/>
          </p:nvGrpSpPr>
          <p:grpSpPr bwMode="auto">
            <a:xfrm>
              <a:off x="2191973" y="2655717"/>
              <a:ext cx="930910" cy="525780"/>
              <a:chOff x="3593" y="4294"/>
              <a:chExt cx="733" cy="414"/>
            </a:xfrm>
          </p:grpSpPr>
          <p:pic>
            <p:nvPicPr>
              <p:cNvPr id="37" name="Picture 17"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38" name="Text Box 18"/>
              <p:cNvSpPr txBox="1">
                <a:spLocks noChangeArrowheads="1"/>
              </p:cNvSpPr>
              <p:nvPr/>
            </p:nvSpPr>
            <p:spPr bwMode="auto">
              <a:xfrm>
                <a:off x="3593" y="4537"/>
                <a:ext cx="733" cy="171"/>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endParaRPr lang="en-US" altLang="zh-CN" sz="900" b="1" dirty="0">
                  <a:solidFill>
                    <a:schemeClr val="bg1"/>
                  </a:solidFill>
                  <a:latin typeface="FrutigerNext LT BlackCn" pitchFamily="34" charset="0"/>
                  <a:ea typeface="ＭＳ Ｐゴシック" pitchFamily="34" charset="-128"/>
                </a:endParaRPr>
              </a:p>
            </p:txBody>
          </p:sp>
        </p:grpSp>
        <p:grpSp>
          <p:nvGrpSpPr>
            <p:cNvPr id="8" name="Group 13"/>
            <p:cNvGrpSpPr>
              <a:grpSpLocks/>
            </p:cNvGrpSpPr>
            <p:nvPr/>
          </p:nvGrpSpPr>
          <p:grpSpPr bwMode="auto">
            <a:xfrm>
              <a:off x="5530807" y="2672226"/>
              <a:ext cx="930910" cy="525780"/>
              <a:chOff x="3593" y="4294"/>
              <a:chExt cx="733" cy="414"/>
            </a:xfrm>
          </p:grpSpPr>
          <p:pic>
            <p:nvPicPr>
              <p:cNvPr id="40" name="Picture 14"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41" name="Text Box 15"/>
              <p:cNvSpPr txBox="1">
                <a:spLocks noChangeArrowheads="1"/>
              </p:cNvSpPr>
              <p:nvPr/>
            </p:nvSpPr>
            <p:spPr bwMode="auto">
              <a:xfrm>
                <a:off x="3593" y="4537"/>
                <a:ext cx="733" cy="171"/>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endParaRPr lang="en-US" altLang="zh-CN" sz="900" b="1" dirty="0">
                  <a:solidFill>
                    <a:schemeClr val="bg1"/>
                  </a:solidFill>
                  <a:latin typeface="FrutigerNext LT BlackCn" pitchFamily="34" charset="0"/>
                  <a:ea typeface="ＭＳ Ｐゴシック" pitchFamily="34" charset="-128"/>
                </a:endParaRPr>
              </a:p>
            </p:txBody>
          </p:sp>
        </p:grpSp>
        <p:cxnSp>
          <p:nvCxnSpPr>
            <p:cNvPr id="43" name="直接连接符 42"/>
            <p:cNvCxnSpPr/>
            <p:nvPr/>
          </p:nvCxnSpPr>
          <p:spPr>
            <a:xfrm>
              <a:off x="2599823" y="3133237"/>
              <a:ext cx="568146" cy="460851"/>
            </a:xfrm>
            <a:prstGeom prst="line">
              <a:avLst/>
            </a:prstGeom>
            <a:ln/>
          </p:spPr>
          <p:style>
            <a:lnRef idx="2">
              <a:schemeClr val="dk1"/>
            </a:lnRef>
            <a:fillRef idx="0">
              <a:schemeClr val="dk1"/>
            </a:fillRef>
            <a:effectRef idx="1">
              <a:schemeClr val="dk1"/>
            </a:effectRef>
            <a:fontRef idx="minor">
              <a:schemeClr val="tx1"/>
            </a:fontRef>
          </p:style>
        </p:cxnSp>
        <p:cxnSp>
          <p:nvCxnSpPr>
            <p:cNvPr id="44" name="直接连接符 43"/>
            <p:cNvCxnSpPr/>
            <p:nvPr/>
          </p:nvCxnSpPr>
          <p:spPr>
            <a:xfrm flipH="1">
              <a:off x="5702650" y="3133237"/>
              <a:ext cx="295950" cy="403245"/>
            </a:xfrm>
            <a:prstGeom prst="line">
              <a:avLst/>
            </a:prstGeom>
            <a:ln/>
          </p:spPr>
          <p:style>
            <a:lnRef idx="2">
              <a:schemeClr val="dk1"/>
            </a:lnRef>
            <a:fillRef idx="0">
              <a:schemeClr val="dk1"/>
            </a:fillRef>
            <a:effectRef idx="1">
              <a:schemeClr val="dk1"/>
            </a:effectRef>
            <a:fontRef idx="minor">
              <a:schemeClr val="tx1"/>
            </a:fontRef>
          </p:style>
        </p:cxnSp>
        <p:sp>
          <p:nvSpPr>
            <p:cNvPr id="45" name="Text Box 103"/>
            <p:cNvSpPr txBox="1">
              <a:spLocks noChangeArrowheads="1"/>
            </p:cNvSpPr>
            <p:nvPr/>
          </p:nvSpPr>
          <p:spPr bwMode="auto">
            <a:xfrm>
              <a:off x="3707904" y="2758795"/>
              <a:ext cx="806490" cy="261610"/>
            </a:xfrm>
            <a:prstGeom prst="rect">
              <a:avLst/>
            </a:prstGeom>
            <a:noFill/>
            <a:ln w="9525">
              <a:noFill/>
              <a:miter lim="800000"/>
              <a:headEnd/>
              <a:tailEnd/>
            </a:ln>
          </p:spPr>
          <p:txBody>
            <a:bodyPr wrap="square">
              <a:spAutoFit/>
            </a:bodyPr>
            <a:lstStyle/>
            <a:p>
              <a:r>
                <a:rPr lang="en-US" altLang="zh-CN" sz="1100" b="1" dirty="0" smtClean="0"/>
                <a:t>Internet</a:t>
              </a:r>
              <a:endParaRPr lang="en-US" altLang="zh-CN" sz="1100" b="1" dirty="0"/>
            </a:p>
          </p:txBody>
        </p:sp>
        <p:pic>
          <p:nvPicPr>
            <p:cNvPr id="46" name="Picture 10" descr="09"/>
            <p:cNvPicPr>
              <a:picLocks noChangeAspect="1" noChangeArrowheads="1"/>
            </p:cNvPicPr>
            <p:nvPr/>
          </p:nvPicPr>
          <p:blipFill>
            <a:blip r:embed="rId4" cstate="print"/>
            <a:srcRect/>
            <a:stretch>
              <a:fillRect/>
            </a:stretch>
          </p:blipFill>
          <p:spPr bwMode="auto">
            <a:xfrm>
              <a:off x="3628819" y="1750683"/>
              <a:ext cx="463114" cy="576064"/>
            </a:xfrm>
            <a:prstGeom prst="rect">
              <a:avLst/>
            </a:prstGeom>
            <a:noFill/>
          </p:spPr>
        </p:pic>
        <p:pic>
          <p:nvPicPr>
            <p:cNvPr id="51" name="Picture 10" descr="09"/>
            <p:cNvPicPr>
              <a:picLocks noChangeAspect="1" noChangeArrowheads="1"/>
            </p:cNvPicPr>
            <p:nvPr/>
          </p:nvPicPr>
          <p:blipFill>
            <a:blip r:embed="rId4" cstate="print"/>
            <a:srcRect/>
            <a:stretch>
              <a:fillRect/>
            </a:stretch>
          </p:blipFill>
          <p:spPr bwMode="auto">
            <a:xfrm>
              <a:off x="5126586" y="1750683"/>
              <a:ext cx="463114" cy="576064"/>
            </a:xfrm>
            <a:prstGeom prst="rect">
              <a:avLst/>
            </a:prstGeom>
            <a:noFill/>
          </p:spPr>
        </p:pic>
        <p:sp>
          <p:nvSpPr>
            <p:cNvPr id="54" name="Text Box 103"/>
            <p:cNvSpPr txBox="1">
              <a:spLocks noChangeArrowheads="1"/>
            </p:cNvSpPr>
            <p:nvPr/>
          </p:nvSpPr>
          <p:spPr bwMode="auto">
            <a:xfrm>
              <a:off x="1403648" y="1998374"/>
              <a:ext cx="1973019" cy="430887"/>
            </a:xfrm>
            <a:prstGeom prst="rect">
              <a:avLst/>
            </a:prstGeom>
            <a:noFill/>
            <a:ln w="9525">
              <a:noFill/>
              <a:miter lim="800000"/>
              <a:headEnd/>
              <a:tailEnd/>
            </a:ln>
          </p:spPr>
          <p:txBody>
            <a:bodyPr wrap="square">
              <a:spAutoFit/>
            </a:bodyPr>
            <a:lstStyle/>
            <a:p>
              <a:r>
                <a:rPr lang="en-US" altLang="zh-CN" sz="1100" b="1" dirty="0" smtClean="0"/>
                <a:t>Connection established before the VM movement</a:t>
              </a:r>
              <a:endParaRPr lang="en-US" altLang="zh-CN" sz="1100" b="1" dirty="0"/>
            </a:p>
          </p:txBody>
        </p:sp>
        <p:sp>
          <p:nvSpPr>
            <p:cNvPr id="76" name="任意多边形 75"/>
            <p:cNvSpPr/>
            <p:nvPr/>
          </p:nvSpPr>
          <p:spPr>
            <a:xfrm>
              <a:off x="2619809" y="2242379"/>
              <a:ext cx="2974848" cy="2031107"/>
            </a:xfrm>
            <a:custGeom>
              <a:avLst/>
              <a:gdLst>
                <a:gd name="connsiteX0" fmla="*/ 1321724 w 3718560"/>
                <a:gd name="connsiteY0" fmla="*/ 0 h 2626822"/>
                <a:gd name="connsiteX1" fmla="*/ 507077 w 3718560"/>
                <a:gd name="connsiteY1" fmla="*/ 315884 h 2626822"/>
                <a:gd name="connsiteX2" fmla="*/ 74815 w 3718560"/>
                <a:gd name="connsiteY2" fmla="*/ 798022 h 2626822"/>
                <a:gd name="connsiteX3" fmla="*/ 955964 w 3718560"/>
                <a:gd name="connsiteY3" fmla="*/ 1911927 h 2626822"/>
                <a:gd name="connsiteX4" fmla="*/ 2119746 w 3718560"/>
                <a:gd name="connsiteY4" fmla="*/ 2061557 h 2626822"/>
                <a:gd name="connsiteX5" fmla="*/ 3350030 w 3718560"/>
                <a:gd name="connsiteY5" fmla="*/ 2028306 h 2626822"/>
                <a:gd name="connsiteX6" fmla="*/ 3665913 w 3718560"/>
                <a:gd name="connsiteY6" fmla="*/ 2294313 h 2626822"/>
                <a:gd name="connsiteX7" fmla="*/ 3665913 w 3718560"/>
                <a:gd name="connsiteY7" fmla="*/ 2626822 h 2626822"/>
                <a:gd name="connsiteX8" fmla="*/ 3665913 w 3718560"/>
                <a:gd name="connsiteY8" fmla="*/ 2626822 h 2626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8560" h="2626822">
                  <a:moveTo>
                    <a:pt x="1321724" y="0"/>
                  </a:moveTo>
                  <a:cubicBezTo>
                    <a:pt x="1018309" y="91440"/>
                    <a:pt x="714895" y="182880"/>
                    <a:pt x="507077" y="315884"/>
                  </a:cubicBezTo>
                  <a:cubicBezTo>
                    <a:pt x="299259" y="448888"/>
                    <a:pt x="0" y="532015"/>
                    <a:pt x="74815" y="798022"/>
                  </a:cubicBezTo>
                  <a:cubicBezTo>
                    <a:pt x="149630" y="1064029"/>
                    <a:pt x="615142" y="1701338"/>
                    <a:pt x="955964" y="1911927"/>
                  </a:cubicBezTo>
                  <a:cubicBezTo>
                    <a:pt x="1296786" y="2122516"/>
                    <a:pt x="1720735" y="2042161"/>
                    <a:pt x="2119746" y="2061557"/>
                  </a:cubicBezTo>
                  <a:cubicBezTo>
                    <a:pt x="2518757" y="2080953"/>
                    <a:pt x="3092336" y="1989513"/>
                    <a:pt x="3350030" y="2028306"/>
                  </a:cubicBezTo>
                  <a:cubicBezTo>
                    <a:pt x="3607724" y="2067099"/>
                    <a:pt x="3613266" y="2194560"/>
                    <a:pt x="3665913" y="2294313"/>
                  </a:cubicBezTo>
                  <a:cubicBezTo>
                    <a:pt x="3718560" y="2394066"/>
                    <a:pt x="3665913" y="2626822"/>
                    <a:pt x="3665913" y="2626822"/>
                  </a:cubicBezTo>
                  <a:lnTo>
                    <a:pt x="3665913" y="2626822"/>
                  </a:lnTo>
                </a:path>
              </a:pathLst>
            </a:custGeom>
            <a:noFill/>
            <a:ln w="57150">
              <a:solidFill>
                <a:srgbClr val="FF0000"/>
              </a:solidFill>
              <a:round/>
              <a:headEnd type="triangle" w="med" len="med"/>
              <a:tailEnd type="triangle" w="med" len="med"/>
            </a:ln>
            <a:effectLst>
              <a:outerShdw dist="107763" dir="8100000" algn="ctr" rotWithShape="0">
                <a:schemeClr val="bg2">
                  <a:alpha val="50000"/>
                </a:schemeClr>
              </a:outerShdw>
            </a:effectLst>
          </p:spPr>
          <p:txBody>
            <a:bodyPr rtlCol="0" anchor="ctr"/>
            <a:lstStyle/>
            <a:p>
              <a:pPr algn="ctr"/>
              <a:endParaRPr lang="zh-CN" altLang="en-US" sz="1100"/>
            </a:p>
          </p:txBody>
        </p:sp>
        <p:sp>
          <p:nvSpPr>
            <p:cNvPr id="77" name="任意多边形 76"/>
            <p:cNvSpPr/>
            <p:nvPr/>
          </p:nvSpPr>
          <p:spPr>
            <a:xfrm>
              <a:off x="5608915" y="2182731"/>
              <a:ext cx="403245" cy="2074857"/>
            </a:xfrm>
            <a:custGeom>
              <a:avLst/>
              <a:gdLst>
                <a:gd name="connsiteX0" fmla="*/ 0 w 448888"/>
                <a:gd name="connsiteY0" fmla="*/ 0 h 2593571"/>
                <a:gd name="connsiteX1" fmla="*/ 415637 w 448888"/>
                <a:gd name="connsiteY1" fmla="*/ 731520 h 2593571"/>
                <a:gd name="connsiteX2" fmla="*/ 199506 w 448888"/>
                <a:gd name="connsiteY2" fmla="*/ 1645920 h 2593571"/>
                <a:gd name="connsiteX3" fmla="*/ 266008 w 448888"/>
                <a:gd name="connsiteY3" fmla="*/ 2593571 h 2593571"/>
                <a:gd name="connsiteX4" fmla="*/ 266008 w 448888"/>
                <a:gd name="connsiteY4" fmla="*/ 2593571 h 25935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8888" h="2593571">
                  <a:moveTo>
                    <a:pt x="0" y="0"/>
                  </a:moveTo>
                  <a:cubicBezTo>
                    <a:pt x="191193" y="228600"/>
                    <a:pt x="382386" y="457200"/>
                    <a:pt x="415637" y="731520"/>
                  </a:cubicBezTo>
                  <a:cubicBezTo>
                    <a:pt x="448888" y="1005840"/>
                    <a:pt x="224444" y="1335578"/>
                    <a:pt x="199506" y="1645920"/>
                  </a:cubicBezTo>
                  <a:cubicBezTo>
                    <a:pt x="174568" y="1956262"/>
                    <a:pt x="266008" y="2593571"/>
                    <a:pt x="266008" y="2593571"/>
                  </a:cubicBezTo>
                  <a:lnTo>
                    <a:pt x="266008" y="2593571"/>
                  </a:lnTo>
                </a:path>
              </a:pathLst>
            </a:custGeom>
            <a:noFill/>
            <a:ln w="57150">
              <a:solidFill>
                <a:srgbClr val="00B050"/>
              </a:solidFill>
              <a:round/>
              <a:headEnd type="triangle" w="med" len="med"/>
              <a:tailEnd type="triangle" w="med" len="med"/>
            </a:ln>
            <a:effectLst>
              <a:outerShdw dist="107763" dir="8100000" algn="ctr" rotWithShape="0">
                <a:schemeClr val="bg2">
                  <a:alpha val="50000"/>
                </a:schemeClr>
              </a:outerShdw>
            </a:effectLst>
          </p:spPr>
          <p:txBody>
            <a:bodyPr rtlCol="0" anchor="ctr"/>
            <a:lstStyle/>
            <a:p>
              <a:pPr algn="ctr"/>
              <a:endParaRPr lang="zh-CN" altLang="en-US" sz="1100">
                <a:latin typeface="Arial" charset="0"/>
                <a:ea typeface="宋体" charset="-122"/>
              </a:endParaRPr>
            </a:p>
          </p:txBody>
        </p:sp>
        <p:sp>
          <p:nvSpPr>
            <p:cNvPr id="81" name="TextBox 80"/>
            <p:cNvSpPr txBox="1"/>
            <p:nvPr/>
          </p:nvSpPr>
          <p:spPr>
            <a:xfrm>
              <a:off x="2915816" y="3190843"/>
              <a:ext cx="932563" cy="230832"/>
            </a:xfrm>
            <a:prstGeom prst="rect">
              <a:avLst/>
            </a:prstGeom>
            <a:solidFill>
              <a:srgbClr val="FFFF00"/>
            </a:solidFill>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sz="900" dirty="0" smtClean="0">
                  <a:solidFill>
                    <a:schemeClr val="dk1"/>
                  </a:solidFill>
                  <a:latin typeface="+mn-lt"/>
                  <a:ea typeface="+mn-ea"/>
                </a:rPr>
                <a:t>2.2.2.2&lt;-&gt;IP(A)</a:t>
              </a:r>
              <a:endParaRPr lang="zh-CN" altLang="en-US" sz="900" dirty="0" smtClean="0">
                <a:solidFill>
                  <a:schemeClr val="dk1"/>
                </a:solidFill>
                <a:latin typeface="+mn-lt"/>
                <a:ea typeface="+mn-ea"/>
              </a:endParaRPr>
            </a:p>
          </p:txBody>
        </p:sp>
        <p:sp>
          <p:nvSpPr>
            <p:cNvPr id="75" name="Text Box 18"/>
            <p:cNvSpPr txBox="1">
              <a:spLocks noChangeArrowheads="1"/>
            </p:cNvSpPr>
            <p:nvPr/>
          </p:nvSpPr>
          <p:spPr bwMode="auto">
            <a:xfrm>
              <a:off x="2188659" y="2933656"/>
              <a:ext cx="930910" cy="217619"/>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900" b="1" dirty="0" smtClean="0">
                  <a:solidFill>
                    <a:schemeClr val="bg1"/>
                  </a:solidFill>
                  <a:latin typeface="FrutigerNext LT BlackCn" pitchFamily="34" charset="0"/>
                  <a:ea typeface="ＭＳ Ｐゴシック" pitchFamily="34" charset="-128"/>
                </a:rPr>
                <a:t>GW-1</a:t>
              </a:r>
              <a:endParaRPr lang="en-US" altLang="zh-CN" sz="900" b="1" dirty="0">
                <a:solidFill>
                  <a:schemeClr val="bg1"/>
                </a:solidFill>
                <a:latin typeface="FrutigerNext LT BlackCn" pitchFamily="34" charset="0"/>
                <a:ea typeface="ＭＳ Ｐゴシック" pitchFamily="34" charset="-128"/>
              </a:endParaRPr>
            </a:p>
          </p:txBody>
        </p:sp>
        <p:sp>
          <p:nvSpPr>
            <p:cNvPr id="79" name="Text Box 18"/>
            <p:cNvSpPr txBox="1">
              <a:spLocks noChangeArrowheads="1"/>
            </p:cNvSpPr>
            <p:nvPr/>
          </p:nvSpPr>
          <p:spPr bwMode="auto">
            <a:xfrm>
              <a:off x="5529830" y="2933656"/>
              <a:ext cx="930910" cy="217619"/>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900" b="1" dirty="0" smtClean="0">
                  <a:solidFill>
                    <a:schemeClr val="bg1"/>
                  </a:solidFill>
                  <a:latin typeface="FrutigerNext LT BlackCn" pitchFamily="34" charset="0"/>
                  <a:ea typeface="ＭＳ Ｐゴシック" pitchFamily="34" charset="-128"/>
                </a:rPr>
                <a:t> GW-2</a:t>
              </a:r>
              <a:endParaRPr lang="en-US" altLang="zh-CN" sz="900" b="1" dirty="0">
                <a:solidFill>
                  <a:schemeClr val="bg1"/>
                </a:solidFill>
                <a:latin typeface="FrutigerNext LT BlackCn" pitchFamily="34" charset="0"/>
                <a:ea typeface="ＭＳ Ｐゴシック" pitchFamily="34" charset="-128"/>
              </a:endParaRPr>
            </a:p>
          </p:txBody>
        </p:sp>
        <p:sp>
          <p:nvSpPr>
            <p:cNvPr id="94" name="Text Box 103"/>
            <p:cNvSpPr txBox="1">
              <a:spLocks noChangeArrowheads="1"/>
            </p:cNvSpPr>
            <p:nvPr/>
          </p:nvSpPr>
          <p:spPr bwMode="auto">
            <a:xfrm>
              <a:off x="5940152" y="3121968"/>
              <a:ext cx="806490" cy="230832"/>
            </a:xfrm>
            <a:prstGeom prst="rect">
              <a:avLst/>
            </a:prstGeom>
            <a:noFill/>
            <a:ln w="9525">
              <a:noFill/>
              <a:miter lim="800000"/>
              <a:headEnd/>
              <a:tailEnd/>
            </a:ln>
          </p:spPr>
          <p:txBody>
            <a:bodyPr wrap="square">
              <a:spAutoFit/>
            </a:bodyPr>
            <a:lstStyle/>
            <a:p>
              <a:r>
                <a:rPr lang="en-US" altLang="zh-CN" sz="900" b="1" dirty="0" smtClean="0"/>
                <a:t>1.1.1.255</a:t>
              </a:r>
              <a:endParaRPr lang="en-US" altLang="zh-CN" sz="900" b="1" dirty="0"/>
            </a:p>
          </p:txBody>
        </p:sp>
        <p:sp>
          <p:nvSpPr>
            <p:cNvPr id="96" name="Text Box 103"/>
            <p:cNvSpPr txBox="1">
              <a:spLocks noChangeArrowheads="1"/>
            </p:cNvSpPr>
            <p:nvPr/>
          </p:nvSpPr>
          <p:spPr bwMode="auto">
            <a:xfrm>
              <a:off x="2015840" y="3115301"/>
              <a:ext cx="806490" cy="230832"/>
            </a:xfrm>
            <a:prstGeom prst="rect">
              <a:avLst/>
            </a:prstGeom>
            <a:noFill/>
            <a:ln w="9525">
              <a:noFill/>
              <a:miter lim="800000"/>
              <a:headEnd/>
              <a:tailEnd/>
            </a:ln>
          </p:spPr>
          <p:txBody>
            <a:bodyPr wrap="square">
              <a:spAutoFit/>
            </a:bodyPr>
            <a:lstStyle/>
            <a:p>
              <a:r>
                <a:rPr lang="en-US" altLang="zh-CN" sz="900" b="1" dirty="0" smtClean="0"/>
                <a:t>1.1.1.255</a:t>
              </a:r>
              <a:endParaRPr lang="en-US" altLang="zh-CN" sz="900" b="1" dirty="0"/>
            </a:p>
          </p:txBody>
        </p:sp>
        <p:sp>
          <p:nvSpPr>
            <p:cNvPr id="97" name="Text Box 103"/>
            <p:cNvSpPr txBox="1">
              <a:spLocks noChangeArrowheads="1"/>
            </p:cNvSpPr>
            <p:nvPr/>
          </p:nvSpPr>
          <p:spPr bwMode="auto">
            <a:xfrm>
              <a:off x="899592" y="2470763"/>
              <a:ext cx="1404032" cy="707886"/>
            </a:xfrm>
            <a:prstGeom prst="rect">
              <a:avLst/>
            </a:prstGeom>
            <a:solidFill>
              <a:schemeClr val="bg1">
                <a:lumMod val="85000"/>
              </a:schemeClr>
            </a:solidFill>
            <a:ln w="9525">
              <a:noFill/>
              <a:miter lim="800000"/>
              <a:headEnd/>
              <a:tailEnd/>
            </a:ln>
          </p:spPr>
          <p:txBody>
            <a:bodyPr wrap="square">
              <a:spAutoFit/>
            </a:bodyPr>
            <a:lstStyle/>
            <a:p>
              <a:r>
                <a:rPr lang="en-US" altLang="zh-CN" sz="1000" b="1" dirty="0" smtClean="0"/>
                <a:t>NAT outside pool:</a:t>
              </a:r>
            </a:p>
            <a:p>
              <a:r>
                <a:rPr lang="en-US" altLang="zh-CN" sz="1000" b="1" dirty="0" smtClean="0"/>
                <a:t>4.0.0.0/8</a:t>
              </a:r>
            </a:p>
            <a:p>
              <a:r>
                <a:rPr lang="en-US" altLang="zh-CN" sz="1000" b="1" dirty="0" smtClean="0"/>
                <a:t>NAT inside pool:</a:t>
              </a:r>
            </a:p>
            <a:p>
              <a:r>
                <a:rPr lang="en-US" altLang="zh-CN" sz="1000" b="1" dirty="0" smtClean="0"/>
                <a:t>2.0.0.0/8</a:t>
              </a:r>
              <a:endParaRPr lang="en-US" altLang="zh-CN" sz="1000" b="1" dirty="0"/>
            </a:p>
          </p:txBody>
        </p:sp>
        <p:sp>
          <p:nvSpPr>
            <p:cNvPr id="98" name="Text Box 103"/>
            <p:cNvSpPr txBox="1">
              <a:spLocks noChangeArrowheads="1"/>
            </p:cNvSpPr>
            <p:nvPr/>
          </p:nvSpPr>
          <p:spPr bwMode="auto">
            <a:xfrm>
              <a:off x="6300192" y="2470763"/>
              <a:ext cx="1353344" cy="707886"/>
            </a:xfrm>
            <a:prstGeom prst="rect">
              <a:avLst/>
            </a:prstGeom>
            <a:solidFill>
              <a:schemeClr val="bg1">
                <a:lumMod val="85000"/>
              </a:schemeClr>
            </a:solidFill>
            <a:ln w="9525">
              <a:noFill/>
              <a:miter lim="800000"/>
              <a:headEnd/>
              <a:tailEnd/>
            </a:ln>
          </p:spPr>
          <p:txBody>
            <a:bodyPr wrap="square">
              <a:spAutoFit/>
            </a:bodyPr>
            <a:lstStyle/>
            <a:p>
              <a:r>
                <a:rPr lang="en-US" altLang="zh-CN" sz="1000" b="1" dirty="0" smtClean="0"/>
                <a:t>NAT outside pool:</a:t>
              </a:r>
            </a:p>
            <a:p>
              <a:r>
                <a:rPr lang="en-US" altLang="zh-CN" sz="1000" b="1" dirty="0" smtClean="0"/>
                <a:t>5.0.0.0/8</a:t>
              </a:r>
            </a:p>
            <a:p>
              <a:r>
                <a:rPr lang="en-US" altLang="zh-CN" sz="1000" b="1" dirty="0" smtClean="0"/>
                <a:t>NAT inside pool:</a:t>
              </a:r>
            </a:p>
            <a:p>
              <a:r>
                <a:rPr lang="en-US" altLang="zh-CN" sz="1000" b="1" dirty="0" smtClean="0"/>
                <a:t>3.0.0.0/8</a:t>
              </a:r>
              <a:endParaRPr lang="en-US" altLang="zh-CN" sz="1000" b="1" dirty="0"/>
            </a:p>
          </p:txBody>
        </p:sp>
        <p:sp>
          <p:nvSpPr>
            <p:cNvPr id="99" name="TextBox 98"/>
            <p:cNvSpPr txBox="1"/>
            <p:nvPr/>
          </p:nvSpPr>
          <p:spPr>
            <a:xfrm>
              <a:off x="4716016" y="2470763"/>
              <a:ext cx="1076579" cy="230832"/>
            </a:xfrm>
            <a:prstGeom prst="rect">
              <a:avLst/>
            </a:prstGeom>
            <a:solidFill>
              <a:srgbClr val="FFFF00"/>
            </a:solidFill>
            <a:ln>
              <a:solidFill>
                <a:srgbClr val="00B05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sz="900" dirty="0" smtClean="0"/>
                <a:t>IP(Y)&lt;-&gt;5.5.5.5</a:t>
              </a:r>
              <a:endParaRPr lang="zh-CN" altLang="en-US" sz="900" dirty="0"/>
            </a:p>
          </p:txBody>
        </p:sp>
        <p:sp>
          <p:nvSpPr>
            <p:cNvPr id="78" name="TextBox 77"/>
            <p:cNvSpPr txBox="1"/>
            <p:nvPr/>
          </p:nvSpPr>
          <p:spPr>
            <a:xfrm>
              <a:off x="2843808" y="2470763"/>
              <a:ext cx="1074998" cy="230832"/>
            </a:xfrm>
            <a:prstGeom prst="rect">
              <a:avLst/>
            </a:prstGeom>
            <a:solidFill>
              <a:srgbClr val="FFFF00"/>
            </a:solidFill>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sz="900" dirty="0" smtClean="0"/>
                <a:t>IP(X)&lt;-&gt;4.4.4.4</a:t>
              </a:r>
              <a:endParaRPr lang="zh-CN" altLang="en-US" sz="900" dirty="0"/>
            </a:p>
          </p:txBody>
        </p:sp>
        <p:sp>
          <p:nvSpPr>
            <p:cNvPr id="122" name="AutoShape 41"/>
            <p:cNvSpPr>
              <a:spLocks noChangeArrowheads="1"/>
            </p:cNvSpPr>
            <p:nvPr/>
          </p:nvSpPr>
          <p:spPr bwMode="auto">
            <a:xfrm rot="5400000">
              <a:off x="2442148" y="3648677"/>
              <a:ext cx="680265" cy="464557"/>
            </a:xfrm>
            <a:prstGeom prst="flowChartExtract">
              <a:avLst/>
            </a:prstGeom>
            <a:gradFill rotWithShape="1">
              <a:gsLst>
                <a:gs pos="0">
                  <a:schemeClr val="bg1">
                    <a:alpha val="49001"/>
                  </a:schemeClr>
                </a:gs>
                <a:gs pos="100000">
                  <a:srgbClr val="FF0000"/>
                </a:gs>
              </a:gsLst>
              <a:lin ang="5400000" scaled="1"/>
            </a:gradFill>
            <a:ln w="9525" algn="ctr">
              <a:noFill/>
              <a:miter lim="800000"/>
              <a:headEnd/>
              <a:tailEnd/>
            </a:ln>
          </p:spPr>
          <p:txBody>
            <a:bodyPr rot="10800000" wrap="square" lIns="79200" tIns="39600" rIns="79200" bIns="39600" anchor="ctr">
              <a:spAutoFit/>
            </a:bodyPr>
            <a:lstStyle/>
            <a:p>
              <a:endParaRPr lang="zh-CN" altLang="zh-CN" sz="1000">
                <a:solidFill>
                  <a:schemeClr val="bg1"/>
                </a:solidFill>
                <a:latin typeface="FrutigerNext LT Regular" pitchFamily="34" charset="0"/>
                <a:ea typeface="ＭＳ Ｐゴシック" pitchFamily="34" charset="-128"/>
              </a:endParaRPr>
            </a:p>
          </p:txBody>
        </p:sp>
        <p:sp>
          <p:nvSpPr>
            <p:cNvPr id="107" name="TextBox 106"/>
            <p:cNvSpPr txBox="1"/>
            <p:nvPr/>
          </p:nvSpPr>
          <p:spPr>
            <a:xfrm>
              <a:off x="4716016" y="3190843"/>
              <a:ext cx="971984" cy="230832"/>
            </a:xfrm>
            <a:prstGeom prst="rect">
              <a:avLst/>
            </a:prstGeom>
            <a:solidFill>
              <a:srgbClr val="FFFF00"/>
            </a:solidFill>
            <a:ln>
              <a:solidFill>
                <a:srgbClr val="00B05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sz="900" dirty="0" smtClean="0"/>
                <a:t>3.3.3.3&lt;-&gt;IP(A) </a:t>
              </a:r>
              <a:endParaRPr lang="zh-CN" altLang="en-US" sz="900" dirty="0">
                <a:solidFill>
                  <a:schemeClr val="dk1"/>
                </a:solidFill>
                <a:latin typeface="+mn-lt"/>
                <a:ea typeface="+mn-ea"/>
              </a:endParaRPr>
            </a:p>
          </p:txBody>
        </p:sp>
        <p:sp>
          <p:nvSpPr>
            <p:cNvPr id="89" name="Line 37"/>
            <p:cNvSpPr>
              <a:spLocks noChangeShapeType="1"/>
            </p:cNvSpPr>
            <p:nvPr/>
          </p:nvSpPr>
          <p:spPr bwMode="auto">
            <a:xfrm flipH="1" flipV="1">
              <a:off x="2764723" y="4085784"/>
              <a:ext cx="0" cy="460851"/>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100">
                <a:latin typeface="+mn-lt"/>
                <a:ea typeface="+mn-ea"/>
              </a:endParaRPr>
            </a:p>
          </p:txBody>
        </p:sp>
        <p:pic>
          <p:nvPicPr>
            <p:cNvPr id="90" name="Picture 95" descr="07"/>
            <p:cNvPicPr>
              <a:picLocks noChangeAspect="1" noChangeArrowheads="1"/>
            </p:cNvPicPr>
            <p:nvPr/>
          </p:nvPicPr>
          <p:blipFill>
            <a:blip r:embed="rId5" cstate="print"/>
            <a:srcRect/>
            <a:stretch>
              <a:fillRect/>
            </a:stretch>
          </p:blipFill>
          <p:spPr bwMode="auto">
            <a:xfrm>
              <a:off x="2534298" y="4258603"/>
              <a:ext cx="434340" cy="575310"/>
            </a:xfrm>
            <a:prstGeom prst="rect">
              <a:avLst/>
            </a:prstGeom>
            <a:noFill/>
            <a:ln w="9525">
              <a:noFill/>
              <a:miter lim="800000"/>
              <a:headEnd/>
              <a:tailEnd/>
            </a:ln>
          </p:spPr>
        </p:pic>
        <p:sp>
          <p:nvSpPr>
            <p:cNvPr id="93" name="Line 37"/>
            <p:cNvSpPr>
              <a:spLocks noChangeShapeType="1"/>
            </p:cNvSpPr>
            <p:nvPr/>
          </p:nvSpPr>
          <p:spPr bwMode="auto">
            <a:xfrm flipV="1">
              <a:off x="2707117" y="4085784"/>
              <a:ext cx="633670" cy="6707"/>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100">
                <a:latin typeface="+mn-lt"/>
                <a:ea typeface="+mn-ea"/>
              </a:endParaRPr>
            </a:p>
          </p:txBody>
        </p:sp>
      </p:grpSp>
      <p:sp>
        <p:nvSpPr>
          <p:cNvPr id="105" name="Rectangle 3"/>
          <p:cNvSpPr txBox="1">
            <a:spLocks noChangeArrowheads="1"/>
          </p:cNvSpPr>
          <p:nvPr/>
        </p:nvSpPr>
        <p:spPr bwMode="auto">
          <a:xfrm>
            <a:off x="457200" y="5157192"/>
            <a:ext cx="8229600" cy="9689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spcBef>
                <a:spcPct val="20000"/>
              </a:spcBef>
              <a:buFontTx/>
              <a:buChar char="•"/>
            </a:pPr>
            <a:r>
              <a:rPr lang="en-US" altLang="zh-CN" sz="2000" dirty="0" smtClean="0"/>
              <a:t>It’s not practical to propagate host routes for VMs into the Internet.</a:t>
            </a:r>
          </a:p>
          <a:p>
            <a:pPr marL="342900" lvl="0" indent="-342900">
              <a:spcBef>
                <a:spcPct val="20000"/>
              </a:spcBef>
              <a:buFontTx/>
              <a:buChar char="•"/>
            </a:pPr>
            <a:r>
              <a:rPr lang="en-US" altLang="zh-CN" sz="2000" dirty="0" smtClean="0"/>
              <a:t>Hence DNS-based GLSB is resorted and it will be updated dynamically when the VM moves from one data center to another. </a:t>
            </a:r>
          </a:p>
        </p:txBody>
      </p:sp>
      <p:sp>
        <p:nvSpPr>
          <p:cNvPr id="104" name="Text Box 103"/>
          <p:cNvSpPr txBox="1">
            <a:spLocks noChangeArrowheads="1"/>
          </p:cNvSpPr>
          <p:nvPr/>
        </p:nvSpPr>
        <p:spPr bwMode="auto">
          <a:xfrm>
            <a:off x="5796136" y="1957173"/>
            <a:ext cx="1973019" cy="430887"/>
          </a:xfrm>
          <a:prstGeom prst="rect">
            <a:avLst/>
          </a:prstGeom>
          <a:noFill/>
          <a:ln w="9525">
            <a:noFill/>
            <a:miter lim="800000"/>
            <a:headEnd/>
            <a:tailEnd/>
          </a:ln>
        </p:spPr>
        <p:txBody>
          <a:bodyPr wrap="square">
            <a:spAutoFit/>
          </a:bodyPr>
          <a:lstStyle/>
          <a:p>
            <a:r>
              <a:rPr lang="en-US" altLang="zh-CN" sz="1100" b="1" dirty="0" smtClean="0"/>
              <a:t>Connection established after the VM movement</a:t>
            </a:r>
            <a:endParaRPr lang="en-US" altLang="zh-CN" sz="1100" b="1" dirty="0"/>
          </a:p>
        </p:txBody>
      </p:sp>
      <p:sp>
        <p:nvSpPr>
          <p:cNvPr id="106" name="Text Box 175"/>
          <p:cNvSpPr txBox="1">
            <a:spLocks noChangeArrowheads="1"/>
          </p:cNvSpPr>
          <p:nvPr/>
        </p:nvSpPr>
        <p:spPr bwMode="auto">
          <a:xfrm>
            <a:off x="3851920" y="5013176"/>
            <a:ext cx="833883" cy="246221"/>
          </a:xfrm>
          <a:prstGeom prst="rect">
            <a:avLst/>
          </a:prstGeom>
          <a:noFill/>
          <a:ln w="9525">
            <a:noFill/>
            <a:miter lim="800000"/>
            <a:headEnd/>
            <a:tailEnd/>
          </a:ln>
        </p:spPr>
        <p:txBody>
          <a:bodyPr wrap="none">
            <a:spAutoFit/>
          </a:bodyPr>
          <a:lstStyle/>
          <a:p>
            <a:r>
              <a:rPr lang="en-US" altLang="zh-CN" sz="1000" b="1" dirty="0" smtClean="0"/>
              <a:t>VM Motion</a:t>
            </a:r>
          </a:p>
        </p:txBody>
      </p:sp>
      <p:pic>
        <p:nvPicPr>
          <p:cNvPr id="108" name="Picture 159" descr="07"/>
          <p:cNvPicPr>
            <a:picLocks noChangeAspect="1" noChangeArrowheads="1"/>
          </p:cNvPicPr>
          <p:nvPr/>
        </p:nvPicPr>
        <p:blipFill>
          <a:blip r:embed="rId5" cstate="print"/>
          <a:srcRect/>
          <a:stretch>
            <a:fillRect/>
          </a:stretch>
        </p:blipFill>
        <p:spPr bwMode="auto">
          <a:xfrm>
            <a:off x="5508104" y="4221088"/>
            <a:ext cx="434340" cy="575310"/>
          </a:xfrm>
          <a:prstGeom prst="rect">
            <a:avLst/>
          </a:prstGeom>
          <a:solidFill>
            <a:srgbClr val="FF3300"/>
          </a:solidFill>
          <a:ln w="9525">
            <a:noFill/>
            <a:miter lim="800000"/>
            <a:headEnd/>
            <a:tailEnd/>
          </a:ln>
        </p:spPr>
      </p:pic>
      <p:pic>
        <p:nvPicPr>
          <p:cNvPr id="110" name="Picture 97" descr="07"/>
          <p:cNvPicPr>
            <a:picLocks noChangeAspect="1" noChangeArrowheads="1"/>
          </p:cNvPicPr>
          <p:nvPr/>
        </p:nvPicPr>
        <p:blipFill>
          <a:blip r:embed="rId5" cstate="print"/>
          <a:srcRect/>
          <a:stretch>
            <a:fillRect/>
          </a:stretch>
        </p:blipFill>
        <p:spPr bwMode="auto">
          <a:xfrm>
            <a:off x="2915816" y="4149080"/>
            <a:ext cx="434340" cy="575310"/>
          </a:xfrm>
          <a:prstGeom prst="rect">
            <a:avLst/>
          </a:prstGeom>
          <a:solidFill>
            <a:schemeClr val="bg1">
              <a:lumMod val="85000"/>
            </a:schemeClr>
          </a:solidFill>
          <a:ln w="9525">
            <a:noFill/>
            <a:miter lim="800000"/>
            <a:headEnd/>
            <a:tailEnd/>
          </a:ln>
        </p:spPr>
      </p:pic>
      <p:sp>
        <p:nvSpPr>
          <p:cNvPr id="112" name="任意多边形 111"/>
          <p:cNvSpPr/>
          <p:nvPr/>
        </p:nvSpPr>
        <p:spPr>
          <a:xfrm>
            <a:off x="3131841" y="4581128"/>
            <a:ext cx="2376264" cy="432048"/>
          </a:xfrm>
          <a:custGeom>
            <a:avLst/>
            <a:gdLst>
              <a:gd name="connsiteX0" fmla="*/ 0 w 4189615"/>
              <a:gd name="connsiteY0" fmla="*/ 0 h 856210"/>
              <a:gd name="connsiteX1" fmla="*/ 681644 w 4189615"/>
              <a:gd name="connsiteY1" fmla="*/ 665018 h 856210"/>
              <a:gd name="connsiteX2" fmla="*/ 1496291 w 4189615"/>
              <a:gd name="connsiteY2" fmla="*/ 831272 h 856210"/>
              <a:gd name="connsiteX3" fmla="*/ 2527069 w 4189615"/>
              <a:gd name="connsiteY3" fmla="*/ 814647 h 856210"/>
              <a:gd name="connsiteX4" fmla="*/ 3158837 w 4189615"/>
              <a:gd name="connsiteY4" fmla="*/ 665018 h 856210"/>
              <a:gd name="connsiteX5" fmla="*/ 4189615 w 4189615"/>
              <a:gd name="connsiteY5" fmla="*/ 365760 h 856210"/>
              <a:gd name="connsiteX6" fmla="*/ 4189615 w 4189615"/>
              <a:gd name="connsiteY6" fmla="*/ 365760 h 856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9615" h="856210">
                <a:moveTo>
                  <a:pt x="0" y="0"/>
                </a:moveTo>
                <a:cubicBezTo>
                  <a:pt x="216131" y="263236"/>
                  <a:pt x="432262" y="526473"/>
                  <a:pt x="681644" y="665018"/>
                </a:cubicBezTo>
                <a:cubicBezTo>
                  <a:pt x="931026" y="803563"/>
                  <a:pt x="1188720" y="806334"/>
                  <a:pt x="1496291" y="831272"/>
                </a:cubicBezTo>
                <a:cubicBezTo>
                  <a:pt x="1803862" y="856210"/>
                  <a:pt x="2249978" y="842356"/>
                  <a:pt x="2527069" y="814647"/>
                </a:cubicBezTo>
                <a:cubicBezTo>
                  <a:pt x="2804160" y="786938"/>
                  <a:pt x="2881746" y="739832"/>
                  <a:pt x="3158837" y="665018"/>
                </a:cubicBezTo>
                <a:cubicBezTo>
                  <a:pt x="3435928" y="590204"/>
                  <a:pt x="4189615" y="365760"/>
                  <a:pt x="4189615" y="365760"/>
                </a:cubicBezTo>
                <a:lnTo>
                  <a:pt x="4189615" y="365760"/>
                </a:lnTo>
              </a:path>
            </a:pathLst>
          </a:custGeom>
          <a:ln w="57150">
            <a:solidFill>
              <a:srgbClr val="FF33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p>
        </p:txBody>
      </p:sp>
      <p:sp>
        <p:nvSpPr>
          <p:cNvPr id="124" name="Text Box 103"/>
          <p:cNvSpPr txBox="1">
            <a:spLocks noChangeArrowheads="1"/>
          </p:cNvSpPr>
          <p:nvPr/>
        </p:nvSpPr>
        <p:spPr bwMode="auto">
          <a:xfrm>
            <a:off x="4139952" y="1484784"/>
            <a:ext cx="864096" cy="246221"/>
          </a:xfrm>
          <a:prstGeom prst="rect">
            <a:avLst/>
          </a:prstGeom>
          <a:noFill/>
          <a:ln w="38100">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tileRect/>
            </a:gradFill>
            <a:miter lim="800000"/>
            <a:headEnd/>
            <a:tailEnd/>
          </a:ln>
        </p:spPr>
        <p:txBody>
          <a:bodyPr wrap="square">
            <a:spAutoFit/>
          </a:bodyPr>
          <a:lstStyle/>
          <a:p>
            <a:r>
              <a:rPr lang="en-US" altLang="zh-CN" sz="1000" b="1" dirty="0" smtClean="0">
                <a:solidFill>
                  <a:srgbClr val="FF0000"/>
                </a:solidFill>
              </a:rPr>
              <a:t>GLSB/DNS</a:t>
            </a:r>
            <a:endParaRPr lang="en-US" altLang="zh-CN" sz="1000" b="1" dirty="0">
              <a:solidFill>
                <a:srgbClr val="FF0000"/>
              </a:solidFill>
            </a:endParaRPr>
          </a:p>
        </p:txBody>
      </p:sp>
      <p:sp>
        <p:nvSpPr>
          <p:cNvPr id="127" name="任意多边形 126"/>
          <p:cNvSpPr/>
          <p:nvPr/>
        </p:nvSpPr>
        <p:spPr bwMode="auto">
          <a:xfrm>
            <a:off x="4255994" y="1707776"/>
            <a:ext cx="1609165" cy="2514600"/>
          </a:xfrm>
          <a:custGeom>
            <a:avLst/>
            <a:gdLst>
              <a:gd name="connsiteX0" fmla="*/ 1472453 w 1609165"/>
              <a:gd name="connsiteY0" fmla="*/ 2514600 h 2514600"/>
              <a:gd name="connsiteX1" fmla="*/ 1337982 w 1609165"/>
              <a:gd name="connsiteY1" fmla="*/ 1963271 h 2514600"/>
              <a:gd name="connsiteX2" fmla="*/ 1580030 w 1609165"/>
              <a:gd name="connsiteY2" fmla="*/ 1264024 h 2514600"/>
              <a:gd name="connsiteX3" fmla="*/ 1163171 w 1609165"/>
              <a:gd name="connsiteY3" fmla="*/ 1089212 h 2514600"/>
              <a:gd name="connsiteX4" fmla="*/ 154641 w 1609165"/>
              <a:gd name="connsiteY4" fmla="*/ 941295 h 2514600"/>
              <a:gd name="connsiteX5" fmla="*/ 235324 w 1609165"/>
              <a:gd name="connsiteY5"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9165" h="2514600">
                <a:moveTo>
                  <a:pt x="1472453" y="2514600"/>
                </a:moveTo>
                <a:cubicBezTo>
                  <a:pt x="1396253" y="2343150"/>
                  <a:pt x="1320053" y="2171700"/>
                  <a:pt x="1337982" y="1963271"/>
                </a:cubicBezTo>
                <a:cubicBezTo>
                  <a:pt x="1355911" y="1754842"/>
                  <a:pt x="1609165" y="1409700"/>
                  <a:pt x="1580030" y="1264024"/>
                </a:cubicBezTo>
                <a:cubicBezTo>
                  <a:pt x="1550895" y="1118348"/>
                  <a:pt x="1400736" y="1143000"/>
                  <a:pt x="1163171" y="1089212"/>
                </a:cubicBezTo>
                <a:cubicBezTo>
                  <a:pt x="925606" y="1035424"/>
                  <a:pt x="309282" y="1122830"/>
                  <a:pt x="154641" y="941295"/>
                </a:cubicBezTo>
                <a:cubicBezTo>
                  <a:pt x="0" y="759760"/>
                  <a:pt x="117662" y="379880"/>
                  <a:pt x="235324" y="0"/>
                </a:cubicBezTo>
              </a:path>
            </a:pathLst>
          </a:custGeom>
          <a:noFill/>
          <a:ln w="34925" cap="flat" cmpd="sng" algn="ctr">
            <a:solidFill>
              <a:srgbClr val="0000FF"/>
            </a:solidFill>
            <a:prstDash val="solid"/>
            <a:round/>
            <a:headEnd type="none" w="med" len="med"/>
            <a:tailEnd type="triangle" w="med" len="med"/>
          </a:ln>
          <a:effectLst>
            <a:outerShdw blurRad="50800" dist="38100" dir="5400000" algn="t" rotWithShape="0">
              <a:prstClr val="black">
                <a:alpha val="40000"/>
              </a:prstClr>
            </a:outerShdw>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smtClean="0">
              <a:ln>
                <a:noFill/>
              </a:ln>
              <a:solidFill>
                <a:schemeClr val="tx1"/>
              </a:solidFill>
              <a:effectLst/>
              <a:latin typeface="Times New Roman" pitchFamily="18" charset="0"/>
            </a:endParaRPr>
          </a:p>
        </p:txBody>
      </p:sp>
      <p:sp>
        <p:nvSpPr>
          <p:cNvPr id="128" name="Text Box 103"/>
          <p:cNvSpPr txBox="1">
            <a:spLocks noChangeArrowheads="1"/>
          </p:cNvSpPr>
          <p:nvPr/>
        </p:nvSpPr>
        <p:spPr bwMode="auto">
          <a:xfrm>
            <a:off x="4355976" y="1988840"/>
            <a:ext cx="806490" cy="430887"/>
          </a:xfrm>
          <a:prstGeom prst="rect">
            <a:avLst/>
          </a:prstGeom>
          <a:noFill/>
          <a:ln w="9525">
            <a:noFill/>
            <a:miter lim="800000"/>
            <a:headEnd/>
            <a:tailEnd/>
          </a:ln>
        </p:spPr>
        <p:txBody>
          <a:bodyPr wrap="square">
            <a:spAutoFit/>
          </a:bodyPr>
          <a:lstStyle/>
          <a:p>
            <a:r>
              <a:rPr lang="en-US" altLang="zh-CN" sz="1100" b="1" dirty="0" smtClean="0"/>
              <a:t>DNS update</a:t>
            </a:r>
            <a:endParaRPr lang="en-US" altLang="zh-CN" sz="1100" b="1" dirty="0"/>
          </a:p>
        </p:txBody>
      </p:sp>
      <p:sp>
        <p:nvSpPr>
          <p:cNvPr id="130" name="Text Box 103"/>
          <p:cNvSpPr txBox="1">
            <a:spLocks noChangeArrowheads="1"/>
          </p:cNvSpPr>
          <p:nvPr/>
        </p:nvSpPr>
        <p:spPr bwMode="auto">
          <a:xfrm>
            <a:off x="5004048" y="2852936"/>
            <a:ext cx="987018" cy="261610"/>
          </a:xfrm>
          <a:prstGeom prst="rect">
            <a:avLst/>
          </a:prstGeom>
          <a:noFill/>
          <a:ln w="9525">
            <a:noFill/>
            <a:miter lim="800000"/>
            <a:headEnd/>
            <a:tailEnd/>
          </a:ln>
        </p:spPr>
        <p:txBody>
          <a:bodyPr wrap="square">
            <a:spAutoFit/>
          </a:bodyPr>
          <a:lstStyle/>
          <a:p>
            <a:r>
              <a:rPr lang="en-US" altLang="zh-CN" sz="1100" b="1" dirty="0" smtClean="0"/>
              <a:t>DNS-ALG</a:t>
            </a:r>
            <a:endParaRPr lang="en-US" altLang="zh-CN" sz="1100" b="1" dirty="0"/>
          </a:p>
        </p:txBody>
      </p:sp>
      <p:sp>
        <p:nvSpPr>
          <p:cNvPr id="131" name="Text Box 153"/>
          <p:cNvSpPr txBox="1">
            <a:spLocks noChangeArrowheads="1"/>
          </p:cNvSpPr>
          <p:nvPr/>
        </p:nvSpPr>
        <p:spPr bwMode="auto">
          <a:xfrm>
            <a:off x="5004048" y="1412776"/>
            <a:ext cx="1194558" cy="369332"/>
          </a:xfrm>
          <a:prstGeom prst="rect">
            <a:avLst/>
          </a:prstGeom>
          <a:noFill/>
          <a:ln w="9525">
            <a:noFill/>
            <a:miter lim="800000"/>
            <a:headEnd/>
            <a:tailEnd/>
          </a:ln>
        </p:spPr>
        <p:txBody>
          <a:bodyPr wrap="square">
            <a:spAutoFit/>
          </a:bodyPr>
          <a:lstStyle/>
          <a:p>
            <a:r>
              <a:rPr lang="en-US" altLang="zh-CN" sz="900" b="1" dirty="0" smtClean="0"/>
              <a:t>FQDN(A)-&gt;4.4.4.4 </a:t>
            </a:r>
          </a:p>
          <a:p>
            <a:r>
              <a:rPr lang="en-US" altLang="zh-CN" sz="900" b="1" dirty="0" smtClean="0"/>
              <a:t>                   5.5.5.5 </a:t>
            </a:r>
          </a:p>
        </p:txBody>
      </p:sp>
      <p:sp>
        <p:nvSpPr>
          <p:cNvPr id="132" name="七边形 131"/>
          <p:cNvSpPr/>
          <p:nvPr/>
        </p:nvSpPr>
        <p:spPr>
          <a:xfrm>
            <a:off x="4139952" y="2060848"/>
            <a:ext cx="288032" cy="288032"/>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1</a:t>
            </a:r>
            <a:endParaRPr lang="zh-CN" altLang="en-US" sz="1200" dirty="0">
              <a:solidFill>
                <a:schemeClr val="bg1"/>
              </a:solidFill>
            </a:endParaRPr>
          </a:p>
        </p:txBody>
      </p:sp>
      <p:sp>
        <p:nvSpPr>
          <p:cNvPr id="133" name="七边形 132"/>
          <p:cNvSpPr/>
          <p:nvPr/>
        </p:nvSpPr>
        <p:spPr>
          <a:xfrm>
            <a:off x="3563888" y="4941168"/>
            <a:ext cx="288032" cy="288032"/>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0</a:t>
            </a:r>
            <a:endParaRPr lang="zh-CN" altLang="en-US" sz="1200" dirty="0">
              <a:solidFill>
                <a:schemeClr val="bg1"/>
              </a:solidFill>
            </a:endParaRPr>
          </a:p>
        </p:txBody>
      </p:sp>
      <p:sp>
        <p:nvSpPr>
          <p:cNvPr id="71" name="Text Box 103"/>
          <p:cNvSpPr txBox="1">
            <a:spLocks noChangeArrowheads="1"/>
          </p:cNvSpPr>
          <p:nvPr/>
        </p:nvSpPr>
        <p:spPr bwMode="auto">
          <a:xfrm>
            <a:off x="3059832" y="1772816"/>
            <a:ext cx="720080" cy="261610"/>
          </a:xfrm>
          <a:prstGeom prst="rect">
            <a:avLst/>
          </a:prstGeom>
          <a:noFill/>
          <a:ln w="9525">
            <a:noFill/>
            <a:miter lim="800000"/>
            <a:headEnd/>
            <a:tailEnd/>
          </a:ln>
        </p:spPr>
        <p:txBody>
          <a:bodyPr wrap="square">
            <a:spAutoFit/>
          </a:bodyPr>
          <a:lstStyle/>
          <a:p>
            <a:r>
              <a:rPr lang="en-US" altLang="zh-CN" sz="1100" b="1" dirty="0" smtClean="0"/>
              <a:t>Client X</a:t>
            </a:r>
            <a:endParaRPr lang="en-US" altLang="zh-CN" sz="1100" b="1" dirty="0"/>
          </a:p>
        </p:txBody>
      </p:sp>
      <p:sp>
        <p:nvSpPr>
          <p:cNvPr id="72" name="Text Box 103"/>
          <p:cNvSpPr txBox="1">
            <a:spLocks noChangeArrowheads="1"/>
          </p:cNvSpPr>
          <p:nvPr/>
        </p:nvSpPr>
        <p:spPr bwMode="auto">
          <a:xfrm>
            <a:off x="5508104" y="1772816"/>
            <a:ext cx="720080" cy="261610"/>
          </a:xfrm>
          <a:prstGeom prst="rect">
            <a:avLst/>
          </a:prstGeom>
          <a:noFill/>
          <a:ln w="9525">
            <a:noFill/>
            <a:miter lim="800000"/>
            <a:headEnd/>
            <a:tailEnd/>
          </a:ln>
        </p:spPr>
        <p:txBody>
          <a:bodyPr wrap="square">
            <a:spAutoFit/>
          </a:bodyPr>
          <a:lstStyle/>
          <a:p>
            <a:r>
              <a:rPr lang="en-US" altLang="zh-CN" sz="1100" b="1" dirty="0" smtClean="0"/>
              <a:t>Client Y</a:t>
            </a:r>
            <a:endParaRPr lang="en-US" altLang="zh-CN" sz="1100" b="1" dirty="0"/>
          </a:p>
        </p:txBody>
      </p:sp>
    </p:spTree>
  </p:cSld>
  <p:clrMapOvr>
    <a:masterClrMapping/>
  </p:clrMapOvr>
  <p:transition>
    <p:pull dir="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Rectangle 2"/>
          <p:cNvSpPr>
            <a:spLocks noGrp="1" noChangeArrowheads="1"/>
          </p:cNvSpPr>
          <p:nvPr>
            <p:ph type="title"/>
          </p:nvPr>
        </p:nvSpPr>
        <p:spPr>
          <a:xfrm>
            <a:off x="395288" y="260350"/>
            <a:ext cx="8229600" cy="1143000"/>
          </a:xfrm>
        </p:spPr>
        <p:txBody>
          <a:bodyPr/>
          <a:lstStyle/>
          <a:p>
            <a:r>
              <a:rPr lang="en-US" altLang="zh-CN" sz="3600" dirty="0" smtClean="0"/>
              <a:t>FIB Scalability on PE:</a:t>
            </a:r>
            <a:br>
              <a:rPr lang="en-US" altLang="zh-CN" sz="3600" dirty="0" smtClean="0"/>
            </a:br>
            <a:r>
              <a:rPr lang="en-US" altLang="zh-CN" sz="2400" dirty="0" smtClean="0"/>
              <a:t>On-Demand FIB Installation (using VA-Auto)</a:t>
            </a:r>
            <a:endParaRPr lang="en-US" altLang="zh-CN" sz="3600" dirty="0" smtClean="0"/>
          </a:p>
        </p:txBody>
      </p:sp>
      <p:grpSp>
        <p:nvGrpSpPr>
          <p:cNvPr id="2" name="组合 70"/>
          <p:cNvGrpSpPr/>
          <p:nvPr/>
        </p:nvGrpSpPr>
        <p:grpSpPr>
          <a:xfrm>
            <a:off x="251520" y="1988840"/>
            <a:ext cx="8386565" cy="3889539"/>
            <a:chOff x="-720081" y="1394774"/>
            <a:chExt cx="10483207" cy="4861924"/>
          </a:xfrm>
        </p:grpSpPr>
        <p:sp>
          <p:nvSpPr>
            <p:cNvPr id="65" name="Text Box 103"/>
            <p:cNvSpPr txBox="1">
              <a:spLocks noChangeArrowheads="1"/>
            </p:cNvSpPr>
            <p:nvPr/>
          </p:nvSpPr>
          <p:spPr bwMode="auto">
            <a:xfrm>
              <a:off x="899592" y="3429000"/>
              <a:ext cx="7416826" cy="2827698"/>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8100000" scaled="1"/>
              <a:tileRect/>
            </a:gra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3">
              <a:schemeClr val="lt1"/>
            </a:lnRef>
            <a:fillRef idx="1">
              <a:schemeClr val="accent2"/>
            </a:fillRef>
            <a:effectRef idx="1">
              <a:schemeClr val="accent2"/>
            </a:effectRef>
            <a:fontRef idx="minor">
              <a:schemeClr val="lt1"/>
            </a:fontRef>
          </p:style>
          <p:txBody>
            <a:bodyPr wrap="square">
              <a:spAutoFit/>
            </a:bodyPr>
            <a:lstStyle/>
            <a:p>
              <a:r>
                <a:rPr lang="en-US" altLang="zh-CN" sz="1000" b="1" dirty="0" smtClean="0"/>
                <a:t>                                                                  </a:t>
              </a:r>
            </a:p>
            <a:p>
              <a:endParaRPr lang="en-US" altLang="zh-CN" sz="1000" b="1" dirty="0" smtClean="0"/>
            </a:p>
            <a:p>
              <a:endParaRPr lang="en-US" altLang="zh-CN" sz="1000" b="1" dirty="0" smtClean="0"/>
            </a:p>
            <a:p>
              <a:r>
                <a:rPr lang="en-US" altLang="zh-CN" sz="1000" b="1" dirty="0" smtClean="0"/>
                <a:t>                                                              </a:t>
              </a:r>
            </a:p>
            <a:p>
              <a:endParaRPr lang="en-US" altLang="zh-CN" sz="1000" b="1" dirty="0" smtClean="0"/>
            </a:p>
            <a:p>
              <a:endParaRPr lang="en-US" altLang="zh-CN" sz="1000" b="1" dirty="0" smtClean="0"/>
            </a:p>
            <a:p>
              <a:endParaRPr lang="en-US" altLang="zh-CN" sz="1000" b="1" dirty="0" smtClean="0"/>
            </a:p>
            <a:p>
              <a:endParaRPr lang="en-US" altLang="zh-CN" sz="1000" b="1" dirty="0" smtClean="0"/>
            </a:p>
            <a:p>
              <a:pPr algn="ctr"/>
              <a:endParaRPr lang="en-US" altLang="zh-CN" sz="1000" b="1" dirty="0" smtClean="0"/>
            </a:p>
            <a:p>
              <a:pPr algn="ctr"/>
              <a:endParaRPr lang="en-US" altLang="zh-CN" sz="1000" b="1" dirty="0" smtClean="0">
                <a:solidFill>
                  <a:schemeClr val="tx1"/>
                </a:solidFill>
              </a:endParaRPr>
            </a:p>
            <a:p>
              <a:pPr algn="ctr"/>
              <a:endParaRPr lang="en-US" altLang="zh-CN" sz="1000" b="1" dirty="0" smtClean="0">
                <a:solidFill>
                  <a:schemeClr val="tx1"/>
                </a:solidFill>
              </a:endParaRPr>
            </a:p>
            <a:p>
              <a:pPr algn="ctr"/>
              <a:endParaRPr lang="en-US" altLang="zh-CN" sz="1000" b="1" dirty="0" smtClean="0">
                <a:solidFill>
                  <a:schemeClr val="tx1"/>
                </a:solidFill>
              </a:endParaRPr>
            </a:p>
            <a:p>
              <a:pPr algn="ctr"/>
              <a:r>
                <a:rPr lang="en-US" altLang="zh-CN" sz="1100" b="1" dirty="0" smtClean="0">
                  <a:solidFill>
                    <a:schemeClr val="tx1"/>
                  </a:solidFill>
                </a:rPr>
                <a:t>VPN Subnet: 1.1.0.0/16</a:t>
              </a:r>
            </a:p>
            <a:p>
              <a:pPr algn="ctr"/>
              <a:endParaRPr lang="en-US" altLang="zh-CN" sz="1000" b="1" dirty="0">
                <a:solidFill>
                  <a:schemeClr val="tx1"/>
                </a:solidFill>
              </a:endParaRPr>
            </a:p>
          </p:txBody>
        </p:sp>
        <p:sp>
          <p:nvSpPr>
            <p:cNvPr id="5122" name="Oval 203"/>
            <p:cNvSpPr>
              <a:spLocks noChangeArrowheads="1"/>
            </p:cNvSpPr>
            <p:nvPr/>
          </p:nvSpPr>
          <p:spPr bwMode="auto">
            <a:xfrm>
              <a:off x="5435600" y="3573463"/>
              <a:ext cx="2520950" cy="2519362"/>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solidFill>
                  <a:schemeClr val="lt1"/>
                </a:solidFill>
                <a:latin typeface="+mn-lt"/>
                <a:ea typeface="+mn-ea"/>
              </a:endParaRPr>
            </a:p>
          </p:txBody>
        </p:sp>
        <p:grpSp>
          <p:nvGrpSpPr>
            <p:cNvPr id="3" name="Group 4"/>
            <p:cNvGrpSpPr>
              <a:grpSpLocks/>
            </p:cNvGrpSpPr>
            <p:nvPr/>
          </p:nvGrpSpPr>
          <p:grpSpPr bwMode="auto">
            <a:xfrm>
              <a:off x="2555875" y="2349500"/>
              <a:ext cx="3887788" cy="1727200"/>
              <a:chOff x="755" y="732"/>
              <a:chExt cx="1898" cy="1412"/>
            </a:xfrm>
          </p:grpSpPr>
          <p:sp>
            <p:nvSpPr>
              <p:cNvPr id="5181" name="Freeform 5"/>
              <p:cNvSpPr>
                <a:spLocks/>
              </p:cNvSpPr>
              <p:nvPr/>
            </p:nvSpPr>
            <p:spPr bwMode="auto">
              <a:xfrm>
                <a:off x="755" y="774"/>
                <a:ext cx="1898" cy="1370"/>
              </a:xfrm>
              <a:custGeom>
                <a:avLst/>
                <a:gdLst>
                  <a:gd name="T0" fmla="*/ 5824 w 1080"/>
                  <a:gd name="T1" fmla="*/ 2110 h 791"/>
                  <a:gd name="T2" fmla="*/ 5733 w 1080"/>
                  <a:gd name="T3" fmla="*/ 1947 h 791"/>
                  <a:gd name="T4" fmla="*/ 5583 w 1080"/>
                  <a:gd name="T5" fmla="*/ 1812 h 791"/>
                  <a:gd name="T6" fmla="*/ 5606 w 1080"/>
                  <a:gd name="T7" fmla="*/ 1725 h 791"/>
                  <a:gd name="T8" fmla="*/ 5618 w 1080"/>
                  <a:gd name="T9" fmla="*/ 1638 h 791"/>
                  <a:gd name="T10" fmla="*/ 5574 w 1080"/>
                  <a:gd name="T11" fmla="*/ 1406 h 791"/>
                  <a:gd name="T12" fmla="*/ 5239 w 1080"/>
                  <a:gd name="T13" fmla="*/ 1013 h 791"/>
                  <a:gd name="T14" fmla="*/ 4645 w 1080"/>
                  <a:gd name="T15" fmla="*/ 790 h 791"/>
                  <a:gd name="T16" fmla="*/ 4249 w 1080"/>
                  <a:gd name="T17" fmla="*/ 431 h 791"/>
                  <a:gd name="T18" fmla="*/ 3703 w 1080"/>
                  <a:gd name="T19" fmla="*/ 87 h 791"/>
                  <a:gd name="T20" fmla="*/ 2909 w 1080"/>
                  <a:gd name="T21" fmla="*/ 5 h 791"/>
                  <a:gd name="T22" fmla="*/ 2329 w 1080"/>
                  <a:gd name="T23" fmla="*/ 126 h 791"/>
                  <a:gd name="T24" fmla="*/ 1872 w 1080"/>
                  <a:gd name="T25" fmla="*/ 385 h 791"/>
                  <a:gd name="T26" fmla="*/ 1627 w 1080"/>
                  <a:gd name="T27" fmla="*/ 611 h 791"/>
                  <a:gd name="T28" fmla="*/ 1513 w 1080"/>
                  <a:gd name="T29" fmla="*/ 610 h 791"/>
                  <a:gd name="T30" fmla="*/ 1390 w 1080"/>
                  <a:gd name="T31" fmla="*/ 611 h 791"/>
                  <a:gd name="T32" fmla="*/ 796 w 1080"/>
                  <a:gd name="T33" fmla="*/ 733 h 791"/>
                  <a:gd name="T34" fmla="*/ 195 w 1080"/>
                  <a:gd name="T35" fmla="*/ 1114 h 791"/>
                  <a:gd name="T36" fmla="*/ 0 w 1080"/>
                  <a:gd name="T37" fmla="*/ 1640 h 791"/>
                  <a:gd name="T38" fmla="*/ 102 w 1080"/>
                  <a:gd name="T39" fmla="*/ 1931 h 791"/>
                  <a:gd name="T40" fmla="*/ 346 w 1080"/>
                  <a:gd name="T41" fmla="*/ 2177 h 791"/>
                  <a:gd name="T42" fmla="*/ 494 w 1080"/>
                  <a:gd name="T43" fmla="*/ 2357 h 791"/>
                  <a:gd name="T44" fmla="*/ 325 w 1080"/>
                  <a:gd name="T45" fmla="*/ 2549 h 791"/>
                  <a:gd name="T46" fmla="*/ 250 w 1080"/>
                  <a:gd name="T47" fmla="*/ 2769 h 791"/>
                  <a:gd name="T48" fmla="*/ 364 w 1080"/>
                  <a:gd name="T49" fmla="*/ 3107 h 791"/>
                  <a:gd name="T50" fmla="*/ 782 w 1080"/>
                  <a:gd name="T51" fmla="*/ 3384 h 791"/>
                  <a:gd name="T52" fmla="*/ 1399 w 1080"/>
                  <a:gd name="T53" fmla="*/ 3462 h 791"/>
                  <a:gd name="T54" fmla="*/ 1420 w 1080"/>
                  <a:gd name="T55" fmla="*/ 3455 h 791"/>
                  <a:gd name="T56" fmla="*/ 1448 w 1080"/>
                  <a:gd name="T57" fmla="*/ 3455 h 791"/>
                  <a:gd name="T58" fmla="*/ 1460 w 1080"/>
                  <a:gd name="T59" fmla="*/ 3462 h 791"/>
                  <a:gd name="T60" fmla="*/ 1460 w 1080"/>
                  <a:gd name="T61" fmla="*/ 3480 h 791"/>
                  <a:gd name="T62" fmla="*/ 1460 w 1080"/>
                  <a:gd name="T63" fmla="*/ 3500 h 791"/>
                  <a:gd name="T64" fmla="*/ 1569 w 1080"/>
                  <a:gd name="T65" fmla="*/ 3767 h 791"/>
                  <a:gd name="T66" fmla="*/ 1965 w 1080"/>
                  <a:gd name="T67" fmla="*/ 4032 h 791"/>
                  <a:gd name="T68" fmla="*/ 2561 w 1080"/>
                  <a:gd name="T69" fmla="*/ 4103 h 791"/>
                  <a:gd name="T70" fmla="*/ 2981 w 1080"/>
                  <a:gd name="T71" fmla="*/ 4011 h 791"/>
                  <a:gd name="T72" fmla="*/ 3304 w 1080"/>
                  <a:gd name="T73" fmla="*/ 3828 h 791"/>
                  <a:gd name="T74" fmla="*/ 3524 w 1080"/>
                  <a:gd name="T75" fmla="*/ 3693 h 791"/>
                  <a:gd name="T76" fmla="*/ 3749 w 1080"/>
                  <a:gd name="T77" fmla="*/ 3746 h 791"/>
                  <a:gd name="T78" fmla="*/ 3991 w 1080"/>
                  <a:gd name="T79" fmla="*/ 3755 h 791"/>
                  <a:gd name="T80" fmla="*/ 4478 w 1080"/>
                  <a:gd name="T81" fmla="*/ 3668 h 791"/>
                  <a:gd name="T82" fmla="*/ 4917 w 1080"/>
                  <a:gd name="T83" fmla="*/ 3393 h 791"/>
                  <a:gd name="T84" fmla="*/ 5065 w 1080"/>
                  <a:gd name="T85" fmla="*/ 3003 h 791"/>
                  <a:gd name="T86" fmla="*/ 5065 w 1080"/>
                  <a:gd name="T87" fmla="*/ 2976 h 791"/>
                  <a:gd name="T88" fmla="*/ 5060 w 1080"/>
                  <a:gd name="T89" fmla="*/ 2960 h 791"/>
                  <a:gd name="T90" fmla="*/ 5227 w 1080"/>
                  <a:gd name="T91" fmla="*/ 2898 h 791"/>
                  <a:gd name="T92" fmla="*/ 5647 w 1080"/>
                  <a:gd name="T93" fmla="*/ 2676 h 791"/>
                  <a:gd name="T94" fmla="*/ 5847 w 1080"/>
                  <a:gd name="T95" fmla="*/ 2349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80"/>
                  <a:gd name="T145" fmla="*/ 0 h 791"/>
                  <a:gd name="T146" fmla="*/ 1080 w 1080"/>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80" h="791">
                    <a:moveTo>
                      <a:pt x="1079" y="428"/>
                    </a:moveTo>
                    <a:lnTo>
                      <a:pt x="1076" y="417"/>
                    </a:lnTo>
                    <a:lnTo>
                      <a:pt x="1073" y="406"/>
                    </a:lnTo>
                    <a:lnTo>
                      <a:pt x="1069" y="395"/>
                    </a:lnTo>
                    <a:lnTo>
                      <a:pt x="1063" y="385"/>
                    </a:lnTo>
                    <a:lnTo>
                      <a:pt x="1056" y="375"/>
                    </a:lnTo>
                    <a:lnTo>
                      <a:pt x="1048" y="366"/>
                    </a:lnTo>
                    <a:lnTo>
                      <a:pt x="1038" y="358"/>
                    </a:lnTo>
                    <a:lnTo>
                      <a:pt x="1029" y="349"/>
                    </a:lnTo>
                    <a:lnTo>
                      <a:pt x="1030" y="344"/>
                    </a:lnTo>
                    <a:lnTo>
                      <a:pt x="1032" y="339"/>
                    </a:lnTo>
                    <a:lnTo>
                      <a:pt x="1033" y="332"/>
                    </a:lnTo>
                    <a:lnTo>
                      <a:pt x="1034" y="327"/>
                    </a:lnTo>
                    <a:lnTo>
                      <a:pt x="1034" y="320"/>
                    </a:lnTo>
                    <a:lnTo>
                      <a:pt x="1035" y="315"/>
                    </a:lnTo>
                    <a:lnTo>
                      <a:pt x="1035" y="308"/>
                    </a:lnTo>
                    <a:lnTo>
                      <a:pt x="1034" y="302"/>
                    </a:lnTo>
                    <a:lnTo>
                      <a:pt x="1027" y="271"/>
                    </a:lnTo>
                    <a:lnTo>
                      <a:pt x="1013" y="243"/>
                    </a:lnTo>
                    <a:lnTo>
                      <a:pt x="993" y="217"/>
                    </a:lnTo>
                    <a:lnTo>
                      <a:pt x="965" y="195"/>
                    </a:lnTo>
                    <a:lnTo>
                      <a:pt x="934" y="176"/>
                    </a:lnTo>
                    <a:lnTo>
                      <a:pt x="896" y="161"/>
                    </a:lnTo>
                    <a:lnTo>
                      <a:pt x="856" y="152"/>
                    </a:lnTo>
                    <a:lnTo>
                      <a:pt x="812" y="146"/>
                    </a:lnTo>
                    <a:lnTo>
                      <a:pt x="801" y="113"/>
                    </a:lnTo>
                    <a:lnTo>
                      <a:pt x="783" y="83"/>
                    </a:lnTo>
                    <a:lnTo>
                      <a:pt x="756" y="56"/>
                    </a:lnTo>
                    <a:lnTo>
                      <a:pt x="721" y="34"/>
                    </a:lnTo>
                    <a:lnTo>
                      <a:pt x="682" y="17"/>
                    </a:lnTo>
                    <a:lnTo>
                      <a:pt x="636" y="5"/>
                    </a:lnTo>
                    <a:lnTo>
                      <a:pt x="588" y="0"/>
                    </a:lnTo>
                    <a:lnTo>
                      <a:pt x="536" y="1"/>
                    </a:lnTo>
                    <a:lnTo>
                      <a:pt x="498" y="5"/>
                    </a:lnTo>
                    <a:lnTo>
                      <a:pt x="462" y="14"/>
                    </a:lnTo>
                    <a:lnTo>
                      <a:pt x="429" y="24"/>
                    </a:lnTo>
                    <a:lnTo>
                      <a:pt x="397" y="39"/>
                    </a:lnTo>
                    <a:lnTo>
                      <a:pt x="370" y="56"/>
                    </a:lnTo>
                    <a:lnTo>
                      <a:pt x="345" y="74"/>
                    </a:lnTo>
                    <a:lnTo>
                      <a:pt x="324" y="96"/>
                    </a:lnTo>
                    <a:lnTo>
                      <a:pt x="308" y="118"/>
                    </a:lnTo>
                    <a:lnTo>
                      <a:pt x="300" y="118"/>
                    </a:lnTo>
                    <a:lnTo>
                      <a:pt x="294" y="118"/>
                    </a:lnTo>
                    <a:lnTo>
                      <a:pt x="286" y="117"/>
                    </a:lnTo>
                    <a:lnTo>
                      <a:pt x="279" y="117"/>
                    </a:lnTo>
                    <a:lnTo>
                      <a:pt x="271" y="117"/>
                    </a:lnTo>
                    <a:lnTo>
                      <a:pt x="264" y="118"/>
                    </a:lnTo>
                    <a:lnTo>
                      <a:pt x="256" y="118"/>
                    </a:lnTo>
                    <a:lnTo>
                      <a:pt x="248" y="118"/>
                    </a:lnTo>
                    <a:lnTo>
                      <a:pt x="196" y="127"/>
                    </a:lnTo>
                    <a:lnTo>
                      <a:pt x="147" y="141"/>
                    </a:lnTo>
                    <a:lnTo>
                      <a:pt x="104" y="160"/>
                    </a:lnTo>
                    <a:lnTo>
                      <a:pt x="67" y="185"/>
                    </a:lnTo>
                    <a:lnTo>
                      <a:pt x="36" y="214"/>
                    </a:lnTo>
                    <a:lnTo>
                      <a:pt x="15" y="245"/>
                    </a:lnTo>
                    <a:lnTo>
                      <a:pt x="3" y="280"/>
                    </a:lnTo>
                    <a:lnTo>
                      <a:pt x="0" y="316"/>
                    </a:lnTo>
                    <a:lnTo>
                      <a:pt x="3" y="335"/>
                    </a:lnTo>
                    <a:lnTo>
                      <a:pt x="9" y="355"/>
                    </a:lnTo>
                    <a:lnTo>
                      <a:pt x="19" y="372"/>
                    </a:lnTo>
                    <a:lnTo>
                      <a:pt x="31" y="390"/>
                    </a:lnTo>
                    <a:lnTo>
                      <a:pt x="46" y="405"/>
                    </a:lnTo>
                    <a:lnTo>
                      <a:pt x="64" y="419"/>
                    </a:lnTo>
                    <a:lnTo>
                      <a:pt x="83" y="432"/>
                    </a:lnTo>
                    <a:lnTo>
                      <a:pt x="105" y="443"/>
                    </a:lnTo>
                    <a:lnTo>
                      <a:pt x="91" y="454"/>
                    </a:lnTo>
                    <a:lnTo>
                      <a:pt x="79" y="466"/>
                    </a:lnTo>
                    <a:lnTo>
                      <a:pt x="69" y="478"/>
                    </a:lnTo>
                    <a:lnTo>
                      <a:pt x="60" y="491"/>
                    </a:lnTo>
                    <a:lnTo>
                      <a:pt x="54" y="505"/>
                    </a:lnTo>
                    <a:lnTo>
                      <a:pt x="49" y="518"/>
                    </a:lnTo>
                    <a:lnTo>
                      <a:pt x="46" y="533"/>
                    </a:lnTo>
                    <a:lnTo>
                      <a:pt x="47" y="547"/>
                    </a:lnTo>
                    <a:lnTo>
                      <a:pt x="53" y="574"/>
                    </a:lnTo>
                    <a:lnTo>
                      <a:pt x="67" y="598"/>
                    </a:lnTo>
                    <a:lnTo>
                      <a:pt x="88" y="620"/>
                    </a:lnTo>
                    <a:lnTo>
                      <a:pt x="114" y="637"/>
                    </a:lnTo>
                    <a:lnTo>
                      <a:pt x="144" y="651"/>
                    </a:lnTo>
                    <a:lnTo>
                      <a:pt x="179" y="661"/>
                    </a:lnTo>
                    <a:lnTo>
                      <a:pt x="217" y="666"/>
                    </a:lnTo>
                    <a:lnTo>
                      <a:pt x="258" y="666"/>
                    </a:lnTo>
                    <a:lnTo>
                      <a:pt x="259" y="666"/>
                    </a:lnTo>
                    <a:lnTo>
                      <a:pt x="260" y="666"/>
                    </a:lnTo>
                    <a:lnTo>
                      <a:pt x="262" y="665"/>
                    </a:lnTo>
                    <a:lnTo>
                      <a:pt x="264" y="665"/>
                    </a:lnTo>
                    <a:lnTo>
                      <a:pt x="265" y="665"/>
                    </a:lnTo>
                    <a:lnTo>
                      <a:pt x="267" y="665"/>
                    </a:lnTo>
                    <a:lnTo>
                      <a:pt x="268" y="665"/>
                    </a:lnTo>
                    <a:lnTo>
                      <a:pt x="269" y="665"/>
                    </a:lnTo>
                    <a:lnTo>
                      <a:pt x="269" y="666"/>
                    </a:lnTo>
                    <a:lnTo>
                      <a:pt x="269" y="667"/>
                    </a:lnTo>
                    <a:lnTo>
                      <a:pt x="269" y="669"/>
                    </a:lnTo>
                    <a:lnTo>
                      <a:pt x="269" y="670"/>
                    </a:lnTo>
                    <a:lnTo>
                      <a:pt x="269" y="672"/>
                    </a:lnTo>
                    <a:lnTo>
                      <a:pt x="269" y="673"/>
                    </a:lnTo>
                    <a:lnTo>
                      <a:pt x="269" y="674"/>
                    </a:lnTo>
                    <a:lnTo>
                      <a:pt x="269" y="676"/>
                    </a:lnTo>
                    <a:lnTo>
                      <a:pt x="275" y="701"/>
                    </a:lnTo>
                    <a:lnTo>
                      <a:pt x="289" y="725"/>
                    </a:lnTo>
                    <a:lnTo>
                      <a:pt x="308" y="745"/>
                    </a:lnTo>
                    <a:lnTo>
                      <a:pt x="333" y="762"/>
                    </a:lnTo>
                    <a:lnTo>
                      <a:pt x="362" y="776"/>
                    </a:lnTo>
                    <a:lnTo>
                      <a:pt x="396" y="785"/>
                    </a:lnTo>
                    <a:lnTo>
                      <a:pt x="433" y="790"/>
                    </a:lnTo>
                    <a:lnTo>
                      <a:pt x="472" y="790"/>
                    </a:lnTo>
                    <a:lnTo>
                      <a:pt x="499" y="786"/>
                    </a:lnTo>
                    <a:lnTo>
                      <a:pt x="524" y="780"/>
                    </a:lnTo>
                    <a:lnTo>
                      <a:pt x="549" y="772"/>
                    </a:lnTo>
                    <a:lnTo>
                      <a:pt x="571" y="762"/>
                    </a:lnTo>
                    <a:lnTo>
                      <a:pt x="592" y="750"/>
                    </a:lnTo>
                    <a:lnTo>
                      <a:pt x="609" y="737"/>
                    </a:lnTo>
                    <a:lnTo>
                      <a:pt x="624" y="722"/>
                    </a:lnTo>
                    <a:lnTo>
                      <a:pt x="636" y="707"/>
                    </a:lnTo>
                    <a:lnTo>
                      <a:pt x="649" y="711"/>
                    </a:lnTo>
                    <a:lnTo>
                      <a:pt x="662" y="715"/>
                    </a:lnTo>
                    <a:lnTo>
                      <a:pt x="676" y="718"/>
                    </a:lnTo>
                    <a:lnTo>
                      <a:pt x="691" y="721"/>
                    </a:lnTo>
                    <a:lnTo>
                      <a:pt x="705" y="722"/>
                    </a:lnTo>
                    <a:lnTo>
                      <a:pt x="720" y="723"/>
                    </a:lnTo>
                    <a:lnTo>
                      <a:pt x="735" y="723"/>
                    </a:lnTo>
                    <a:lnTo>
                      <a:pt x="751" y="722"/>
                    </a:lnTo>
                    <a:lnTo>
                      <a:pt x="789" y="717"/>
                    </a:lnTo>
                    <a:lnTo>
                      <a:pt x="825" y="706"/>
                    </a:lnTo>
                    <a:lnTo>
                      <a:pt x="857" y="692"/>
                    </a:lnTo>
                    <a:lnTo>
                      <a:pt x="884" y="673"/>
                    </a:lnTo>
                    <a:lnTo>
                      <a:pt x="906" y="653"/>
                    </a:lnTo>
                    <a:lnTo>
                      <a:pt x="922" y="630"/>
                    </a:lnTo>
                    <a:lnTo>
                      <a:pt x="932" y="604"/>
                    </a:lnTo>
                    <a:lnTo>
                      <a:pt x="933" y="578"/>
                    </a:lnTo>
                    <a:lnTo>
                      <a:pt x="933" y="577"/>
                    </a:lnTo>
                    <a:lnTo>
                      <a:pt x="933" y="575"/>
                    </a:lnTo>
                    <a:lnTo>
                      <a:pt x="933" y="573"/>
                    </a:lnTo>
                    <a:lnTo>
                      <a:pt x="933" y="572"/>
                    </a:lnTo>
                    <a:lnTo>
                      <a:pt x="932" y="571"/>
                    </a:lnTo>
                    <a:lnTo>
                      <a:pt x="932" y="570"/>
                    </a:lnTo>
                    <a:lnTo>
                      <a:pt x="932" y="569"/>
                    </a:lnTo>
                    <a:lnTo>
                      <a:pt x="932" y="567"/>
                    </a:lnTo>
                    <a:lnTo>
                      <a:pt x="963" y="558"/>
                    </a:lnTo>
                    <a:lnTo>
                      <a:pt x="993" y="546"/>
                    </a:lnTo>
                    <a:lnTo>
                      <a:pt x="1019" y="532"/>
                    </a:lnTo>
                    <a:lnTo>
                      <a:pt x="1040" y="515"/>
                    </a:lnTo>
                    <a:lnTo>
                      <a:pt x="1058" y="495"/>
                    </a:lnTo>
                    <a:lnTo>
                      <a:pt x="1070" y="473"/>
                    </a:lnTo>
                    <a:lnTo>
                      <a:pt x="1077" y="452"/>
                    </a:lnTo>
                    <a:lnTo>
                      <a:pt x="1079" y="428"/>
                    </a:lnTo>
                  </a:path>
                </a:pathLst>
              </a:custGeom>
              <a:solidFill>
                <a:srgbClr val="006699"/>
              </a:solidFill>
              <a:ln w="19050" cap="rnd" cmpd="sng">
                <a:solidFill>
                  <a:srgbClr val="006699"/>
                </a:solidFill>
                <a:round/>
                <a:headEnd/>
                <a:tailEnd/>
              </a:ln>
            </p:spPr>
            <p:txBody>
              <a:bodyPr/>
              <a:lstStyle/>
              <a:p>
                <a:endParaRPr lang="zh-CN" altLang="en-US" sz="1200"/>
              </a:p>
            </p:txBody>
          </p:sp>
          <p:sp>
            <p:nvSpPr>
              <p:cNvPr id="5182" name="Freeform 6"/>
              <p:cNvSpPr>
                <a:spLocks/>
              </p:cNvSpPr>
              <p:nvPr/>
            </p:nvSpPr>
            <p:spPr bwMode="auto">
              <a:xfrm>
                <a:off x="759" y="732"/>
                <a:ext cx="1894" cy="1369"/>
              </a:xfrm>
              <a:custGeom>
                <a:avLst/>
                <a:gdLst>
                  <a:gd name="T0" fmla="*/ 5812 w 1078"/>
                  <a:gd name="T1" fmla="*/ 2099 h 791"/>
                  <a:gd name="T2" fmla="*/ 5722 w 1078"/>
                  <a:gd name="T3" fmla="*/ 1938 h 791"/>
                  <a:gd name="T4" fmla="*/ 5570 w 1078"/>
                  <a:gd name="T5" fmla="*/ 1809 h 791"/>
                  <a:gd name="T6" fmla="*/ 5591 w 1078"/>
                  <a:gd name="T7" fmla="*/ 1722 h 791"/>
                  <a:gd name="T8" fmla="*/ 5603 w 1078"/>
                  <a:gd name="T9" fmla="*/ 1627 h 791"/>
                  <a:gd name="T10" fmla="*/ 5570 w 1078"/>
                  <a:gd name="T11" fmla="*/ 1405 h 791"/>
                  <a:gd name="T12" fmla="*/ 5232 w 1078"/>
                  <a:gd name="T13" fmla="*/ 1007 h 791"/>
                  <a:gd name="T14" fmla="*/ 4630 w 1078"/>
                  <a:gd name="T15" fmla="*/ 782 h 791"/>
                  <a:gd name="T16" fmla="*/ 4236 w 1078"/>
                  <a:gd name="T17" fmla="*/ 426 h 791"/>
                  <a:gd name="T18" fmla="*/ 3690 w 1078"/>
                  <a:gd name="T19" fmla="*/ 87 h 791"/>
                  <a:gd name="T20" fmla="*/ 2908 w 1078"/>
                  <a:gd name="T21" fmla="*/ 0 h 791"/>
                  <a:gd name="T22" fmla="*/ 2316 w 1078"/>
                  <a:gd name="T23" fmla="*/ 126 h 791"/>
                  <a:gd name="T24" fmla="*/ 1871 w 1078"/>
                  <a:gd name="T25" fmla="*/ 384 h 791"/>
                  <a:gd name="T26" fmla="*/ 1627 w 1078"/>
                  <a:gd name="T27" fmla="*/ 611 h 791"/>
                  <a:gd name="T28" fmla="*/ 1504 w 1078"/>
                  <a:gd name="T29" fmla="*/ 606 h 791"/>
                  <a:gd name="T30" fmla="*/ 1383 w 1078"/>
                  <a:gd name="T31" fmla="*/ 611 h 791"/>
                  <a:gd name="T32" fmla="*/ 794 w 1078"/>
                  <a:gd name="T33" fmla="*/ 725 h 791"/>
                  <a:gd name="T34" fmla="*/ 195 w 1078"/>
                  <a:gd name="T35" fmla="*/ 1108 h 791"/>
                  <a:gd name="T36" fmla="*/ 0 w 1078"/>
                  <a:gd name="T37" fmla="*/ 1639 h 791"/>
                  <a:gd name="T38" fmla="*/ 98 w 1078"/>
                  <a:gd name="T39" fmla="*/ 1930 h 791"/>
                  <a:gd name="T40" fmla="*/ 337 w 1078"/>
                  <a:gd name="T41" fmla="*/ 2172 h 791"/>
                  <a:gd name="T42" fmla="*/ 494 w 1078"/>
                  <a:gd name="T43" fmla="*/ 2354 h 791"/>
                  <a:gd name="T44" fmla="*/ 322 w 1078"/>
                  <a:gd name="T45" fmla="*/ 2546 h 791"/>
                  <a:gd name="T46" fmla="*/ 249 w 1078"/>
                  <a:gd name="T47" fmla="*/ 2759 h 791"/>
                  <a:gd name="T48" fmla="*/ 358 w 1078"/>
                  <a:gd name="T49" fmla="*/ 3100 h 791"/>
                  <a:gd name="T50" fmla="*/ 775 w 1078"/>
                  <a:gd name="T51" fmla="*/ 3377 h 791"/>
                  <a:gd name="T52" fmla="*/ 1395 w 1078"/>
                  <a:gd name="T53" fmla="*/ 3455 h 791"/>
                  <a:gd name="T54" fmla="*/ 1416 w 1078"/>
                  <a:gd name="T55" fmla="*/ 3448 h 791"/>
                  <a:gd name="T56" fmla="*/ 1439 w 1078"/>
                  <a:gd name="T57" fmla="*/ 3448 h 791"/>
                  <a:gd name="T58" fmla="*/ 1460 w 1078"/>
                  <a:gd name="T59" fmla="*/ 3455 h 791"/>
                  <a:gd name="T60" fmla="*/ 1455 w 1078"/>
                  <a:gd name="T61" fmla="*/ 3475 h 791"/>
                  <a:gd name="T62" fmla="*/ 1460 w 1078"/>
                  <a:gd name="T63" fmla="*/ 3496 h 791"/>
                  <a:gd name="T64" fmla="*/ 1557 w 1078"/>
                  <a:gd name="T65" fmla="*/ 3754 h 791"/>
                  <a:gd name="T66" fmla="*/ 1963 w 1078"/>
                  <a:gd name="T67" fmla="*/ 4017 h 791"/>
                  <a:gd name="T68" fmla="*/ 2556 w 1078"/>
                  <a:gd name="T69" fmla="*/ 4095 h 791"/>
                  <a:gd name="T70" fmla="*/ 2973 w 1078"/>
                  <a:gd name="T71" fmla="*/ 4001 h 791"/>
                  <a:gd name="T72" fmla="*/ 3303 w 1078"/>
                  <a:gd name="T73" fmla="*/ 3821 h 791"/>
                  <a:gd name="T74" fmla="*/ 3516 w 1078"/>
                  <a:gd name="T75" fmla="*/ 3688 h 791"/>
                  <a:gd name="T76" fmla="*/ 3739 w 1078"/>
                  <a:gd name="T77" fmla="*/ 3731 h 791"/>
                  <a:gd name="T78" fmla="*/ 3985 w 1078"/>
                  <a:gd name="T79" fmla="*/ 3747 h 791"/>
                  <a:gd name="T80" fmla="*/ 4473 w 1078"/>
                  <a:gd name="T81" fmla="*/ 3660 h 791"/>
                  <a:gd name="T82" fmla="*/ 4909 w 1078"/>
                  <a:gd name="T83" fmla="*/ 3385 h 791"/>
                  <a:gd name="T84" fmla="*/ 5053 w 1078"/>
                  <a:gd name="T85" fmla="*/ 2996 h 791"/>
                  <a:gd name="T86" fmla="*/ 5049 w 1078"/>
                  <a:gd name="T87" fmla="*/ 2972 h 791"/>
                  <a:gd name="T88" fmla="*/ 5049 w 1078"/>
                  <a:gd name="T89" fmla="*/ 2951 h 791"/>
                  <a:gd name="T90" fmla="*/ 5223 w 1078"/>
                  <a:gd name="T91" fmla="*/ 2894 h 791"/>
                  <a:gd name="T92" fmla="*/ 5633 w 1078"/>
                  <a:gd name="T93" fmla="*/ 2660 h 791"/>
                  <a:gd name="T94" fmla="*/ 5831 w 1078"/>
                  <a:gd name="T95" fmla="*/ 2333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78"/>
                  <a:gd name="T145" fmla="*/ 0 h 791"/>
                  <a:gd name="T146" fmla="*/ 1078 w 1078"/>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78" h="791">
                    <a:moveTo>
                      <a:pt x="1077" y="428"/>
                    </a:moveTo>
                    <a:lnTo>
                      <a:pt x="1075" y="416"/>
                    </a:lnTo>
                    <a:lnTo>
                      <a:pt x="1072" y="405"/>
                    </a:lnTo>
                    <a:lnTo>
                      <a:pt x="1068" y="395"/>
                    </a:lnTo>
                    <a:lnTo>
                      <a:pt x="1062" y="384"/>
                    </a:lnTo>
                    <a:lnTo>
                      <a:pt x="1055" y="374"/>
                    </a:lnTo>
                    <a:lnTo>
                      <a:pt x="1046" y="366"/>
                    </a:lnTo>
                    <a:lnTo>
                      <a:pt x="1037" y="357"/>
                    </a:lnTo>
                    <a:lnTo>
                      <a:pt x="1027" y="349"/>
                    </a:lnTo>
                    <a:lnTo>
                      <a:pt x="1029" y="344"/>
                    </a:lnTo>
                    <a:lnTo>
                      <a:pt x="1030" y="337"/>
                    </a:lnTo>
                    <a:lnTo>
                      <a:pt x="1031" y="332"/>
                    </a:lnTo>
                    <a:lnTo>
                      <a:pt x="1032" y="325"/>
                    </a:lnTo>
                    <a:lnTo>
                      <a:pt x="1033" y="320"/>
                    </a:lnTo>
                    <a:lnTo>
                      <a:pt x="1033" y="314"/>
                    </a:lnTo>
                    <a:lnTo>
                      <a:pt x="1033" y="307"/>
                    </a:lnTo>
                    <a:lnTo>
                      <a:pt x="1033" y="302"/>
                    </a:lnTo>
                    <a:lnTo>
                      <a:pt x="1027" y="271"/>
                    </a:lnTo>
                    <a:lnTo>
                      <a:pt x="1012" y="242"/>
                    </a:lnTo>
                    <a:lnTo>
                      <a:pt x="992" y="217"/>
                    </a:lnTo>
                    <a:lnTo>
                      <a:pt x="965" y="194"/>
                    </a:lnTo>
                    <a:lnTo>
                      <a:pt x="932" y="176"/>
                    </a:lnTo>
                    <a:lnTo>
                      <a:pt x="895" y="161"/>
                    </a:lnTo>
                    <a:lnTo>
                      <a:pt x="854" y="151"/>
                    </a:lnTo>
                    <a:lnTo>
                      <a:pt x="811" y="146"/>
                    </a:lnTo>
                    <a:lnTo>
                      <a:pt x="801" y="113"/>
                    </a:lnTo>
                    <a:lnTo>
                      <a:pt x="781" y="82"/>
                    </a:lnTo>
                    <a:lnTo>
                      <a:pt x="754" y="56"/>
                    </a:lnTo>
                    <a:lnTo>
                      <a:pt x="720" y="34"/>
                    </a:lnTo>
                    <a:lnTo>
                      <a:pt x="680" y="17"/>
                    </a:lnTo>
                    <a:lnTo>
                      <a:pt x="636" y="5"/>
                    </a:lnTo>
                    <a:lnTo>
                      <a:pt x="587" y="0"/>
                    </a:lnTo>
                    <a:lnTo>
                      <a:pt x="536" y="0"/>
                    </a:lnTo>
                    <a:lnTo>
                      <a:pt x="498" y="5"/>
                    </a:lnTo>
                    <a:lnTo>
                      <a:pt x="461" y="14"/>
                    </a:lnTo>
                    <a:lnTo>
                      <a:pt x="427" y="24"/>
                    </a:lnTo>
                    <a:lnTo>
                      <a:pt x="397" y="39"/>
                    </a:lnTo>
                    <a:lnTo>
                      <a:pt x="369" y="56"/>
                    </a:lnTo>
                    <a:lnTo>
                      <a:pt x="345" y="74"/>
                    </a:lnTo>
                    <a:lnTo>
                      <a:pt x="324" y="95"/>
                    </a:lnTo>
                    <a:lnTo>
                      <a:pt x="308" y="118"/>
                    </a:lnTo>
                    <a:lnTo>
                      <a:pt x="300" y="118"/>
                    </a:lnTo>
                    <a:lnTo>
                      <a:pt x="293" y="117"/>
                    </a:lnTo>
                    <a:lnTo>
                      <a:pt x="285" y="117"/>
                    </a:lnTo>
                    <a:lnTo>
                      <a:pt x="277" y="117"/>
                    </a:lnTo>
                    <a:lnTo>
                      <a:pt x="270" y="117"/>
                    </a:lnTo>
                    <a:lnTo>
                      <a:pt x="263" y="117"/>
                    </a:lnTo>
                    <a:lnTo>
                      <a:pt x="255" y="118"/>
                    </a:lnTo>
                    <a:lnTo>
                      <a:pt x="248" y="118"/>
                    </a:lnTo>
                    <a:lnTo>
                      <a:pt x="195" y="126"/>
                    </a:lnTo>
                    <a:lnTo>
                      <a:pt x="146" y="140"/>
                    </a:lnTo>
                    <a:lnTo>
                      <a:pt x="104" y="160"/>
                    </a:lnTo>
                    <a:lnTo>
                      <a:pt x="66" y="184"/>
                    </a:lnTo>
                    <a:lnTo>
                      <a:pt x="36" y="214"/>
                    </a:lnTo>
                    <a:lnTo>
                      <a:pt x="15" y="245"/>
                    </a:lnTo>
                    <a:lnTo>
                      <a:pt x="2" y="279"/>
                    </a:lnTo>
                    <a:lnTo>
                      <a:pt x="0" y="316"/>
                    </a:lnTo>
                    <a:lnTo>
                      <a:pt x="3" y="335"/>
                    </a:lnTo>
                    <a:lnTo>
                      <a:pt x="9" y="354"/>
                    </a:lnTo>
                    <a:lnTo>
                      <a:pt x="18" y="372"/>
                    </a:lnTo>
                    <a:lnTo>
                      <a:pt x="31" y="389"/>
                    </a:lnTo>
                    <a:lnTo>
                      <a:pt x="45" y="405"/>
                    </a:lnTo>
                    <a:lnTo>
                      <a:pt x="62" y="419"/>
                    </a:lnTo>
                    <a:lnTo>
                      <a:pt x="82" y="432"/>
                    </a:lnTo>
                    <a:lnTo>
                      <a:pt x="104" y="443"/>
                    </a:lnTo>
                    <a:lnTo>
                      <a:pt x="91" y="454"/>
                    </a:lnTo>
                    <a:lnTo>
                      <a:pt x="79" y="466"/>
                    </a:lnTo>
                    <a:lnTo>
                      <a:pt x="68" y="478"/>
                    </a:lnTo>
                    <a:lnTo>
                      <a:pt x="59" y="491"/>
                    </a:lnTo>
                    <a:lnTo>
                      <a:pt x="53" y="504"/>
                    </a:lnTo>
                    <a:lnTo>
                      <a:pt x="48" y="518"/>
                    </a:lnTo>
                    <a:lnTo>
                      <a:pt x="46" y="532"/>
                    </a:lnTo>
                    <a:lnTo>
                      <a:pt x="46" y="547"/>
                    </a:lnTo>
                    <a:lnTo>
                      <a:pt x="53" y="573"/>
                    </a:lnTo>
                    <a:lnTo>
                      <a:pt x="66" y="598"/>
                    </a:lnTo>
                    <a:lnTo>
                      <a:pt x="86" y="619"/>
                    </a:lnTo>
                    <a:lnTo>
                      <a:pt x="112" y="637"/>
                    </a:lnTo>
                    <a:lnTo>
                      <a:pt x="143" y="651"/>
                    </a:lnTo>
                    <a:lnTo>
                      <a:pt x="179" y="661"/>
                    </a:lnTo>
                    <a:lnTo>
                      <a:pt x="217" y="666"/>
                    </a:lnTo>
                    <a:lnTo>
                      <a:pt x="257" y="666"/>
                    </a:lnTo>
                    <a:lnTo>
                      <a:pt x="258" y="665"/>
                    </a:lnTo>
                    <a:lnTo>
                      <a:pt x="260" y="665"/>
                    </a:lnTo>
                    <a:lnTo>
                      <a:pt x="261" y="665"/>
                    </a:lnTo>
                    <a:lnTo>
                      <a:pt x="262" y="665"/>
                    </a:lnTo>
                    <a:lnTo>
                      <a:pt x="264" y="665"/>
                    </a:lnTo>
                    <a:lnTo>
                      <a:pt x="265" y="665"/>
                    </a:lnTo>
                    <a:lnTo>
                      <a:pt x="267" y="665"/>
                    </a:lnTo>
                    <a:lnTo>
                      <a:pt x="269" y="663"/>
                    </a:lnTo>
                    <a:lnTo>
                      <a:pt x="269" y="666"/>
                    </a:lnTo>
                    <a:lnTo>
                      <a:pt x="268" y="667"/>
                    </a:lnTo>
                    <a:lnTo>
                      <a:pt x="268" y="668"/>
                    </a:lnTo>
                    <a:lnTo>
                      <a:pt x="268" y="670"/>
                    </a:lnTo>
                    <a:lnTo>
                      <a:pt x="268" y="671"/>
                    </a:lnTo>
                    <a:lnTo>
                      <a:pt x="269" y="673"/>
                    </a:lnTo>
                    <a:lnTo>
                      <a:pt x="269" y="674"/>
                    </a:lnTo>
                    <a:lnTo>
                      <a:pt x="269" y="675"/>
                    </a:lnTo>
                    <a:lnTo>
                      <a:pt x="274" y="701"/>
                    </a:lnTo>
                    <a:lnTo>
                      <a:pt x="287" y="724"/>
                    </a:lnTo>
                    <a:lnTo>
                      <a:pt x="307" y="745"/>
                    </a:lnTo>
                    <a:lnTo>
                      <a:pt x="332" y="762"/>
                    </a:lnTo>
                    <a:lnTo>
                      <a:pt x="362" y="775"/>
                    </a:lnTo>
                    <a:lnTo>
                      <a:pt x="395" y="785"/>
                    </a:lnTo>
                    <a:lnTo>
                      <a:pt x="432" y="790"/>
                    </a:lnTo>
                    <a:lnTo>
                      <a:pt x="471" y="790"/>
                    </a:lnTo>
                    <a:lnTo>
                      <a:pt x="498" y="785"/>
                    </a:lnTo>
                    <a:lnTo>
                      <a:pt x="524" y="780"/>
                    </a:lnTo>
                    <a:lnTo>
                      <a:pt x="548" y="772"/>
                    </a:lnTo>
                    <a:lnTo>
                      <a:pt x="571" y="762"/>
                    </a:lnTo>
                    <a:lnTo>
                      <a:pt x="590" y="750"/>
                    </a:lnTo>
                    <a:lnTo>
                      <a:pt x="609" y="737"/>
                    </a:lnTo>
                    <a:lnTo>
                      <a:pt x="624" y="722"/>
                    </a:lnTo>
                    <a:lnTo>
                      <a:pt x="636" y="706"/>
                    </a:lnTo>
                    <a:lnTo>
                      <a:pt x="648" y="711"/>
                    </a:lnTo>
                    <a:lnTo>
                      <a:pt x="662" y="715"/>
                    </a:lnTo>
                    <a:lnTo>
                      <a:pt x="675" y="718"/>
                    </a:lnTo>
                    <a:lnTo>
                      <a:pt x="689" y="720"/>
                    </a:lnTo>
                    <a:lnTo>
                      <a:pt x="704" y="722"/>
                    </a:lnTo>
                    <a:lnTo>
                      <a:pt x="719" y="723"/>
                    </a:lnTo>
                    <a:lnTo>
                      <a:pt x="735" y="723"/>
                    </a:lnTo>
                    <a:lnTo>
                      <a:pt x="750" y="722"/>
                    </a:lnTo>
                    <a:lnTo>
                      <a:pt x="789" y="717"/>
                    </a:lnTo>
                    <a:lnTo>
                      <a:pt x="825" y="706"/>
                    </a:lnTo>
                    <a:lnTo>
                      <a:pt x="856" y="692"/>
                    </a:lnTo>
                    <a:lnTo>
                      <a:pt x="883" y="673"/>
                    </a:lnTo>
                    <a:lnTo>
                      <a:pt x="905" y="653"/>
                    </a:lnTo>
                    <a:lnTo>
                      <a:pt x="921" y="629"/>
                    </a:lnTo>
                    <a:lnTo>
                      <a:pt x="930" y="604"/>
                    </a:lnTo>
                    <a:lnTo>
                      <a:pt x="932" y="578"/>
                    </a:lnTo>
                    <a:lnTo>
                      <a:pt x="932" y="577"/>
                    </a:lnTo>
                    <a:lnTo>
                      <a:pt x="931" y="574"/>
                    </a:lnTo>
                    <a:lnTo>
                      <a:pt x="931" y="573"/>
                    </a:lnTo>
                    <a:lnTo>
                      <a:pt x="931" y="572"/>
                    </a:lnTo>
                    <a:lnTo>
                      <a:pt x="931" y="571"/>
                    </a:lnTo>
                    <a:lnTo>
                      <a:pt x="931" y="569"/>
                    </a:lnTo>
                    <a:lnTo>
                      <a:pt x="930" y="568"/>
                    </a:lnTo>
                    <a:lnTo>
                      <a:pt x="930" y="567"/>
                    </a:lnTo>
                    <a:lnTo>
                      <a:pt x="963" y="558"/>
                    </a:lnTo>
                    <a:lnTo>
                      <a:pt x="991" y="546"/>
                    </a:lnTo>
                    <a:lnTo>
                      <a:pt x="1017" y="531"/>
                    </a:lnTo>
                    <a:lnTo>
                      <a:pt x="1039" y="513"/>
                    </a:lnTo>
                    <a:lnTo>
                      <a:pt x="1056" y="495"/>
                    </a:lnTo>
                    <a:lnTo>
                      <a:pt x="1069" y="473"/>
                    </a:lnTo>
                    <a:lnTo>
                      <a:pt x="1075" y="450"/>
                    </a:lnTo>
                    <a:lnTo>
                      <a:pt x="1077" y="428"/>
                    </a:lnTo>
                  </a:path>
                </a:pathLst>
              </a:custGeom>
              <a:solidFill>
                <a:schemeClr val="bg1"/>
              </a:solidFill>
              <a:ln w="19050" cap="rnd" cmpd="sng">
                <a:solidFill>
                  <a:srgbClr val="006699"/>
                </a:solidFill>
                <a:round/>
                <a:headEnd/>
                <a:tailEnd/>
              </a:ln>
            </p:spPr>
            <p:txBody>
              <a:bodyPr/>
              <a:lstStyle/>
              <a:p>
                <a:endParaRPr lang="zh-CN" altLang="en-US" sz="1200"/>
              </a:p>
            </p:txBody>
          </p:sp>
        </p:grpSp>
        <p:sp>
          <p:nvSpPr>
            <p:cNvPr id="5124" name="Oval 171"/>
            <p:cNvSpPr>
              <a:spLocks noChangeArrowheads="1"/>
            </p:cNvSpPr>
            <p:nvPr/>
          </p:nvSpPr>
          <p:spPr bwMode="auto">
            <a:xfrm>
              <a:off x="1042988" y="3573463"/>
              <a:ext cx="2520950" cy="2519362"/>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p>
          </p:txBody>
        </p:sp>
        <p:sp>
          <p:nvSpPr>
            <p:cNvPr id="5129" name="Text Box 162"/>
            <p:cNvSpPr txBox="1">
              <a:spLocks noChangeArrowheads="1"/>
            </p:cNvSpPr>
            <p:nvPr/>
          </p:nvSpPr>
          <p:spPr bwMode="auto">
            <a:xfrm>
              <a:off x="7164389" y="4757738"/>
              <a:ext cx="801903" cy="500138"/>
            </a:xfrm>
            <a:prstGeom prst="rect">
              <a:avLst/>
            </a:prstGeom>
            <a:noFill/>
            <a:ln w="9525">
              <a:noFill/>
              <a:miter lim="800000"/>
              <a:headEnd/>
              <a:tailEnd/>
            </a:ln>
          </p:spPr>
          <p:txBody>
            <a:bodyPr wrap="none">
              <a:spAutoFit/>
            </a:bodyPr>
            <a:lstStyle/>
            <a:p>
              <a:r>
                <a:rPr lang="en-US" altLang="zh-CN" sz="1000" b="1"/>
                <a:t>Host D:</a:t>
              </a:r>
            </a:p>
            <a:p>
              <a:r>
                <a:rPr lang="en-US" altLang="zh-CN" sz="1000" b="1"/>
                <a:t>1.1.1.4</a:t>
              </a:r>
            </a:p>
          </p:txBody>
        </p:sp>
        <p:sp>
          <p:nvSpPr>
            <p:cNvPr id="5130" name="Text Box 163"/>
            <p:cNvSpPr txBox="1">
              <a:spLocks noChangeArrowheads="1"/>
            </p:cNvSpPr>
            <p:nvPr/>
          </p:nvSpPr>
          <p:spPr bwMode="auto">
            <a:xfrm>
              <a:off x="5508104" y="4797152"/>
              <a:ext cx="801903" cy="500138"/>
            </a:xfrm>
            <a:prstGeom prst="rect">
              <a:avLst/>
            </a:prstGeom>
            <a:noFill/>
            <a:ln w="9525">
              <a:noFill/>
              <a:miter lim="800000"/>
              <a:headEnd/>
              <a:tailEnd/>
            </a:ln>
          </p:spPr>
          <p:txBody>
            <a:bodyPr wrap="none">
              <a:spAutoFit/>
            </a:bodyPr>
            <a:lstStyle/>
            <a:p>
              <a:r>
                <a:rPr lang="en-US" altLang="zh-CN" sz="1000" b="1" dirty="0"/>
                <a:t>Host B:</a:t>
              </a:r>
            </a:p>
            <a:p>
              <a:r>
                <a:rPr lang="en-US" altLang="zh-CN" sz="1000" b="1" dirty="0"/>
                <a:t>1.1.1.3</a:t>
              </a:r>
            </a:p>
          </p:txBody>
        </p:sp>
        <p:sp>
          <p:nvSpPr>
            <p:cNvPr id="5132" name="Text Box 8"/>
            <p:cNvSpPr txBox="1">
              <a:spLocks noChangeArrowheads="1"/>
            </p:cNvSpPr>
            <p:nvPr/>
          </p:nvSpPr>
          <p:spPr bwMode="auto">
            <a:xfrm>
              <a:off x="3600399" y="3465004"/>
              <a:ext cx="1925889" cy="326958"/>
            </a:xfrm>
            <a:prstGeom prst="rect">
              <a:avLst/>
            </a:prstGeom>
            <a:noFill/>
            <a:ln w="9525">
              <a:noFill/>
              <a:miter lim="800000"/>
              <a:headEnd/>
              <a:tailEnd/>
            </a:ln>
          </p:spPr>
          <p:txBody>
            <a:bodyPr wrap="none" lIns="91393" tIns="45698" rIns="91393" bIns="45698">
              <a:spAutoFit/>
            </a:bodyPr>
            <a:lstStyle/>
            <a:p>
              <a:pPr algn="ctr"/>
              <a:r>
                <a:rPr lang="en-US" altLang="zh-CN" sz="1100" b="1" dirty="0"/>
                <a:t>MPLS/IP Backbone </a:t>
              </a:r>
              <a:r>
                <a:rPr lang="en-US" altLang="zh-CN" sz="1100" b="1" dirty="0">
                  <a:solidFill>
                    <a:srgbClr val="4D4D4D"/>
                  </a:solidFill>
                </a:rPr>
                <a:t> </a:t>
              </a:r>
            </a:p>
          </p:txBody>
        </p:sp>
        <p:grpSp>
          <p:nvGrpSpPr>
            <p:cNvPr id="4" name="Group 16"/>
            <p:cNvGrpSpPr>
              <a:grpSpLocks/>
            </p:cNvGrpSpPr>
            <p:nvPr/>
          </p:nvGrpSpPr>
          <p:grpSpPr bwMode="auto">
            <a:xfrm>
              <a:off x="1911350" y="2976563"/>
              <a:ext cx="1163638" cy="676275"/>
              <a:chOff x="3593" y="4294"/>
              <a:chExt cx="733" cy="426"/>
            </a:xfrm>
          </p:grpSpPr>
          <p:pic>
            <p:nvPicPr>
              <p:cNvPr id="5179" name="Picture 17"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5180" name="Text Box 18"/>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a:solidFill>
                      <a:schemeClr val="bg1"/>
                    </a:solidFill>
                    <a:latin typeface="FrutigerNext LT BlackCn" pitchFamily="34" charset="0"/>
                    <a:ea typeface="ＭＳ Ｐゴシック" pitchFamily="34" charset="-128"/>
                  </a:rPr>
                  <a:t>PE-1</a:t>
                </a:r>
              </a:p>
            </p:txBody>
          </p:sp>
        </p:grpSp>
        <p:pic>
          <p:nvPicPr>
            <p:cNvPr id="5137" name="Picture 95" descr="07"/>
            <p:cNvPicPr>
              <a:picLocks noChangeAspect="1" noChangeArrowheads="1"/>
            </p:cNvPicPr>
            <p:nvPr/>
          </p:nvPicPr>
          <p:blipFill>
            <a:blip r:embed="rId4" cstate="print"/>
            <a:srcRect/>
            <a:stretch>
              <a:fillRect/>
            </a:stretch>
          </p:blipFill>
          <p:spPr bwMode="auto">
            <a:xfrm>
              <a:off x="1763713" y="4654550"/>
              <a:ext cx="542925" cy="719138"/>
            </a:xfrm>
            <a:prstGeom prst="rect">
              <a:avLst/>
            </a:prstGeom>
            <a:noFill/>
            <a:ln w="9525">
              <a:noFill/>
              <a:miter lim="800000"/>
              <a:headEnd/>
              <a:tailEnd/>
            </a:ln>
          </p:spPr>
        </p:pic>
        <p:sp>
          <p:nvSpPr>
            <p:cNvPr id="5139" name="Text Box 103"/>
            <p:cNvSpPr txBox="1">
              <a:spLocks noChangeArrowheads="1"/>
            </p:cNvSpPr>
            <p:nvPr/>
          </p:nvSpPr>
          <p:spPr bwMode="auto">
            <a:xfrm>
              <a:off x="1835697" y="5589240"/>
              <a:ext cx="1116491" cy="307776"/>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#1</a:t>
              </a:r>
              <a:endParaRPr lang="en-US" altLang="zh-CN" sz="1000" b="1" dirty="0"/>
            </a:p>
          </p:txBody>
        </p:sp>
        <p:grpSp>
          <p:nvGrpSpPr>
            <p:cNvPr id="5" name="Group 13"/>
            <p:cNvGrpSpPr>
              <a:grpSpLocks/>
            </p:cNvGrpSpPr>
            <p:nvPr/>
          </p:nvGrpSpPr>
          <p:grpSpPr bwMode="auto">
            <a:xfrm>
              <a:off x="6084888" y="2997200"/>
              <a:ext cx="1163637" cy="676275"/>
              <a:chOff x="3593" y="4294"/>
              <a:chExt cx="733" cy="426"/>
            </a:xfrm>
          </p:grpSpPr>
          <p:pic>
            <p:nvPicPr>
              <p:cNvPr id="5177" name="Picture 14"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5178" name="Text Box 15"/>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a:solidFill>
                      <a:schemeClr val="bg1"/>
                    </a:solidFill>
                    <a:latin typeface="FrutigerNext LT BlackCn" pitchFamily="34" charset="0"/>
                    <a:ea typeface="ＭＳ Ｐゴシック" pitchFamily="34" charset="-128"/>
                  </a:rPr>
                  <a:t>PE-2</a:t>
                </a:r>
              </a:p>
            </p:txBody>
          </p:sp>
        </p:grpSp>
        <p:grpSp>
          <p:nvGrpSpPr>
            <p:cNvPr id="6" name="Group 147"/>
            <p:cNvGrpSpPr>
              <a:grpSpLocks/>
            </p:cNvGrpSpPr>
            <p:nvPr/>
          </p:nvGrpSpPr>
          <p:grpSpPr bwMode="auto">
            <a:xfrm>
              <a:off x="6931026" y="3014663"/>
              <a:ext cx="2832100" cy="669925"/>
              <a:chOff x="4275" y="2113"/>
              <a:chExt cx="1784" cy="422"/>
            </a:xfrm>
          </p:grpSpPr>
          <p:sp>
            <p:nvSpPr>
              <p:cNvPr id="5175" name="Text Box 40"/>
              <p:cNvSpPr txBox="1">
                <a:spLocks noChangeArrowheads="1"/>
              </p:cNvSpPr>
              <p:nvPr/>
            </p:nvSpPr>
            <p:spPr bwMode="auto">
              <a:xfrm>
                <a:off x="4672" y="2113"/>
                <a:ext cx="1387" cy="402"/>
              </a:xfrm>
              <a:prstGeom prst="rect">
                <a:avLst/>
              </a:prstGeom>
              <a:noFill/>
              <a:ln w="28575">
                <a:solidFill>
                  <a:srgbClr val="FF0000"/>
                </a:solidFill>
                <a:miter lim="800000"/>
                <a:headEnd/>
                <a:tailEnd/>
              </a:ln>
            </p:spPr>
            <p:txBody>
              <a:bodyPr lIns="78315" tIns="39159" rIns="78315" bIns="39159">
                <a:spAutoFit/>
              </a:bodyPr>
              <a:lstStyle/>
              <a:p>
                <a:pPr defTabSz="784225"/>
                <a:r>
                  <a:rPr lang="en-US" altLang="zh-CN" sz="700" b="1" dirty="0"/>
                  <a:t>Prefix          Next-hop      Protocol      </a:t>
                </a:r>
                <a:r>
                  <a:rPr lang="en-US" altLang="zh-CN" sz="700" b="1" dirty="0" smtClean="0"/>
                  <a:t>1.1.1.3/32         </a:t>
                </a:r>
                <a:r>
                  <a:rPr lang="en-US" altLang="zh-CN" sz="700" b="1" dirty="0"/>
                  <a:t>Local           ARP</a:t>
                </a:r>
              </a:p>
              <a:p>
                <a:pPr defTabSz="784225"/>
                <a:r>
                  <a:rPr lang="en-US" altLang="zh-CN" sz="700" b="1" dirty="0"/>
                  <a:t>1.1.1.4/32         Local           ARP</a:t>
                </a:r>
              </a:p>
              <a:p>
                <a:pPr defTabSz="784225"/>
                <a:r>
                  <a:rPr lang="en-US" altLang="zh-CN" sz="700" b="1" dirty="0" smtClean="0"/>
                  <a:t>1.1.0.0/16          RR              BGP</a:t>
                </a:r>
                <a:endParaRPr lang="en-US" altLang="zh-CN" sz="700" b="1" dirty="0"/>
              </a:p>
            </p:txBody>
          </p:sp>
          <p:sp>
            <p:nvSpPr>
              <p:cNvPr id="5176" name="AutoShape 41"/>
              <p:cNvSpPr>
                <a:spLocks noChangeArrowheads="1"/>
              </p:cNvSpPr>
              <p:nvPr/>
            </p:nvSpPr>
            <p:spPr bwMode="auto">
              <a:xfrm rot="16200000">
                <a:off x="4259" y="2129"/>
                <a:ext cx="422" cy="390"/>
              </a:xfrm>
              <a:prstGeom prst="flowChartExtract">
                <a:avLst/>
              </a:prstGeom>
              <a:gradFill rotWithShape="1">
                <a:gsLst>
                  <a:gs pos="0">
                    <a:schemeClr val="bg1">
                      <a:alpha val="49001"/>
                    </a:schemeClr>
                  </a:gs>
                  <a:gs pos="100000">
                    <a:srgbClr val="FF0000"/>
                  </a:gs>
                </a:gsLst>
                <a:lin ang="5400000" scaled="1"/>
              </a:gradFill>
              <a:ln w="9525" algn="ctr">
                <a:noFill/>
                <a:miter lim="800000"/>
                <a:headEnd/>
                <a:tailEnd/>
              </a:ln>
            </p:spPr>
            <p:txBody>
              <a:bodyPr rot="10800000" wrap="square" lIns="79200" tIns="39600" rIns="79200" bIns="39600" anchor="ctr">
                <a:spAutoFit/>
              </a:bodyPr>
              <a:lstStyle/>
              <a:p>
                <a:endParaRPr lang="zh-CN" altLang="zh-CN" sz="1050">
                  <a:solidFill>
                    <a:schemeClr val="bg1"/>
                  </a:solidFill>
                  <a:latin typeface="FrutigerNext LT Regular" pitchFamily="34" charset="0"/>
                  <a:ea typeface="ＭＳ Ｐゴシック" pitchFamily="34" charset="-128"/>
                </a:endParaRPr>
              </a:p>
            </p:txBody>
          </p:sp>
        </p:grpSp>
        <p:sp>
          <p:nvSpPr>
            <p:cNvPr id="5143" name="Text Box 40"/>
            <p:cNvSpPr txBox="1">
              <a:spLocks noChangeArrowheads="1"/>
            </p:cNvSpPr>
            <p:nvPr/>
          </p:nvSpPr>
          <p:spPr bwMode="auto">
            <a:xfrm>
              <a:off x="-630071" y="3014954"/>
              <a:ext cx="2201863" cy="772115"/>
            </a:xfrm>
            <a:prstGeom prst="rect">
              <a:avLst/>
            </a:prstGeom>
            <a:noFill/>
            <a:ln w="28575">
              <a:solidFill>
                <a:srgbClr val="FF0000"/>
              </a:solidFill>
              <a:miter lim="800000"/>
              <a:headEnd/>
              <a:tailEnd/>
            </a:ln>
          </p:spPr>
          <p:txBody>
            <a:bodyPr lIns="78315" tIns="39159" rIns="78315" bIns="39159">
              <a:spAutoFit/>
            </a:bodyPr>
            <a:lstStyle/>
            <a:p>
              <a:pPr defTabSz="784225"/>
              <a:r>
                <a:rPr lang="en-US" altLang="zh-CN" sz="700" b="1" dirty="0"/>
                <a:t>Prefix         Next-hop       Protocol      1.1.1.1/32         Local           ARP</a:t>
              </a:r>
            </a:p>
            <a:p>
              <a:pPr defTabSz="784225"/>
              <a:r>
                <a:rPr lang="en-US" altLang="zh-CN" sz="700" b="1" dirty="0"/>
                <a:t>1.1.1.2/32         Local           </a:t>
              </a:r>
              <a:r>
                <a:rPr lang="en-US" altLang="zh-CN" sz="700" b="1" dirty="0" smtClean="0"/>
                <a:t>ARP</a:t>
              </a:r>
            </a:p>
            <a:p>
              <a:pPr defTabSz="784225"/>
              <a:r>
                <a:rPr lang="en-US" altLang="zh-CN" sz="700" b="1" dirty="0" smtClean="0"/>
                <a:t>1.1.1.3/32         PE-2            BGP</a:t>
              </a:r>
            </a:p>
            <a:p>
              <a:pPr defTabSz="784225"/>
              <a:r>
                <a:rPr lang="en-US" altLang="zh-CN" sz="700" b="1" dirty="0" smtClean="0"/>
                <a:t>1.1.0.0/16         RR                BGP</a:t>
              </a:r>
              <a:endParaRPr lang="en-US" altLang="zh-CN" sz="700" b="1" dirty="0"/>
            </a:p>
          </p:txBody>
        </p:sp>
        <p:sp>
          <p:nvSpPr>
            <p:cNvPr id="5144" name="AutoShape 41"/>
            <p:cNvSpPr>
              <a:spLocks noChangeArrowheads="1"/>
            </p:cNvSpPr>
            <p:nvPr/>
          </p:nvSpPr>
          <p:spPr bwMode="auto">
            <a:xfrm rot="5400000">
              <a:off x="1484919" y="3093737"/>
              <a:ext cx="810090" cy="618908"/>
            </a:xfrm>
            <a:prstGeom prst="flowChartExtract">
              <a:avLst/>
            </a:prstGeom>
            <a:gradFill rotWithShape="1">
              <a:gsLst>
                <a:gs pos="0">
                  <a:schemeClr val="bg1">
                    <a:alpha val="49001"/>
                  </a:schemeClr>
                </a:gs>
                <a:gs pos="100000">
                  <a:srgbClr val="FF0000"/>
                </a:gs>
              </a:gsLst>
              <a:lin ang="5400000" scaled="1"/>
            </a:gradFill>
            <a:ln w="9525" algn="ctr">
              <a:noFill/>
              <a:miter lim="800000"/>
              <a:headEnd/>
              <a:tailEnd/>
            </a:ln>
          </p:spPr>
          <p:txBody>
            <a:bodyPr rot="10800000" wrap="square" lIns="79200" tIns="39600" rIns="79200" bIns="39600" anchor="ctr">
              <a:spAutoFit/>
            </a:bodyPr>
            <a:lstStyle/>
            <a:p>
              <a:endParaRPr lang="zh-CN" altLang="zh-CN" sz="1050">
                <a:solidFill>
                  <a:schemeClr val="bg1"/>
                </a:solidFill>
                <a:latin typeface="FrutigerNext LT Regular" pitchFamily="34" charset="0"/>
                <a:ea typeface="ＭＳ Ｐゴシック" pitchFamily="34" charset="-128"/>
              </a:endParaRPr>
            </a:p>
          </p:txBody>
        </p:sp>
        <p:sp>
          <p:nvSpPr>
            <p:cNvPr id="5145" name="Text Box 152"/>
            <p:cNvSpPr txBox="1">
              <a:spLocks noChangeArrowheads="1"/>
            </p:cNvSpPr>
            <p:nvPr/>
          </p:nvSpPr>
          <p:spPr bwMode="auto">
            <a:xfrm>
              <a:off x="2843213" y="4776788"/>
              <a:ext cx="801903" cy="500138"/>
            </a:xfrm>
            <a:prstGeom prst="rect">
              <a:avLst/>
            </a:prstGeom>
            <a:noFill/>
            <a:ln w="9525">
              <a:noFill/>
              <a:miter lim="800000"/>
              <a:headEnd/>
              <a:tailEnd/>
            </a:ln>
          </p:spPr>
          <p:txBody>
            <a:bodyPr wrap="none">
              <a:spAutoFit/>
            </a:bodyPr>
            <a:lstStyle/>
            <a:p>
              <a:r>
                <a:rPr lang="en-US" altLang="zh-CN" sz="1000" b="1"/>
                <a:t>Host C:</a:t>
              </a:r>
            </a:p>
            <a:p>
              <a:r>
                <a:rPr lang="en-US" altLang="zh-CN" sz="1000" b="1"/>
                <a:t>1.1.1.2</a:t>
              </a:r>
            </a:p>
          </p:txBody>
        </p:sp>
        <p:sp>
          <p:nvSpPr>
            <p:cNvPr id="5146" name="Text Box 153"/>
            <p:cNvSpPr txBox="1">
              <a:spLocks noChangeArrowheads="1"/>
            </p:cNvSpPr>
            <p:nvPr/>
          </p:nvSpPr>
          <p:spPr bwMode="auto">
            <a:xfrm>
              <a:off x="1042988" y="4775200"/>
              <a:ext cx="801903" cy="500138"/>
            </a:xfrm>
            <a:prstGeom prst="rect">
              <a:avLst/>
            </a:prstGeom>
            <a:noFill/>
            <a:ln w="9525">
              <a:noFill/>
              <a:miter lim="800000"/>
              <a:headEnd/>
              <a:tailEnd/>
            </a:ln>
          </p:spPr>
          <p:txBody>
            <a:bodyPr wrap="none">
              <a:spAutoFit/>
            </a:bodyPr>
            <a:lstStyle/>
            <a:p>
              <a:r>
                <a:rPr lang="en-US" altLang="zh-CN" sz="1000" b="1" dirty="0"/>
                <a:t>Host A:</a:t>
              </a:r>
            </a:p>
            <a:p>
              <a:r>
                <a:rPr lang="en-US" altLang="zh-CN" sz="1000" b="1" dirty="0"/>
                <a:t>1.1.1.1</a:t>
              </a:r>
            </a:p>
          </p:txBody>
        </p:sp>
        <p:sp>
          <p:nvSpPr>
            <p:cNvPr id="5152" name="Text Box 176"/>
            <p:cNvSpPr txBox="1">
              <a:spLocks noChangeArrowheads="1"/>
            </p:cNvSpPr>
            <p:nvPr/>
          </p:nvSpPr>
          <p:spPr bwMode="auto">
            <a:xfrm>
              <a:off x="-720081" y="2707178"/>
              <a:ext cx="908101" cy="307776"/>
            </a:xfrm>
            <a:prstGeom prst="rect">
              <a:avLst/>
            </a:prstGeom>
            <a:noFill/>
            <a:ln w="9525">
              <a:noFill/>
              <a:miter lim="800000"/>
              <a:headEnd/>
              <a:tailEnd/>
            </a:ln>
          </p:spPr>
          <p:txBody>
            <a:bodyPr wrap="none">
              <a:spAutoFit/>
            </a:bodyPr>
            <a:lstStyle/>
            <a:p>
              <a:r>
                <a:rPr lang="en-US" altLang="zh-CN" sz="1000" b="1" dirty="0" smtClean="0"/>
                <a:t>VRF: FIB</a:t>
              </a:r>
              <a:endParaRPr lang="en-US" altLang="zh-CN" sz="1000" b="1" dirty="0"/>
            </a:p>
          </p:txBody>
        </p:sp>
        <p:sp>
          <p:nvSpPr>
            <p:cNvPr id="5153" name="Text Box 177"/>
            <p:cNvSpPr txBox="1">
              <a:spLocks noChangeArrowheads="1"/>
            </p:cNvSpPr>
            <p:nvPr/>
          </p:nvSpPr>
          <p:spPr bwMode="auto">
            <a:xfrm>
              <a:off x="7560840" y="2654914"/>
              <a:ext cx="908101" cy="307776"/>
            </a:xfrm>
            <a:prstGeom prst="rect">
              <a:avLst/>
            </a:prstGeom>
            <a:noFill/>
            <a:ln w="9525">
              <a:noFill/>
              <a:miter lim="800000"/>
              <a:headEnd/>
              <a:tailEnd/>
            </a:ln>
          </p:spPr>
          <p:txBody>
            <a:bodyPr wrap="none">
              <a:spAutoFit/>
            </a:bodyPr>
            <a:lstStyle/>
            <a:p>
              <a:r>
                <a:rPr lang="en-US" altLang="zh-CN" sz="1000" b="1" dirty="0" smtClean="0"/>
                <a:t>VRF FIB:</a:t>
              </a:r>
              <a:endParaRPr lang="en-US" altLang="zh-CN" sz="1000" b="1" dirty="0"/>
            </a:p>
          </p:txBody>
        </p:sp>
        <p:pic>
          <p:nvPicPr>
            <p:cNvPr id="5126" name="Picture 159" descr="07"/>
            <p:cNvPicPr>
              <a:picLocks noChangeAspect="1" noChangeArrowheads="1"/>
            </p:cNvPicPr>
            <p:nvPr/>
          </p:nvPicPr>
          <p:blipFill>
            <a:blip r:embed="rId4" cstate="print"/>
            <a:srcRect/>
            <a:stretch>
              <a:fillRect/>
            </a:stretch>
          </p:blipFill>
          <p:spPr bwMode="auto">
            <a:xfrm>
              <a:off x="6659563" y="4619625"/>
              <a:ext cx="542925" cy="719138"/>
            </a:xfrm>
            <a:prstGeom prst="rect">
              <a:avLst/>
            </a:prstGeom>
            <a:noFill/>
            <a:ln w="9525">
              <a:noFill/>
              <a:miter lim="800000"/>
              <a:headEnd/>
              <a:tailEnd/>
            </a:ln>
          </p:spPr>
        </p:pic>
        <p:pic>
          <p:nvPicPr>
            <p:cNvPr id="5138" name="Picture 97" descr="07"/>
            <p:cNvPicPr>
              <a:picLocks noChangeAspect="1" noChangeArrowheads="1"/>
            </p:cNvPicPr>
            <p:nvPr/>
          </p:nvPicPr>
          <p:blipFill>
            <a:blip r:embed="rId4" cstate="print"/>
            <a:srcRect/>
            <a:stretch>
              <a:fillRect/>
            </a:stretch>
          </p:blipFill>
          <p:spPr bwMode="auto">
            <a:xfrm>
              <a:off x="2266950" y="4654550"/>
              <a:ext cx="542925" cy="719138"/>
            </a:xfrm>
            <a:prstGeom prst="rect">
              <a:avLst/>
            </a:prstGeom>
            <a:noFill/>
            <a:ln w="9525">
              <a:noFill/>
              <a:miter lim="800000"/>
              <a:headEnd/>
              <a:tailEnd/>
            </a:ln>
          </p:spPr>
        </p:pic>
        <p:pic>
          <p:nvPicPr>
            <p:cNvPr id="5125" name="Picture 158" descr="07"/>
            <p:cNvPicPr>
              <a:picLocks noChangeAspect="1" noChangeArrowheads="1"/>
            </p:cNvPicPr>
            <p:nvPr/>
          </p:nvPicPr>
          <p:blipFill>
            <a:blip r:embed="rId4" cstate="print"/>
            <a:srcRect/>
            <a:stretch>
              <a:fillRect/>
            </a:stretch>
          </p:blipFill>
          <p:spPr bwMode="auto">
            <a:xfrm>
              <a:off x="6156176" y="4653136"/>
              <a:ext cx="542925" cy="719138"/>
            </a:xfrm>
            <a:prstGeom prst="rect">
              <a:avLst/>
            </a:prstGeom>
            <a:noFill/>
            <a:ln w="9525">
              <a:noFill/>
              <a:miter lim="800000"/>
              <a:headEnd/>
              <a:tailEnd/>
            </a:ln>
          </p:spPr>
        </p:pic>
        <p:sp>
          <p:nvSpPr>
            <p:cNvPr id="66" name="Text Box 103"/>
            <p:cNvSpPr txBox="1">
              <a:spLocks noChangeArrowheads="1"/>
            </p:cNvSpPr>
            <p:nvPr/>
          </p:nvSpPr>
          <p:spPr bwMode="auto">
            <a:xfrm>
              <a:off x="6156177" y="5589240"/>
              <a:ext cx="1116491" cy="307776"/>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#2</a:t>
              </a:r>
              <a:endParaRPr lang="en-US" altLang="zh-CN" sz="1000" b="1" dirty="0"/>
            </a:p>
          </p:txBody>
        </p:sp>
        <p:sp>
          <p:nvSpPr>
            <p:cNvPr id="69" name="Text Box 8"/>
            <p:cNvSpPr txBox="1">
              <a:spLocks noChangeArrowheads="1"/>
            </p:cNvSpPr>
            <p:nvPr/>
          </p:nvSpPr>
          <p:spPr bwMode="auto">
            <a:xfrm>
              <a:off x="5850649" y="1394774"/>
              <a:ext cx="2700300" cy="1125253"/>
            </a:xfrm>
            <a:prstGeom prst="rect">
              <a:avLst/>
            </a:prstGeom>
            <a:noFill/>
            <a:ln w="9525">
              <a:noFill/>
              <a:miter lim="800000"/>
              <a:headEnd/>
              <a:tailEnd/>
            </a:ln>
          </p:spPr>
          <p:txBody>
            <a:bodyPr wrap="square" lIns="91393" tIns="45698" rIns="91393" bIns="45698">
              <a:spAutoFit/>
            </a:bodyPr>
            <a:lstStyle/>
            <a:p>
              <a:r>
                <a:rPr lang="en-US" altLang="zh-CN" sz="1050" b="1" dirty="0" smtClean="0"/>
                <a:t>RR/APR advertises a VP route for the subnet and tags “can-suppress” to the host routes when advertising them to its clients.</a:t>
              </a:r>
              <a:endParaRPr lang="en-US" altLang="zh-CN" sz="1050" b="1" dirty="0">
                <a:solidFill>
                  <a:srgbClr val="4D4D4D"/>
                </a:solidFill>
              </a:endParaRPr>
            </a:p>
          </p:txBody>
        </p:sp>
        <p:sp>
          <p:nvSpPr>
            <p:cNvPr id="80" name="七边形 79"/>
            <p:cNvSpPr/>
            <p:nvPr/>
          </p:nvSpPr>
          <p:spPr>
            <a:xfrm>
              <a:off x="360039" y="4275094"/>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1</a:t>
              </a:r>
              <a:endParaRPr lang="zh-CN" altLang="en-US" sz="1200" dirty="0">
                <a:solidFill>
                  <a:schemeClr val="bg1"/>
                </a:solidFill>
              </a:endParaRPr>
            </a:p>
          </p:txBody>
        </p:sp>
        <p:grpSp>
          <p:nvGrpSpPr>
            <p:cNvPr id="7" name="组合 76"/>
            <p:cNvGrpSpPr/>
            <p:nvPr/>
          </p:nvGrpSpPr>
          <p:grpSpPr>
            <a:xfrm>
              <a:off x="1763687" y="3573463"/>
              <a:ext cx="1224135" cy="1155178"/>
              <a:chOff x="1763687" y="3573463"/>
              <a:chExt cx="1224135" cy="1155178"/>
            </a:xfrm>
          </p:grpSpPr>
          <p:sp>
            <p:nvSpPr>
              <p:cNvPr id="5134" name="Line 37"/>
              <p:cNvSpPr>
                <a:spLocks noChangeShapeType="1"/>
              </p:cNvSpPr>
              <p:nvPr/>
            </p:nvSpPr>
            <p:spPr bwMode="auto">
              <a:xfrm flipH="1" flipV="1">
                <a:off x="2338388" y="3573463"/>
                <a:ext cx="1587" cy="64770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5136" name="Line 68"/>
              <p:cNvSpPr>
                <a:spLocks noChangeShapeType="1"/>
              </p:cNvSpPr>
              <p:nvPr/>
            </p:nvSpPr>
            <p:spPr bwMode="auto">
              <a:xfrm>
                <a:off x="2123728" y="4221087"/>
                <a:ext cx="347" cy="506487"/>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5147" name="Line 164"/>
              <p:cNvSpPr>
                <a:spLocks noChangeShapeType="1"/>
              </p:cNvSpPr>
              <p:nvPr/>
            </p:nvSpPr>
            <p:spPr bwMode="auto">
              <a:xfrm flipH="1">
                <a:off x="2555776" y="4221088"/>
                <a:ext cx="0" cy="507553"/>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67" name="Line 68"/>
              <p:cNvSpPr>
                <a:spLocks noChangeShapeType="1"/>
              </p:cNvSpPr>
              <p:nvPr/>
            </p:nvSpPr>
            <p:spPr bwMode="auto">
              <a:xfrm flipH="1">
                <a:off x="1763687" y="4221089"/>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p>
            </p:txBody>
          </p:sp>
        </p:grpSp>
        <p:grpSp>
          <p:nvGrpSpPr>
            <p:cNvPr id="8" name="组合 87"/>
            <p:cNvGrpSpPr/>
            <p:nvPr/>
          </p:nvGrpSpPr>
          <p:grpSpPr>
            <a:xfrm>
              <a:off x="6084168" y="3600449"/>
              <a:ext cx="1224135" cy="1165225"/>
              <a:chOff x="6084168" y="3600449"/>
              <a:chExt cx="1224135" cy="1165225"/>
            </a:xfrm>
          </p:grpSpPr>
          <p:sp>
            <p:nvSpPr>
              <p:cNvPr id="5135" name="Line 40"/>
              <p:cNvSpPr>
                <a:spLocks noChangeShapeType="1"/>
              </p:cNvSpPr>
              <p:nvPr/>
            </p:nvSpPr>
            <p:spPr bwMode="auto">
              <a:xfrm flipV="1">
                <a:off x="6660232" y="3600449"/>
                <a:ext cx="918" cy="692646"/>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5148" name="Line 167"/>
              <p:cNvSpPr>
                <a:spLocks noChangeShapeType="1"/>
              </p:cNvSpPr>
              <p:nvPr/>
            </p:nvSpPr>
            <p:spPr bwMode="auto">
              <a:xfrm>
                <a:off x="6516216" y="4293096"/>
                <a:ext cx="472" cy="399554"/>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5149" name="Line 168"/>
              <p:cNvSpPr>
                <a:spLocks noChangeShapeType="1"/>
              </p:cNvSpPr>
              <p:nvPr/>
            </p:nvSpPr>
            <p:spPr bwMode="auto">
              <a:xfrm flipH="1">
                <a:off x="6948264" y="4293096"/>
                <a:ext cx="794" cy="472578"/>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70" name="Line 68"/>
              <p:cNvSpPr>
                <a:spLocks noChangeShapeType="1"/>
              </p:cNvSpPr>
              <p:nvPr/>
            </p:nvSpPr>
            <p:spPr bwMode="auto">
              <a:xfrm flipH="1">
                <a:off x="6084168" y="4293096"/>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grpSp>
        <p:sp>
          <p:nvSpPr>
            <p:cNvPr id="5156" name="AutoShape 196"/>
            <p:cNvSpPr>
              <a:spLocks noChangeArrowheads="1"/>
            </p:cNvSpPr>
            <p:nvPr/>
          </p:nvSpPr>
          <p:spPr bwMode="auto">
            <a:xfrm>
              <a:off x="2228850" y="3543300"/>
              <a:ext cx="649288" cy="503238"/>
            </a:xfrm>
            <a:prstGeom prst="star16">
              <a:avLst>
                <a:gd name="adj" fmla="val 37500"/>
              </a:avLst>
            </a:prstGeom>
            <a:solidFill>
              <a:srgbClr val="FF0000"/>
            </a:solidFill>
            <a:ln w="9525">
              <a:solidFill>
                <a:srgbClr val="FF0000"/>
              </a:solidFill>
              <a:miter lim="800000"/>
              <a:headEnd/>
              <a:tailEnd/>
            </a:ln>
          </p:spPr>
          <p:txBody>
            <a:bodyPr wrap="none" anchor="ctr"/>
            <a:lstStyle/>
            <a:p>
              <a:pPr algn="ctr"/>
              <a:r>
                <a:rPr lang="en-US" altLang="zh-CN" sz="700" b="1">
                  <a:solidFill>
                    <a:schemeClr val="bg1"/>
                  </a:solidFill>
                </a:rPr>
                <a:t>ARP </a:t>
              </a:r>
            </a:p>
            <a:p>
              <a:pPr algn="ctr"/>
              <a:r>
                <a:rPr lang="en-US" altLang="zh-CN" sz="700" b="1">
                  <a:solidFill>
                    <a:schemeClr val="bg1"/>
                  </a:solidFill>
                </a:rPr>
                <a:t>Proxy</a:t>
              </a:r>
            </a:p>
          </p:txBody>
        </p:sp>
        <p:sp>
          <p:nvSpPr>
            <p:cNvPr id="5157" name="AutoShape 198"/>
            <p:cNvSpPr>
              <a:spLocks noChangeArrowheads="1"/>
            </p:cNvSpPr>
            <p:nvPr/>
          </p:nvSpPr>
          <p:spPr bwMode="auto">
            <a:xfrm>
              <a:off x="6156325" y="3529013"/>
              <a:ext cx="649288" cy="503237"/>
            </a:xfrm>
            <a:prstGeom prst="star16">
              <a:avLst>
                <a:gd name="adj" fmla="val 37500"/>
              </a:avLst>
            </a:prstGeom>
            <a:solidFill>
              <a:srgbClr val="FF0000"/>
            </a:solidFill>
            <a:ln w="9525">
              <a:solidFill>
                <a:srgbClr val="FF0000"/>
              </a:solidFill>
              <a:miter lim="800000"/>
              <a:headEnd/>
              <a:tailEnd/>
            </a:ln>
          </p:spPr>
          <p:txBody>
            <a:bodyPr wrap="none" anchor="ctr"/>
            <a:lstStyle/>
            <a:p>
              <a:pPr algn="ctr"/>
              <a:r>
                <a:rPr lang="en-US" altLang="zh-CN" sz="700" b="1" dirty="0">
                  <a:solidFill>
                    <a:schemeClr val="bg1"/>
                  </a:solidFill>
                </a:rPr>
                <a:t>ARP </a:t>
              </a:r>
            </a:p>
            <a:p>
              <a:pPr algn="ctr"/>
              <a:r>
                <a:rPr lang="en-US" altLang="zh-CN" sz="700" b="1" dirty="0">
                  <a:solidFill>
                    <a:schemeClr val="bg1"/>
                  </a:solidFill>
                </a:rPr>
                <a:t>Proxy</a:t>
              </a:r>
            </a:p>
          </p:txBody>
        </p:sp>
      </p:grpSp>
      <p:pic>
        <p:nvPicPr>
          <p:cNvPr id="72" name="Picture 14" descr="05"/>
          <p:cNvPicPr>
            <a:picLocks noChangeAspect="1" noChangeArrowheads="1"/>
          </p:cNvPicPr>
          <p:nvPr/>
        </p:nvPicPr>
        <p:blipFill>
          <a:blip r:embed="rId3" cstate="print"/>
          <a:srcRect/>
          <a:stretch>
            <a:fillRect/>
          </a:stretch>
        </p:blipFill>
        <p:spPr bwMode="auto">
          <a:xfrm>
            <a:off x="4139952" y="2492896"/>
            <a:ext cx="576580" cy="513080"/>
          </a:xfrm>
          <a:prstGeom prst="rect">
            <a:avLst/>
          </a:prstGeom>
          <a:noFill/>
          <a:ln w="9525">
            <a:noFill/>
            <a:miter lim="800000"/>
            <a:headEnd/>
            <a:tailEnd/>
          </a:ln>
        </p:spPr>
      </p:pic>
      <p:sp>
        <p:nvSpPr>
          <p:cNvPr id="77" name="Text Box 15"/>
          <p:cNvSpPr txBox="1">
            <a:spLocks noChangeArrowheads="1"/>
          </p:cNvSpPr>
          <p:nvPr/>
        </p:nvSpPr>
        <p:spPr bwMode="auto">
          <a:xfrm>
            <a:off x="3981202" y="2801506"/>
            <a:ext cx="930910" cy="232410"/>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dirty="0" smtClean="0">
                <a:solidFill>
                  <a:schemeClr val="bg1"/>
                </a:solidFill>
                <a:latin typeface="FrutigerNext LT BlackCn" pitchFamily="34" charset="0"/>
                <a:ea typeface="ＭＳ Ｐゴシック" pitchFamily="34" charset="-128"/>
              </a:rPr>
              <a:t>RR/ARP</a:t>
            </a:r>
            <a:endParaRPr lang="en-US" altLang="zh-CN" sz="1000" b="1" dirty="0">
              <a:solidFill>
                <a:schemeClr val="bg1"/>
              </a:solidFill>
              <a:latin typeface="FrutigerNext LT BlackCn" pitchFamily="34" charset="0"/>
              <a:ea typeface="ＭＳ Ｐゴシック" pitchFamily="34" charset="-128"/>
            </a:endParaRPr>
          </a:p>
        </p:txBody>
      </p:sp>
      <p:sp>
        <p:nvSpPr>
          <p:cNvPr id="90" name="Text Box 40"/>
          <p:cNvSpPr txBox="1">
            <a:spLocks noChangeArrowheads="1"/>
          </p:cNvSpPr>
          <p:nvPr/>
        </p:nvSpPr>
        <p:spPr bwMode="auto">
          <a:xfrm>
            <a:off x="3491880" y="1484784"/>
            <a:ext cx="1761490" cy="725414"/>
          </a:xfrm>
          <a:prstGeom prst="rect">
            <a:avLst/>
          </a:prstGeom>
          <a:noFill/>
          <a:ln w="28575">
            <a:solidFill>
              <a:srgbClr val="FF0000"/>
            </a:solidFill>
            <a:miter lim="800000"/>
            <a:headEnd/>
            <a:tailEnd/>
          </a:ln>
        </p:spPr>
        <p:txBody>
          <a:bodyPr lIns="78315" tIns="39159" rIns="78315" bIns="39159">
            <a:spAutoFit/>
          </a:bodyPr>
          <a:lstStyle/>
          <a:p>
            <a:pPr defTabSz="784225"/>
            <a:r>
              <a:rPr lang="en-US" altLang="zh-CN" sz="700" b="1" dirty="0"/>
              <a:t>Prefix         Next-hop       Protocol      </a:t>
            </a:r>
            <a:r>
              <a:rPr lang="en-US" altLang="zh-CN" sz="700" b="1" dirty="0" smtClean="0"/>
              <a:t>1.1.1.1/32         PE-1            BGP</a:t>
            </a:r>
          </a:p>
          <a:p>
            <a:pPr defTabSz="784225"/>
            <a:r>
              <a:rPr lang="en-US" altLang="zh-CN" sz="700" b="1" dirty="0" smtClean="0"/>
              <a:t>1.1.1.2/32         PE-1            BGP</a:t>
            </a:r>
          </a:p>
          <a:p>
            <a:pPr defTabSz="784225"/>
            <a:r>
              <a:rPr lang="en-US" altLang="zh-CN" sz="700" b="1" dirty="0" smtClean="0"/>
              <a:t>1.1.1.3/32         </a:t>
            </a:r>
            <a:r>
              <a:rPr lang="en-US" altLang="zh-CN" sz="700" b="1" dirty="0"/>
              <a:t>PE-2             BGP</a:t>
            </a:r>
          </a:p>
          <a:p>
            <a:pPr defTabSz="784225"/>
            <a:r>
              <a:rPr lang="en-US" altLang="zh-CN" sz="700" b="1" dirty="0"/>
              <a:t>1.1.1.4/32         PE-2             BGP</a:t>
            </a:r>
          </a:p>
          <a:p>
            <a:pPr defTabSz="784225"/>
            <a:r>
              <a:rPr lang="en-US" altLang="zh-CN" sz="700" b="1" dirty="0" smtClean="0"/>
              <a:t>1.1.0.0/16         </a:t>
            </a:r>
            <a:r>
              <a:rPr lang="en-US" altLang="zh-CN" sz="700" b="1" dirty="0"/>
              <a:t>Null              Direct</a:t>
            </a:r>
          </a:p>
        </p:txBody>
      </p:sp>
      <p:sp>
        <p:nvSpPr>
          <p:cNvPr id="91" name="AutoShape 41"/>
          <p:cNvSpPr>
            <a:spLocks noChangeArrowheads="1"/>
          </p:cNvSpPr>
          <p:nvPr/>
        </p:nvSpPr>
        <p:spPr bwMode="auto">
          <a:xfrm rot="10800000">
            <a:off x="3491880" y="2204864"/>
            <a:ext cx="1788160" cy="495126"/>
          </a:xfrm>
          <a:prstGeom prst="flowChartExtract">
            <a:avLst/>
          </a:prstGeom>
          <a:gradFill rotWithShape="1">
            <a:gsLst>
              <a:gs pos="0">
                <a:schemeClr val="bg1">
                  <a:alpha val="49001"/>
                </a:schemeClr>
              </a:gs>
              <a:gs pos="100000">
                <a:srgbClr val="FF0000"/>
              </a:gs>
            </a:gsLst>
            <a:lin ang="5400000" scaled="1"/>
          </a:gradFill>
          <a:ln w="9525" algn="ctr">
            <a:noFill/>
            <a:miter lim="800000"/>
            <a:headEnd/>
            <a:tailEnd/>
          </a:ln>
        </p:spPr>
        <p:txBody>
          <a:bodyPr rot="10800000" lIns="79200" tIns="39600" rIns="79200" bIns="39600" anchor="ctr">
            <a:spAutoFit/>
          </a:bodyPr>
          <a:lstStyle/>
          <a:p>
            <a:endParaRPr lang="zh-CN" altLang="zh-CN" sz="1050">
              <a:solidFill>
                <a:schemeClr val="bg1"/>
              </a:solidFill>
              <a:latin typeface="FrutigerNext LT Regular" pitchFamily="34" charset="0"/>
              <a:ea typeface="ＭＳ Ｐゴシック" pitchFamily="34" charset="-128"/>
            </a:endParaRPr>
          </a:p>
        </p:txBody>
      </p:sp>
      <p:sp>
        <p:nvSpPr>
          <p:cNvPr id="92" name="线形标注 2 91"/>
          <p:cNvSpPr/>
          <p:nvPr/>
        </p:nvSpPr>
        <p:spPr bwMode="auto">
          <a:xfrm>
            <a:off x="5508104" y="1988840"/>
            <a:ext cx="2088232" cy="936104"/>
          </a:xfrm>
          <a:prstGeom prst="borderCallout2">
            <a:avLst>
              <a:gd name="adj1" fmla="val 18750"/>
              <a:gd name="adj2" fmla="val -2891"/>
              <a:gd name="adj3" fmla="val 18750"/>
              <a:gd name="adj4" fmla="val -16667"/>
              <a:gd name="adj5" fmla="val 71474"/>
              <a:gd name="adj6" fmla="val -40318"/>
            </a:avLst>
          </a:prstGeom>
          <a:noFill/>
          <a:ln w="34925" cap="flat" cmpd="sng" algn="ctr">
            <a:solidFill>
              <a:srgbClr val="0000FF"/>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smtClean="0">
              <a:ln>
                <a:noFill/>
              </a:ln>
              <a:solidFill>
                <a:schemeClr val="tx1"/>
              </a:solidFill>
              <a:effectLst/>
              <a:latin typeface="Times New Roman" pitchFamily="18" charset="0"/>
            </a:endParaRPr>
          </a:p>
        </p:txBody>
      </p:sp>
      <p:sp>
        <p:nvSpPr>
          <p:cNvPr id="93" name="Text Box 8"/>
          <p:cNvSpPr txBox="1">
            <a:spLocks noChangeArrowheads="1"/>
          </p:cNvSpPr>
          <p:nvPr/>
        </p:nvSpPr>
        <p:spPr bwMode="auto">
          <a:xfrm>
            <a:off x="827584" y="4581128"/>
            <a:ext cx="816154" cy="261566"/>
          </a:xfrm>
          <a:prstGeom prst="rect">
            <a:avLst/>
          </a:prstGeom>
          <a:solidFill>
            <a:schemeClr val="bg1"/>
          </a:solidFill>
          <a:ln w="9525">
            <a:solidFill>
              <a:srgbClr val="FF0000"/>
            </a:solidFill>
            <a:miter lim="800000"/>
            <a:headEnd/>
            <a:tailEnd/>
          </a:ln>
        </p:spPr>
        <p:txBody>
          <a:bodyPr wrap="none" lIns="91393" tIns="45698" rIns="91393" bIns="45698">
            <a:spAutoFit/>
          </a:bodyPr>
          <a:lstStyle/>
          <a:p>
            <a:pPr algn="ctr"/>
            <a:r>
              <a:rPr lang="en-US" altLang="zh-CN" sz="1050" b="1" dirty="0" smtClean="0"/>
              <a:t>B’MAC=?</a:t>
            </a:r>
            <a:endParaRPr lang="en-US" altLang="zh-CN" sz="1050" b="1" dirty="0">
              <a:solidFill>
                <a:srgbClr val="4D4D4D"/>
              </a:solidFill>
            </a:endParaRPr>
          </a:p>
        </p:txBody>
      </p:sp>
      <p:sp>
        <p:nvSpPr>
          <p:cNvPr id="94" name="矩形 93"/>
          <p:cNvSpPr/>
          <p:nvPr/>
        </p:nvSpPr>
        <p:spPr>
          <a:xfrm>
            <a:off x="0" y="3573016"/>
            <a:ext cx="2189043" cy="216024"/>
          </a:xfrm>
          <a:prstGeom prst="rect">
            <a:avLst/>
          </a:prstGeom>
          <a:solidFill>
            <a:srgbClr val="FC2E18">
              <a:alpha val="20000"/>
            </a:srgbClr>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95" name="线形标注 2 94"/>
          <p:cNvSpPr/>
          <p:nvPr/>
        </p:nvSpPr>
        <p:spPr bwMode="auto">
          <a:xfrm>
            <a:off x="683568" y="2420888"/>
            <a:ext cx="2016224" cy="576064"/>
          </a:xfrm>
          <a:prstGeom prst="borderCallout2">
            <a:avLst>
              <a:gd name="adj1" fmla="val 102067"/>
              <a:gd name="adj2" fmla="val 50464"/>
              <a:gd name="adj3" fmla="val 130796"/>
              <a:gd name="adj4" fmla="val 79373"/>
              <a:gd name="adj5" fmla="val 156586"/>
              <a:gd name="adj6" fmla="val 98406"/>
            </a:avLst>
          </a:prstGeom>
          <a:noFill/>
          <a:ln w="34925" cap="flat" cmpd="sng" algn="ctr">
            <a:solidFill>
              <a:srgbClr val="0000FF"/>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smtClean="0">
              <a:ln>
                <a:noFill/>
              </a:ln>
              <a:solidFill>
                <a:schemeClr val="tx1"/>
              </a:solidFill>
              <a:effectLst/>
              <a:latin typeface="Times New Roman" pitchFamily="18" charset="0"/>
            </a:endParaRPr>
          </a:p>
        </p:txBody>
      </p:sp>
      <p:sp>
        <p:nvSpPr>
          <p:cNvPr id="96" name="Text Box 8"/>
          <p:cNvSpPr txBox="1">
            <a:spLocks noChangeArrowheads="1"/>
          </p:cNvSpPr>
          <p:nvPr/>
        </p:nvSpPr>
        <p:spPr bwMode="auto">
          <a:xfrm>
            <a:off x="683568" y="2420888"/>
            <a:ext cx="2003147" cy="577037"/>
          </a:xfrm>
          <a:prstGeom prst="rect">
            <a:avLst/>
          </a:prstGeom>
          <a:noFill/>
          <a:ln w="9525">
            <a:noFill/>
            <a:miter lim="800000"/>
            <a:headEnd/>
            <a:tailEnd/>
          </a:ln>
        </p:spPr>
        <p:txBody>
          <a:bodyPr wrap="square" lIns="91393" tIns="45698" rIns="91393" bIns="45698">
            <a:spAutoFit/>
          </a:bodyPr>
          <a:lstStyle/>
          <a:p>
            <a:r>
              <a:rPr lang="en-US" altLang="zh-CN" sz="1050" b="1" dirty="0" smtClean="0"/>
              <a:t>ARP Request triggers PE to install the corresponding host </a:t>
            </a:r>
            <a:r>
              <a:rPr lang="en-US" altLang="zh-CN" sz="1050" b="1" smtClean="0"/>
              <a:t>route from RIB to FIB.</a:t>
            </a:r>
            <a:endParaRPr lang="en-US" altLang="zh-CN" sz="1050" b="1" dirty="0">
              <a:solidFill>
                <a:srgbClr val="4D4D4D"/>
              </a:solidFill>
            </a:endParaRPr>
          </a:p>
        </p:txBody>
      </p:sp>
      <p:sp>
        <p:nvSpPr>
          <p:cNvPr id="98" name="七边形 97"/>
          <p:cNvSpPr/>
          <p:nvPr/>
        </p:nvSpPr>
        <p:spPr>
          <a:xfrm>
            <a:off x="683568" y="2132856"/>
            <a:ext cx="288032" cy="288032"/>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2</a:t>
            </a:r>
            <a:endParaRPr lang="zh-CN" altLang="en-US" sz="1200" dirty="0">
              <a:solidFill>
                <a:schemeClr val="bg1"/>
              </a:solidFill>
            </a:endParaRPr>
          </a:p>
        </p:txBody>
      </p:sp>
      <p:sp>
        <p:nvSpPr>
          <p:cNvPr id="100" name="七边形 99"/>
          <p:cNvSpPr/>
          <p:nvPr/>
        </p:nvSpPr>
        <p:spPr>
          <a:xfrm>
            <a:off x="5508104" y="1700808"/>
            <a:ext cx="288032" cy="288032"/>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0</a:t>
            </a:r>
            <a:endParaRPr lang="zh-CN" altLang="en-US" sz="1200" dirty="0">
              <a:solidFill>
                <a:schemeClr val="bg1"/>
              </a:solidFill>
            </a:endParaRPr>
          </a:p>
        </p:txBody>
      </p:sp>
      <p:sp>
        <p:nvSpPr>
          <p:cNvPr id="101" name="七边形 100"/>
          <p:cNvSpPr/>
          <p:nvPr/>
        </p:nvSpPr>
        <p:spPr>
          <a:xfrm>
            <a:off x="0" y="3284984"/>
            <a:ext cx="288032" cy="288032"/>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3</a:t>
            </a:r>
            <a:endParaRPr lang="zh-CN" altLang="en-US" sz="1200" dirty="0">
              <a:solidFill>
                <a:schemeClr val="bg1"/>
              </a:solidFill>
            </a:endParaRPr>
          </a:p>
        </p:txBody>
      </p:sp>
    </p:spTree>
  </p:cSld>
  <p:clrMapOvr>
    <a:masterClrMapping/>
  </p:clrMapOvr>
  <p:transition>
    <p:pull dir="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Rectangle 2"/>
          <p:cNvSpPr>
            <a:spLocks noGrp="1" noChangeArrowheads="1"/>
          </p:cNvSpPr>
          <p:nvPr>
            <p:ph type="title"/>
          </p:nvPr>
        </p:nvSpPr>
        <p:spPr>
          <a:xfrm>
            <a:off x="395288" y="260350"/>
            <a:ext cx="8229600" cy="1143000"/>
          </a:xfrm>
        </p:spPr>
        <p:txBody>
          <a:bodyPr/>
          <a:lstStyle/>
          <a:p>
            <a:r>
              <a:rPr lang="en-US" altLang="zh-CN" sz="3600" dirty="0" smtClean="0"/>
              <a:t>RIB Scalability on PE:</a:t>
            </a:r>
            <a:br>
              <a:rPr lang="en-US" altLang="zh-CN" sz="3600" dirty="0" smtClean="0"/>
            </a:br>
            <a:r>
              <a:rPr lang="en-US" altLang="zh-CN" sz="2400" dirty="0" smtClean="0"/>
              <a:t>On-Demand Route Announcement(using prefix-ORF)</a:t>
            </a:r>
            <a:endParaRPr lang="en-US" altLang="zh-CN" sz="3600" dirty="0" smtClean="0"/>
          </a:p>
        </p:txBody>
      </p:sp>
      <p:grpSp>
        <p:nvGrpSpPr>
          <p:cNvPr id="2" name="组合 70"/>
          <p:cNvGrpSpPr/>
          <p:nvPr/>
        </p:nvGrpSpPr>
        <p:grpSpPr>
          <a:xfrm>
            <a:off x="251520" y="1988840"/>
            <a:ext cx="8386565" cy="3889539"/>
            <a:chOff x="-720081" y="1394774"/>
            <a:chExt cx="10483207" cy="4861924"/>
          </a:xfrm>
        </p:grpSpPr>
        <p:sp>
          <p:nvSpPr>
            <p:cNvPr id="65" name="Text Box 103"/>
            <p:cNvSpPr txBox="1">
              <a:spLocks noChangeArrowheads="1"/>
            </p:cNvSpPr>
            <p:nvPr/>
          </p:nvSpPr>
          <p:spPr bwMode="auto">
            <a:xfrm>
              <a:off x="899592" y="3429000"/>
              <a:ext cx="7416826" cy="2827698"/>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8100000" scaled="1"/>
              <a:tileRect/>
            </a:gra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3">
              <a:schemeClr val="lt1"/>
            </a:lnRef>
            <a:fillRef idx="1">
              <a:schemeClr val="accent2"/>
            </a:fillRef>
            <a:effectRef idx="1">
              <a:schemeClr val="accent2"/>
            </a:effectRef>
            <a:fontRef idx="minor">
              <a:schemeClr val="lt1"/>
            </a:fontRef>
          </p:style>
          <p:txBody>
            <a:bodyPr wrap="square">
              <a:spAutoFit/>
            </a:bodyPr>
            <a:lstStyle/>
            <a:p>
              <a:r>
                <a:rPr lang="en-US" altLang="zh-CN" sz="1000" b="1" dirty="0" smtClean="0"/>
                <a:t>                                                                  </a:t>
              </a:r>
            </a:p>
            <a:p>
              <a:endParaRPr lang="en-US" altLang="zh-CN" sz="1000" b="1" dirty="0" smtClean="0"/>
            </a:p>
            <a:p>
              <a:endParaRPr lang="en-US" altLang="zh-CN" sz="1000" b="1" dirty="0" smtClean="0"/>
            </a:p>
            <a:p>
              <a:r>
                <a:rPr lang="en-US" altLang="zh-CN" sz="1000" b="1" dirty="0" smtClean="0"/>
                <a:t>                                                              </a:t>
              </a:r>
            </a:p>
            <a:p>
              <a:endParaRPr lang="en-US" altLang="zh-CN" sz="1000" b="1" dirty="0" smtClean="0"/>
            </a:p>
            <a:p>
              <a:endParaRPr lang="en-US" altLang="zh-CN" sz="1000" b="1" dirty="0" smtClean="0"/>
            </a:p>
            <a:p>
              <a:endParaRPr lang="en-US" altLang="zh-CN" sz="1000" b="1" dirty="0" smtClean="0"/>
            </a:p>
            <a:p>
              <a:endParaRPr lang="en-US" altLang="zh-CN" sz="1000" b="1" dirty="0" smtClean="0"/>
            </a:p>
            <a:p>
              <a:pPr algn="ctr"/>
              <a:endParaRPr lang="en-US" altLang="zh-CN" sz="1000" b="1" dirty="0" smtClean="0"/>
            </a:p>
            <a:p>
              <a:pPr algn="ctr"/>
              <a:endParaRPr lang="en-US" altLang="zh-CN" sz="1000" b="1" dirty="0" smtClean="0">
                <a:solidFill>
                  <a:schemeClr val="tx1"/>
                </a:solidFill>
              </a:endParaRPr>
            </a:p>
            <a:p>
              <a:pPr algn="ctr"/>
              <a:endParaRPr lang="en-US" altLang="zh-CN" sz="1000" b="1" dirty="0" smtClean="0">
                <a:solidFill>
                  <a:schemeClr val="tx1"/>
                </a:solidFill>
              </a:endParaRPr>
            </a:p>
            <a:p>
              <a:pPr algn="ctr"/>
              <a:endParaRPr lang="en-US" altLang="zh-CN" sz="1000" b="1" dirty="0" smtClean="0">
                <a:solidFill>
                  <a:schemeClr val="tx1"/>
                </a:solidFill>
              </a:endParaRPr>
            </a:p>
            <a:p>
              <a:pPr algn="ctr"/>
              <a:r>
                <a:rPr lang="en-US" altLang="zh-CN" sz="1100" b="1" dirty="0" smtClean="0">
                  <a:solidFill>
                    <a:schemeClr val="tx1"/>
                  </a:solidFill>
                </a:rPr>
                <a:t>VPN Subnet: 1.1.0.0/16</a:t>
              </a:r>
            </a:p>
            <a:p>
              <a:pPr algn="ctr"/>
              <a:endParaRPr lang="en-US" altLang="zh-CN" sz="1000" b="1" dirty="0">
                <a:solidFill>
                  <a:schemeClr val="tx1"/>
                </a:solidFill>
              </a:endParaRPr>
            </a:p>
          </p:txBody>
        </p:sp>
        <p:sp>
          <p:nvSpPr>
            <p:cNvPr id="5122" name="Oval 203"/>
            <p:cNvSpPr>
              <a:spLocks noChangeArrowheads="1"/>
            </p:cNvSpPr>
            <p:nvPr/>
          </p:nvSpPr>
          <p:spPr bwMode="auto">
            <a:xfrm>
              <a:off x="5435600" y="3573463"/>
              <a:ext cx="2520950" cy="2519362"/>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solidFill>
                  <a:schemeClr val="lt1"/>
                </a:solidFill>
                <a:latin typeface="+mn-lt"/>
                <a:ea typeface="+mn-ea"/>
              </a:endParaRPr>
            </a:p>
          </p:txBody>
        </p:sp>
        <p:grpSp>
          <p:nvGrpSpPr>
            <p:cNvPr id="3" name="Group 4"/>
            <p:cNvGrpSpPr>
              <a:grpSpLocks/>
            </p:cNvGrpSpPr>
            <p:nvPr/>
          </p:nvGrpSpPr>
          <p:grpSpPr bwMode="auto">
            <a:xfrm>
              <a:off x="2555875" y="2349500"/>
              <a:ext cx="3887788" cy="1727200"/>
              <a:chOff x="755" y="732"/>
              <a:chExt cx="1898" cy="1412"/>
            </a:xfrm>
          </p:grpSpPr>
          <p:sp>
            <p:nvSpPr>
              <p:cNvPr id="5181" name="Freeform 5"/>
              <p:cNvSpPr>
                <a:spLocks/>
              </p:cNvSpPr>
              <p:nvPr/>
            </p:nvSpPr>
            <p:spPr bwMode="auto">
              <a:xfrm>
                <a:off x="755" y="774"/>
                <a:ext cx="1898" cy="1370"/>
              </a:xfrm>
              <a:custGeom>
                <a:avLst/>
                <a:gdLst>
                  <a:gd name="T0" fmla="*/ 5824 w 1080"/>
                  <a:gd name="T1" fmla="*/ 2110 h 791"/>
                  <a:gd name="T2" fmla="*/ 5733 w 1080"/>
                  <a:gd name="T3" fmla="*/ 1947 h 791"/>
                  <a:gd name="T4" fmla="*/ 5583 w 1080"/>
                  <a:gd name="T5" fmla="*/ 1812 h 791"/>
                  <a:gd name="T6" fmla="*/ 5606 w 1080"/>
                  <a:gd name="T7" fmla="*/ 1725 h 791"/>
                  <a:gd name="T8" fmla="*/ 5618 w 1080"/>
                  <a:gd name="T9" fmla="*/ 1638 h 791"/>
                  <a:gd name="T10" fmla="*/ 5574 w 1080"/>
                  <a:gd name="T11" fmla="*/ 1406 h 791"/>
                  <a:gd name="T12" fmla="*/ 5239 w 1080"/>
                  <a:gd name="T13" fmla="*/ 1013 h 791"/>
                  <a:gd name="T14" fmla="*/ 4645 w 1080"/>
                  <a:gd name="T15" fmla="*/ 790 h 791"/>
                  <a:gd name="T16" fmla="*/ 4249 w 1080"/>
                  <a:gd name="T17" fmla="*/ 431 h 791"/>
                  <a:gd name="T18" fmla="*/ 3703 w 1080"/>
                  <a:gd name="T19" fmla="*/ 87 h 791"/>
                  <a:gd name="T20" fmla="*/ 2909 w 1080"/>
                  <a:gd name="T21" fmla="*/ 5 h 791"/>
                  <a:gd name="T22" fmla="*/ 2329 w 1080"/>
                  <a:gd name="T23" fmla="*/ 126 h 791"/>
                  <a:gd name="T24" fmla="*/ 1872 w 1080"/>
                  <a:gd name="T25" fmla="*/ 385 h 791"/>
                  <a:gd name="T26" fmla="*/ 1627 w 1080"/>
                  <a:gd name="T27" fmla="*/ 611 h 791"/>
                  <a:gd name="T28" fmla="*/ 1513 w 1080"/>
                  <a:gd name="T29" fmla="*/ 610 h 791"/>
                  <a:gd name="T30" fmla="*/ 1390 w 1080"/>
                  <a:gd name="T31" fmla="*/ 611 h 791"/>
                  <a:gd name="T32" fmla="*/ 796 w 1080"/>
                  <a:gd name="T33" fmla="*/ 733 h 791"/>
                  <a:gd name="T34" fmla="*/ 195 w 1080"/>
                  <a:gd name="T35" fmla="*/ 1114 h 791"/>
                  <a:gd name="T36" fmla="*/ 0 w 1080"/>
                  <a:gd name="T37" fmla="*/ 1640 h 791"/>
                  <a:gd name="T38" fmla="*/ 102 w 1080"/>
                  <a:gd name="T39" fmla="*/ 1931 h 791"/>
                  <a:gd name="T40" fmla="*/ 346 w 1080"/>
                  <a:gd name="T41" fmla="*/ 2177 h 791"/>
                  <a:gd name="T42" fmla="*/ 494 w 1080"/>
                  <a:gd name="T43" fmla="*/ 2357 h 791"/>
                  <a:gd name="T44" fmla="*/ 325 w 1080"/>
                  <a:gd name="T45" fmla="*/ 2549 h 791"/>
                  <a:gd name="T46" fmla="*/ 250 w 1080"/>
                  <a:gd name="T47" fmla="*/ 2769 h 791"/>
                  <a:gd name="T48" fmla="*/ 364 w 1080"/>
                  <a:gd name="T49" fmla="*/ 3107 h 791"/>
                  <a:gd name="T50" fmla="*/ 782 w 1080"/>
                  <a:gd name="T51" fmla="*/ 3384 h 791"/>
                  <a:gd name="T52" fmla="*/ 1399 w 1080"/>
                  <a:gd name="T53" fmla="*/ 3462 h 791"/>
                  <a:gd name="T54" fmla="*/ 1420 w 1080"/>
                  <a:gd name="T55" fmla="*/ 3455 h 791"/>
                  <a:gd name="T56" fmla="*/ 1448 w 1080"/>
                  <a:gd name="T57" fmla="*/ 3455 h 791"/>
                  <a:gd name="T58" fmla="*/ 1460 w 1080"/>
                  <a:gd name="T59" fmla="*/ 3462 h 791"/>
                  <a:gd name="T60" fmla="*/ 1460 w 1080"/>
                  <a:gd name="T61" fmla="*/ 3480 h 791"/>
                  <a:gd name="T62" fmla="*/ 1460 w 1080"/>
                  <a:gd name="T63" fmla="*/ 3500 h 791"/>
                  <a:gd name="T64" fmla="*/ 1569 w 1080"/>
                  <a:gd name="T65" fmla="*/ 3767 h 791"/>
                  <a:gd name="T66" fmla="*/ 1965 w 1080"/>
                  <a:gd name="T67" fmla="*/ 4032 h 791"/>
                  <a:gd name="T68" fmla="*/ 2561 w 1080"/>
                  <a:gd name="T69" fmla="*/ 4103 h 791"/>
                  <a:gd name="T70" fmla="*/ 2981 w 1080"/>
                  <a:gd name="T71" fmla="*/ 4011 h 791"/>
                  <a:gd name="T72" fmla="*/ 3304 w 1080"/>
                  <a:gd name="T73" fmla="*/ 3828 h 791"/>
                  <a:gd name="T74" fmla="*/ 3524 w 1080"/>
                  <a:gd name="T75" fmla="*/ 3693 h 791"/>
                  <a:gd name="T76" fmla="*/ 3749 w 1080"/>
                  <a:gd name="T77" fmla="*/ 3746 h 791"/>
                  <a:gd name="T78" fmla="*/ 3991 w 1080"/>
                  <a:gd name="T79" fmla="*/ 3755 h 791"/>
                  <a:gd name="T80" fmla="*/ 4478 w 1080"/>
                  <a:gd name="T81" fmla="*/ 3668 h 791"/>
                  <a:gd name="T82" fmla="*/ 4917 w 1080"/>
                  <a:gd name="T83" fmla="*/ 3393 h 791"/>
                  <a:gd name="T84" fmla="*/ 5065 w 1080"/>
                  <a:gd name="T85" fmla="*/ 3003 h 791"/>
                  <a:gd name="T86" fmla="*/ 5065 w 1080"/>
                  <a:gd name="T87" fmla="*/ 2976 h 791"/>
                  <a:gd name="T88" fmla="*/ 5060 w 1080"/>
                  <a:gd name="T89" fmla="*/ 2960 h 791"/>
                  <a:gd name="T90" fmla="*/ 5227 w 1080"/>
                  <a:gd name="T91" fmla="*/ 2898 h 791"/>
                  <a:gd name="T92" fmla="*/ 5647 w 1080"/>
                  <a:gd name="T93" fmla="*/ 2676 h 791"/>
                  <a:gd name="T94" fmla="*/ 5847 w 1080"/>
                  <a:gd name="T95" fmla="*/ 2349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80"/>
                  <a:gd name="T145" fmla="*/ 0 h 791"/>
                  <a:gd name="T146" fmla="*/ 1080 w 1080"/>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80" h="791">
                    <a:moveTo>
                      <a:pt x="1079" y="428"/>
                    </a:moveTo>
                    <a:lnTo>
                      <a:pt x="1076" y="417"/>
                    </a:lnTo>
                    <a:lnTo>
                      <a:pt x="1073" y="406"/>
                    </a:lnTo>
                    <a:lnTo>
                      <a:pt x="1069" y="395"/>
                    </a:lnTo>
                    <a:lnTo>
                      <a:pt x="1063" y="385"/>
                    </a:lnTo>
                    <a:lnTo>
                      <a:pt x="1056" y="375"/>
                    </a:lnTo>
                    <a:lnTo>
                      <a:pt x="1048" y="366"/>
                    </a:lnTo>
                    <a:lnTo>
                      <a:pt x="1038" y="358"/>
                    </a:lnTo>
                    <a:lnTo>
                      <a:pt x="1029" y="349"/>
                    </a:lnTo>
                    <a:lnTo>
                      <a:pt x="1030" y="344"/>
                    </a:lnTo>
                    <a:lnTo>
                      <a:pt x="1032" y="339"/>
                    </a:lnTo>
                    <a:lnTo>
                      <a:pt x="1033" y="332"/>
                    </a:lnTo>
                    <a:lnTo>
                      <a:pt x="1034" y="327"/>
                    </a:lnTo>
                    <a:lnTo>
                      <a:pt x="1034" y="320"/>
                    </a:lnTo>
                    <a:lnTo>
                      <a:pt x="1035" y="315"/>
                    </a:lnTo>
                    <a:lnTo>
                      <a:pt x="1035" y="308"/>
                    </a:lnTo>
                    <a:lnTo>
                      <a:pt x="1034" y="302"/>
                    </a:lnTo>
                    <a:lnTo>
                      <a:pt x="1027" y="271"/>
                    </a:lnTo>
                    <a:lnTo>
                      <a:pt x="1013" y="243"/>
                    </a:lnTo>
                    <a:lnTo>
                      <a:pt x="993" y="217"/>
                    </a:lnTo>
                    <a:lnTo>
                      <a:pt x="965" y="195"/>
                    </a:lnTo>
                    <a:lnTo>
                      <a:pt x="934" y="176"/>
                    </a:lnTo>
                    <a:lnTo>
                      <a:pt x="896" y="161"/>
                    </a:lnTo>
                    <a:lnTo>
                      <a:pt x="856" y="152"/>
                    </a:lnTo>
                    <a:lnTo>
                      <a:pt x="812" y="146"/>
                    </a:lnTo>
                    <a:lnTo>
                      <a:pt x="801" y="113"/>
                    </a:lnTo>
                    <a:lnTo>
                      <a:pt x="783" y="83"/>
                    </a:lnTo>
                    <a:lnTo>
                      <a:pt x="756" y="56"/>
                    </a:lnTo>
                    <a:lnTo>
                      <a:pt x="721" y="34"/>
                    </a:lnTo>
                    <a:lnTo>
                      <a:pt x="682" y="17"/>
                    </a:lnTo>
                    <a:lnTo>
                      <a:pt x="636" y="5"/>
                    </a:lnTo>
                    <a:lnTo>
                      <a:pt x="588" y="0"/>
                    </a:lnTo>
                    <a:lnTo>
                      <a:pt x="536" y="1"/>
                    </a:lnTo>
                    <a:lnTo>
                      <a:pt x="498" y="5"/>
                    </a:lnTo>
                    <a:lnTo>
                      <a:pt x="462" y="14"/>
                    </a:lnTo>
                    <a:lnTo>
                      <a:pt x="429" y="24"/>
                    </a:lnTo>
                    <a:lnTo>
                      <a:pt x="397" y="39"/>
                    </a:lnTo>
                    <a:lnTo>
                      <a:pt x="370" y="56"/>
                    </a:lnTo>
                    <a:lnTo>
                      <a:pt x="345" y="74"/>
                    </a:lnTo>
                    <a:lnTo>
                      <a:pt x="324" y="96"/>
                    </a:lnTo>
                    <a:lnTo>
                      <a:pt x="308" y="118"/>
                    </a:lnTo>
                    <a:lnTo>
                      <a:pt x="300" y="118"/>
                    </a:lnTo>
                    <a:lnTo>
                      <a:pt x="294" y="118"/>
                    </a:lnTo>
                    <a:lnTo>
                      <a:pt x="286" y="117"/>
                    </a:lnTo>
                    <a:lnTo>
                      <a:pt x="279" y="117"/>
                    </a:lnTo>
                    <a:lnTo>
                      <a:pt x="271" y="117"/>
                    </a:lnTo>
                    <a:lnTo>
                      <a:pt x="264" y="118"/>
                    </a:lnTo>
                    <a:lnTo>
                      <a:pt x="256" y="118"/>
                    </a:lnTo>
                    <a:lnTo>
                      <a:pt x="248" y="118"/>
                    </a:lnTo>
                    <a:lnTo>
                      <a:pt x="196" y="127"/>
                    </a:lnTo>
                    <a:lnTo>
                      <a:pt x="147" y="141"/>
                    </a:lnTo>
                    <a:lnTo>
                      <a:pt x="104" y="160"/>
                    </a:lnTo>
                    <a:lnTo>
                      <a:pt x="67" y="185"/>
                    </a:lnTo>
                    <a:lnTo>
                      <a:pt x="36" y="214"/>
                    </a:lnTo>
                    <a:lnTo>
                      <a:pt x="15" y="245"/>
                    </a:lnTo>
                    <a:lnTo>
                      <a:pt x="3" y="280"/>
                    </a:lnTo>
                    <a:lnTo>
                      <a:pt x="0" y="316"/>
                    </a:lnTo>
                    <a:lnTo>
                      <a:pt x="3" y="335"/>
                    </a:lnTo>
                    <a:lnTo>
                      <a:pt x="9" y="355"/>
                    </a:lnTo>
                    <a:lnTo>
                      <a:pt x="19" y="372"/>
                    </a:lnTo>
                    <a:lnTo>
                      <a:pt x="31" y="390"/>
                    </a:lnTo>
                    <a:lnTo>
                      <a:pt x="46" y="405"/>
                    </a:lnTo>
                    <a:lnTo>
                      <a:pt x="64" y="419"/>
                    </a:lnTo>
                    <a:lnTo>
                      <a:pt x="83" y="432"/>
                    </a:lnTo>
                    <a:lnTo>
                      <a:pt x="105" y="443"/>
                    </a:lnTo>
                    <a:lnTo>
                      <a:pt x="91" y="454"/>
                    </a:lnTo>
                    <a:lnTo>
                      <a:pt x="79" y="466"/>
                    </a:lnTo>
                    <a:lnTo>
                      <a:pt x="69" y="478"/>
                    </a:lnTo>
                    <a:lnTo>
                      <a:pt x="60" y="491"/>
                    </a:lnTo>
                    <a:lnTo>
                      <a:pt x="54" y="505"/>
                    </a:lnTo>
                    <a:lnTo>
                      <a:pt x="49" y="518"/>
                    </a:lnTo>
                    <a:lnTo>
                      <a:pt x="46" y="533"/>
                    </a:lnTo>
                    <a:lnTo>
                      <a:pt x="47" y="547"/>
                    </a:lnTo>
                    <a:lnTo>
                      <a:pt x="53" y="574"/>
                    </a:lnTo>
                    <a:lnTo>
                      <a:pt x="67" y="598"/>
                    </a:lnTo>
                    <a:lnTo>
                      <a:pt x="88" y="620"/>
                    </a:lnTo>
                    <a:lnTo>
                      <a:pt x="114" y="637"/>
                    </a:lnTo>
                    <a:lnTo>
                      <a:pt x="144" y="651"/>
                    </a:lnTo>
                    <a:lnTo>
                      <a:pt x="179" y="661"/>
                    </a:lnTo>
                    <a:lnTo>
                      <a:pt x="217" y="666"/>
                    </a:lnTo>
                    <a:lnTo>
                      <a:pt x="258" y="666"/>
                    </a:lnTo>
                    <a:lnTo>
                      <a:pt x="259" y="666"/>
                    </a:lnTo>
                    <a:lnTo>
                      <a:pt x="260" y="666"/>
                    </a:lnTo>
                    <a:lnTo>
                      <a:pt x="262" y="665"/>
                    </a:lnTo>
                    <a:lnTo>
                      <a:pt x="264" y="665"/>
                    </a:lnTo>
                    <a:lnTo>
                      <a:pt x="265" y="665"/>
                    </a:lnTo>
                    <a:lnTo>
                      <a:pt x="267" y="665"/>
                    </a:lnTo>
                    <a:lnTo>
                      <a:pt x="268" y="665"/>
                    </a:lnTo>
                    <a:lnTo>
                      <a:pt x="269" y="665"/>
                    </a:lnTo>
                    <a:lnTo>
                      <a:pt x="269" y="666"/>
                    </a:lnTo>
                    <a:lnTo>
                      <a:pt x="269" y="667"/>
                    </a:lnTo>
                    <a:lnTo>
                      <a:pt x="269" y="669"/>
                    </a:lnTo>
                    <a:lnTo>
                      <a:pt x="269" y="670"/>
                    </a:lnTo>
                    <a:lnTo>
                      <a:pt x="269" y="672"/>
                    </a:lnTo>
                    <a:lnTo>
                      <a:pt x="269" y="673"/>
                    </a:lnTo>
                    <a:lnTo>
                      <a:pt x="269" y="674"/>
                    </a:lnTo>
                    <a:lnTo>
                      <a:pt x="269" y="676"/>
                    </a:lnTo>
                    <a:lnTo>
                      <a:pt x="275" y="701"/>
                    </a:lnTo>
                    <a:lnTo>
                      <a:pt x="289" y="725"/>
                    </a:lnTo>
                    <a:lnTo>
                      <a:pt x="308" y="745"/>
                    </a:lnTo>
                    <a:lnTo>
                      <a:pt x="333" y="762"/>
                    </a:lnTo>
                    <a:lnTo>
                      <a:pt x="362" y="776"/>
                    </a:lnTo>
                    <a:lnTo>
                      <a:pt x="396" y="785"/>
                    </a:lnTo>
                    <a:lnTo>
                      <a:pt x="433" y="790"/>
                    </a:lnTo>
                    <a:lnTo>
                      <a:pt x="472" y="790"/>
                    </a:lnTo>
                    <a:lnTo>
                      <a:pt x="499" y="786"/>
                    </a:lnTo>
                    <a:lnTo>
                      <a:pt x="524" y="780"/>
                    </a:lnTo>
                    <a:lnTo>
                      <a:pt x="549" y="772"/>
                    </a:lnTo>
                    <a:lnTo>
                      <a:pt x="571" y="762"/>
                    </a:lnTo>
                    <a:lnTo>
                      <a:pt x="592" y="750"/>
                    </a:lnTo>
                    <a:lnTo>
                      <a:pt x="609" y="737"/>
                    </a:lnTo>
                    <a:lnTo>
                      <a:pt x="624" y="722"/>
                    </a:lnTo>
                    <a:lnTo>
                      <a:pt x="636" y="707"/>
                    </a:lnTo>
                    <a:lnTo>
                      <a:pt x="649" y="711"/>
                    </a:lnTo>
                    <a:lnTo>
                      <a:pt x="662" y="715"/>
                    </a:lnTo>
                    <a:lnTo>
                      <a:pt x="676" y="718"/>
                    </a:lnTo>
                    <a:lnTo>
                      <a:pt x="691" y="721"/>
                    </a:lnTo>
                    <a:lnTo>
                      <a:pt x="705" y="722"/>
                    </a:lnTo>
                    <a:lnTo>
                      <a:pt x="720" y="723"/>
                    </a:lnTo>
                    <a:lnTo>
                      <a:pt x="735" y="723"/>
                    </a:lnTo>
                    <a:lnTo>
                      <a:pt x="751" y="722"/>
                    </a:lnTo>
                    <a:lnTo>
                      <a:pt x="789" y="717"/>
                    </a:lnTo>
                    <a:lnTo>
                      <a:pt x="825" y="706"/>
                    </a:lnTo>
                    <a:lnTo>
                      <a:pt x="857" y="692"/>
                    </a:lnTo>
                    <a:lnTo>
                      <a:pt x="884" y="673"/>
                    </a:lnTo>
                    <a:lnTo>
                      <a:pt x="906" y="653"/>
                    </a:lnTo>
                    <a:lnTo>
                      <a:pt x="922" y="630"/>
                    </a:lnTo>
                    <a:lnTo>
                      <a:pt x="932" y="604"/>
                    </a:lnTo>
                    <a:lnTo>
                      <a:pt x="933" y="578"/>
                    </a:lnTo>
                    <a:lnTo>
                      <a:pt x="933" y="577"/>
                    </a:lnTo>
                    <a:lnTo>
                      <a:pt x="933" y="575"/>
                    </a:lnTo>
                    <a:lnTo>
                      <a:pt x="933" y="573"/>
                    </a:lnTo>
                    <a:lnTo>
                      <a:pt x="933" y="572"/>
                    </a:lnTo>
                    <a:lnTo>
                      <a:pt x="932" y="571"/>
                    </a:lnTo>
                    <a:lnTo>
                      <a:pt x="932" y="570"/>
                    </a:lnTo>
                    <a:lnTo>
                      <a:pt x="932" y="569"/>
                    </a:lnTo>
                    <a:lnTo>
                      <a:pt x="932" y="567"/>
                    </a:lnTo>
                    <a:lnTo>
                      <a:pt x="963" y="558"/>
                    </a:lnTo>
                    <a:lnTo>
                      <a:pt x="993" y="546"/>
                    </a:lnTo>
                    <a:lnTo>
                      <a:pt x="1019" y="532"/>
                    </a:lnTo>
                    <a:lnTo>
                      <a:pt x="1040" y="515"/>
                    </a:lnTo>
                    <a:lnTo>
                      <a:pt x="1058" y="495"/>
                    </a:lnTo>
                    <a:lnTo>
                      <a:pt x="1070" y="473"/>
                    </a:lnTo>
                    <a:lnTo>
                      <a:pt x="1077" y="452"/>
                    </a:lnTo>
                    <a:lnTo>
                      <a:pt x="1079" y="428"/>
                    </a:lnTo>
                  </a:path>
                </a:pathLst>
              </a:custGeom>
              <a:solidFill>
                <a:srgbClr val="006699"/>
              </a:solidFill>
              <a:ln w="19050" cap="rnd" cmpd="sng">
                <a:solidFill>
                  <a:srgbClr val="006699"/>
                </a:solidFill>
                <a:round/>
                <a:headEnd/>
                <a:tailEnd/>
              </a:ln>
            </p:spPr>
            <p:txBody>
              <a:bodyPr/>
              <a:lstStyle/>
              <a:p>
                <a:endParaRPr lang="zh-CN" altLang="en-US" sz="1200"/>
              </a:p>
            </p:txBody>
          </p:sp>
          <p:sp>
            <p:nvSpPr>
              <p:cNvPr id="5182" name="Freeform 6"/>
              <p:cNvSpPr>
                <a:spLocks/>
              </p:cNvSpPr>
              <p:nvPr/>
            </p:nvSpPr>
            <p:spPr bwMode="auto">
              <a:xfrm>
                <a:off x="759" y="732"/>
                <a:ext cx="1894" cy="1369"/>
              </a:xfrm>
              <a:custGeom>
                <a:avLst/>
                <a:gdLst>
                  <a:gd name="T0" fmla="*/ 5812 w 1078"/>
                  <a:gd name="T1" fmla="*/ 2099 h 791"/>
                  <a:gd name="T2" fmla="*/ 5722 w 1078"/>
                  <a:gd name="T3" fmla="*/ 1938 h 791"/>
                  <a:gd name="T4" fmla="*/ 5570 w 1078"/>
                  <a:gd name="T5" fmla="*/ 1809 h 791"/>
                  <a:gd name="T6" fmla="*/ 5591 w 1078"/>
                  <a:gd name="T7" fmla="*/ 1722 h 791"/>
                  <a:gd name="T8" fmla="*/ 5603 w 1078"/>
                  <a:gd name="T9" fmla="*/ 1627 h 791"/>
                  <a:gd name="T10" fmla="*/ 5570 w 1078"/>
                  <a:gd name="T11" fmla="*/ 1405 h 791"/>
                  <a:gd name="T12" fmla="*/ 5232 w 1078"/>
                  <a:gd name="T13" fmla="*/ 1007 h 791"/>
                  <a:gd name="T14" fmla="*/ 4630 w 1078"/>
                  <a:gd name="T15" fmla="*/ 782 h 791"/>
                  <a:gd name="T16" fmla="*/ 4236 w 1078"/>
                  <a:gd name="T17" fmla="*/ 426 h 791"/>
                  <a:gd name="T18" fmla="*/ 3690 w 1078"/>
                  <a:gd name="T19" fmla="*/ 87 h 791"/>
                  <a:gd name="T20" fmla="*/ 2908 w 1078"/>
                  <a:gd name="T21" fmla="*/ 0 h 791"/>
                  <a:gd name="T22" fmla="*/ 2316 w 1078"/>
                  <a:gd name="T23" fmla="*/ 126 h 791"/>
                  <a:gd name="T24" fmla="*/ 1871 w 1078"/>
                  <a:gd name="T25" fmla="*/ 384 h 791"/>
                  <a:gd name="T26" fmla="*/ 1627 w 1078"/>
                  <a:gd name="T27" fmla="*/ 611 h 791"/>
                  <a:gd name="T28" fmla="*/ 1504 w 1078"/>
                  <a:gd name="T29" fmla="*/ 606 h 791"/>
                  <a:gd name="T30" fmla="*/ 1383 w 1078"/>
                  <a:gd name="T31" fmla="*/ 611 h 791"/>
                  <a:gd name="T32" fmla="*/ 794 w 1078"/>
                  <a:gd name="T33" fmla="*/ 725 h 791"/>
                  <a:gd name="T34" fmla="*/ 195 w 1078"/>
                  <a:gd name="T35" fmla="*/ 1108 h 791"/>
                  <a:gd name="T36" fmla="*/ 0 w 1078"/>
                  <a:gd name="T37" fmla="*/ 1639 h 791"/>
                  <a:gd name="T38" fmla="*/ 98 w 1078"/>
                  <a:gd name="T39" fmla="*/ 1930 h 791"/>
                  <a:gd name="T40" fmla="*/ 337 w 1078"/>
                  <a:gd name="T41" fmla="*/ 2172 h 791"/>
                  <a:gd name="T42" fmla="*/ 494 w 1078"/>
                  <a:gd name="T43" fmla="*/ 2354 h 791"/>
                  <a:gd name="T44" fmla="*/ 322 w 1078"/>
                  <a:gd name="T45" fmla="*/ 2546 h 791"/>
                  <a:gd name="T46" fmla="*/ 249 w 1078"/>
                  <a:gd name="T47" fmla="*/ 2759 h 791"/>
                  <a:gd name="T48" fmla="*/ 358 w 1078"/>
                  <a:gd name="T49" fmla="*/ 3100 h 791"/>
                  <a:gd name="T50" fmla="*/ 775 w 1078"/>
                  <a:gd name="T51" fmla="*/ 3377 h 791"/>
                  <a:gd name="T52" fmla="*/ 1395 w 1078"/>
                  <a:gd name="T53" fmla="*/ 3455 h 791"/>
                  <a:gd name="T54" fmla="*/ 1416 w 1078"/>
                  <a:gd name="T55" fmla="*/ 3448 h 791"/>
                  <a:gd name="T56" fmla="*/ 1439 w 1078"/>
                  <a:gd name="T57" fmla="*/ 3448 h 791"/>
                  <a:gd name="T58" fmla="*/ 1460 w 1078"/>
                  <a:gd name="T59" fmla="*/ 3455 h 791"/>
                  <a:gd name="T60" fmla="*/ 1455 w 1078"/>
                  <a:gd name="T61" fmla="*/ 3475 h 791"/>
                  <a:gd name="T62" fmla="*/ 1460 w 1078"/>
                  <a:gd name="T63" fmla="*/ 3496 h 791"/>
                  <a:gd name="T64" fmla="*/ 1557 w 1078"/>
                  <a:gd name="T65" fmla="*/ 3754 h 791"/>
                  <a:gd name="T66" fmla="*/ 1963 w 1078"/>
                  <a:gd name="T67" fmla="*/ 4017 h 791"/>
                  <a:gd name="T68" fmla="*/ 2556 w 1078"/>
                  <a:gd name="T69" fmla="*/ 4095 h 791"/>
                  <a:gd name="T70" fmla="*/ 2973 w 1078"/>
                  <a:gd name="T71" fmla="*/ 4001 h 791"/>
                  <a:gd name="T72" fmla="*/ 3303 w 1078"/>
                  <a:gd name="T73" fmla="*/ 3821 h 791"/>
                  <a:gd name="T74" fmla="*/ 3516 w 1078"/>
                  <a:gd name="T75" fmla="*/ 3688 h 791"/>
                  <a:gd name="T76" fmla="*/ 3739 w 1078"/>
                  <a:gd name="T77" fmla="*/ 3731 h 791"/>
                  <a:gd name="T78" fmla="*/ 3985 w 1078"/>
                  <a:gd name="T79" fmla="*/ 3747 h 791"/>
                  <a:gd name="T80" fmla="*/ 4473 w 1078"/>
                  <a:gd name="T81" fmla="*/ 3660 h 791"/>
                  <a:gd name="T82" fmla="*/ 4909 w 1078"/>
                  <a:gd name="T83" fmla="*/ 3385 h 791"/>
                  <a:gd name="T84" fmla="*/ 5053 w 1078"/>
                  <a:gd name="T85" fmla="*/ 2996 h 791"/>
                  <a:gd name="T86" fmla="*/ 5049 w 1078"/>
                  <a:gd name="T87" fmla="*/ 2972 h 791"/>
                  <a:gd name="T88" fmla="*/ 5049 w 1078"/>
                  <a:gd name="T89" fmla="*/ 2951 h 791"/>
                  <a:gd name="T90" fmla="*/ 5223 w 1078"/>
                  <a:gd name="T91" fmla="*/ 2894 h 791"/>
                  <a:gd name="T92" fmla="*/ 5633 w 1078"/>
                  <a:gd name="T93" fmla="*/ 2660 h 791"/>
                  <a:gd name="T94" fmla="*/ 5831 w 1078"/>
                  <a:gd name="T95" fmla="*/ 2333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78"/>
                  <a:gd name="T145" fmla="*/ 0 h 791"/>
                  <a:gd name="T146" fmla="*/ 1078 w 1078"/>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78" h="791">
                    <a:moveTo>
                      <a:pt x="1077" y="428"/>
                    </a:moveTo>
                    <a:lnTo>
                      <a:pt x="1075" y="416"/>
                    </a:lnTo>
                    <a:lnTo>
                      <a:pt x="1072" y="405"/>
                    </a:lnTo>
                    <a:lnTo>
                      <a:pt x="1068" y="395"/>
                    </a:lnTo>
                    <a:lnTo>
                      <a:pt x="1062" y="384"/>
                    </a:lnTo>
                    <a:lnTo>
                      <a:pt x="1055" y="374"/>
                    </a:lnTo>
                    <a:lnTo>
                      <a:pt x="1046" y="366"/>
                    </a:lnTo>
                    <a:lnTo>
                      <a:pt x="1037" y="357"/>
                    </a:lnTo>
                    <a:lnTo>
                      <a:pt x="1027" y="349"/>
                    </a:lnTo>
                    <a:lnTo>
                      <a:pt x="1029" y="344"/>
                    </a:lnTo>
                    <a:lnTo>
                      <a:pt x="1030" y="337"/>
                    </a:lnTo>
                    <a:lnTo>
                      <a:pt x="1031" y="332"/>
                    </a:lnTo>
                    <a:lnTo>
                      <a:pt x="1032" y="325"/>
                    </a:lnTo>
                    <a:lnTo>
                      <a:pt x="1033" y="320"/>
                    </a:lnTo>
                    <a:lnTo>
                      <a:pt x="1033" y="314"/>
                    </a:lnTo>
                    <a:lnTo>
                      <a:pt x="1033" y="307"/>
                    </a:lnTo>
                    <a:lnTo>
                      <a:pt x="1033" y="302"/>
                    </a:lnTo>
                    <a:lnTo>
                      <a:pt x="1027" y="271"/>
                    </a:lnTo>
                    <a:lnTo>
                      <a:pt x="1012" y="242"/>
                    </a:lnTo>
                    <a:lnTo>
                      <a:pt x="992" y="217"/>
                    </a:lnTo>
                    <a:lnTo>
                      <a:pt x="965" y="194"/>
                    </a:lnTo>
                    <a:lnTo>
                      <a:pt x="932" y="176"/>
                    </a:lnTo>
                    <a:lnTo>
                      <a:pt x="895" y="161"/>
                    </a:lnTo>
                    <a:lnTo>
                      <a:pt x="854" y="151"/>
                    </a:lnTo>
                    <a:lnTo>
                      <a:pt x="811" y="146"/>
                    </a:lnTo>
                    <a:lnTo>
                      <a:pt x="801" y="113"/>
                    </a:lnTo>
                    <a:lnTo>
                      <a:pt x="781" y="82"/>
                    </a:lnTo>
                    <a:lnTo>
                      <a:pt x="754" y="56"/>
                    </a:lnTo>
                    <a:lnTo>
                      <a:pt x="720" y="34"/>
                    </a:lnTo>
                    <a:lnTo>
                      <a:pt x="680" y="17"/>
                    </a:lnTo>
                    <a:lnTo>
                      <a:pt x="636" y="5"/>
                    </a:lnTo>
                    <a:lnTo>
                      <a:pt x="587" y="0"/>
                    </a:lnTo>
                    <a:lnTo>
                      <a:pt x="536" y="0"/>
                    </a:lnTo>
                    <a:lnTo>
                      <a:pt x="498" y="5"/>
                    </a:lnTo>
                    <a:lnTo>
                      <a:pt x="461" y="14"/>
                    </a:lnTo>
                    <a:lnTo>
                      <a:pt x="427" y="24"/>
                    </a:lnTo>
                    <a:lnTo>
                      <a:pt x="397" y="39"/>
                    </a:lnTo>
                    <a:lnTo>
                      <a:pt x="369" y="56"/>
                    </a:lnTo>
                    <a:lnTo>
                      <a:pt x="345" y="74"/>
                    </a:lnTo>
                    <a:lnTo>
                      <a:pt x="324" y="95"/>
                    </a:lnTo>
                    <a:lnTo>
                      <a:pt x="308" y="118"/>
                    </a:lnTo>
                    <a:lnTo>
                      <a:pt x="300" y="118"/>
                    </a:lnTo>
                    <a:lnTo>
                      <a:pt x="293" y="117"/>
                    </a:lnTo>
                    <a:lnTo>
                      <a:pt x="285" y="117"/>
                    </a:lnTo>
                    <a:lnTo>
                      <a:pt x="277" y="117"/>
                    </a:lnTo>
                    <a:lnTo>
                      <a:pt x="270" y="117"/>
                    </a:lnTo>
                    <a:lnTo>
                      <a:pt x="263" y="117"/>
                    </a:lnTo>
                    <a:lnTo>
                      <a:pt x="255" y="118"/>
                    </a:lnTo>
                    <a:lnTo>
                      <a:pt x="248" y="118"/>
                    </a:lnTo>
                    <a:lnTo>
                      <a:pt x="195" y="126"/>
                    </a:lnTo>
                    <a:lnTo>
                      <a:pt x="146" y="140"/>
                    </a:lnTo>
                    <a:lnTo>
                      <a:pt x="104" y="160"/>
                    </a:lnTo>
                    <a:lnTo>
                      <a:pt x="66" y="184"/>
                    </a:lnTo>
                    <a:lnTo>
                      <a:pt x="36" y="214"/>
                    </a:lnTo>
                    <a:lnTo>
                      <a:pt x="15" y="245"/>
                    </a:lnTo>
                    <a:lnTo>
                      <a:pt x="2" y="279"/>
                    </a:lnTo>
                    <a:lnTo>
                      <a:pt x="0" y="316"/>
                    </a:lnTo>
                    <a:lnTo>
                      <a:pt x="3" y="335"/>
                    </a:lnTo>
                    <a:lnTo>
                      <a:pt x="9" y="354"/>
                    </a:lnTo>
                    <a:lnTo>
                      <a:pt x="18" y="372"/>
                    </a:lnTo>
                    <a:lnTo>
                      <a:pt x="31" y="389"/>
                    </a:lnTo>
                    <a:lnTo>
                      <a:pt x="45" y="405"/>
                    </a:lnTo>
                    <a:lnTo>
                      <a:pt x="62" y="419"/>
                    </a:lnTo>
                    <a:lnTo>
                      <a:pt x="82" y="432"/>
                    </a:lnTo>
                    <a:lnTo>
                      <a:pt x="104" y="443"/>
                    </a:lnTo>
                    <a:lnTo>
                      <a:pt x="91" y="454"/>
                    </a:lnTo>
                    <a:lnTo>
                      <a:pt x="79" y="466"/>
                    </a:lnTo>
                    <a:lnTo>
                      <a:pt x="68" y="478"/>
                    </a:lnTo>
                    <a:lnTo>
                      <a:pt x="59" y="491"/>
                    </a:lnTo>
                    <a:lnTo>
                      <a:pt x="53" y="504"/>
                    </a:lnTo>
                    <a:lnTo>
                      <a:pt x="48" y="518"/>
                    </a:lnTo>
                    <a:lnTo>
                      <a:pt x="46" y="532"/>
                    </a:lnTo>
                    <a:lnTo>
                      <a:pt x="46" y="547"/>
                    </a:lnTo>
                    <a:lnTo>
                      <a:pt x="53" y="573"/>
                    </a:lnTo>
                    <a:lnTo>
                      <a:pt x="66" y="598"/>
                    </a:lnTo>
                    <a:lnTo>
                      <a:pt x="86" y="619"/>
                    </a:lnTo>
                    <a:lnTo>
                      <a:pt x="112" y="637"/>
                    </a:lnTo>
                    <a:lnTo>
                      <a:pt x="143" y="651"/>
                    </a:lnTo>
                    <a:lnTo>
                      <a:pt x="179" y="661"/>
                    </a:lnTo>
                    <a:lnTo>
                      <a:pt x="217" y="666"/>
                    </a:lnTo>
                    <a:lnTo>
                      <a:pt x="257" y="666"/>
                    </a:lnTo>
                    <a:lnTo>
                      <a:pt x="258" y="665"/>
                    </a:lnTo>
                    <a:lnTo>
                      <a:pt x="260" y="665"/>
                    </a:lnTo>
                    <a:lnTo>
                      <a:pt x="261" y="665"/>
                    </a:lnTo>
                    <a:lnTo>
                      <a:pt x="262" y="665"/>
                    </a:lnTo>
                    <a:lnTo>
                      <a:pt x="264" y="665"/>
                    </a:lnTo>
                    <a:lnTo>
                      <a:pt x="265" y="665"/>
                    </a:lnTo>
                    <a:lnTo>
                      <a:pt x="267" y="665"/>
                    </a:lnTo>
                    <a:lnTo>
                      <a:pt x="269" y="663"/>
                    </a:lnTo>
                    <a:lnTo>
                      <a:pt x="269" y="666"/>
                    </a:lnTo>
                    <a:lnTo>
                      <a:pt x="268" y="667"/>
                    </a:lnTo>
                    <a:lnTo>
                      <a:pt x="268" y="668"/>
                    </a:lnTo>
                    <a:lnTo>
                      <a:pt x="268" y="670"/>
                    </a:lnTo>
                    <a:lnTo>
                      <a:pt x="268" y="671"/>
                    </a:lnTo>
                    <a:lnTo>
                      <a:pt x="269" y="673"/>
                    </a:lnTo>
                    <a:lnTo>
                      <a:pt x="269" y="674"/>
                    </a:lnTo>
                    <a:lnTo>
                      <a:pt x="269" y="675"/>
                    </a:lnTo>
                    <a:lnTo>
                      <a:pt x="274" y="701"/>
                    </a:lnTo>
                    <a:lnTo>
                      <a:pt x="287" y="724"/>
                    </a:lnTo>
                    <a:lnTo>
                      <a:pt x="307" y="745"/>
                    </a:lnTo>
                    <a:lnTo>
                      <a:pt x="332" y="762"/>
                    </a:lnTo>
                    <a:lnTo>
                      <a:pt x="362" y="775"/>
                    </a:lnTo>
                    <a:lnTo>
                      <a:pt x="395" y="785"/>
                    </a:lnTo>
                    <a:lnTo>
                      <a:pt x="432" y="790"/>
                    </a:lnTo>
                    <a:lnTo>
                      <a:pt x="471" y="790"/>
                    </a:lnTo>
                    <a:lnTo>
                      <a:pt x="498" y="785"/>
                    </a:lnTo>
                    <a:lnTo>
                      <a:pt x="524" y="780"/>
                    </a:lnTo>
                    <a:lnTo>
                      <a:pt x="548" y="772"/>
                    </a:lnTo>
                    <a:lnTo>
                      <a:pt x="571" y="762"/>
                    </a:lnTo>
                    <a:lnTo>
                      <a:pt x="590" y="750"/>
                    </a:lnTo>
                    <a:lnTo>
                      <a:pt x="609" y="737"/>
                    </a:lnTo>
                    <a:lnTo>
                      <a:pt x="624" y="722"/>
                    </a:lnTo>
                    <a:lnTo>
                      <a:pt x="636" y="706"/>
                    </a:lnTo>
                    <a:lnTo>
                      <a:pt x="648" y="711"/>
                    </a:lnTo>
                    <a:lnTo>
                      <a:pt x="662" y="715"/>
                    </a:lnTo>
                    <a:lnTo>
                      <a:pt x="675" y="718"/>
                    </a:lnTo>
                    <a:lnTo>
                      <a:pt x="689" y="720"/>
                    </a:lnTo>
                    <a:lnTo>
                      <a:pt x="704" y="722"/>
                    </a:lnTo>
                    <a:lnTo>
                      <a:pt x="719" y="723"/>
                    </a:lnTo>
                    <a:lnTo>
                      <a:pt x="735" y="723"/>
                    </a:lnTo>
                    <a:lnTo>
                      <a:pt x="750" y="722"/>
                    </a:lnTo>
                    <a:lnTo>
                      <a:pt x="789" y="717"/>
                    </a:lnTo>
                    <a:lnTo>
                      <a:pt x="825" y="706"/>
                    </a:lnTo>
                    <a:lnTo>
                      <a:pt x="856" y="692"/>
                    </a:lnTo>
                    <a:lnTo>
                      <a:pt x="883" y="673"/>
                    </a:lnTo>
                    <a:lnTo>
                      <a:pt x="905" y="653"/>
                    </a:lnTo>
                    <a:lnTo>
                      <a:pt x="921" y="629"/>
                    </a:lnTo>
                    <a:lnTo>
                      <a:pt x="930" y="604"/>
                    </a:lnTo>
                    <a:lnTo>
                      <a:pt x="932" y="578"/>
                    </a:lnTo>
                    <a:lnTo>
                      <a:pt x="932" y="577"/>
                    </a:lnTo>
                    <a:lnTo>
                      <a:pt x="931" y="574"/>
                    </a:lnTo>
                    <a:lnTo>
                      <a:pt x="931" y="573"/>
                    </a:lnTo>
                    <a:lnTo>
                      <a:pt x="931" y="572"/>
                    </a:lnTo>
                    <a:lnTo>
                      <a:pt x="931" y="571"/>
                    </a:lnTo>
                    <a:lnTo>
                      <a:pt x="931" y="569"/>
                    </a:lnTo>
                    <a:lnTo>
                      <a:pt x="930" y="568"/>
                    </a:lnTo>
                    <a:lnTo>
                      <a:pt x="930" y="567"/>
                    </a:lnTo>
                    <a:lnTo>
                      <a:pt x="963" y="558"/>
                    </a:lnTo>
                    <a:lnTo>
                      <a:pt x="991" y="546"/>
                    </a:lnTo>
                    <a:lnTo>
                      <a:pt x="1017" y="531"/>
                    </a:lnTo>
                    <a:lnTo>
                      <a:pt x="1039" y="513"/>
                    </a:lnTo>
                    <a:lnTo>
                      <a:pt x="1056" y="495"/>
                    </a:lnTo>
                    <a:lnTo>
                      <a:pt x="1069" y="473"/>
                    </a:lnTo>
                    <a:lnTo>
                      <a:pt x="1075" y="450"/>
                    </a:lnTo>
                    <a:lnTo>
                      <a:pt x="1077" y="428"/>
                    </a:lnTo>
                  </a:path>
                </a:pathLst>
              </a:custGeom>
              <a:solidFill>
                <a:schemeClr val="bg1"/>
              </a:solidFill>
              <a:ln w="19050" cap="rnd" cmpd="sng">
                <a:solidFill>
                  <a:srgbClr val="006699"/>
                </a:solidFill>
                <a:round/>
                <a:headEnd/>
                <a:tailEnd/>
              </a:ln>
            </p:spPr>
            <p:txBody>
              <a:bodyPr/>
              <a:lstStyle/>
              <a:p>
                <a:endParaRPr lang="zh-CN" altLang="en-US" sz="1200"/>
              </a:p>
            </p:txBody>
          </p:sp>
        </p:grpSp>
        <p:sp>
          <p:nvSpPr>
            <p:cNvPr id="5124" name="Oval 171"/>
            <p:cNvSpPr>
              <a:spLocks noChangeArrowheads="1"/>
            </p:cNvSpPr>
            <p:nvPr/>
          </p:nvSpPr>
          <p:spPr bwMode="auto">
            <a:xfrm>
              <a:off x="1042988" y="3573463"/>
              <a:ext cx="2520950" cy="2519362"/>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p>
          </p:txBody>
        </p:sp>
        <p:sp>
          <p:nvSpPr>
            <p:cNvPr id="5129" name="Text Box 162"/>
            <p:cNvSpPr txBox="1">
              <a:spLocks noChangeArrowheads="1"/>
            </p:cNvSpPr>
            <p:nvPr/>
          </p:nvSpPr>
          <p:spPr bwMode="auto">
            <a:xfrm>
              <a:off x="7164389" y="4757738"/>
              <a:ext cx="801903" cy="500138"/>
            </a:xfrm>
            <a:prstGeom prst="rect">
              <a:avLst/>
            </a:prstGeom>
            <a:noFill/>
            <a:ln w="9525">
              <a:noFill/>
              <a:miter lim="800000"/>
              <a:headEnd/>
              <a:tailEnd/>
            </a:ln>
          </p:spPr>
          <p:txBody>
            <a:bodyPr wrap="none">
              <a:spAutoFit/>
            </a:bodyPr>
            <a:lstStyle/>
            <a:p>
              <a:r>
                <a:rPr lang="en-US" altLang="zh-CN" sz="1000" b="1"/>
                <a:t>Host D:</a:t>
              </a:r>
            </a:p>
            <a:p>
              <a:r>
                <a:rPr lang="en-US" altLang="zh-CN" sz="1000" b="1"/>
                <a:t>1.1.1.4</a:t>
              </a:r>
            </a:p>
          </p:txBody>
        </p:sp>
        <p:sp>
          <p:nvSpPr>
            <p:cNvPr id="5130" name="Text Box 163"/>
            <p:cNvSpPr txBox="1">
              <a:spLocks noChangeArrowheads="1"/>
            </p:cNvSpPr>
            <p:nvPr/>
          </p:nvSpPr>
          <p:spPr bwMode="auto">
            <a:xfrm>
              <a:off x="5508104" y="4797152"/>
              <a:ext cx="801903" cy="500138"/>
            </a:xfrm>
            <a:prstGeom prst="rect">
              <a:avLst/>
            </a:prstGeom>
            <a:noFill/>
            <a:ln w="9525">
              <a:noFill/>
              <a:miter lim="800000"/>
              <a:headEnd/>
              <a:tailEnd/>
            </a:ln>
          </p:spPr>
          <p:txBody>
            <a:bodyPr wrap="none">
              <a:spAutoFit/>
            </a:bodyPr>
            <a:lstStyle/>
            <a:p>
              <a:r>
                <a:rPr lang="en-US" altLang="zh-CN" sz="1000" b="1" dirty="0"/>
                <a:t>Host B:</a:t>
              </a:r>
            </a:p>
            <a:p>
              <a:r>
                <a:rPr lang="en-US" altLang="zh-CN" sz="1000" b="1" dirty="0"/>
                <a:t>1.1.1.3</a:t>
              </a:r>
            </a:p>
          </p:txBody>
        </p:sp>
        <p:sp>
          <p:nvSpPr>
            <p:cNvPr id="5132" name="Text Box 8"/>
            <p:cNvSpPr txBox="1">
              <a:spLocks noChangeArrowheads="1"/>
            </p:cNvSpPr>
            <p:nvPr/>
          </p:nvSpPr>
          <p:spPr bwMode="auto">
            <a:xfrm>
              <a:off x="3600399" y="3645024"/>
              <a:ext cx="1925889" cy="326958"/>
            </a:xfrm>
            <a:prstGeom prst="rect">
              <a:avLst/>
            </a:prstGeom>
            <a:noFill/>
            <a:ln w="9525">
              <a:noFill/>
              <a:miter lim="800000"/>
              <a:headEnd/>
              <a:tailEnd/>
            </a:ln>
          </p:spPr>
          <p:txBody>
            <a:bodyPr wrap="none" lIns="91393" tIns="45698" rIns="91393" bIns="45698">
              <a:spAutoFit/>
            </a:bodyPr>
            <a:lstStyle/>
            <a:p>
              <a:pPr algn="ctr"/>
              <a:r>
                <a:rPr lang="en-US" altLang="zh-CN" sz="1100" b="1" dirty="0"/>
                <a:t>MPLS/IP Backbone </a:t>
              </a:r>
              <a:r>
                <a:rPr lang="en-US" altLang="zh-CN" sz="1100" b="1" dirty="0">
                  <a:solidFill>
                    <a:srgbClr val="4D4D4D"/>
                  </a:solidFill>
                </a:rPr>
                <a:t> </a:t>
              </a:r>
            </a:p>
          </p:txBody>
        </p:sp>
        <p:grpSp>
          <p:nvGrpSpPr>
            <p:cNvPr id="4" name="Group 16"/>
            <p:cNvGrpSpPr>
              <a:grpSpLocks/>
            </p:cNvGrpSpPr>
            <p:nvPr/>
          </p:nvGrpSpPr>
          <p:grpSpPr bwMode="auto">
            <a:xfrm>
              <a:off x="1911350" y="2976563"/>
              <a:ext cx="1163638" cy="676275"/>
              <a:chOff x="3593" y="4294"/>
              <a:chExt cx="733" cy="426"/>
            </a:xfrm>
          </p:grpSpPr>
          <p:pic>
            <p:nvPicPr>
              <p:cNvPr id="5179" name="Picture 17"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5180" name="Text Box 18"/>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a:solidFill>
                      <a:schemeClr val="bg1"/>
                    </a:solidFill>
                    <a:latin typeface="FrutigerNext LT BlackCn" pitchFamily="34" charset="0"/>
                    <a:ea typeface="ＭＳ Ｐゴシック" pitchFamily="34" charset="-128"/>
                  </a:rPr>
                  <a:t>PE-1</a:t>
                </a:r>
              </a:p>
            </p:txBody>
          </p:sp>
        </p:grpSp>
        <p:pic>
          <p:nvPicPr>
            <p:cNvPr id="5137" name="Picture 95" descr="07"/>
            <p:cNvPicPr>
              <a:picLocks noChangeAspect="1" noChangeArrowheads="1"/>
            </p:cNvPicPr>
            <p:nvPr/>
          </p:nvPicPr>
          <p:blipFill>
            <a:blip r:embed="rId4" cstate="print"/>
            <a:srcRect/>
            <a:stretch>
              <a:fillRect/>
            </a:stretch>
          </p:blipFill>
          <p:spPr bwMode="auto">
            <a:xfrm>
              <a:off x="1763713" y="4654550"/>
              <a:ext cx="542925" cy="719138"/>
            </a:xfrm>
            <a:prstGeom prst="rect">
              <a:avLst/>
            </a:prstGeom>
            <a:noFill/>
            <a:ln w="9525">
              <a:noFill/>
              <a:miter lim="800000"/>
              <a:headEnd/>
              <a:tailEnd/>
            </a:ln>
          </p:spPr>
        </p:pic>
        <p:sp>
          <p:nvSpPr>
            <p:cNvPr id="5139" name="Text Box 103"/>
            <p:cNvSpPr txBox="1">
              <a:spLocks noChangeArrowheads="1"/>
            </p:cNvSpPr>
            <p:nvPr/>
          </p:nvSpPr>
          <p:spPr bwMode="auto">
            <a:xfrm>
              <a:off x="1835697" y="5589240"/>
              <a:ext cx="1116491" cy="307776"/>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#1</a:t>
              </a:r>
              <a:endParaRPr lang="en-US" altLang="zh-CN" sz="1000" b="1" dirty="0"/>
            </a:p>
          </p:txBody>
        </p:sp>
        <p:grpSp>
          <p:nvGrpSpPr>
            <p:cNvPr id="5" name="Group 13"/>
            <p:cNvGrpSpPr>
              <a:grpSpLocks/>
            </p:cNvGrpSpPr>
            <p:nvPr/>
          </p:nvGrpSpPr>
          <p:grpSpPr bwMode="auto">
            <a:xfrm>
              <a:off x="6084888" y="2997200"/>
              <a:ext cx="1163637" cy="676275"/>
              <a:chOff x="3593" y="4294"/>
              <a:chExt cx="733" cy="426"/>
            </a:xfrm>
          </p:grpSpPr>
          <p:pic>
            <p:nvPicPr>
              <p:cNvPr id="5177" name="Picture 14"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5178" name="Text Box 15"/>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a:solidFill>
                      <a:schemeClr val="bg1"/>
                    </a:solidFill>
                    <a:latin typeface="FrutigerNext LT BlackCn" pitchFamily="34" charset="0"/>
                    <a:ea typeface="ＭＳ Ｐゴシック" pitchFamily="34" charset="-128"/>
                  </a:rPr>
                  <a:t>PE-2</a:t>
                </a:r>
              </a:p>
            </p:txBody>
          </p:sp>
        </p:grpSp>
        <p:grpSp>
          <p:nvGrpSpPr>
            <p:cNvPr id="6" name="Group 147"/>
            <p:cNvGrpSpPr>
              <a:grpSpLocks/>
            </p:cNvGrpSpPr>
            <p:nvPr/>
          </p:nvGrpSpPr>
          <p:grpSpPr bwMode="auto">
            <a:xfrm>
              <a:off x="6931026" y="3014663"/>
              <a:ext cx="2832100" cy="669925"/>
              <a:chOff x="4275" y="2113"/>
              <a:chExt cx="1784" cy="422"/>
            </a:xfrm>
          </p:grpSpPr>
          <p:sp>
            <p:nvSpPr>
              <p:cNvPr id="5175" name="Text Box 40"/>
              <p:cNvSpPr txBox="1">
                <a:spLocks noChangeArrowheads="1"/>
              </p:cNvSpPr>
              <p:nvPr/>
            </p:nvSpPr>
            <p:spPr bwMode="auto">
              <a:xfrm>
                <a:off x="4672" y="2113"/>
                <a:ext cx="1387" cy="402"/>
              </a:xfrm>
              <a:prstGeom prst="rect">
                <a:avLst/>
              </a:prstGeom>
              <a:noFill/>
              <a:ln w="28575">
                <a:solidFill>
                  <a:srgbClr val="FF0000"/>
                </a:solidFill>
                <a:miter lim="800000"/>
                <a:headEnd/>
                <a:tailEnd/>
              </a:ln>
            </p:spPr>
            <p:txBody>
              <a:bodyPr lIns="78315" tIns="39159" rIns="78315" bIns="39159">
                <a:spAutoFit/>
              </a:bodyPr>
              <a:lstStyle/>
              <a:p>
                <a:pPr defTabSz="784225"/>
                <a:r>
                  <a:rPr lang="en-US" altLang="zh-CN" sz="700" b="1" dirty="0"/>
                  <a:t>Prefix          Next-hop      Protocol      </a:t>
                </a:r>
                <a:r>
                  <a:rPr lang="en-US" altLang="zh-CN" sz="700" b="1" dirty="0" smtClean="0"/>
                  <a:t>1.1.1.3/32         </a:t>
                </a:r>
                <a:r>
                  <a:rPr lang="en-US" altLang="zh-CN" sz="700" b="1" dirty="0"/>
                  <a:t>Local           ARP</a:t>
                </a:r>
              </a:p>
              <a:p>
                <a:pPr defTabSz="784225"/>
                <a:r>
                  <a:rPr lang="en-US" altLang="zh-CN" sz="700" b="1" dirty="0"/>
                  <a:t>1.1.1.4/32         Local           ARP</a:t>
                </a:r>
              </a:p>
              <a:p>
                <a:pPr defTabSz="784225"/>
                <a:r>
                  <a:rPr lang="en-US" altLang="zh-CN" sz="700" b="1" dirty="0" smtClean="0"/>
                  <a:t>1.1.0.0/16          RR              BGP</a:t>
                </a:r>
                <a:endParaRPr lang="en-US" altLang="zh-CN" sz="700" b="1" dirty="0"/>
              </a:p>
            </p:txBody>
          </p:sp>
          <p:sp>
            <p:nvSpPr>
              <p:cNvPr id="5176" name="AutoShape 41"/>
              <p:cNvSpPr>
                <a:spLocks noChangeArrowheads="1"/>
              </p:cNvSpPr>
              <p:nvPr/>
            </p:nvSpPr>
            <p:spPr bwMode="auto">
              <a:xfrm rot="16200000">
                <a:off x="4259" y="2129"/>
                <a:ext cx="422" cy="390"/>
              </a:xfrm>
              <a:prstGeom prst="flowChartExtract">
                <a:avLst/>
              </a:prstGeom>
              <a:gradFill rotWithShape="1">
                <a:gsLst>
                  <a:gs pos="0">
                    <a:schemeClr val="bg1">
                      <a:alpha val="49001"/>
                    </a:schemeClr>
                  </a:gs>
                  <a:gs pos="100000">
                    <a:srgbClr val="FF0000"/>
                  </a:gs>
                </a:gsLst>
                <a:lin ang="5400000" scaled="1"/>
              </a:gradFill>
              <a:ln w="9525" algn="ctr">
                <a:noFill/>
                <a:miter lim="800000"/>
                <a:headEnd/>
                <a:tailEnd/>
              </a:ln>
            </p:spPr>
            <p:txBody>
              <a:bodyPr rot="10800000" wrap="square" lIns="79200" tIns="39600" rIns="79200" bIns="39600" anchor="ctr">
                <a:spAutoFit/>
              </a:bodyPr>
              <a:lstStyle/>
              <a:p>
                <a:endParaRPr lang="zh-CN" altLang="zh-CN" sz="1050">
                  <a:solidFill>
                    <a:schemeClr val="bg1"/>
                  </a:solidFill>
                  <a:latin typeface="FrutigerNext LT Regular" pitchFamily="34" charset="0"/>
                  <a:ea typeface="ＭＳ Ｐゴシック" pitchFamily="34" charset="-128"/>
                </a:endParaRPr>
              </a:p>
            </p:txBody>
          </p:sp>
        </p:grpSp>
        <p:sp>
          <p:nvSpPr>
            <p:cNvPr id="5143" name="Text Box 40"/>
            <p:cNvSpPr txBox="1">
              <a:spLocks noChangeArrowheads="1"/>
            </p:cNvSpPr>
            <p:nvPr/>
          </p:nvSpPr>
          <p:spPr bwMode="auto">
            <a:xfrm>
              <a:off x="-630071" y="3014954"/>
              <a:ext cx="2201863" cy="772115"/>
            </a:xfrm>
            <a:prstGeom prst="rect">
              <a:avLst/>
            </a:prstGeom>
            <a:noFill/>
            <a:ln w="28575">
              <a:solidFill>
                <a:srgbClr val="FF0000"/>
              </a:solidFill>
              <a:miter lim="800000"/>
              <a:headEnd/>
              <a:tailEnd/>
            </a:ln>
          </p:spPr>
          <p:txBody>
            <a:bodyPr lIns="78315" tIns="39159" rIns="78315" bIns="39159">
              <a:spAutoFit/>
            </a:bodyPr>
            <a:lstStyle/>
            <a:p>
              <a:pPr defTabSz="784225"/>
              <a:r>
                <a:rPr lang="en-US" altLang="zh-CN" sz="700" b="1" dirty="0"/>
                <a:t>Prefix         Next-hop       Protocol      1.1.1.1/32         Local           ARP</a:t>
              </a:r>
            </a:p>
            <a:p>
              <a:pPr defTabSz="784225"/>
              <a:r>
                <a:rPr lang="en-US" altLang="zh-CN" sz="700" b="1" dirty="0"/>
                <a:t>1.1.1.2/32         Local           </a:t>
              </a:r>
              <a:r>
                <a:rPr lang="en-US" altLang="zh-CN" sz="700" b="1" dirty="0" smtClean="0"/>
                <a:t>ARP</a:t>
              </a:r>
            </a:p>
            <a:p>
              <a:pPr defTabSz="784225"/>
              <a:r>
                <a:rPr lang="en-US" altLang="zh-CN" sz="700" b="1" dirty="0" smtClean="0"/>
                <a:t>1.1.1.3/32         PE-2            BGP</a:t>
              </a:r>
            </a:p>
            <a:p>
              <a:pPr defTabSz="784225"/>
              <a:r>
                <a:rPr lang="en-US" altLang="zh-CN" sz="700" b="1" dirty="0" smtClean="0"/>
                <a:t>1.1.0.0/16         RR                BGP</a:t>
              </a:r>
              <a:endParaRPr lang="en-US" altLang="zh-CN" sz="700" b="1" dirty="0"/>
            </a:p>
          </p:txBody>
        </p:sp>
        <p:sp>
          <p:nvSpPr>
            <p:cNvPr id="5144" name="AutoShape 41"/>
            <p:cNvSpPr>
              <a:spLocks noChangeArrowheads="1"/>
            </p:cNvSpPr>
            <p:nvPr/>
          </p:nvSpPr>
          <p:spPr bwMode="auto">
            <a:xfrm rot="5400000">
              <a:off x="1484919" y="3093737"/>
              <a:ext cx="810090" cy="618908"/>
            </a:xfrm>
            <a:prstGeom prst="flowChartExtract">
              <a:avLst/>
            </a:prstGeom>
            <a:gradFill rotWithShape="1">
              <a:gsLst>
                <a:gs pos="0">
                  <a:schemeClr val="bg1">
                    <a:alpha val="49001"/>
                  </a:schemeClr>
                </a:gs>
                <a:gs pos="100000">
                  <a:srgbClr val="FF0000"/>
                </a:gs>
              </a:gsLst>
              <a:lin ang="5400000" scaled="1"/>
            </a:gradFill>
            <a:ln w="9525" algn="ctr">
              <a:noFill/>
              <a:miter lim="800000"/>
              <a:headEnd/>
              <a:tailEnd/>
            </a:ln>
          </p:spPr>
          <p:txBody>
            <a:bodyPr rot="10800000" wrap="square" lIns="79200" tIns="39600" rIns="79200" bIns="39600" anchor="ctr">
              <a:spAutoFit/>
            </a:bodyPr>
            <a:lstStyle/>
            <a:p>
              <a:endParaRPr lang="zh-CN" altLang="zh-CN" sz="1050">
                <a:solidFill>
                  <a:schemeClr val="bg1"/>
                </a:solidFill>
                <a:latin typeface="FrutigerNext LT Regular" pitchFamily="34" charset="0"/>
                <a:ea typeface="ＭＳ Ｐゴシック" pitchFamily="34" charset="-128"/>
              </a:endParaRPr>
            </a:p>
          </p:txBody>
        </p:sp>
        <p:sp>
          <p:nvSpPr>
            <p:cNvPr id="5145" name="Text Box 152"/>
            <p:cNvSpPr txBox="1">
              <a:spLocks noChangeArrowheads="1"/>
            </p:cNvSpPr>
            <p:nvPr/>
          </p:nvSpPr>
          <p:spPr bwMode="auto">
            <a:xfrm>
              <a:off x="2843213" y="4776788"/>
              <a:ext cx="801903" cy="500138"/>
            </a:xfrm>
            <a:prstGeom prst="rect">
              <a:avLst/>
            </a:prstGeom>
            <a:noFill/>
            <a:ln w="9525">
              <a:noFill/>
              <a:miter lim="800000"/>
              <a:headEnd/>
              <a:tailEnd/>
            </a:ln>
          </p:spPr>
          <p:txBody>
            <a:bodyPr wrap="none">
              <a:spAutoFit/>
            </a:bodyPr>
            <a:lstStyle/>
            <a:p>
              <a:r>
                <a:rPr lang="en-US" altLang="zh-CN" sz="1000" b="1"/>
                <a:t>Host C:</a:t>
              </a:r>
            </a:p>
            <a:p>
              <a:r>
                <a:rPr lang="en-US" altLang="zh-CN" sz="1000" b="1"/>
                <a:t>1.1.1.2</a:t>
              </a:r>
            </a:p>
          </p:txBody>
        </p:sp>
        <p:sp>
          <p:nvSpPr>
            <p:cNvPr id="5146" name="Text Box 153"/>
            <p:cNvSpPr txBox="1">
              <a:spLocks noChangeArrowheads="1"/>
            </p:cNvSpPr>
            <p:nvPr/>
          </p:nvSpPr>
          <p:spPr bwMode="auto">
            <a:xfrm>
              <a:off x="1042988" y="4775200"/>
              <a:ext cx="801903" cy="500138"/>
            </a:xfrm>
            <a:prstGeom prst="rect">
              <a:avLst/>
            </a:prstGeom>
            <a:noFill/>
            <a:ln w="9525">
              <a:noFill/>
              <a:miter lim="800000"/>
              <a:headEnd/>
              <a:tailEnd/>
            </a:ln>
          </p:spPr>
          <p:txBody>
            <a:bodyPr wrap="none">
              <a:spAutoFit/>
            </a:bodyPr>
            <a:lstStyle/>
            <a:p>
              <a:r>
                <a:rPr lang="en-US" altLang="zh-CN" sz="1000" b="1" dirty="0"/>
                <a:t>Host A:</a:t>
              </a:r>
            </a:p>
            <a:p>
              <a:r>
                <a:rPr lang="en-US" altLang="zh-CN" sz="1000" b="1" dirty="0"/>
                <a:t>1.1.1.1</a:t>
              </a:r>
            </a:p>
          </p:txBody>
        </p:sp>
        <p:sp>
          <p:nvSpPr>
            <p:cNvPr id="5152" name="Text Box 176"/>
            <p:cNvSpPr txBox="1">
              <a:spLocks noChangeArrowheads="1"/>
            </p:cNvSpPr>
            <p:nvPr/>
          </p:nvSpPr>
          <p:spPr bwMode="auto">
            <a:xfrm>
              <a:off x="-720081" y="2707178"/>
              <a:ext cx="926135" cy="307776"/>
            </a:xfrm>
            <a:prstGeom prst="rect">
              <a:avLst/>
            </a:prstGeom>
            <a:noFill/>
            <a:ln w="9525">
              <a:noFill/>
              <a:miter lim="800000"/>
              <a:headEnd/>
              <a:tailEnd/>
            </a:ln>
          </p:spPr>
          <p:txBody>
            <a:bodyPr wrap="none">
              <a:spAutoFit/>
            </a:bodyPr>
            <a:lstStyle/>
            <a:p>
              <a:r>
                <a:rPr lang="en-US" altLang="zh-CN" sz="1000" b="1" dirty="0" smtClean="0"/>
                <a:t>VRF: RIB</a:t>
              </a:r>
              <a:endParaRPr lang="en-US" altLang="zh-CN" sz="1000" b="1" dirty="0"/>
            </a:p>
          </p:txBody>
        </p:sp>
        <p:sp>
          <p:nvSpPr>
            <p:cNvPr id="5153" name="Text Box 177"/>
            <p:cNvSpPr txBox="1">
              <a:spLocks noChangeArrowheads="1"/>
            </p:cNvSpPr>
            <p:nvPr/>
          </p:nvSpPr>
          <p:spPr bwMode="auto">
            <a:xfrm>
              <a:off x="7560840" y="2654914"/>
              <a:ext cx="926135" cy="307776"/>
            </a:xfrm>
            <a:prstGeom prst="rect">
              <a:avLst/>
            </a:prstGeom>
            <a:noFill/>
            <a:ln w="9525">
              <a:noFill/>
              <a:miter lim="800000"/>
              <a:headEnd/>
              <a:tailEnd/>
            </a:ln>
          </p:spPr>
          <p:txBody>
            <a:bodyPr wrap="none">
              <a:spAutoFit/>
            </a:bodyPr>
            <a:lstStyle/>
            <a:p>
              <a:r>
                <a:rPr lang="en-US" altLang="zh-CN" sz="1000" b="1" dirty="0" smtClean="0"/>
                <a:t>VRF RIB:</a:t>
              </a:r>
              <a:endParaRPr lang="en-US" altLang="zh-CN" sz="1000" b="1" dirty="0"/>
            </a:p>
          </p:txBody>
        </p:sp>
        <p:pic>
          <p:nvPicPr>
            <p:cNvPr id="5126" name="Picture 159" descr="07"/>
            <p:cNvPicPr>
              <a:picLocks noChangeAspect="1" noChangeArrowheads="1"/>
            </p:cNvPicPr>
            <p:nvPr/>
          </p:nvPicPr>
          <p:blipFill>
            <a:blip r:embed="rId4" cstate="print"/>
            <a:srcRect/>
            <a:stretch>
              <a:fillRect/>
            </a:stretch>
          </p:blipFill>
          <p:spPr bwMode="auto">
            <a:xfrm>
              <a:off x="6659563" y="4619625"/>
              <a:ext cx="542925" cy="719138"/>
            </a:xfrm>
            <a:prstGeom prst="rect">
              <a:avLst/>
            </a:prstGeom>
            <a:noFill/>
            <a:ln w="9525">
              <a:noFill/>
              <a:miter lim="800000"/>
              <a:headEnd/>
              <a:tailEnd/>
            </a:ln>
          </p:spPr>
        </p:pic>
        <p:pic>
          <p:nvPicPr>
            <p:cNvPr id="5138" name="Picture 97" descr="07"/>
            <p:cNvPicPr>
              <a:picLocks noChangeAspect="1" noChangeArrowheads="1"/>
            </p:cNvPicPr>
            <p:nvPr/>
          </p:nvPicPr>
          <p:blipFill>
            <a:blip r:embed="rId4" cstate="print"/>
            <a:srcRect/>
            <a:stretch>
              <a:fillRect/>
            </a:stretch>
          </p:blipFill>
          <p:spPr bwMode="auto">
            <a:xfrm>
              <a:off x="2266950" y="4654550"/>
              <a:ext cx="542925" cy="719138"/>
            </a:xfrm>
            <a:prstGeom prst="rect">
              <a:avLst/>
            </a:prstGeom>
            <a:noFill/>
            <a:ln w="9525">
              <a:noFill/>
              <a:miter lim="800000"/>
              <a:headEnd/>
              <a:tailEnd/>
            </a:ln>
          </p:spPr>
        </p:pic>
        <p:pic>
          <p:nvPicPr>
            <p:cNvPr id="5125" name="Picture 158" descr="07"/>
            <p:cNvPicPr>
              <a:picLocks noChangeAspect="1" noChangeArrowheads="1"/>
            </p:cNvPicPr>
            <p:nvPr/>
          </p:nvPicPr>
          <p:blipFill>
            <a:blip r:embed="rId4" cstate="print"/>
            <a:srcRect/>
            <a:stretch>
              <a:fillRect/>
            </a:stretch>
          </p:blipFill>
          <p:spPr bwMode="auto">
            <a:xfrm>
              <a:off x="6156176" y="4653136"/>
              <a:ext cx="542925" cy="719138"/>
            </a:xfrm>
            <a:prstGeom prst="rect">
              <a:avLst/>
            </a:prstGeom>
            <a:noFill/>
            <a:ln w="9525">
              <a:noFill/>
              <a:miter lim="800000"/>
              <a:headEnd/>
              <a:tailEnd/>
            </a:ln>
          </p:spPr>
        </p:pic>
        <p:sp>
          <p:nvSpPr>
            <p:cNvPr id="66" name="Text Box 103"/>
            <p:cNvSpPr txBox="1">
              <a:spLocks noChangeArrowheads="1"/>
            </p:cNvSpPr>
            <p:nvPr/>
          </p:nvSpPr>
          <p:spPr bwMode="auto">
            <a:xfrm>
              <a:off x="6156177" y="5589240"/>
              <a:ext cx="1116491" cy="307776"/>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#2</a:t>
              </a:r>
              <a:endParaRPr lang="en-US" altLang="zh-CN" sz="1000" b="1" dirty="0"/>
            </a:p>
          </p:txBody>
        </p:sp>
        <p:sp>
          <p:nvSpPr>
            <p:cNvPr id="69" name="Text Box 8"/>
            <p:cNvSpPr txBox="1">
              <a:spLocks noChangeArrowheads="1"/>
            </p:cNvSpPr>
            <p:nvPr/>
          </p:nvSpPr>
          <p:spPr bwMode="auto">
            <a:xfrm>
              <a:off x="5850649" y="1394774"/>
              <a:ext cx="2503934" cy="923274"/>
            </a:xfrm>
            <a:prstGeom prst="rect">
              <a:avLst/>
            </a:prstGeom>
            <a:noFill/>
            <a:ln w="9525">
              <a:noFill/>
              <a:miter lim="800000"/>
              <a:headEnd/>
              <a:tailEnd/>
            </a:ln>
          </p:spPr>
          <p:txBody>
            <a:bodyPr wrap="square" lIns="91393" tIns="45698" rIns="91393" bIns="45698">
              <a:spAutoFit/>
            </a:bodyPr>
            <a:lstStyle/>
            <a:p>
              <a:r>
                <a:rPr lang="en-US" altLang="zh-CN" sz="1050" b="1" dirty="0" smtClean="0"/>
                <a:t>RR distributes host routes to its clients (PEs) on demand when receiving prefix-based ORF.</a:t>
              </a:r>
              <a:endParaRPr lang="en-US" altLang="zh-CN" sz="1050" b="1" dirty="0">
                <a:solidFill>
                  <a:srgbClr val="4D4D4D"/>
                </a:solidFill>
              </a:endParaRPr>
            </a:p>
          </p:txBody>
        </p:sp>
        <p:sp>
          <p:nvSpPr>
            <p:cNvPr id="80" name="七边形 79"/>
            <p:cNvSpPr/>
            <p:nvPr/>
          </p:nvSpPr>
          <p:spPr>
            <a:xfrm>
              <a:off x="360039" y="4275094"/>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1</a:t>
              </a:r>
              <a:endParaRPr lang="zh-CN" altLang="en-US" sz="1200" dirty="0">
                <a:solidFill>
                  <a:schemeClr val="bg1"/>
                </a:solidFill>
              </a:endParaRPr>
            </a:p>
          </p:txBody>
        </p:sp>
        <p:grpSp>
          <p:nvGrpSpPr>
            <p:cNvPr id="7" name="组合 76"/>
            <p:cNvGrpSpPr/>
            <p:nvPr/>
          </p:nvGrpSpPr>
          <p:grpSpPr>
            <a:xfrm>
              <a:off x="1763687" y="3573463"/>
              <a:ext cx="1224135" cy="1155178"/>
              <a:chOff x="1763687" y="3573463"/>
              <a:chExt cx="1224135" cy="1155178"/>
            </a:xfrm>
          </p:grpSpPr>
          <p:sp>
            <p:nvSpPr>
              <p:cNvPr id="5134" name="Line 37"/>
              <p:cNvSpPr>
                <a:spLocks noChangeShapeType="1"/>
              </p:cNvSpPr>
              <p:nvPr/>
            </p:nvSpPr>
            <p:spPr bwMode="auto">
              <a:xfrm flipH="1" flipV="1">
                <a:off x="2338388" y="3573463"/>
                <a:ext cx="1587" cy="64770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5136" name="Line 68"/>
              <p:cNvSpPr>
                <a:spLocks noChangeShapeType="1"/>
              </p:cNvSpPr>
              <p:nvPr/>
            </p:nvSpPr>
            <p:spPr bwMode="auto">
              <a:xfrm>
                <a:off x="2123728" y="4221087"/>
                <a:ext cx="347" cy="506487"/>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5147" name="Line 164"/>
              <p:cNvSpPr>
                <a:spLocks noChangeShapeType="1"/>
              </p:cNvSpPr>
              <p:nvPr/>
            </p:nvSpPr>
            <p:spPr bwMode="auto">
              <a:xfrm flipH="1">
                <a:off x="2555776" y="4221088"/>
                <a:ext cx="0" cy="507553"/>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67" name="Line 68"/>
              <p:cNvSpPr>
                <a:spLocks noChangeShapeType="1"/>
              </p:cNvSpPr>
              <p:nvPr/>
            </p:nvSpPr>
            <p:spPr bwMode="auto">
              <a:xfrm flipH="1">
                <a:off x="1763687" y="4221089"/>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p>
            </p:txBody>
          </p:sp>
        </p:grpSp>
        <p:grpSp>
          <p:nvGrpSpPr>
            <p:cNvPr id="8" name="组合 87"/>
            <p:cNvGrpSpPr/>
            <p:nvPr/>
          </p:nvGrpSpPr>
          <p:grpSpPr>
            <a:xfrm>
              <a:off x="6084168" y="3600449"/>
              <a:ext cx="1224135" cy="1165225"/>
              <a:chOff x="6084168" y="3600449"/>
              <a:chExt cx="1224135" cy="1165225"/>
            </a:xfrm>
          </p:grpSpPr>
          <p:sp>
            <p:nvSpPr>
              <p:cNvPr id="5135" name="Line 40"/>
              <p:cNvSpPr>
                <a:spLocks noChangeShapeType="1"/>
              </p:cNvSpPr>
              <p:nvPr/>
            </p:nvSpPr>
            <p:spPr bwMode="auto">
              <a:xfrm flipV="1">
                <a:off x="6660232" y="3600449"/>
                <a:ext cx="918" cy="692646"/>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5148" name="Line 167"/>
              <p:cNvSpPr>
                <a:spLocks noChangeShapeType="1"/>
              </p:cNvSpPr>
              <p:nvPr/>
            </p:nvSpPr>
            <p:spPr bwMode="auto">
              <a:xfrm>
                <a:off x="6516216" y="4293096"/>
                <a:ext cx="472" cy="399554"/>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5149" name="Line 168"/>
              <p:cNvSpPr>
                <a:spLocks noChangeShapeType="1"/>
              </p:cNvSpPr>
              <p:nvPr/>
            </p:nvSpPr>
            <p:spPr bwMode="auto">
              <a:xfrm flipH="1">
                <a:off x="6948264" y="4293096"/>
                <a:ext cx="794" cy="472578"/>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70" name="Line 68"/>
              <p:cNvSpPr>
                <a:spLocks noChangeShapeType="1"/>
              </p:cNvSpPr>
              <p:nvPr/>
            </p:nvSpPr>
            <p:spPr bwMode="auto">
              <a:xfrm flipH="1">
                <a:off x="6084168" y="4293096"/>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grpSp>
        <p:sp>
          <p:nvSpPr>
            <p:cNvPr id="5156" name="AutoShape 196"/>
            <p:cNvSpPr>
              <a:spLocks noChangeArrowheads="1"/>
            </p:cNvSpPr>
            <p:nvPr/>
          </p:nvSpPr>
          <p:spPr bwMode="auto">
            <a:xfrm>
              <a:off x="2228850" y="3543300"/>
              <a:ext cx="649288" cy="503238"/>
            </a:xfrm>
            <a:prstGeom prst="star16">
              <a:avLst>
                <a:gd name="adj" fmla="val 37500"/>
              </a:avLst>
            </a:prstGeom>
            <a:solidFill>
              <a:srgbClr val="FF0000"/>
            </a:solidFill>
            <a:ln w="9525">
              <a:solidFill>
                <a:srgbClr val="FF0000"/>
              </a:solidFill>
              <a:miter lim="800000"/>
              <a:headEnd/>
              <a:tailEnd/>
            </a:ln>
          </p:spPr>
          <p:txBody>
            <a:bodyPr wrap="none" anchor="ctr"/>
            <a:lstStyle/>
            <a:p>
              <a:pPr algn="ctr"/>
              <a:r>
                <a:rPr lang="en-US" altLang="zh-CN" sz="700" b="1">
                  <a:solidFill>
                    <a:schemeClr val="bg1"/>
                  </a:solidFill>
                </a:rPr>
                <a:t>ARP </a:t>
              </a:r>
            </a:p>
            <a:p>
              <a:pPr algn="ctr"/>
              <a:r>
                <a:rPr lang="en-US" altLang="zh-CN" sz="700" b="1">
                  <a:solidFill>
                    <a:schemeClr val="bg1"/>
                  </a:solidFill>
                </a:rPr>
                <a:t>Proxy</a:t>
              </a:r>
            </a:p>
          </p:txBody>
        </p:sp>
        <p:sp>
          <p:nvSpPr>
            <p:cNvPr id="5157" name="AutoShape 198"/>
            <p:cNvSpPr>
              <a:spLocks noChangeArrowheads="1"/>
            </p:cNvSpPr>
            <p:nvPr/>
          </p:nvSpPr>
          <p:spPr bwMode="auto">
            <a:xfrm>
              <a:off x="6156325" y="3529013"/>
              <a:ext cx="649288" cy="503237"/>
            </a:xfrm>
            <a:prstGeom prst="star16">
              <a:avLst>
                <a:gd name="adj" fmla="val 37500"/>
              </a:avLst>
            </a:prstGeom>
            <a:solidFill>
              <a:srgbClr val="FF0000"/>
            </a:solidFill>
            <a:ln w="9525">
              <a:solidFill>
                <a:srgbClr val="FF0000"/>
              </a:solidFill>
              <a:miter lim="800000"/>
              <a:headEnd/>
              <a:tailEnd/>
            </a:ln>
          </p:spPr>
          <p:txBody>
            <a:bodyPr wrap="none" anchor="ctr"/>
            <a:lstStyle/>
            <a:p>
              <a:pPr algn="ctr"/>
              <a:r>
                <a:rPr lang="en-US" altLang="zh-CN" sz="700" b="1" dirty="0">
                  <a:solidFill>
                    <a:schemeClr val="bg1"/>
                  </a:solidFill>
                </a:rPr>
                <a:t>ARP </a:t>
              </a:r>
            </a:p>
            <a:p>
              <a:pPr algn="ctr"/>
              <a:r>
                <a:rPr lang="en-US" altLang="zh-CN" sz="700" b="1" dirty="0">
                  <a:solidFill>
                    <a:schemeClr val="bg1"/>
                  </a:solidFill>
                </a:rPr>
                <a:t>Proxy</a:t>
              </a:r>
            </a:p>
          </p:txBody>
        </p:sp>
      </p:grpSp>
      <p:pic>
        <p:nvPicPr>
          <p:cNvPr id="72" name="Picture 14" descr="05"/>
          <p:cNvPicPr>
            <a:picLocks noChangeAspect="1" noChangeArrowheads="1"/>
          </p:cNvPicPr>
          <p:nvPr/>
        </p:nvPicPr>
        <p:blipFill>
          <a:blip r:embed="rId3" cstate="print"/>
          <a:srcRect/>
          <a:stretch>
            <a:fillRect/>
          </a:stretch>
        </p:blipFill>
        <p:spPr bwMode="auto">
          <a:xfrm>
            <a:off x="4139952" y="2492896"/>
            <a:ext cx="576580" cy="513080"/>
          </a:xfrm>
          <a:prstGeom prst="rect">
            <a:avLst/>
          </a:prstGeom>
          <a:noFill/>
          <a:ln w="9525">
            <a:noFill/>
            <a:miter lim="800000"/>
            <a:headEnd/>
            <a:tailEnd/>
          </a:ln>
        </p:spPr>
      </p:pic>
      <p:sp>
        <p:nvSpPr>
          <p:cNvPr id="77" name="Text Box 15"/>
          <p:cNvSpPr txBox="1">
            <a:spLocks noChangeArrowheads="1"/>
          </p:cNvSpPr>
          <p:nvPr/>
        </p:nvSpPr>
        <p:spPr bwMode="auto">
          <a:xfrm>
            <a:off x="3981202" y="2801506"/>
            <a:ext cx="930910" cy="232410"/>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dirty="0" smtClean="0">
                <a:solidFill>
                  <a:schemeClr val="bg1"/>
                </a:solidFill>
                <a:latin typeface="FrutigerNext LT BlackCn" pitchFamily="34" charset="0"/>
                <a:ea typeface="ＭＳ Ｐゴシック" pitchFamily="34" charset="-128"/>
              </a:rPr>
              <a:t>RR</a:t>
            </a:r>
            <a:endParaRPr lang="en-US" altLang="zh-CN" sz="1000" b="1" dirty="0">
              <a:solidFill>
                <a:schemeClr val="bg1"/>
              </a:solidFill>
              <a:latin typeface="FrutigerNext LT BlackCn" pitchFamily="34" charset="0"/>
              <a:ea typeface="ＭＳ Ｐゴシック" pitchFamily="34" charset="-128"/>
            </a:endParaRPr>
          </a:p>
        </p:txBody>
      </p:sp>
      <p:sp>
        <p:nvSpPr>
          <p:cNvPr id="90" name="Text Box 40"/>
          <p:cNvSpPr txBox="1">
            <a:spLocks noChangeArrowheads="1"/>
          </p:cNvSpPr>
          <p:nvPr/>
        </p:nvSpPr>
        <p:spPr bwMode="auto">
          <a:xfrm>
            <a:off x="3491880" y="1484784"/>
            <a:ext cx="1761490" cy="725414"/>
          </a:xfrm>
          <a:prstGeom prst="rect">
            <a:avLst/>
          </a:prstGeom>
          <a:noFill/>
          <a:ln w="28575">
            <a:solidFill>
              <a:srgbClr val="FF0000"/>
            </a:solidFill>
            <a:miter lim="800000"/>
            <a:headEnd/>
            <a:tailEnd/>
          </a:ln>
        </p:spPr>
        <p:txBody>
          <a:bodyPr lIns="78315" tIns="39159" rIns="78315" bIns="39159">
            <a:spAutoFit/>
          </a:bodyPr>
          <a:lstStyle/>
          <a:p>
            <a:pPr defTabSz="784225"/>
            <a:r>
              <a:rPr lang="en-US" altLang="zh-CN" sz="700" b="1" dirty="0"/>
              <a:t>Prefix         Next-hop       Protocol      1.1.1.1/32         </a:t>
            </a:r>
            <a:r>
              <a:rPr lang="en-US" altLang="zh-CN" sz="700" b="1" dirty="0" smtClean="0"/>
              <a:t>PE-1            BGP</a:t>
            </a:r>
            <a:endParaRPr lang="en-US" altLang="zh-CN" sz="700" b="1" dirty="0"/>
          </a:p>
          <a:p>
            <a:pPr defTabSz="784225"/>
            <a:r>
              <a:rPr lang="en-US" altLang="zh-CN" sz="700" b="1" dirty="0"/>
              <a:t>1.1.1.2/32         </a:t>
            </a:r>
            <a:r>
              <a:rPr lang="en-US" altLang="zh-CN" sz="700" b="1" dirty="0" smtClean="0"/>
              <a:t>PE-1            BGP</a:t>
            </a:r>
            <a:endParaRPr lang="en-US" altLang="zh-CN" sz="700" b="1" dirty="0"/>
          </a:p>
          <a:p>
            <a:pPr defTabSz="784225"/>
            <a:r>
              <a:rPr lang="en-US" altLang="zh-CN" sz="700" b="1" dirty="0"/>
              <a:t>1.1.1.3/32         PE-2             BGP</a:t>
            </a:r>
          </a:p>
          <a:p>
            <a:pPr defTabSz="784225"/>
            <a:r>
              <a:rPr lang="en-US" altLang="zh-CN" sz="700" b="1" dirty="0"/>
              <a:t>1.1.1.4/32         PE-2             BGP</a:t>
            </a:r>
          </a:p>
          <a:p>
            <a:pPr defTabSz="784225"/>
            <a:r>
              <a:rPr lang="en-US" altLang="zh-CN" sz="700" b="1" dirty="0" smtClean="0"/>
              <a:t>1.1.0.0/16         </a:t>
            </a:r>
            <a:r>
              <a:rPr lang="en-US" altLang="zh-CN" sz="700" b="1" dirty="0"/>
              <a:t>Null              Direct</a:t>
            </a:r>
          </a:p>
        </p:txBody>
      </p:sp>
      <p:sp>
        <p:nvSpPr>
          <p:cNvPr id="91" name="AutoShape 41"/>
          <p:cNvSpPr>
            <a:spLocks noChangeArrowheads="1"/>
          </p:cNvSpPr>
          <p:nvPr/>
        </p:nvSpPr>
        <p:spPr bwMode="auto">
          <a:xfrm rot="10800000">
            <a:off x="3491880" y="2204864"/>
            <a:ext cx="1788160" cy="495126"/>
          </a:xfrm>
          <a:prstGeom prst="flowChartExtract">
            <a:avLst/>
          </a:prstGeom>
          <a:gradFill rotWithShape="1">
            <a:gsLst>
              <a:gs pos="0">
                <a:schemeClr val="bg1">
                  <a:alpha val="49001"/>
                </a:schemeClr>
              </a:gs>
              <a:gs pos="100000">
                <a:srgbClr val="FF0000"/>
              </a:gs>
            </a:gsLst>
            <a:lin ang="5400000" scaled="1"/>
          </a:gradFill>
          <a:ln w="9525" algn="ctr">
            <a:noFill/>
            <a:miter lim="800000"/>
            <a:headEnd/>
            <a:tailEnd/>
          </a:ln>
        </p:spPr>
        <p:txBody>
          <a:bodyPr rot="10800000" lIns="79200" tIns="39600" rIns="79200" bIns="39600" anchor="ctr">
            <a:spAutoFit/>
          </a:bodyPr>
          <a:lstStyle/>
          <a:p>
            <a:endParaRPr lang="zh-CN" altLang="zh-CN" sz="1050">
              <a:solidFill>
                <a:schemeClr val="bg1"/>
              </a:solidFill>
              <a:latin typeface="FrutigerNext LT Regular" pitchFamily="34" charset="0"/>
              <a:ea typeface="ＭＳ Ｐゴシック" pitchFamily="34" charset="-128"/>
            </a:endParaRPr>
          </a:p>
        </p:txBody>
      </p:sp>
      <p:sp>
        <p:nvSpPr>
          <p:cNvPr id="92" name="线形标注 2 91"/>
          <p:cNvSpPr/>
          <p:nvPr/>
        </p:nvSpPr>
        <p:spPr bwMode="auto">
          <a:xfrm>
            <a:off x="5508104" y="1988840"/>
            <a:ext cx="2016224" cy="792088"/>
          </a:xfrm>
          <a:prstGeom prst="borderCallout2">
            <a:avLst>
              <a:gd name="adj1" fmla="val 18750"/>
              <a:gd name="adj2" fmla="val -2891"/>
              <a:gd name="adj3" fmla="val 18750"/>
              <a:gd name="adj4" fmla="val -16667"/>
              <a:gd name="adj5" fmla="val 79734"/>
              <a:gd name="adj6" fmla="val -40985"/>
            </a:avLst>
          </a:prstGeom>
          <a:noFill/>
          <a:ln w="34925" cap="flat" cmpd="sng" algn="ctr">
            <a:solidFill>
              <a:srgbClr val="0000FF"/>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smtClean="0">
              <a:ln>
                <a:noFill/>
              </a:ln>
              <a:solidFill>
                <a:schemeClr val="tx1"/>
              </a:solidFill>
              <a:effectLst/>
              <a:latin typeface="Times New Roman" pitchFamily="18" charset="0"/>
            </a:endParaRPr>
          </a:p>
        </p:txBody>
      </p:sp>
      <p:sp>
        <p:nvSpPr>
          <p:cNvPr id="93" name="Text Box 8"/>
          <p:cNvSpPr txBox="1">
            <a:spLocks noChangeArrowheads="1"/>
          </p:cNvSpPr>
          <p:nvPr/>
        </p:nvSpPr>
        <p:spPr bwMode="auto">
          <a:xfrm>
            <a:off x="827584" y="4581128"/>
            <a:ext cx="816154" cy="261566"/>
          </a:xfrm>
          <a:prstGeom prst="rect">
            <a:avLst/>
          </a:prstGeom>
          <a:solidFill>
            <a:schemeClr val="bg1"/>
          </a:solidFill>
          <a:ln w="9525">
            <a:solidFill>
              <a:srgbClr val="FF0000"/>
            </a:solidFill>
            <a:miter lim="800000"/>
            <a:headEnd/>
            <a:tailEnd/>
          </a:ln>
        </p:spPr>
        <p:txBody>
          <a:bodyPr wrap="none" lIns="91393" tIns="45698" rIns="91393" bIns="45698">
            <a:spAutoFit/>
          </a:bodyPr>
          <a:lstStyle/>
          <a:p>
            <a:pPr algn="ctr"/>
            <a:r>
              <a:rPr lang="en-US" altLang="zh-CN" sz="1050" b="1" dirty="0" smtClean="0"/>
              <a:t>B’MAC=?</a:t>
            </a:r>
            <a:endParaRPr lang="en-US" altLang="zh-CN" sz="1050" b="1" dirty="0">
              <a:solidFill>
                <a:srgbClr val="4D4D4D"/>
              </a:solidFill>
            </a:endParaRPr>
          </a:p>
        </p:txBody>
      </p:sp>
      <p:sp>
        <p:nvSpPr>
          <p:cNvPr id="94" name="矩形 93"/>
          <p:cNvSpPr/>
          <p:nvPr/>
        </p:nvSpPr>
        <p:spPr>
          <a:xfrm>
            <a:off x="0" y="3573016"/>
            <a:ext cx="2189043" cy="216024"/>
          </a:xfrm>
          <a:prstGeom prst="rect">
            <a:avLst/>
          </a:prstGeom>
          <a:solidFill>
            <a:srgbClr val="FC2E18">
              <a:alpha val="20000"/>
            </a:srgbClr>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95" name="线形标注 2 94"/>
          <p:cNvSpPr/>
          <p:nvPr/>
        </p:nvSpPr>
        <p:spPr bwMode="auto">
          <a:xfrm>
            <a:off x="683568" y="2204864"/>
            <a:ext cx="2016224" cy="792088"/>
          </a:xfrm>
          <a:prstGeom prst="borderCallout2">
            <a:avLst>
              <a:gd name="adj1" fmla="val 102067"/>
              <a:gd name="adj2" fmla="val 50464"/>
              <a:gd name="adj3" fmla="val 130796"/>
              <a:gd name="adj4" fmla="val 79373"/>
              <a:gd name="adj5" fmla="val 156586"/>
              <a:gd name="adj6" fmla="val 98406"/>
            </a:avLst>
          </a:prstGeom>
          <a:noFill/>
          <a:ln w="34925" cap="flat" cmpd="sng" algn="ctr">
            <a:solidFill>
              <a:srgbClr val="0000FF"/>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smtClean="0">
              <a:ln>
                <a:noFill/>
              </a:ln>
              <a:solidFill>
                <a:schemeClr val="tx1"/>
              </a:solidFill>
              <a:effectLst/>
              <a:latin typeface="Times New Roman" pitchFamily="18" charset="0"/>
            </a:endParaRPr>
          </a:p>
        </p:txBody>
      </p:sp>
      <p:sp>
        <p:nvSpPr>
          <p:cNvPr id="96" name="Text Box 8"/>
          <p:cNvSpPr txBox="1">
            <a:spLocks noChangeArrowheads="1"/>
          </p:cNvSpPr>
          <p:nvPr/>
        </p:nvSpPr>
        <p:spPr bwMode="auto">
          <a:xfrm>
            <a:off x="683568" y="2204864"/>
            <a:ext cx="2003147" cy="738619"/>
          </a:xfrm>
          <a:prstGeom prst="rect">
            <a:avLst/>
          </a:prstGeom>
          <a:noFill/>
          <a:ln w="9525">
            <a:noFill/>
            <a:miter lim="800000"/>
            <a:headEnd/>
            <a:tailEnd/>
          </a:ln>
        </p:spPr>
        <p:txBody>
          <a:bodyPr wrap="square" lIns="91393" tIns="45698" rIns="91393" bIns="45698">
            <a:spAutoFit/>
          </a:bodyPr>
          <a:lstStyle/>
          <a:p>
            <a:r>
              <a:rPr lang="en-US" altLang="zh-CN" sz="1050" b="1" dirty="0" smtClean="0"/>
              <a:t>ARP Request triggers PE to request the corresponding host routes from its RR by using prefix-based ORF.</a:t>
            </a:r>
            <a:endParaRPr lang="en-US" altLang="zh-CN" sz="1050" b="1" dirty="0">
              <a:solidFill>
                <a:srgbClr val="4D4D4D"/>
              </a:solidFill>
            </a:endParaRPr>
          </a:p>
        </p:txBody>
      </p:sp>
      <p:sp>
        <p:nvSpPr>
          <p:cNvPr id="98" name="七边形 97"/>
          <p:cNvSpPr/>
          <p:nvPr/>
        </p:nvSpPr>
        <p:spPr>
          <a:xfrm>
            <a:off x="683568" y="1916832"/>
            <a:ext cx="288032" cy="288032"/>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2</a:t>
            </a:r>
            <a:endParaRPr lang="zh-CN" altLang="en-US" sz="1200" dirty="0">
              <a:solidFill>
                <a:schemeClr val="bg1"/>
              </a:solidFill>
            </a:endParaRPr>
          </a:p>
        </p:txBody>
      </p:sp>
      <p:sp>
        <p:nvSpPr>
          <p:cNvPr id="100" name="七边形 99"/>
          <p:cNvSpPr/>
          <p:nvPr/>
        </p:nvSpPr>
        <p:spPr>
          <a:xfrm>
            <a:off x="5508104" y="1700808"/>
            <a:ext cx="288032" cy="288032"/>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3</a:t>
            </a:r>
            <a:endParaRPr lang="zh-CN" altLang="en-US" sz="1200" dirty="0">
              <a:solidFill>
                <a:schemeClr val="bg1"/>
              </a:solidFill>
            </a:endParaRPr>
          </a:p>
        </p:txBody>
      </p:sp>
      <p:sp>
        <p:nvSpPr>
          <p:cNvPr id="59" name="七边形 58"/>
          <p:cNvSpPr/>
          <p:nvPr/>
        </p:nvSpPr>
        <p:spPr>
          <a:xfrm>
            <a:off x="0" y="3284984"/>
            <a:ext cx="288032" cy="288032"/>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4</a:t>
            </a:r>
            <a:endParaRPr lang="zh-CN" altLang="en-US" sz="1200" dirty="0">
              <a:solidFill>
                <a:schemeClr val="bg1"/>
              </a:solidFill>
            </a:endParaRPr>
          </a:p>
        </p:txBody>
      </p:sp>
      <p:sp>
        <p:nvSpPr>
          <p:cNvPr id="60" name="线形标注 2 59"/>
          <p:cNvSpPr/>
          <p:nvPr/>
        </p:nvSpPr>
        <p:spPr bwMode="auto">
          <a:xfrm>
            <a:off x="3419872" y="3068960"/>
            <a:ext cx="2016224" cy="720080"/>
          </a:xfrm>
          <a:prstGeom prst="borderCallout2">
            <a:avLst>
              <a:gd name="adj1" fmla="val 48096"/>
              <a:gd name="adj2" fmla="val 102486"/>
              <a:gd name="adj3" fmla="val 50763"/>
              <a:gd name="adj4" fmla="val 100048"/>
              <a:gd name="adj5" fmla="val 50389"/>
              <a:gd name="adj6" fmla="val 101074"/>
            </a:avLst>
          </a:prstGeom>
          <a:noFill/>
          <a:ln w="34925" cap="flat" cmpd="sng" algn="ctr">
            <a:solidFill>
              <a:srgbClr val="0000FF"/>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smtClean="0">
              <a:ln>
                <a:noFill/>
              </a:ln>
              <a:solidFill>
                <a:schemeClr val="tx1"/>
              </a:solidFill>
              <a:effectLst/>
              <a:latin typeface="Times New Roman" pitchFamily="18" charset="0"/>
            </a:endParaRPr>
          </a:p>
        </p:txBody>
      </p:sp>
      <p:sp>
        <p:nvSpPr>
          <p:cNvPr id="61" name="Text Box 8"/>
          <p:cNvSpPr txBox="1">
            <a:spLocks noChangeArrowheads="1"/>
          </p:cNvSpPr>
          <p:nvPr/>
        </p:nvSpPr>
        <p:spPr bwMode="auto">
          <a:xfrm>
            <a:off x="3419872" y="3068960"/>
            <a:ext cx="1944216" cy="738619"/>
          </a:xfrm>
          <a:prstGeom prst="rect">
            <a:avLst/>
          </a:prstGeom>
          <a:noFill/>
          <a:ln w="9525">
            <a:noFill/>
            <a:miter lim="800000"/>
            <a:headEnd/>
            <a:tailEnd/>
          </a:ln>
        </p:spPr>
        <p:txBody>
          <a:bodyPr wrap="square" lIns="91393" tIns="45698" rIns="91393" bIns="45698">
            <a:spAutoFit/>
          </a:bodyPr>
          <a:lstStyle/>
          <a:p>
            <a:r>
              <a:rPr lang="en-US" altLang="zh-CN" sz="1050" b="1" dirty="0" smtClean="0"/>
              <a:t>PE advertises its local host routes to its RR.</a:t>
            </a:r>
          </a:p>
          <a:p>
            <a:r>
              <a:rPr lang="en-US" altLang="zh-CN" sz="1050" b="1" dirty="0" smtClean="0"/>
              <a:t>RR advertises a route for the subnet  to its clients.</a:t>
            </a:r>
            <a:endParaRPr lang="en-US" altLang="zh-CN" sz="1050" b="1" dirty="0">
              <a:solidFill>
                <a:srgbClr val="4D4D4D"/>
              </a:solidFill>
            </a:endParaRPr>
          </a:p>
        </p:txBody>
      </p:sp>
      <p:sp>
        <p:nvSpPr>
          <p:cNvPr id="62" name="七边形 61"/>
          <p:cNvSpPr/>
          <p:nvPr/>
        </p:nvSpPr>
        <p:spPr>
          <a:xfrm>
            <a:off x="3419872" y="2780928"/>
            <a:ext cx="288032" cy="288032"/>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0</a:t>
            </a:r>
            <a:endParaRPr lang="zh-CN" altLang="en-US" sz="1200" dirty="0">
              <a:solidFill>
                <a:schemeClr val="bg1"/>
              </a:solidFill>
            </a:endParaRPr>
          </a:p>
        </p:txBody>
      </p:sp>
    </p:spTree>
  </p:cSld>
  <p:clrMapOvr>
    <a:masterClrMapping/>
  </p:clrMapOvr>
  <p:transition>
    <p:pull dir="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67544" y="2348880"/>
            <a:ext cx="8229600" cy="1143000"/>
          </a:xfrm>
        </p:spPr>
        <p:txBody>
          <a:bodyPr/>
          <a:lstStyle/>
          <a:p>
            <a:pPr eaLnBrk="1" hangingPunct="1"/>
            <a:r>
              <a:rPr lang="en-US" altLang="zh-CN" dirty="0" smtClean="0"/>
              <a:t>Comments and Questions?</a:t>
            </a:r>
          </a:p>
        </p:txBody>
      </p:sp>
    </p:spTree>
  </p:cSld>
  <p:clrMapOvr>
    <a:masterClrMapping/>
  </p:clrMapOvr>
  <p:transition>
    <p:pull dir="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Rectangle 2"/>
          <p:cNvSpPr>
            <a:spLocks noGrp="1" noChangeArrowheads="1"/>
          </p:cNvSpPr>
          <p:nvPr>
            <p:ph type="title"/>
          </p:nvPr>
        </p:nvSpPr>
        <p:spPr>
          <a:xfrm>
            <a:off x="395536" y="260648"/>
            <a:ext cx="8229600" cy="1143000"/>
          </a:xfrm>
        </p:spPr>
        <p:txBody>
          <a:bodyPr/>
          <a:lstStyle/>
          <a:p>
            <a:pPr eaLnBrk="1" hangingPunct="1"/>
            <a:r>
              <a:rPr lang="en-US" altLang="zh-CN" sz="3600" dirty="0" smtClean="0"/>
              <a:t>Multicast/Broadcast </a:t>
            </a:r>
            <a:br>
              <a:rPr lang="en-US" altLang="zh-CN" sz="3600" dirty="0" smtClean="0"/>
            </a:br>
            <a:r>
              <a:rPr lang="en-US" altLang="zh-CN" sz="2400" dirty="0" smtClean="0"/>
              <a:t>(P-Multicast Tree Mode)</a:t>
            </a:r>
          </a:p>
        </p:txBody>
      </p:sp>
      <p:grpSp>
        <p:nvGrpSpPr>
          <p:cNvPr id="95" name="组合 94"/>
          <p:cNvGrpSpPr/>
          <p:nvPr/>
        </p:nvGrpSpPr>
        <p:grpSpPr>
          <a:xfrm>
            <a:off x="1475656" y="1750683"/>
            <a:ext cx="5933459" cy="4093309"/>
            <a:chOff x="1475656" y="1750683"/>
            <a:chExt cx="5933459" cy="4093309"/>
          </a:xfrm>
        </p:grpSpPr>
        <p:grpSp>
          <p:nvGrpSpPr>
            <p:cNvPr id="87" name="组合 86"/>
            <p:cNvGrpSpPr/>
            <p:nvPr/>
          </p:nvGrpSpPr>
          <p:grpSpPr>
            <a:xfrm>
              <a:off x="1475656" y="1750683"/>
              <a:ext cx="5933459" cy="4093309"/>
              <a:chOff x="899592" y="1556792"/>
              <a:chExt cx="7416824" cy="5116636"/>
            </a:xfrm>
          </p:grpSpPr>
          <p:sp>
            <p:nvSpPr>
              <p:cNvPr id="56" name="Text Box 103"/>
              <p:cNvSpPr txBox="1">
                <a:spLocks noChangeArrowheads="1"/>
              </p:cNvSpPr>
              <p:nvPr/>
            </p:nvSpPr>
            <p:spPr bwMode="auto">
              <a:xfrm>
                <a:off x="899592" y="4365104"/>
                <a:ext cx="7416824" cy="2308324"/>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8100000" scaled="1"/>
                <a:tileRect/>
              </a:gra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3">
                <a:schemeClr val="lt1"/>
              </a:lnRef>
              <a:fillRef idx="1">
                <a:schemeClr val="accent2"/>
              </a:fillRef>
              <a:effectRef idx="1">
                <a:schemeClr val="accent2"/>
              </a:effectRef>
              <a:fontRef idx="minor">
                <a:schemeClr val="lt1"/>
              </a:fontRef>
            </p:style>
            <p:txBody>
              <a:bodyPr wrap="square">
                <a:spAutoFit/>
              </a:bodyPr>
              <a:lstStyle/>
              <a:p>
                <a:r>
                  <a:rPr lang="en-US" altLang="zh-CN" sz="1000" b="1" dirty="0" smtClean="0"/>
                  <a:t>                                                                  </a:t>
                </a:r>
              </a:p>
              <a:p>
                <a:endParaRPr lang="en-US" altLang="zh-CN" sz="1000" b="1" dirty="0" smtClean="0"/>
              </a:p>
              <a:p>
                <a:endParaRPr lang="en-US" altLang="zh-CN" sz="1000" b="1" dirty="0" smtClean="0"/>
              </a:p>
              <a:p>
                <a:r>
                  <a:rPr lang="en-US" altLang="zh-CN" sz="1000" b="1" dirty="0" smtClean="0"/>
                  <a:t>                                                              </a:t>
                </a:r>
              </a:p>
              <a:p>
                <a:endParaRPr lang="en-US" altLang="zh-CN" sz="1000" b="1" dirty="0" smtClean="0"/>
              </a:p>
              <a:p>
                <a:endParaRPr lang="en-US" altLang="zh-CN" sz="1000" b="1" dirty="0" smtClean="0"/>
              </a:p>
              <a:p>
                <a:endParaRPr lang="en-US" altLang="zh-CN" sz="1000" b="1" dirty="0" smtClean="0"/>
              </a:p>
              <a:p>
                <a:endParaRPr lang="en-US" altLang="zh-CN" sz="1000" b="1" dirty="0" smtClean="0"/>
              </a:p>
              <a:p>
                <a:pPr algn="ctr"/>
                <a:endParaRPr lang="en-US" altLang="zh-CN" sz="1000" b="1" dirty="0" smtClean="0"/>
              </a:p>
              <a:p>
                <a:pPr algn="ctr"/>
                <a:endParaRPr lang="en-US" altLang="zh-CN" sz="1100" b="1" dirty="0" smtClean="0">
                  <a:solidFill>
                    <a:schemeClr val="tx1"/>
                  </a:solidFill>
                </a:endParaRPr>
              </a:p>
              <a:p>
                <a:pPr algn="ctr"/>
                <a:r>
                  <a:rPr lang="en-US" altLang="zh-CN" sz="1100" b="1" dirty="0" smtClean="0">
                    <a:solidFill>
                      <a:schemeClr val="tx1"/>
                    </a:solidFill>
                  </a:rPr>
                  <a:t>VPN Subnet: 1.1.0.0/16</a:t>
                </a:r>
                <a:endParaRPr lang="en-US" altLang="zh-CN" sz="1000" b="1" dirty="0">
                  <a:solidFill>
                    <a:schemeClr val="tx1"/>
                  </a:solidFill>
                </a:endParaRPr>
              </a:p>
            </p:txBody>
          </p:sp>
          <p:sp>
            <p:nvSpPr>
              <p:cNvPr id="68" name="Oval 171"/>
              <p:cNvSpPr>
                <a:spLocks noChangeArrowheads="1"/>
              </p:cNvSpPr>
              <p:nvPr/>
            </p:nvSpPr>
            <p:spPr bwMode="auto">
              <a:xfrm>
                <a:off x="3276352" y="1556792"/>
                <a:ext cx="2520950" cy="1726827"/>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solidFill>
                    <a:schemeClr val="lt1"/>
                  </a:solidFill>
                  <a:latin typeface="+mn-lt"/>
                  <a:ea typeface="+mn-ea"/>
                </a:endParaRPr>
              </a:p>
            </p:txBody>
          </p:sp>
          <p:sp>
            <p:nvSpPr>
              <p:cNvPr id="5122" name="Oval 203"/>
              <p:cNvSpPr>
                <a:spLocks noChangeArrowheads="1"/>
              </p:cNvSpPr>
              <p:nvPr/>
            </p:nvSpPr>
            <p:spPr bwMode="auto">
              <a:xfrm>
                <a:off x="5436096" y="4581128"/>
                <a:ext cx="2520950" cy="1944216"/>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solidFill>
                    <a:schemeClr val="lt1"/>
                  </a:solidFill>
                  <a:latin typeface="+mn-lt"/>
                  <a:ea typeface="+mn-ea"/>
                </a:endParaRPr>
              </a:p>
            </p:txBody>
          </p:sp>
          <p:grpSp>
            <p:nvGrpSpPr>
              <p:cNvPr id="2" name="Group 4"/>
              <p:cNvGrpSpPr>
                <a:grpSpLocks/>
              </p:cNvGrpSpPr>
              <p:nvPr/>
            </p:nvGrpSpPr>
            <p:grpSpPr bwMode="auto">
              <a:xfrm>
                <a:off x="2556371" y="3357165"/>
                <a:ext cx="3887788" cy="1727200"/>
                <a:chOff x="755" y="732"/>
                <a:chExt cx="1898" cy="1412"/>
              </a:xfrm>
            </p:grpSpPr>
            <p:sp>
              <p:nvSpPr>
                <p:cNvPr id="5181" name="Freeform 5"/>
                <p:cNvSpPr>
                  <a:spLocks/>
                </p:cNvSpPr>
                <p:nvPr/>
              </p:nvSpPr>
              <p:spPr bwMode="auto">
                <a:xfrm>
                  <a:off x="755" y="774"/>
                  <a:ext cx="1898" cy="1370"/>
                </a:xfrm>
                <a:custGeom>
                  <a:avLst/>
                  <a:gdLst>
                    <a:gd name="T0" fmla="*/ 5824 w 1080"/>
                    <a:gd name="T1" fmla="*/ 2110 h 791"/>
                    <a:gd name="T2" fmla="*/ 5733 w 1080"/>
                    <a:gd name="T3" fmla="*/ 1947 h 791"/>
                    <a:gd name="T4" fmla="*/ 5583 w 1080"/>
                    <a:gd name="T5" fmla="*/ 1812 h 791"/>
                    <a:gd name="T6" fmla="*/ 5606 w 1080"/>
                    <a:gd name="T7" fmla="*/ 1725 h 791"/>
                    <a:gd name="T8" fmla="*/ 5618 w 1080"/>
                    <a:gd name="T9" fmla="*/ 1638 h 791"/>
                    <a:gd name="T10" fmla="*/ 5574 w 1080"/>
                    <a:gd name="T11" fmla="*/ 1406 h 791"/>
                    <a:gd name="T12" fmla="*/ 5239 w 1080"/>
                    <a:gd name="T13" fmla="*/ 1013 h 791"/>
                    <a:gd name="T14" fmla="*/ 4645 w 1080"/>
                    <a:gd name="T15" fmla="*/ 790 h 791"/>
                    <a:gd name="T16" fmla="*/ 4249 w 1080"/>
                    <a:gd name="T17" fmla="*/ 431 h 791"/>
                    <a:gd name="T18" fmla="*/ 3703 w 1080"/>
                    <a:gd name="T19" fmla="*/ 87 h 791"/>
                    <a:gd name="T20" fmla="*/ 2909 w 1080"/>
                    <a:gd name="T21" fmla="*/ 5 h 791"/>
                    <a:gd name="T22" fmla="*/ 2329 w 1080"/>
                    <a:gd name="T23" fmla="*/ 126 h 791"/>
                    <a:gd name="T24" fmla="*/ 1872 w 1080"/>
                    <a:gd name="T25" fmla="*/ 385 h 791"/>
                    <a:gd name="T26" fmla="*/ 1627 w 1080"/>
                    <a:gd name="T27" fmla="*/ 611 h 791"/>
                    <a:gd name="T28" fmla="*/ 1513 w 1080"/>
                    <a:gd name="T29" fmla="*/ 610 h 791"/>
                    <a:gd name="T30" fmla="*/ 1390 w 1080"/>
                    <a:gd name="T31" fmla="*/ 611 h 791"/>
                    <a:gd name="T32" fmla="*/ 796 w 1080"/>
                    <a:gd name="T33" fmla="*/ 733 h 791"/>
                    <a:gd name="T34" fmla="*/ 195 w 1080"/>
                    <a:gd name="T35" fmla="*/ 1114 h 791"/>
                    <a:gd name="T36" fmla="*/ 0 w 1080"/>
                    <a:gd name="T37" fmla="*/ 1640 h 791"/>
                    <a:gd name="T38" fmla="*/ 102 w 1080"/>
                    <a:gd name="T39" fmla="*/ 1931 h 791"/>
                    <a:gd name="T40" fmla="*/ 346 w 1080"/>
                    <a:gd name="T41" fmla="*/ 2177 h 791"/>
                    <a:gd name="T42" fmla="*/ 494 w 1080"/>
                    <a:gd name="T43" fmla="*/ 2357 h 791"/>
                    <a:gd name="T44" fmla="*/ 325 w 1080"/>
                    <a:gd name="T45" fmla="*/ 2549 h 791"/>
                    <a:gd name="T46" fmla="*/ 250 w 1080"/>
                    <a:gd name="T47" fmla="*/ 2769 h 791"/>
                    <a:gd name="T48" fmla="*/ 364 w 1080"/>
                    <a:gd name="T49" fmla="*/ 3107 h 791"/>
                    <a:gd name="T50" fmla="*/ 782 w 1080"/>
                    <a:gd name="T51" fmla="*/ 3384 h 791"/>
                    <a:gd name="T52" fmla="*/ 1399 w 1080"/>
                    <a:gd name="T53" fmla="*/ 3462 h 791"/>
                    <a:gd name="T54" fmla="*/ 1420 w 1080"/>
                    <a:gd name="T55" fmla="*/ 3455 h 791"/>
                    <a:gd name="T56" fmla="*/ 1448 w 1080"/>
                    <a:gd name="T57" fmla="*/ 3455 h 791"/>
                    <a:gd name="T58" fmla="*/ 1460 w 1080"/>
                    <a:gd name="T59" fmla="*/ 3462 h 791"/>
                    <a:gd name="T60" fmla="*/ 1460 w 1080"/>
                    <a:gd name="T61" fmla="*/ 3480 h 791"/>
                    <a:gd name="T62" fmla="*/ 1460 w 1080"/>
                    <a:gd name="T63" fmla="*/ 3500 h 791"/>
                    <a:gd name="T64" fmla="*/ 1569 w 1080"/>
                    <a:gd name="T65" fmla="*/ 3767 h 791"/>
                    <a:gd name="T66" fmla="*/ 1965 w 1080"/>
                    <a:gd name="T67" fmla="*/ 4032 h 791"/>
                    <a:gd name="T68" fmla="*/ 2561 w 1080"/>
                    <a:gd name="T69" fmla="*/ 4103 h 791"/>
                    <a:gd name="T70" fmla="*/ 2981 w 1080"/>
                    <a:gd name="T71" fmla="*/ 4011 h 791"/>
                    <a:gd name="T72" fmla="*/ 3304 w 1080"/>
                    <a:gd name="T73" fmla="*/ 3828 h 791"/>
                    <a:gd name="T74" fmla="*/ 3524 w 1080"/>
                    <a:gd name="T75" fmla="*/ 3693 h 791"/>
                    <a:gd name="T76" fmla="*/ 3749 w 1080"/>
                    <a:gd name="T77" fmla="*/ 3746 h 791"/>
                    <a:gd name="T78" fmla="*/ 3991 w 1080"/>
                    <a:gd name="T79" fmla="*/ 3755 h 791"/>
                    <a:gd name="T80" fmla="*/ 4478 w 1080"/>
                    <a:gd name="T81" fmla="*/ 3668 h 791"/>
                    <a:gd name="T82" fmla="*/ 4917 w 1080"/>
                    <a:gd name="T83" fmla="*/ 3393 h 791"/>
                    <a:gd name="T84" fmla="*/ 5065 w 1080"/>
                    <a:gd name="T85" fmla="*/ 3003 h 791"/>
                    <a:gd name="T86" fmla="*/ 5065 w 1080"/>
                    <a:gd name="T87" fmla="*/ 2976 h 791"/>
                    <a:gd name="T88" fmla="*/ 5060 w 1080"/>
                    <a:gd name="T89" fmla="*/ 2960 h 791"/>
                    <a:gd name="T90" fmla="*/ 5227 w 1080"/>
                    <a:gd name="T91" fmla="*/ 2898 h 791"/>
                    <a:gd name="T92" fmla="*/ 5647 w 1080"/>
                    <a:gd name="T93" fmla="*/ 2676 h 791"/>
                    <a:gd name="T94" fmla="*/ 5847 w 1080"/>
                    <a:gd name="T95" fmla="*/ 2349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80"/>
                    <a:gd name="T145" fmla="*/ 0 h 791"/>
                    <a:gd name="T146" fmla="*/ 1080 w 1080"/>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80" h="791">
                      <a:moveTo>
                        <a:pt x="1079" y="428"/>
                      </a:moveTo>
                      <a:lnTo>
                        <a:pt x="1076" y="417"/>
                      </a:lnTo>
                      <a:lnTo>
                        <a:pt x="1073" y="406"/>
                      </a:lnTo>
                      <a:lnTo>
                        <a:pt x="1069" y="395"/>
                      </a:lnTo>
                      <a:lnTo>
                        <a:pt x="1063" y="385"/>
                      </a:lnTo>
                      <a:lnTo>
                        <a:pt x="1056" y="375"/>
                      </a:lnTo>
                      <a:lnTo>
                        <a:pt x="1048" y="366"/>
                      </a:lnTo>
                      <a:lnTo>
                        <a:pt x="1038" y="358"/>
                      </a:lnTo>
                      <a:lnTo>
                        <a:pt x="1029" y="349"/>
                      </a:lnTo>
                      <a:lnTo>
                        <a:pt x="1030" y="344"/>
                      </a:lnTo>
                      <a:lnTo>
                        <a:pt x="1032" y="339"/>
                      </a:lnTo>
                      <a:lnTo>
                        <a:pt x="1033" y="332"/>
                      </a:lnTo>
                      <a:lnTo>
                        <a:pt x="1034" y="327"/>
                      </a:lnTo>
                      <a:lnTo>
                        <a:pt x="1034" y="320"/>
                      </a:lnTo>
                      <a:lnTo>
                        <a:pt x="1035" y="315"/>
                      </a:lnTo>
                      <a:lnTo>
                        <a:pt x="1035" y="308"/>
                      </a:lnTo>
                      <a:lnTo>
                        <a:pt x="1034" y="302"/>
                      </a:lnTo>
                      <a:lnTo>
                        <a:pt x="1027" y="271"/>
                      </a:lnTo>
                      <a:lnTo>
                        <a:pt x="1013" y="243"/>
                      </a:lnTo>
                      <a:lnTo>
                        <a:pt x="993" y="217"/>
                      </a:lnTo>
                      <a:lnTo>
                        <a:pt x="965" y="195"/>
                      </a:lnTo>
                      <a:lnTo>
                        <a:pt x="934" y="176"/>
                      </a:lnTo>
                      <a:lnTo>
                        <a:pt x="896" y="161"/>
                      </a:lnTo>
                      <a:lnTo>
                        <a:pt x="856" y="152"/>
                      </a:lnTo>
                      <a:lnTo>
                        <a:pt x="812" y="146"/>
                      </a:lnTo>
                      <a:lnTo>
                        <a:pt x="801" y="113"/>
                      </a:lnTo>
                      <a:lnTo>
                        <a:pt x="783" y="83"/>
                      </a:lnTo>
                      <a:lnTo>
                        <a:pt x="756" y="56"/>
                      </a:lnTo>
                      <a:lnTo>
                        <a:pt x="721" y="34"/>
                      </a:lnTo>
                      <a:lnTo>
                        <a:pt x="682" y="17"/>
                      </a:lnTo>
                      <a:lnTo>
                        <a:pt x="636" y="5"/>
                      </a:lnTo>
                      <a:lnTo>
                        <a:pt x="588" y="0"/>
                      </a:lnTo>
                      <a:lnTo>
                        <a:pt x="536" y="1"/>
                      </a:lnTo>
                      <a:lnTo>
                        <a:pt x="498" y="5"/>
                      </a:lnTo>
                      <a:lnTo>
                        <a:pt x="462" y="14"/>
                      </a:lnTo>
                      <a:lnTo>
                        <a:pt x="429" y="24"/>
                      </a:lnTo>
                      <a:lnTo>
                        <a:pt x="397" y="39"/>
                      </a:lnTo>
                      <a:lnTo>
                        <a:pt x="370" y="56"/>
                      </a:lnTo>
                      <a:lnTo>
                        <a:pt x="345" y="74"/>
                      </a:lnTo>
                      <a:lnTo>
                        <a:pt x="324" y="96"/>
                      </a:lnTo>
                      <a:lnTo>
                        <a:pt x="308" y="118"/>
                      </a:lnTo>
                      <a:lnTo>
                        <a:pt x="300" y="118"/>
                      </a:lnTo>
                      <a:lnTo>
                        <a:pt x="294" y="118"/>
                      </a:lnTo>
                      <a:lnTo>
                        <a:pt x="286" y="117"/>
                      </a:lnTo>
                      <a:lnTo>
                        <a:pt x="279" y="117"/>
                      </a:lnTo>
                      <a:lnTo>
                        <a:pt x="271" y="117"/>
                      </a:lnTo>
                      <a:lnTo>
                        <a:pt x="264" y="118"/>
                      </a:lnTo>
                      <a:lnTo>
                        <a:pt x="256" y="118"/>
                      </a:lnTo>
                      <a:lnTo>
                        <a:pt x="248" y="118"/>
                      </a:lnTo>
                      <a:lnTo>
                        <a:pt x="196" y="127"/>
                      </a:lnTo>
                      <a:lnTo>
                        <a:pt x="147" y="141"/>
                      </a:lnTo>
                      <a:lnTo>
                        <a:pt x="104" y="160"/>
                      </a:lnTo>
                      <a:lnTo>
                        <a:pt x="67" y="185"/>
                      </a:lnTo>
                      <a:lnTo>
                        <a:pt x="36" y="214"/>
                      </a:lnTo>
                      <a:lnTo>
                        <a:pt x="15" y="245"/>
                      </a:lnTo>
                      <a:lnTo>
                        <a:pt x="3" y="280"/>
                      </a:lnTo>
                      <a:lnTo>
                        <a:pt x="0" y="316"/>
                      </a:lnTo>
                      <a:lnTo>
                        <a:pt x="3" y="335"/>
                      </a:lnTo>
                      <a:lnTo>
                        <a:pt x="9" y="355"/>
                      </a:lnTo>
                      <a:lnTo>
                        <a:pt x="19" y="372"/>
                      </a:lnTo>
                      <a:lnTo>
                        <a:pt x="31" y="390"/>
                      </a:lnTo>
                      <a:lnTo>
                        <a:pt x="46" y="405"/>
                      </a:lnTo>
                      <a:lnTo>
                        <a:pt x="64" y="419"/>
                      </a:lnTo>
                      <a:lnTo>
                        <a:pt x="83" y="432"/>
                      </a:lnTo>
                      <a:lnTo>
                        <a:pt x="105" y="443"/>
                      </a:lnTo>
                      <a:lnTo>
                        <a:pt x="91" y="454"/>
                      </a:lnTo>
                      <a:lnTo>
                        <a:pt x="79" y="466"/>
                      </a:lnTo>
                      <a:lnTo>
                        <a:pt x="69" y="478"/>
                      </a:lnTo>
                      <a:lnTo>
                        <a:pt x="60" y="491"/>
                      </a:lnTo>
                      <a:lnTo>
                        <a:pt x="54" y="505"/>
                      </a:lnTo>
                      <a:lnTo>
                        <a:pt x="49" y="518"/>
                      </a:lnTo>
                      <a:lnTo>
                        <a:pt x="46" y="533"/>
                      </a:lnTo>
                      <a:lnTo>
                        <a:pt x="47" y="547"/>
                      </a:lnTo>
                      <a:lnTo>
                        <a:pt x="53" y="574"/>
                      </a:lnTo>
                      <a:lnTo>
                        <a:pt x="67" y="598"/>
                      </a:lnTo>
                      <a:lnTo>
                        <a:pt x="88" y="620"/>
                      </a:lnTo>
                      <a:lnTo>
                        <a:pt x="114" y="637"/>
                      </a:lnTo>
                      <a:lnTo>
                        <a:pt x="144" y="651"/>
                      </a:lnTo>
                      <a:lnTo>
                        <a:pt x="179" y="661"/>
                      </a:lnTo>
                      <a:lnTo>
                        <a:pt x="217" y="666"/>
                      </a:lnTo>
                      <a:lnTo>
                        <a:pt x="258" y="666"/>
                      </a:lnTo>
                      <a:lnTo>
                        <a:pt x="259" y="666"/>
                      </a:lnTo>
                      <a:lnTo>
                        <a:pt x="260" y="666"/>
                      </a:lnTo>
                      <a:lnTo>
                        <a:pt x="262" y="665"/>
                      </a:lnTo>
                      <a:lnTo>
                        <a:pt x="264" y="665"/>
                      </a:lnTo>
                      <a:lnTo>
                        <a:pt x="265" y="665"/>
                      </a:lnTo>
                      <a:lnTo>
                        <a:pt x="267" y="665"/>
                      </a:lnTo>
                      <a:lnTo>
                        <a:pt x="268" y="665"/>
                      </a:lnTo>
                      <a:lnTo>
                        <a:pt x="269" y="665"/>
                      </a:lnTo>
                      <a:lnTo>
                        <a:pt x="269" y="666"/>
                      </a:lnTo>
                      <a:lnTo>
                        <a:pt x="269" y="667"/>
                      </a:lnTo>
                      <a:lnTo>
                        <a:pt x="269" y="669"/>
                      </a:lnTo>
                      <a:lnTo>
                        <a:pt x="269" y="670"/>
                      </a:lnTo>
                      <a:lnTo>
                        <a:pt x="269" y="672"/>
                      </a:lnTo>
                      <a:lnTo>
                        <a:pt x="269" y="673"/>
                      </a:lnTo>
                      <a:lnTo>
                        <a:pt x="269" y="674"/>
                      </a:lnTo>
                      <a:lnTo>
                        <a:pt x="269" y="676"/>
                      </a:lnTo>
                      <a:lnTo>
                        <a:pt x="275" y="701"/>
                      </a:lnTo>
                      <a:lnTo>
                        <a:pt x="289" y="725"/>
                      </a:lnTo>
                      <a:lnTo>
                        <a:pt x="308" y="745"/>
                      </a:lnTo>
                      <a:lnTo>
                        <a:pt x="333" y="762"/>
                      </a:lnTo>
                      <a:lnTo>
                        <a:pt x="362" y="776"/>
                      </a:lnTo>
                      <a:lnTo>
                        <a:pt x="396" y="785"/>
                      </a:lnTo>
                      <a:lnTo>
                        <a:pt x="433" y="790"/>
                      </a:lnTo>
                      <a:lnTo>
                        <a:pt x="472" y="790"/>
                      </a:lnTo>
                      <a:lnTo>
                        <a:pt x="499" y="786"/>
                      </a:lnTo>
                      <a:lnTo>
                        <a:pt x="524" y="780"/>
                      </a:lnTo>
                      <a:lnTo>
                        <a:pt x="549" y="772"/>
                      </a:lnTo>
                      <a:lnTo>
                        <a:pt x="571" y="762"/>
                      </a:lnTo>
                      <a:lnTo>
                        <a:pt x="592" y="750"/>
                      </a:lnTo>
                      <a:lnTo>
                        <a:pt x="609" y="737"/>
                      </a:lnTo>
                      <a:lnTo>
                        <a:pt x="624" y="722"/>
                      </a:lnTo>
                      <a:lnTo>
                        <a:pt x="636" y="707"/>
                      </a:lnTo>
                      <a:lnTo>
                        <a:pt x="649" y="711"/>
                      </a:lnTo>
                      <a:lnTo>
                        <a:pt x="662" y="715"/>
                      </a:lnTo>
                      <a:lnTo>
                        <a:pt x="676" y="718"/>
                      </a:lnTo>
                      <a:lnTo>
                        <a:pt x="691" y="721"/>
                      </a:lnTo>
                      <a:lnTo>
                        <a:pt x="705" y="722"/>
                      </a:lnTo>
                      <a:lnTo>
                        <a:pt x="720" y="723"/>
                      </a:lnTo>
                      <a:lnTo>
                        <a:pt x="735" y="723"/>
                      </a:lnTo>
                      <a:lnTo>
                        <a:pt x="751" y="722"/>
                      </a:lnTo>
                      <a:lnTo>
                        <a:pt x="789" y="717"/>
                      </a:lnTo>
                      <a:lnTo>
                        <a:pt x="825" y="706"/>
                      </a:lnTo>
                      <a:lnTo>
                        <a:pt x="857" y="692"/>
                      </a:lnTo>
                      <a:lnTo>
                        <a:pt x="884" y="673"/>
                      </a:lnTo>
                      <a:lnTo>
                        <a:pt x="906" y="653"/>
                      </a:lnTo>
                      <a:lnTo>
                        <a:pt x="922" y="630"/>
                      </a:lnTo>
                      <a:lnTo>
                        <a:pt x="932" y="604"/>
                      </a:lnTo>
                      <a:lnTo>
                        <a:pt x="933" y="578"/>
                      </a:lnTo>
                      <a:lnTo>
                        <a:pt x="933" y="577"/>
                      </a:lnTo>
                      <a:lnTo>
                        <a:pt x="933" y="575"/>
                      </a:lnTo>
                      <a:lnTo>
                        <a:pt x="933" y="573"/>
                      </a:lnTo>
                      <a:lnTo>
                        <a:pt x="933" y="572"/>
                      </a:lnTo>
                      <a:lnTo>
                        <a:pt x="932" y="571"/>
                      </a:lnTo>
                      <a:lnTo>
                        <a:pt x="932" y="570"/>
                      </a:lnTo>
                      <a:lnTo>
                        <a:pt x="932" y="569"/>
                      </a:lnTo>
                      <a:lnTo>
                        <a:pt x="932" y="567"/>
                      </a:lnTo>
                      <a:lnTo>
                        <a:pt x="963" y="558"/>
                      </a:lnTo>
                      <a:lnTo>
                        <a:pt x="993" y="546"/>
                      </a:lnTo>
                      <a:lnTo>
                        <a:pt x="1019" y="532"/>
                      </a:lnTo>
                      <a:lnTo>
                        <a:pt x="1040" y="515"/>
                      </a:lnTo>
                      <a:lnTo>
                        <a:pt x="1058" y="495"/>
                      </a:lnTo>
                      <a:lnTo>
                        <a:pt x="1070" y="473"/>
                      </a:lnTo>
                      <a:lnTo>
                        <a:pt x="1077" y="452"/>
                      </a:lnTo>
                      <a:lnTo>
                        <a:pt x="1079" y="428"/>
                      </a:lnTo>
                    </a:path>
                  </a:pathLst>
                </a:custGeom>
                <a:solidFill>
                  <a:srgbClr val="006699"/>
                </a:solidFill>
                <a:ln w="19050" cap="rnd" cmpd="sng">
                  <a:solidFill>
                    <a:srgbClr val="006699"/>
                  </a:solidFill>
                  <a:round/>
                  <a:headEnd/>
                  <a:tailEnd/>
                </a:ln>
              </p:spPr>
              <p:txBody>
                <a:bodyPr/>
                <a:lstStyle/>
                <a:p>
                  <a:endParaRPr lang="zh-CN" altLang="en-US" sz="1200"/>
                </a:p>
              </p:txBody>
            </p:sp>
            <p:sp>
              <p:nvSpPr>
                <p:cNvPr id="5182" name="Freeform 6"/>
                <p:cNvSpPr>
                  <a:spLocks/>
                </p:cNvSpPr>
                <p:nvPr/>
              </p:nvSpPr>
              <p:spPr bwMode="auto">
                <a:xfrm>
                  <a:off x="759" y="732"/>
                  <a:ext cx="1894" cy="1369"/>
                </a:xfrm>
                <a:custGeom>
                  <a:avLst/>
                  <a:gdLst>
                    <a:gd name="T0" fmla="*/ 5812 w 1078"/>
                    <a:gd name="T1" fmla="*/ 2099 h 791"/>
                    <a:gd name="T2" fmla="*/ 5722 w 1078"/>
                    <a:gd name="T3" fmla="*/ 1938 h 791"/>
                    <a:gd name="T4" fmla="*/ 5570 w 1078"/>
                    <a:gd name="T5" fmla="*/ 1809 h 791"/>
                    <a:gd name="T6" fmla="*/ 5591 w 1078"/>
                    <a:gd name="T7" fmla="*/ 1722 h 791"/>
                    <a:gd name="T8" fmla="*/ 5603 w 1078"/>
                    <a:gd name="T9" fmla="*/ 1627 h 791"/>
                    <a:gd name="T10" fmla="*/ 5570 w 1078"/>
                    <a:gd name="T11" fmla="*/ 1405 h 791"/>
                    <a:gd name="T12" fmla="*/ 5232 w 1078"/>
                    <a:gd name="T13" fmla="*/ 1007 h 791"/>
                    <a:gd name="T14" fmla="*/ 4630 w 1078"/>
                    <a:gd name="T15" fmla="*/ 782 h 791"/>
                    <a:gd name="T16" fmla="*/ 4236 w 1078"/>
                    <a:gd name="T17" fmla="*/ 426 h 791"/>
                    <a:gd name="T18" fmla="*/ 3690 w 1078"/>
                    <a:gd name="T19" fmla="*/ 87 h 791"/>
                    <a:gd name="T20" fmla="*/ 2908 w 1078"/>
                    <a:gd name="T21" fmla="*/ 0 h 791"/>
                    <a:gd name="T22" fmla="*/ 2316 w 1078"/>
                    <a:gd name="T23" fmla="*/ 126 h 791"/>
                    <a:gd name="T24" fmla="*/ 1871 w 1078"/>
                    <a:gd name="T25" fmla="*/ 384 h 791"/>
                    <a:gd name="T26" fmla="*/ 1627 w 1078"/>
                    <a:gd name="T27" fmla="*/ 611 h 791"/>
                    <a:gd name="T28" fmla="*/ 1504 w 1078"/>
                    <a:gd name="T29" fmla="*/ 606 h 791"/>
                    <a:gd name="T30" fmla="*/ 1383 w 1078"/>
                    <a:gd name="T31" fmla="*/ 611 h 791"/>
                    <a:gd name="T32" fmla="*/ 794 w 1078"/>
                    <a:gd name="T33" fmla="*/ 725 h 791"/>
                    <a:gd name="T34" fmla="*/ 195 w 1078"/>
                    <a:gd name="T35" fmla="*/ 1108 h 791"/>
                    <a:gd name="T36" fmla="*/ 0 w 1078"/>
                    <a:gd name="T37" fmla="*/ 1639 h 791"/>
                    <a:gd name="T38" fmla="*/ 98 w 1078"/>
                    <a:gd name="T39" fmla="*/ 1930 h 791"/>
                    <a:gd name="T40" fmla="*/ 337 w 1078"/>
                    <a:gd name="T41" fmla="*/ 2172 h 791"/>
                    <a:gd name="T42" fmla="*/ 494 w 1078"/>
                    <a:gd name="T43" fmla="*/ 2354 h 791"/>
                    <a:gd name="T44" fmla="*/ 322 w 1078"/>
                    <a:gd name="T45" fmla="*/ 2546 h 791"/>
                    <a:gd name="T46" fmla="*/ 249 w 1078"/>
                    <a:gd name="T47" fmla="*/ 2759 h 791"/>
                    <a:gd name="T48" fmla="*/ 358 w 1078"/>
                    <a:gd name="T49" fmla="*/ 3100 h 791"/>
                    <a:gd name="T50" fmla="*/ 775 w 1078"/>
                    <a:gd name="T51" fmla="*/ 3377 h 791"/>
                    <a:gd name="T52" fmla="*/ 1395 w 1078"/>
                    <a:gd name="T53" fmla="*/ 3455 h 791"/>
                    <a:gd name="T54" fmla="*/ 1416 w 1078"/>
                    <a:gd name="T55" fmla="*/ 3448 h 791"/>
                    <a:gd name="T56" fmla="*/ 1439 w 1078"/>
                    <a:gd name="T57" fmla="*/ 3448 h 791"/>
                    <a:gd name="T58" fmla="*/ 1460 w 1078"/>
                    <a:gd name="T59" fmla="*/ 3455 h 791"/>
                    <a:gd name="T60" fmla="*/ 1455 w 1078"/>
                    <a:gd name="T61" fmla="*/ 3475 h 791"/>
                    <a:gd name="T62" fmla="*/ 1460 w 1078"/>
                    <a:gd name="T63" fmla="*/ 3496 h 791"/>
                    <a:gd name="T64" fmla="*/ 1557 w 1078"/>
                    <a:gd name="T65" fmla="*/ 3754 h 791"/>
                    <a:gd name="T66" fmla="*/ 1963 w 1078"/>
                    <a:gd name="T67" fmla="*/ 4017 h 791"/>
                    <a:gd name="T68" fmla="*/ 2556 w 1078"/>
                    <a:gd name="T69" fmla="*/ 4095 h 791"/>
                    <a:gd name="T70" fmla="*/ 2973 w 1078"/>
                    <a:gd name="T71" fmla="*/ 4001 h 791"/>
                    <a:gd name="T72" fmla="*/ 3303 w 1078"/>
                    <a:gd name="T73" fmla="*/ 3821 h 791"/>
                    <a:gd name="T74" fmla="*/ 3516 w 1078"/>
                    <a:gd name="T75" fmla="*/ 3688 h 791"/>
                    <a:gd name="T76" fmla="*/ 3739 w 1078"/>
                    <a:gd name="T77" fmla="*/ 3731 h 791"/>
                    <a:gd name="T78" fmla="*/ 3985 w 1078"/>
                    <a:gd name="T79" fmla="*/ 3747 h 791"/>
                    <a:gd name="T80" fmla="*/ 4473 w 1078"/>
                    <a:gd name="T81" fmla="*/ 3660 h 791"/>
                    <a:gd name="T82" fmla="*/ 4909 w 1078"/>
                    <a:gd name="T83" fmla="*/ 3385 h 791"/>
                    <a:gd name="T84" fmla="*/ 5053 w 1078"/>
                    <a:gd name="T85" fmla="*/ 2996 h 791"/>
                    <a:gd name="T86" fmla="*/ 5049 w 1078"/>
                    <a:gd name="T87" fmla="*/ 2972 h 791"/>
                    <a:gd name="T88" fmla="*/ 5049 w 1078"/>
                    <a:gd name="T89" fmla="*/ 2951 h 791"/>
                    <a:gd name="T90" fmla="*/ 5223 w 1078"/>
                    <a:gd name="T91" fmla="*/ 2894 h 791"/>
                    <a:gd name="T92" fmla="*/ 5633 w 1078"/>
                    <a:gd name="T93" fmla="*/ 2660 h 791"/>
                    <a:gd name="T94" fmla="*/ 5831 w 1078"/>
                    <a:gd name="T95" fmla="*/ 2333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78"/>
                    <a:gd name="T145" fmla="*/ 0 h 791"/>
                    <a:gd name="T146" fmla="*/ 1078 w 1078"/>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78" h="791">
                      <a:moveTo>
                        <a:pt x="1077" y="428"/>
                      </a:moveTo>
                      <a:lnTo>
                        <a:pt x="1075" y="416"/>
                      </a:lnTo>
                      <a:lnTo>
                        <a:pt x="1072" y="405"/>
                      </a:lnTo>
                      <a:lnTo>
                        <a:pt x="1068" y="395"/>
                      </a:lnTo>
                      <a:lnTo>
                        <a:pt x="1062" y="384"/>
                      </a:lnTo>
                      <a:lnTo>
                        <a:pt x="1055" y="374"/>
                      </a:lnTo>
                      <a:lnTo>
                        <a:pt x="1046" y="366"/>
                      </a:lnTo>
                      <a:lnTo>
                        <a:pt x="1037" y="357"/>
                      </a:lnTo>
                      <a:lnTo>
                        <a:pt x="1027" y="349"/>
                      </a:lnTo>
                      <a:lnTo>
                        <a:pt x="1029" y="344"/>
                      </a:lnTo>
                      <a:lnTo>
                        <a:pt x="1030" y="337"/>
                      </a:lnTo>
                      <a:lnTo>
                        <a:pt x="1031" y="332"/>
                      </a:lnTo>
                      <a:lnTo>
                        <a:pt x="1032" y="325"/>
                      </a:lnTo>
                      <a:lnTo>
                        <a:pt x="1033" y="320"/>
                      </a:lnTo>
                      <a:lnTo>
                        <a:pt x="1033" y="314"/>
                      </a:lnTo>
                      <a:lnTo>
                        <a:pt x="1033" y="307"/>
                      </a:lnTo>
                      <a:lnTo>
                        <a:pt x="1033" y="302"/>
                      </a:lnTo>
                      <a:lnTo>
                        <a:pt x="1027" y="271"/>
                      </a:lnTo>
                      <a:lnTo>
                        <a:pt x="1012" y="242"/>
                      </a:lnTo>
                      <a:lnTo>
                        <a:pt x="992" y="217"/>
                      </a:lnTo>
                      <a:lnTo>
                        <a:pt x="965" y="194"/>
                      </a:lnTo>
                      <a:lnTo>
                        <a:pt x="932" y="176"/>
                      </a:lnTo>
                      <a:lnTo>
                        <a:pt x="895" y="161"/>
                      </a:lnTo>
                      <a:lnTo>
                        <a:pt x="854" y="151"/>
                      </a:lnTo>
                      <a:lnTo>
                        <a:pt x="811" y="146"/>
                      </a:lnTo>
                      <a:lnTo>
                        <a:pt x="801" y="113"/>
                      </a:lnTo>
                      <a:lnTo>
                        <a:pt x="781" y="82"/>
                      </a:lnTo>
                      <a:lnTo>
                        <a:pt x="754" y="56"/>
                      </a:lnTo>
                      <a:lnTo>
                        <a:pt x="720" y="34"/>
                      </a:lnTo>
                      <a:lnTo>
                        <a:pt x="680" y="17"/>
                      </a:lnTo>
                      <a:lnTo>
                        <a:pt x="636" y="5"/>
                      </a:lnTo>
                      <a:lnTo>
                        <a:pt x="587" y="0"/>
                      </a:lnTo>
                      <a:lnTo>
                        <a:pt x="536" y="0"/>
                      </a:lnTo>
                      <a:lnTo>
                        <a:pt x="498" y="5"/>
                      </a:lnTo>
                      <a:lnTo>
                        <a:pt x="461" y="14"/>
                      </a:lnTo>
                      <a:lnTo>
                        <a:pt x="427" y="24"/>
                      </a:lnTo>
                      <a:lnTo>
                        <a:pt x="397" y="39"/>
                      </a:lnTo>
                      <a:lnTo>
                        <a:pt x="369" y="56"/>
                      </a:lnTo>
                      <a:lnTo>
                        <a:pt x="345" y="74"/>
                      </a:lnTo>
                      <a:lnTo>
                        <a:pt x="324" y="95"/>
                      </a:lnTo>
                      <a:lnTo>
                        <a:pt x="308" y="118"/>
                      </a:lnTo>
                      <a:lnTo>
                        <a:pt x="300" y="118"/>
                      </a:lnTo>
                      <a:lnTo>
                        <a:pt x="293" y="117"/>
                      </a:lnTo>
                      <a:lnTo>
                        <a:pt x="285" y="117"/>
                      </a:lnTo>
                      <a:lnTo>
                        <a:pt x="277" y="117"/>
                      </a:lnTo>
                      <a:lnTo>
                        <a:pt x="270" y="117"/>
                      </a:lnTo>
                      <a:lnTo>
                        <a:pt x="263" y="117"/>
                      </a:lnTo>
                      <a:lnTo>
                        <a:pt x="255" y="118"/>
                      </a:lnTo>
                      <a:lnTo>
                        <a:pt x="248" y="118"/>
                      </a:lnTo>
                      <a:lnTo>
                        <a:pt x="195" y="126"/>
                      </a:lnTo>
                      <a:lnTo>
                        <a:pt x="146" y="140"/>
                      </a:lnTo>
                      <a:lnTo>
                        <a:pt x="104" y="160"/>
                      </a:lnTo>
                      <a:lnTo>
                        <a:pt x="66" y="184"/>
                      </a:lnTo>
                      <a:lnTo>
                        <a:pt x="36" y="214"/>
                      </a:lnTo>
                      <a:lnTo>
                        <a:pt x="15" y="245"/>
                      </a:lnTo>
                      <a:lnTo>
                        <a:pt x="2" y="279"/>
                      </a:lnTo>
                      <a:lnTo>
                        <a:pt x="0" y="316"/>
                      </a:lnTo>
                      <a:lnTo>
                        <a:pt x="3" y="335"/>
                      </a:lnTo>
                      <a:lnTo>
                        <a:pt x="9" y="354"/>
                      </a:lnTo>
                      <a:lnTo>
                        <a:pt x="18" y="372"/>
                      </a:lnTo>
                      <a:lnTo>
                        <a:pt x="31" y="389"/>
                      </a:lnTo>
                      <a:lnTo>
                        <a:pt x="45" y="405"/>
                      </a:lnTo>
                      <a:lnTo>
                        <a:pt x="62" y="419"/>
                      </a:lnTo>
                      <a:lnTo>
                        <a:pt x="82" y="432"/>
                      </a:lnTo>
                      <a:lnTo>
                        <a:pt x="104" y="443"/>
                      </a:lnTo>
                      <a:lnTo>
                        <a:pt x="91" y="454"/>
                      </a:lnTo>
                      <a:lnTo>
                        <a:pt x="79" y="466"/>
                      </a:lnTo>
                      <a:lnTo>
                        <a:pt x="68" y="478"/>
                      </a:lnTo>
                      <a:lnTo>
                        <a:pt x="59" y="491"/>
                      </a:lnTo>
                      <a:lnTo>
                        <a:pt x="53" y="504"/>
                      </a:lnTo>
                      <a:lnTo>
                        <a:pt x="48" y="518"/>
                      </a:lnTo>
                      <a:lnTo>
                        <a:pt x="46" y="532"/>
                      </a:lnTo>
                      <a:lnTo>
                        <a:pt x="46" y="547"/>
                      </a:lnTo>
                      <a:lnTo>
                        <a:pt x="53" y="573"/>
                      </a:lnTo>
                      <a:lnTo>
                        <a:pt x="66" y="598"/>
                      </a:lnTo>
                      <a:lnTo>
                        <a:pt x="86" y="619"/>
                      </a:lnTo>
                      <a:lnTo>
                        <a:pt x="112" y="637"/>
                      </a:lnTo>
                      <a:lnTo>
                        <a:pt x="143" y="651"/>
                      </a:lnTo>
                      <a:lnTo>
                        <a:pt x="179" y="661"/>
                      </a:lnTo>
                      <a:lnTo>
                        <a:pt x="217" y="666"/>
                      </a:lnTo>
                      <a:lnTo>
                        <a:pt x="257" y="666"/>
                      </a:lnTo>
                      <a:lnTo>
                        <a:pt x="258" y="665"/>
                      </a:lnTo>
                      <a:lnTo>
                        <a:pt x="260" y="665"/>
                      </a:lnTo>
                      <a:lnTo>
                        <a:pt x="261" y="665"/>
                      </a:lnTo>
                      <a:lnTo>
                        <a:pt x="262" y="665"/>
                      </a:lnTo>
                      <a:lnTo>
                        <a:pt x="264" y="665"/>
                      </a:lnTo>
                      <a:lnTo>
                        <a:pt x="265" y="665"/>
                      </a:lnTo>
                      <a:lnTo>
                        <a:pt x="267" y="665"/>
                      </a:lnTo>
                      <a:lnTo>
                        <a:pt x="269" y="663"/>
                      </a:lnTo>
                      <a:lnTo>
                        <a:pt x="269" y="666"/>
                      </a:lnTo>
                      <a:lnTo>
                        <a:pt x="268" y="667"/>
                      </a:lnTo>
                      <a:lnTo>
                        <a:pt x="268" y="668"/>
                      </a:lnTo>
                      <a:lnTo>
                        <a:pt x="268" y="670"/>
                      </a:lnTo>
                      <a:lnTo>
                        <a:pt x="268" y="671"/>
                      </a:lnTo>
                      <a:lnTo>
                        <a:pt x="269" y="673"/>
                      </a:lnTo>
                      <a:lnTo>
                        <a:pt x="269" y="674"/>
                      </a:lnTo>
                      <a:lnTo>
                        <a:pt x="269" y="675"/>
                      </a:lnTo>
                      <a:lnTo>
                        <a:pt x="274" y="701"/>
                      </a:lnTo>
                      <a:lnTo>
                        <a:pt x="287" y="724"/>
                      </a:lnTo>
                      <a:lnTo>
                        <a:pt x="307" y="745"/>
                      </a:lnTo>
                      <a:lnTo>
                        <a:pt x="332" y="762"/>
                      </a:lnTo>
                      <a:lnTo>
                        <a:pt x="362" y="775"/>
                      </a:lnTo>
                      <a:lnTo>
                        <a:pt x="395" y="785"/>
                      </a:lnTo>
                      <a:lnTo>
                        <a:pt x="432" y="790"/>
                      </a:lnTo>
                      <a:lnTo>
                        <a:pt x="471" y="790"/>
                      </a:lnTo>
                      <a:lnTo>
                        <a:pt x="498" y="785"/>
                      </a:lnTo>
                      <a:lnTo>
                        <a:pt x="524" y="780"/>
                      </a:lnTo>
                      <a:lnTo>
                        <a:pt x="548" y="772"/>
                      </a:lnTo>
                      <a:lnTo>
                        <a:pt x="571" y="762"/>
                      </a:lnTo>
                      <a:lnTo>
                        <a:pt x="590" y="750"/>
                      </a:lnTo>
                      <a:lnTo>
                        <a:pt x="609" y="737"/>
                      </a:lnTo>
                      <a:lnTo>
                        <a:pt x="624" y="722"/>
                      </a:lnTo>
                      <a:lnTo>
                        <a:pt x="636" y="706"/>
                      </a:lnTo>
                      <a:lnTo>
                        <a:pt x="648" y="711"/>
                      </a:lnTo>
                      <a:lnTo>
                        <a:pt x="662" y="715"/>
                      </a:lnTo>
                      <a:lnTo>
                        <a:pt x="675" y="718"/>
                      </a:lnTo>
                      <a:lnTo>
                        <a:pt x="689" y="720"/>
                      </a:lnTo>
                      <a:lnTo>
                        <a:pt x="704" y="722"/>
                      </a:lnTo>
                      <a:lnTo>
                        <a:pt x="719" y="723"/>
                      </a:lnTo>
                      <a:lnTo>
                        <a:pt x="735" y="723"/>
                      </a:lnTo>
                      <a:lnTo>
                        <a:pt x="750" y="722"/>
                      </a:lnTo>
                      <a:lnTo>
                        <a:pt x="789" y="717"/>
                      </a:lnTo>
                      <a:lnTo>
                        <a:pt x="825" y="706"/>
                      </a:lnTo>
                      <a:lnTo>
                        <a:pt x="856" y="692"/>
                      </a:lnTo>
                      <a:lnTo>
                        <a:pt x="883" y="673"/>
                      </a:lnTo>
                      <a:lnTo>
                        <a:pt x="905" y="653"/>
                      </a:lnTo>
                      <a:lnTo>
                        <a:pt x="921" y="629"/>
                      </a:lnTo>
                      <a:lnTo>
                        <a:pt x="930" y="604"/>
                      </a:lnTo>
                      <a:lnTo>
                        <a:pt x="932" y="578"/>
                      </a:lnTo>
                      <a:lnTo>
                        <a:pt x="932" y="577"/>
                      </a:lnTo>
                      <a:lnTo>
                        <a:pt x="931" y="574"/>
                      </a:lnTo>
                      <a:lnTo>
                        <a:pt x="931" y="573"/>
                      </a:lnTo>
                      <a:lnTo>
                        <a:pt x="931" y="572"/>
                      </a:lnTo>
                      <a:lnTo>
                        <a:pt x="931" y="571"/>
                      </a:lnTo>
                      <a:lnTo>
                        <a:pt x="931" y="569"/>
                      </a:lnTo>
                      <a:lnTo>
                        <a:pt x="930" y="568"/>
                      </a:lnTo>
                      <a:lnTo>
                        <a:pt x="930" y="567"/>
                      </a:lnTo>
                      <a:lnTo>
                        <a:pt x="963" y="558"/>
                      </a:lnTo>
                      <a:lnTo>
                        <a:pt x="991" y="546"/>
                      </a:lnTo>
                      <a:lnTo>
                        <a:pt x="1017" y="531"/>
                      </a:lnTo>
                      <a:lnTo>
                        <a:pt x="1039" y="513"/>
                      </a:lnTo>
                      <a:lnTo>
                        <a:pt x="1056" y="495"/>
                      </a:lnTo>
                      <a:lnTo>
                        <a:pt x="1069" y="473"/>
                      </a:lnTo>
                      <a:lnTo>
                        <a:pt x="1075" y="450"/>
                      </a:lnTo>
                      <a:lnTo>
                        <a:pt x="1077" y="428"/>
                      </a:lnTo>
                    </a:path>
                  </a:pathLst>
                </a:custGeom>
                <a:solidFill>
                  <a:schemeClr val="bg1"/>
                </a:solidFill>
                <a:ln w="19050" cap="rnd" cmpd="sng">
                  <a:solidFill>
                    <a:srgbClr val="006699"/>
                  </a:solidFill>
                  <a:round/>
                  <a:headEnd/>
                  <a:tailEnd/>
                </a:ln>
              </p:spPr>
              <p:txBody>
                <a:bodyPr/>
                <a:lstStyle/>
                <a:p>
                  <a:endParaRPr lang="zh-CN" altLang="en-US" sz="1200"/>
                </a:p>
              </p:txBody>
            </p:sp>
          </p:grpSp>
          <p:sp>
            <p:nvSpPr>
              <p:cNvPr id="5124" name="Oval 171"/>
              <p:cNvSpPr>
                <a:spLocks noChangeArrowheads="1"/>
              </p:cNvSpPr>
              <p:nvPr/>
            </p:nvSpPr>
            <p:spPr bwMode="auto">
              <a:xfrm>
                <a:off x="1043484" y="4581128"/>
                <a:ext cx="2520950" cy="1944216"/>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solidFill>
                    <a:schemeClr val="lt1"/>
                  </a:solidFill>
                  <a:latin typeface="+mn-lt"/>
                  <a:ea typeface="+mn-ea"/>
                </a:endParaRPr>
              </a:p>
            </p:txBody>
          </p:sp>
          <p:sp>
            <p:nvSpPr>
              <p:cNvPr id="5132" name="Text Box 8"/>
              <p:cNvSpPr txBox="1">
                <a:spLocks noChangeArrowheads="1"/>
              </p:cNvSpPr>
              <p:nvPr/>
            </p:nvSpPr>
            <p:spPr bwMode="auto">
              <a:xfrm>
                <a:off x="3798182" y="4581128"/>
                <a:ext cx="1637349" cy="326957"/>
              </a:xfrm>
              <a:prstGeom prst="rect">
                <a:avLst/>
              </a:prstGeom>
              <a:noFill/>
              <a:ln w="9525">
                <a:noFill/>
                <a:miter lim="800000"/>
                <a:headEnd/>
                <a:tailEnd/>
              </a:ln>
            </p:spPr>
            <p:txBody>
              <a:bodyPr wrap="none" lIns="91393" tIns="45698" rIns="91393" bIns="45698">
                <a:spAutoFit/>
              </a:bodyPr>
              <a:lstStyle/>
              <a:p>
                <a:pPr algn="ctr"/>
                <a:r>
                  <a:rPr lang="en-US" altLang="zh-CN" sz="1100" b="1" dirty="0" smtClean="0"/>
                  <a:t>P-Multicast Tree</a:t>
                </a:r>
                <a:r>
                  <a:rPr lang="en-US" altLang="zh-CN" sz="1100" b="1" dirty="0" smtClean="0">
                    <a:solidFill>
                      <a:srgbClr val="4D4D4D"/>
                    </a:solidFill>
                  </a:rPr>
                  <a:t> </a:t>
                </a:r>
                <a:endParaRPr lang="en-US" altLang="zh-CN" sz="1100" b="1" dirty="0">
                  <a:solidFill>
                    <a:srgbClr val="4D4D4D"/>
                  </a:solidFill>
                </a:endParaRPr>
              </a:p>
            </p:txBody>
          </p:sp>
          <p:grpSp>
            <p:nvGrpSpPr>
              <p:cNvPr id="3" name="Group 16"/>
              <p:cNvGrpSpPr>
                <a:grpSpLocks/>
              </p:cNvGrpSpPr>
              <p:nvPr/>
            </p:nvGrpSpPr>
            <p:grpSpPr bwMode="auto">
              <a:xfrm>
                <a:off x="1911846" y="3984228"/>
                <a:ext cx="1163638" cy="676275"/>
                <a:chOff x="3593" y="4294"/>
                <a:chExt cx="733" cy="426"/>
              </a:xfrm>
            </p:grpSpPr>
            <p:pic>
              <p:nvPicPr>
                <p:cNvPr id="5179" name="Picture 17"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5180" name="Text Box 18"/>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a:solidFill>
                        <a:schemeClr val="bg1"/>
                      </a:solidFill>
                      <a:latin typeface="FrutigerNext LT BlackCn" pitchFamily="34" charset="0"/>
                      <a:ea typeface="ＭＳ Ｐゴシック" pitchFamily="34" charset="-128"/>
                    </a:rPr>
                    <a:t>PE-1</a:t>
                  </a:r>
                </a:p>
              </p:txBody>
            </p:sp>
          </p:grpSp>
          <p:grpSp>
            <p:nvGrpSpPr>
              <p:cNvPr id="4" name="Group 13"/>
              <p:cNvGrpSpPr>
                <a:grpSpLocks/>
              </p:cNvGrpSpPr>
              <p:nvPr/>
            </p:nvGrpSpPr>
            <p:grpSpPr bwMode="auto">
              <a:xfrm>
                <a:off x="6085384" y="4004865"/>
                <a:ext cx="1163637" cy="676275"/>
                <a:chOff x="3593" y="4294"/>
                <a:chExt cx="733" cy="426"/>
              </a:xfrm>
            </p:grpSpPr>
            <p:pic>
              <p:nvPicPr>
                <p:cNvPr id="5177" name="Picture 14"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5178" name="Text Box 15"/>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a:solidFill>
                        <a:schemeClr val="bg1"/>
                      </a:solidFill>
                      <a:latin typeface="FrutigerNext LT BlackCn" pitchFamily="34" charset="0"/>
                      <a:ea typeface="ＭＳ Ｐゴシック" pitchFamily="34" charset="-128"/>
                    </a:rPr>
                    <a:t>PE-2</a:t>
                  </a:r>
                </a:p>
              </p:txBody>
            </p:sp>
          </p:grpSp>
          <p:grpSp>
            <p:nvGrpSpPr>
              <p:cNvPr id="5" name="Group 147"/>
              <p:cNvGrpSpPr>
                <a:grpSpLocks/>
              </p:cNvGrpSpPr>
              <p:nvPr/>
            </p:nvGrpSpPr>
            <p:grpSpPr bwMode="auto">
              <a:xfrm>
                <a:off x="5651997" y="3141266"/>
                <a:ext cx="2241550" cy="977900"/>
                <a:chOff x="3469" y="1558"/>
                <a:chExt cx="1412" cy="616"/>
              </a:xfrm>
            </p:grpSpPr>
            <p:sp>
              <p:nvSpPr>
                <p:cNvPr id="5175" name="Text Box 40"/>
                <p:cNvSpPr txBox="1">
                  <a:spLocks noChangeArrowheads="1"/>
                </p:cNvSpPr>
                <p:nvPr/>
              </p:nvSpPr>
              <p:spPr bwMode="auto">
                <a:xfrm>
                  <a:off x="3469" y="1558"/>
                  <a:ext cx="1387" cy="232"/>
                </a:xfrm>
                <a:prstGeom prst="rect">
                  <a:avLst/>
                </a:prstGeom>
                <a:noFill/>
                <a:ln w="28575">
                  <a:solidFill>
                    <a:srgbClr val="FF0000"/>
                  </a:solidFill>
                  <a:miter lim="800000"/>
                  <a:headEnd/>
                  <a:tailEnd/>
                </a:ln>
              </p:spPr>
              <p:txBody>
                <a:bodyPr lIns="78315" tIns="39159" rIns="78315" bIns="39159">
                  <a:spAutoFit/>
                </a:bodyPr>
                <a:lstStyle/>
                <a:p>
                  <a:pPr defTabSz="784225"/>
                  <a:r>
                    <a:rPr lang="en-US" altLang="zh-CN" sz="700" b="1" dirty="0" smtClean="0"/>
                    <a:t>MVRF     MVPN Peer    P-GROUP</a:t>
                  </a:r>
                </a:p>
                <a:p>
                  <a:pPr defTabSz="784225"/>
                  <a:r>
                    <a:rPr lang="en-US" altLang="zh-CN" sz="700" b="1" dirty="0" smtClean="0"/>
                    <a:t>BLUE    {PE-1 ,PE-3}      225.1.1.1</a:t>
                  </a:r>
                  <a:endParaRPr lang="en-US" altLang="zh-CN" sz="700" b="1" dirty="0"/>
                </a:p>
              </p:txBody>
            </p:sp>
            <p:sp>
              <p:nvSpPr>
                <p:cNvPr id="5176" name="AutoShape 41"/>
                <p:cNvSpPr>
                  <a:spLocks noChangeArrowheads="1"/>
                </p:cNvSpPr>
                <p:nvPr/>
              </p:nvSpPr>
              <p:spPr bwMode="auto">
                <a:xfrm rot="10800000">
                  <a:off x="3469" y="1784"/>
                  <a:ext cx="1412" cy="390"/>
                </a:xfrm>
                <a:prstGeom prst="flowChartExtract">
                  <a:avLst/>
                </a:prstGeom>
                <a:gradFill rotWithShape="1">
                  <a:gsLst>
                    <a:gs pos="0">
                      <a:schemeClr val="bg1">
                        <a:alpha val="49001"/>
                      </a:schemeClr>
                    </a:gs>
                    <a:gs pos="100000">
                      <a:srgbClr val="FF0000"/>
                    </a:gs>
                  </a:gsLst>
                  <a:lin ang="5400000" scaled="1"/>
                </a:gradFill>
                <a:ln w="9525" algn="ctr">
                  <a:noFill/>
                  <a:miter lim="800000"/>
                  <a:headEnd/>
                  <a:tailEnd/>
                </a:ln>
              </p:spPr>
              <p:txBody>
                <a:bodyPr rot="10800000" wrap="square" lIns="79200" tIns="39600" rIns="79200" bIns="39600" anchor="ctr">
                  <a:spAutoFit/>
                </a:bodyPr>
                <a:lstStyle/>
                <a:p>
                  <a:endParaRPr lang="zh-CN" altLang="zh-CN" sz="1050">
                    <a:solidFill>
                      <a:schemeClr val="bg1"/>
                    </a:solidFill>
                    <a:latin typeface="FrutigerNext LT Regular" pitchFamily="34" charset="0"/>
                    <a:ea typeface="ＭＳ Ｐゴシック" pitchFamily="34" charset="-128"/>
                  </a:endParaRPr>
                </a:p>
              </p:txBody>
            </p:sp>
          </p:grpSp>
          <p:grpSp>
            <p:nvGrpSpPr>
              <p:cNvPr id="65" name="Group 16"/>
              <p:cNvGrpSpPr>
                <a:grpSpLocks/>
              </p:cNvGrpSpPr>
              <p:nvPr/>
            </p:nvGrpSpPr>
            <p:grpSpPr bwMode="auto">
              <a:xfrm>
                <a:off x="3996432" y="2996505"/>
                <a:ext cx="1163638" cy="676275"/>
                <a:chOff x="3593" y="4294"/>
                <a:chExt cx="733" cy="426"/>
              </a:xfrm>
            </p:grpSpPr>
            <p:pic>
              <p:nvPicPr>
                <p:cNvPr id="66" name="Picture 17"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67" name="Text Box 18"/>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dirty="0" smtClean="0">
                      <a:solidFill>
                        <a:schemeClr val="bg1"/>
                      </a:solidFill>
                      <a:latin typeface="FrutigerNext LT BlackCn" pitchFamily="34" charset="0"/>
                      <a:ea typeface="ＭＳ Ｐゴシック" pitchFamily="34" charset="-128"/>
                    </a:rPr>
                    <a:t>PE-3</a:t>
                  </a:r>
                  <a:endParaRPr lang="en-US" altLang="zh-CN" sz="1000" b="1" dirty="0">
                    <a:solidFill>
                      <a:schemeClr val="bg1"/>
                    </a:solidFill>
                    <a:latin typeface="FrutigerNext LT BlackCn" pitchFamily="34" charset="0"/>
                    <a:ea typeface="ＭＳ Ｐゴシック" pitchFamily="34" charset="-128"/>
                  </a:endParaRPr>
                </a:p>
              </p:txBody>
            </p:sp>
          </p:grpSp>
          <p:grpSp>
            <p:nvGrpSpPr>
              <p:cNvPr id="74" name="Group 147"/>
              <p:cNvGrpSpPr>
                <a:grpSpLocks/>
              </p:cNvGrpSpPr>
              <p:nvPr/>
            </p:nvGrpSpPr>
            <p:grpSpPr bwMode="auto">
              <a:xfrm>
                <a:off x="1332136" y="3140521"/>
                <a:ext cx="2241550" cy="977900"/>
                <a:chOff x="3469" y="1558"/>
                <a:chExt cx="1412" cy="616"/>
              </a:xfrm>
            </p:grpSpPr>
            <p:sp>
              <p:nvSpPr>
                <p:cNvPr id="75" name="Text Box 40"/>
                <p:cNvSpPr txBox="1">
                  <a:spLocks noChangeArrowheads="1"/>
                </p:cNvSpPr>
                <p:nvPr/>
              </p:nvSpPr>
              <p:spPr bwMode="auto">
                <a:xfrm>
                  <a:off x="3469" y="1558"/>
                  <a:ext cx="1387" cy="232"/>
                </a:xfrm>
                <a:prstGeom prst="rect">
                  <a:avLst/>
                </a:prstGeom>
                <a:noFill/>
                <a:ln w="28575">
                  <a:solidFill>
                    <a:srgbClr val="FF0000"/>
                  </a:solidFill>
                  <a:miter lim="800000"/>
                  <a:headEnd/>
                  <a:tailEnd/>
                </a:ln>
              </p:spPr>
              <p:txBody>
                <a:bodyPr lIns="78315" tIns="39159" rIns="78315" bIns="39159">
                  <a:spAutoFit/>
                </a:bodyPr>
                <a:lstStyle/>
                <a:p>
                  <a:pPr defTabSz="784225"/>
                  <a:r>
                    <a:rPr lang="en-US" altLang="zh-CN" sz="700" b="1" dirty="0" smtClean="0"/>
                    <a:t>MVRF     MVPN Peer    P-GROUP</a:t>
                  </a:r>
                </a:p>
                <a:p>
                  <a:pPr defTabSz="784225"/>
                  <a:r>
                    <a:rPr lang="en-US" altLang="zh-CN" sz="700" b="1" dirty="0" smtClean="0"/>
                    <a:t>BLUE    {PE-2,PE-3}      225.1.1.1</a:t>
                  </a:r>
                  <a:endParaRPr lang="en-US" altLang="zh-CN" sz="700" b="1" dirty="0"/>
                </a:p>
              </p:txBody>
            </p:sp>
            <p:sp>
              <p:nvSpPr>
                <p:cNvPr id="76" name="AutoShape 41"/>
                <p:cNvSpPr>
                  <a:spLocks noChangeArrowheads="1"/>
                </p:cNvSpPr>
                <p:nvPr/>
              </p:nvSpPr>
              <p:spPr bwMode="auto">
                <a:xfrm rot="10800000">
                  <a:off x="3469" y="1784"/>
                  <a:ext cx="1412" cy="390"/>
                </a:xfrm>
                <a:prstGeom prst="flowChartExtract">
                  <a:avLst/>
                </a:prstGeom>
                <a:gradFill rotWithShape="1">
                  <a:gsLst>
                    <a:gs pos="0">
                      <a:schemeClr val="bg1">
                        <a:alpha val="49001"/>
                      </a:schemeClr>
                    </a:gs>
                    <a:gs pos="100000">
                      <a:srgbClr val="FF0000"/>
                    </a:gs>
                  </a:gsLst>
                  <a:lin ang="5400000" scaled="1"/>
                </a:gradFill>
                <a:ln w="9525" algn="ctr">
                  <a:noFill/>
                  <a:miter lim="800000"/>
                  <a:headEnd/>
                  <a:tailEnd/>
                </a:ln>
              </p:spPr>
              <p:txBody>
                <a:bodyPr rot="10800000" wrap="square" lIns="79200" tIns="39600" rIns="79200" bIns="39600" anchor="ctr">
                  <a:spAutoFit/>
                </a:bodyPr>
                <a:lstStyle/>
                <a:p>
                  <a:endParaRPr lang="zh-CN" altLang="zh-CN" sz="1050">
                    <a:solidFill>
                      <a:schemeClr val="bg1"/>
                    </a:solidFill>
                    <a:latin typeface="FrutigerNext LT Regular" pitchFamily="34" charset="0"/>
                    <a:ea typeface="ＭＳ Ｐゴシック" pitchFamily="34" charset="-128"/>
                  </a:endParaRPr>
                </a:p>
              </p:txBody>
            </p:sp>
          </p:grpSp>
          <p:sp>
            <p:nvSpPr>
              <p:cNvPr id="86" name="Text Box 40"/>
              <p:cNvSpPr txBox="1">
                <a:spLocks noChangeArrowheads="1"/>
              </p:cNvSpPr>
              <p:nvPr/>
            </p:nvSpPr>
            <p:spPr bwMode="auto">
              <a:xfrm>
                <a:off x="5796136" y="2132856"/>
                <a:ext cx="2201863" cy="368157"/>
              </a:xfrm>
              <a:prstGeom prst="rect">
                <a:avLst/>
              </a:prstGeom>
              <a:noFill/>
              <a:ln w="28575">
                <a:solidFill>
                  <a:srgbClr val="FF0000"/>
                </a:solidFill>
                <a:miter lim="800000"/>
                <a:headEnd/>
                <a:tailEnd/>
              </a:ln>
            </p:spPr>
            <p:txBody>
              <a:bodyPr lIns="78315" tIns="39159" rIns="78315" bIns="39159">
                <a:spAutoFit/>
              </a:bodyPr>
              <a:lstStyle/>
              <a:p>
                <a:pPr defTabSz="784225"/>
                <a:r>
                  <a:rPr lang="en-US" altLang="zh-CN" sz="700" b="1" dirty="0" smtClean="0"/>
                  <a:t>MVRF     MVPN Peer    P-GROUP</a:t>
                </a:r>
              </a:p>
              <a:p>
                <a:pPr defTabSz="784225"/>
                <a:r>
                  <a:rPr lang="en-US" altLang="zh-CN" sz="700" b="1" dirty="0" smtClean="0"/>
                  <a:t>BLUE    {PE-1 ,PE-2}      225.1.1.1</a:t>
                </a:r>
                <a:endParaRPr lang="en-US" altLang="zh-CN" sz="700" b="1" dirty="0"/>
              </a:p>
            </p:txBody>
          </p:sp>
          <p:cxnSp>
            <p:nvCxnSpPr>
              <p:cNvPr id="90" name="直接箭头连接符 89"/>
              <p:cNvCxnSpPr/>
              <p:nvPr/>
            </p:nvCxnSpPr>
            <p:spPr>
              <a:xfrm flipV="1">
                <a:off x="4716016" y="2276872"/>
                <a:ext cx="1080120" cy="864096"/>
              </a:xfrm>
              <a:prstGeom prst="straightConnector1">
                <a:avLst/>
              </a:prstGeom>
              <a:noFill/>
              <a:ln w="57150">
                <a:solidFill>
                  <a:srgbClr val="FF0000"/>
                </a:solidFill>
                <a:round/>
                <a:headEnd/>
                <a:tailEnd type="triangle" w="med" len="med"/>
              </a:ln>
              <a:effectLst>
                <a:outerShdw dist="107763" dir="8100000" algn="ctr" rotWithShape="0">
                  <a:schemeClr val="bg2">
                    <a:alpha val="50000"/>
                  </a:schemeClr>
                </a:outerShdw>
              </a:effectLst>
            </p:spPr>
          </p:cxnSp>
          <p:sp>
            <p:nvSpPr>
              <p:cNvPr id="91" name="丁字箭头 90"/>
              <p:cNvSpPr/>
              <p:nvPr/>
            </p:nvSpPr>
            <p:spPr>
              <a:xfrm>
                <a:off x="2699792" y="3654688"/>
                <a:ext cx="3690410" cy="711741"/>
              </a:xfrm>
              <a:prstGeom prst="leftRightUpArrow">
                <a:avLst>
                  <a:gd name="adj1" fmla="val 0"/>
                  <a:gd name="adj2" fmla="val 25000"/>
                  <a:gd name="adj3" fmla="val 25000"/>
                </a:avLst>
              </a:prstGeom>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93" name="Rectangle 112"/>
              <p:cNvSpPr>
                <a:spLocks noChangeArrowheads="1"/>
              </p:cNvSpPr>
              <p:nvPr/>
            </p:nvSpPr>
            <p:spPr bwMode="auto">
              <a:xfrm>
                <a:off x="1835696" y="1916832"/>
                <a:ext cx="1584325" cy="215900"/>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dirty="0" smtClean="0">
                    <a:ea typeface="宋体" pitchFamily="2" charset="-122"/>
                  </a:rPr>
                  <a:t>C-Multicast</a:t>
                </a:r>
                <a:endParaRPr lang="en-US" altLang="zh-CN" sz="1000" b="1" dirty="0">
                  <a:ea typeface="宋体" pitchFamily="2" charset="-122"/>
                </a:endParaRPr>
              </a:p>
            </p:txBody>
          </p:sp>
          <p:sp>
            <p:nvSpPr>
              <p:cNvPr id="96" name="Line 165"/>
              <p:cNvSpPr>
                <a:spLocks noChangeShapeType="1"/>
              </p:cNvSpPr>
              <p:nvPr/>
            </p:nvSpPr>
            <p:spPr bwMode="auto">
              <a:xfrm>
                <a:off x="2627784" y="2132856"/>
                <a:ext cx="0" cy="432048"/>
              </a:xfrm>
              <a:prstGeom prst="line">
                <a:avLst/>
              </a:prstGeom>
              <a:noFill/>
              <a:ln w="57150">
                <a:solidFill>
                  <a:schemeClr val="tx1"/>
                </a:solidFill>
                <a:round/>
                <a:headEnd/>
                <a:tailEnd type="triangle" w="med" len="med"/>
              </a:ln>
              <a:effectLst>
                <a:outerShdw dist="107763" dir="8100000" algn="ctr" rotWithShape="0">
                  <a:schemeClr val="bg2">
                    <a:alpha val="50000"/>
                  </a:schemeClr>
                </a:outerShdw>
              </a:effectLst>
            </p:spPr>
            <p:txBody>
              <a:bodyPr/>
              <a:lstStyle/>
              <a:p>
                <a:pPr>
                  <a:defRPr/>
                </a:pPr>
                <a:endParaRPr lang="zh-CN" altLang="en-US" sz="1200">
                  <a:ea typeface="宋体" pitchFamily="2" charset="-122"/>
                </a:endParaRPr>
              </a:p>
            </p:txBody>
          </p:sp>
          <p:grpSp>
            <p:nvGrpSpPr>
              <p:cNvPr id="98" name="Group 205"/>
              <p:cNvGrpSpPr>
                <a:grpSpLocks/>
              </p:cNvGrpSpPr>
              <p:nvPr/>
            </p:nvGrpSpPr>
            <p:grpSpPr bwMode="auto">
              <a:xfrm>
                <a:off x="4644008" y="3717032"/>
                <a:ext cx="1584325" cy="647700"/>
                <a:chOff x="204" y="1888"/>
                <a:chExt cx="998" cy="408"/>
              </a:xfrm>
            </p:grpSpPr>
            <p:sp>
              <p:nvSpPr>
                <p:cNvPr id="99" name="Rectangle 112"/>
                <p:cNvSpPr>
                  <a:spLocks noChangeArrowheads="1"/>
                </p:cNvSpPr>
                <p:nvPr/>
              </p:nvSpPr>
              <p:spPr bwMode="auto">
                <a:xfrm>
                  <a:off x="204" y="1888"/>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dirty="0" smtClean="0">
                      <a:ea typeface="宋体" pitchFamily="2" charset="-122"/>
                    </a:rPr>
                    <a:t>C-Multicast</a:t>
                  </a:r>
                  <a:endParaRPr lang="en-US" altLang="zh-CN" sz="1000" b="1" dirty="0">
                    <a:ea typeface="宋体" pitchFamily="2" charset="-122"/>
                  </a:endParaRPr>
                </a:p>
              </p:txBody>
            </p:sp>
            <p:sp>
              <p:nvSpPr>
                <p:cNvPr id="100" name="Rectangle 181"/>
                <p:cNvSpPr>
                  <a:spLocks noChangeArrowheads="1"/>
                </p:cNvSpPr>
                <p:nvPr/>
              </p:nvSpPr>
              <p:spPr bwMode="auto">
                <a:xfrm>
                  <a:off x="204" y="2024"/>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dirty="0" err="1" smtClean="0">
                      <a:ea typeface="宋体" pitchFamily="2" charset="-122"/>
                    </a:rPr>
                    <a:t>mGRE</a:t>
                  </a:r>
                  <a:endParaRPr lang="en-US" altLang="zh-CN" sz="1000" b="1" dirty="0">
                    <a:ea typeface="宋体" pitchFamily="2" charset="-122"/>
                  </a:endParaRPr>
                </a:p>
              </p:txBody>
            </p:sp>
            <p:sp>
              <p:nvSpPr>
                <p:cNvPr id="101" name="Rectangle 114"/>
                <p:cNvSpPr>
                  <a:spLocks noChangeArrowheads="1"/>
                </p:cNvSpPr>
                <p:nvPr/>
              </p:nvSpPr>
              <p:spPr bwMode="auto">
                <a:xfrm>
                  <a:off x="204" y="2160"/>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dirty="0" smtClean="0">
                      <a:ea typeface="宋体" pitchFamily="2" charset="-122"/>
                    </a:rPr>
                    <a:t>IP(PE-3)-&gt;225.1.1.1</a:t>
                  </a:r>
                  <a:endParaRPr lang="en-US" altLang="zh-CN" sz="1000" b="1" dirty="0">
                    <a:ea typeface="宋体" pitchFamily="2" charset="-122"/>
                  </a:endParaRPr>
                </a:p>
              </p:txBody>
            </p:sp>
          </p:grpSp>
          <p:sp>
            <p:nvSpPr>
              <p:cNvPr id="102" name="Line 165"/>
              <p:cNvSpPr>
                <a:spLocks noChangeShapeType="1"/>
              </p:cNvSpPr>
              <p:nvPr/>
            </p:nvSpPr>
            <p:spPr bwMode="auto">
              <a:xfrm>
                <a:off x="5364088" y="4293096"/>
                <a:ext cx="0" cy="432048"/>
              </a:xfrm>
              <a:prstGeom prst="line">
                <a:avLst/>
              </a:prstGeom>
              <a:noFill/>
              <a:ln w="57150">
                <a:solidFill>
                  <a:schemeClr val="tx1"/>
                </a:solidFill>
                <a:round/>
                <a:headEnd/>
                <a:tailEnd type="triangle" w="med" len="med"/>
              </a:ln>
              <a:effectLst>
                <a:outerShdw dist="107763" dir="8100000" algn="ctr" rotWithShape="0">
                  <a:schemeClr val="bg2">
                    <a:alpha val="50000"/>
                  </a:schemeClr>
                </a:outerShdw>
              </a:effectLst>
            </p:spPr>
            <p:txBody>
              <a:bodyPr/>
              <a:lstStyle/>
              <a:p>
                <a:pPr>
                  <a:defRPr/>
                </a:pPr>
                <a:endParaRPr lang="zh-CN" altLang="en-US" sz="1200">
                  <a:ea typeface="宋体" pitchFamily="2" charset="-122"/>
                </a:endParaRPr>
              </a:p>
            </p:txBody>
          </p:sp>
          <p:sp>
            <p:nvSpPr>
              <p:cNvPr id="57" name="Text Box 103"/>
              <p:cNvSpPr txBox="1">
                <a:spLocks noChangeArrowheads="1"/>
              </p:cNvSpPr>
              <p:nvPr/>
            </p:nvSpPr>
            <p:spPr bwMode="auto">
              <a:xfrm>
                <a:off x="1079612" y="4797152"/>
                <a:ext cx="1291095" cy="307776"/>
              </a:xfrm>
              <a:prstGeom prst="rect">
                <a:avLst/>
              </a:prstGeom>
              <a:noFill/>
              <a:ln w="9525">
                <a:noFill/>
                <a:miter lim="800000"/>
                <a:headEnd/>
                <a:tailEnd/>
              </a:ln>
            </p:spPr>
            <p:txBody>
              <a:bodyPr wrap="square">
                <a:spAutoFit/>
              </a:bodyPr>
              <a:lstStyle/>
              <a:p>
                <a:r>
                  <a:rPr lang="en-US" altLang="zh-CN" sz="1000" b="1" dirty="0"/>
                  <a:t>VPN </a:t>
                </a:r>
                <a:r>
                  <a:rPr lang="en-US" altLang="zh-CN" sz="1000" b="1" dirty="0" smtClean="0"/>
                  <a:t>Site #1</a:t>
                </a:r>
                <a:endParaRPr lang="en-US" altLang="zh-CN" sz="1000" b="1" dirty="0"/>
              </a:p>
            </p:txBody>
          </p:sp>
          <p:sp>
            <p:nvSpPr>
              <p:cNvPr id="58" name="Text Box 103"/>
              <p:cNvSpPr txBox="1">
                <a:spLocks noChangeArrowheads="1"/>
              </p:cNvSpPr>
              <p:nvPr/>
            </p:nvSpPr>
            <p:spPr bwMode="auto">
              <a:xfrm>
                <a:off x="6732240" y="4725144"/>
                <a:ext cx="1116491" cy="307776"/>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#2</a:t>
                </a:r>
                <a:endParaRPr lang="en-US" altLang="zh-CN" sz="1000" b="1" dirty="0"/>
              </a:p>
            </p:txBody>
          </p:sp>
          <p:sp>
            <p:nvSpPr>
              <p:cNvPr id="59" name="Text Box 103"/>
              <p:cNvSpPr txBox="1">
                <a:spLocks noChangeArrowheads="1"/>
              </p:cNvSpPr>
              <p:nvPr/>
            </p:nvSpPr>
            <p:spPr bwMode="auto">
              <a:xfrm>
                <a:off x="4788022" y="1844824"/>
                <a:ext cx="1332149" cy="307776"/>
              </a:xfrm>
              <a:prstGeom prst="rect">
                <a:avLst/>
              </a:prstGeom>
              <a:noFill/>
              <a:ln w="9525">
                <a:noFill/>
                <a:miter lim="800000"/>
                <a:headEnd/>
                <a:tailEnd/>
              </a:ln>
            </p:spPr>
            <p:txBody>
              <a:bodyPr wrap="square">
                <a:spAutoFit/>
              </a:bodyPr>
              <a:lstStyle/>
              <a:p>
                <a:r>
                  <a:rPr lang="en-US" altLang="zh-CN" sz="1000" b="1" dirty="0"/>
                  <a:t>VPN </a:t>
                </a:r>
                <a:r>
                  <a:rPr lang="en-US" altLang="zh-CN" sz="1000" b="1" dirty="0" smtClean="0"/>
                  <a:t>Site #3</a:t>
                </a:r>
                <a:endParaRPr lang="en-US" altLang="zh-CN" sz="1000" b="1" dirty="0"/>
              </a:p>
            </p:txBody>
          </p:sp>
          <p:grpSp>
            <p:nvGrpSpPr>
              <p:cNvPr id="60" name="组合 59"/>
              <p:cNvGrpSpPr/>
              <p:nvPr/>
            </p:nvGrpSpPr>
            <p:grpSpPr>
              <a:xfrm>
                <a:off x="1763688" y="4581128"/>
                <a:ext cx="5581798" cy="1729180"/>
                <a:chOff x="2014538" y="2060848"/>
                <a:chExt cx="5581798" cy="1729180"/>
              </a:xfrm>
            </p:grpSpPr>
            <p:grpSp>
              <p:nvGrpSpPr>
                <p:cNvPr id="61" name="组合 52"/>
                <p:cNvGrpSpPr/>
                <p:nvPr/>
              </p:nvGrpSpPr>
              <p:grpSpPr>
                <a:xfrm>
                  <a:off x="2051720" y="2060848"/>
                  <a:ext cx="1224135" cy="1155178"/>
                  <a:chOff x="1763687" y="3573463"/>
                  <a:chExt cx="1224135" cy="1155178"/>
                </a:xfrm>
              </p:grpSpPr>
              <p:sp>
                <p:nvSpPr>
                  <p:cNvPr id="82" name="Line 37"/>
                  <p:cNvSpPr>
                    <a:spLocks noChangeShapeType="1"/>
                  </p:cNvSpPr>
                  <p:nvPr/>
                </p:nvSpPr>
                <p:spPr bwMode="auto">
                  <a:xfrm flipH="1" flipV="1">
                    <a:off x="2338388" y="3573463"/>
                    <a:ext cx="1587" cy="64770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83" name="Line 68"/>
                  <p:cNvSpPr>
                    <a:spLocks noChangeShapeType="1"/>
                  </p:cNvSpPr>
                  <p:nvPr/>
                </p:nvSpPr>
                <p:spPr bwMode="auto">
                  <a:xfrm>
                    <a:off x="2123728" y="4221087"/>
                    <a:ext cx="347" cy="506487"/>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84" name="Line 164"/>
                  <p:cNvSpPr>
                    <a:spLocks noChangeShapeType="1"/>
                  </p:cNvSpPr>
                  <p:nvPr/>
                </p:nvSpPr>
                <p:spPr bwMode="auto">
                  <a:xfrm flipH="1">
                    <a:off x="2555776" y="4221088"/>
                    <a:ext cx="0" cy="507553"/>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85" name="Line 68"/>
                  <p:cNvSpPr>
                    <a:spLocks noChangeShapeType="1"/>
                  </p:cNvSpPr>
                  <p:nvPr/>
                </p:nvSpPr>
                <p:spPr bwMode="auto">
                  <a:xfrm flipH="1">
                    <a:off x="1763687" y="4221089"/>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p>
                </p:txBody>
              </p:sp>
            </p:grpSp>
            <p:grpSp>
              <p:nvGrpSpPr>
                <p:cNvPr id="62" name="组合 63"/>
                <p:cNvGrpSpPr/>
                <p:nvPr/>
              </p:nvGrpSpPr>
              <p:grpSpPr>
                <a:xfrm>
                  <a:off x="6372201" y="2087834"/>
                  <a:ext cx="1224135" cy="1165225"/>
                  <a:chOff x="6084168" y="3600449"/>
                  <a:chExt cx="1224135" cy="1165225"/>
                </a:xfrm>
              </p:grpSpPr>
              <p:sp>
                <p:nvSpPr>
                  <p:cNvPr id="73" name="Line 40"/>
                  <p:cNvSpPr>
                    <a:spLocks noChangeShapeType="1"/>
                  </p:cNvSpPr>
                  <p:nvPr/>
                </p:nvSpPr>
                <p:spPr bwMode="auto">
                  <a:xfrm flipV="1">
                    <a:off x="6660232" y="3600449"/>
                    <a:ext cx="918" cy="692646"/>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79" name="Line 167"/>
                  <p:cNvSpPr>
                    <a:spLocks noChangeShapeType="1"/>
                  </p:cNvSpPr>
                  <p:nvPr/>
                </p:nvSpPr>
                <p:spPr bwMode="auto">
                  <a:xfrm>
                    <a:off x="6516216" y="4293096"/>
                    <a:ext cx="472" cy="399554"/>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80" name="Line 168"/>
                  <p:cNvSpPr>
                    <a:spLocks noChangeShapeType="1"/>
                  </p:cNvSpPr>
                  <p:nvPr/>
                </p:nvSpPr>
                <p:spPr bwMode="auto">
                  <a:xfrm flipH="1">
                    <a:off x="6948264" y="4293096"/>
                    <a:ext cx="794" cy="472578"/>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81" name="Line 68"/>
                  <p:cNvSpPr>
                    <a:spLocks noChangeShapeType="1"/>
                  </p:cNvSpPr>
                  <p:nvPr/>
                </p:nvSpPr>
                <p:spPr bwMode="auto">
                  <a:xfrm flipH="1">
                    <a:off x="6084168" y="4293096"/>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grpSp>
            <p:pic>
              <p:nvPicPr>
                <p:cNvPr id="63" name="Picture 158" descr="07"/>
                <p:cNvPicPr>
                  <a:picLocks noChangeAspect="1" noChangeArrowheads="1"/>
                </p:cNvPicPr>
                <p:nvPr/>
              </p:nvPicPr>
              <p:blipFill>
                <a:blip r:embed="rId4" cstate="print"/>
                <a:srcRect/>
                <a:stretch>
                  <a:fillRect/>
                </a:stretch>
              </p:blipFill>
              <p:spPr bwMode="auto">
                <a:xfrm>
                  <a:off x="6478588" y="3035965"/>
                  <a:ext cx="542925" cy="719138"/>
                </a:xfrm>
                <a:prstGeom prst="rect">
                  <a:avLst/>
                </a:prstGeom>
                <a:noFill/>
                <a:ln w="9525">
                  <a:noFill/>
                  <a:miter lim="800000"/>
                  <a:headEnd/>
                  <a:tailEnd/>
                </a:ln>
              </p:spPr>
            </p:pic>
            <p:pic>
              <p:nvPicPr>
                <p:cNvPr id="64" name="Picture 159" descr="07"/>
                <p:cNvPicPr>
                  <a:picLocks noChangeAspect="1" noChangeArrowheads="1"/>
                </p:cNvPicPr>
                <p:nvPr/>
              </p:nvPicPr>
              <p:blipFill>
                <a:blip r:embed="rId4" cstate="print"/>
                <a:srcRect/>
                <a:stretch>
                  <a:fillRect/>
                </a:stretch>
              </p:blipFill>
              <p:spPr bwMode="auto">
                <a:xfrm>
                  <a:off x="6910388" y="3035965"/>
                  <a:ext cx="542925" cy="719138"/>
                </a:xfrm>
                <a:prstGeom prst="rect">
                  <a:avLst/>
                </a:prstGeom>
                <a:noFill/>
                <a:ln w="9525">
                  <a:noFill/>
                  <a:miter lim="800000"/>
                  <a:headEnd/>
                  <a:tailEnd/>
                </a:ln>
              </p:spPr>
            </p:pic>
            <p:pic>
              <p:nvPicPr>
                <p:cNvPr id="70" name="Picture 95" descr="07"/>
                <p:cNvPicPr>
                  <a:picLocks noChangeAspect="1" noChangeArrowheads="1"/>
                </p:cNvPicPr>
                <p:nvPr/>
              </p:nvPicPr>
              <p:blipFill>
                <a:blip r:embed="rId4" cstate="print"/>
                <a:srcRect/>
                <a:stretch>
                  <a:fillRect/>
                </a:stretch>
              </p:blipFill>
              <p:spPr bwMode="auto">
                <a:xfrm>
                  <a:off x="2014538" y="3070890"/>
                  <a:ext cx="542925" cy="719138"/>
                </a:xfrm>
                <a:prstGeom prst="rect">
                  <a:avLst/>
                </a:prstGeom>
                <a:noFill/>
                <a:ln w="9525">
                  <a:noFill/>
                  <a:miter lim="800000"/>
                  <a:headEnd/>
                  <a:tailEnd/>
                </a:ln>
              </p:spPr>
            </p:pic>
            <p:pic>
              <p:nvPicPr>
                <p:cNvPr id="72" name="Picture 97" descr="07"/>
                <p:cNvPicPr>
                  <a:picLocks noChangeAspect="1" noChangeArrowheads="1"/>
                </p:cNvPicPr>
                <p:nvPr/>
              </p:nvPicPr>
              <p:blipFill>
                <a:blip r:embed="rId4" cstate="print"/>
                <a:srcRect/>
                <a:stretch>
                  <a:fillRect/>
                </a:stretch>
              </p:blipFill>
              <p:spPr bwMode="auto">
                <a:xfrm>
                  <a:off x="2517775" y="3070890"/>
                  <a:ext cx="542925" cy="719138"/>
                </a:xfrm>
                <a:prstGeom prst="rect">
                  <a:avLst/>
                </a:prstGeom>
                <a:noFill/>
                <a:ln w="9525">
                  <a:noFill/>
                  <a:miter lim="800000"/>
                  <a:headEnd/>
                  <a:tailEnd/>
                </a:ln>
              </p:spPr>
            </p:pic>
          </p:grpSp>
        </p:grpSp>
        <p:sp>
          <p:nvSpPr>
            <p:cNvPr id="88" name="Line 37"/>
            <p:cNvSpPr>
              <a:spLocks noChangeShapeType="1"/>
            </p:cNvSpPr>
            <p:nvPr/>
          </p:nvSpPr>
          <p:spPr bwMode="auto">
            <a:xfrm flipH="1" flipV="1">
              <a:off x="4455697" y="2190819"/>
              <a:ext cx="1270" cy="51816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89" name="Line 68"/>
            <p:cNvSpPr>
              <a:spLocks noChangeShapeType="1"/>
            </p:cNvSpPr>
            <p:nvPr/>
          </p:nvSpPr>
          <p:spPr bwMode="auto">
            <a:xfrm flipH="1">
              <a:off x="4355976" y="2708920"/>
              <a:ext cx="1" cy="216026"/>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92" name="Line 68"/>
            <p:cNvSpPr>
              <a:spLocks noChangeShapeType="1"/>
            </p:cNvSpPr>
            <p:nvPr/>
          </p:nvSpPr>
          <p:spPr bwMode="auto">
            <a:xfrm flipH="1">
              <a:off x="3995936" y="2708920"/>
              <a:ext cx="979308"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p>
          </p:txBody>
        </p:sp>
        <p:pic>
          <p:nvPicPr>
            <p:cNvPr id="94" name="Picture 97" descr="07"/>
            <p:cNvPicPr>
              <a:picLocks noChangeAspect="1" noChangeArrowheads="1"/>
            </p:cNvPicPr>
            <p:nvPr/>
          </p:nvPicPr>
          <p:blipFill>
            <a:blip r:embed="rId4" cstate="print"/>
            <a:srcRect/>
            <a:stretch>
              <a:fillRect/>
            </a:stretch>
          </p:blipFill>
          <p:spPr bwMode="auto">
            <a:xfrm>
              <a:off x="4211960" y="1772816"/>
              <a:ext cx="434340" cy="575310"/>
            </a:xfrm>
            <a:prstGeom prst="rect">
              <a:avLst/>
            </a:prstGeom>
            <a:noFill/>
            <a:ln w="9525">
              <a:noFill/>
              <a:miter lim="800000"/>
              <a:headEnd/>
              <a:tailEnd/>
            </a:ln>
          </p:spPr>
        </p:pic>
      </p:grpSp>
    </p:spTree>
  </p:cSld>
  <p:clrMapOvr>
    <a:masterClrMapping/>
  </p:clrMapOvr>
  <p:transition>
    <p:pull dir="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Rectangle 2"/>
          <p:cNvSpPr>
            <a:spLocks noGrp="1" noChangeArrowheads="1"/>
          </p:cNvSpPr>
          <p:nvPr>
            <p:ph type="title"/>
          </p:nvPr>
        </p:nvSpPr>
        <p:spPr>
          <a:xfrm>
            <a:off x="395536" y="260648"/>
            <a:ext cx="8229600" cy="1143000"/>
          </a:xfrm>
        </p:spPr>
        <p:txBody>
          <a:bodyPr/>
          <a:lstStyle/>
          <a:p>
            <a:pPr eaLnBrk="1" hangingPunct="1"/>
            <a:r>
              <a:rPr lang="en-US" altLang="zh-CN" sz="3600" dirty="0" smtClean="0"/>
              <a:t>Multicast/Broadcast</a:t>
            </a:r>
            <a:br>
              <a:rPr lang="en-US" altLang="zh-CN" sz="3600" dirty="0" smtClean="0"/>
            </a:br>
            <a:r>
              <a:rPr lang="en-US" altLang="zh-CN" sz="2400" dirty="0" smtClean="0"/>
              <a:t>(Ingress Replication Mode)</a:t>
            </a:r>
          </a:p>
        </p:txBody>
      </p:sp>
      <p:grpSp>
        <p:nvGrpSpPr>
          <p:cNvPr id="103" name="组合 102"/>
          <p:cNvGrpSpPr/>
          <p:nvPr/>
        </p:nvGrpSpPr>
        <p:grpSpPr>
          <a:xfrm>
            <a:off x="1475656" y="1747299"/>
            <a:ext cx="5933459" cy="4062531"/>
            <a:chOff x="1475656" y="1747299"/>
            <a:chExt cx="5933459" cy="4062531"/>
          </a:xfrm>
        </p:grpSpPr>
        <p:sp>
          <p:nvSpPr>
            <p:cNvPr id="64" name="Text Box 103"/>
            <p:cNvSpPr txBox="1">
              <a:spLocks noChangeArrowheads="1"/>
            </p:cNvSpPr>
            <p:nvPr/>
          </p:nvSpPr>
          <p:spPr bwMode="auto">
            <a:xfrm>
              <a:off x="1475656" y="3993948"/>
              <a:ext cx="5933459" cy="1815882"/>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8100000" scaled="1"/>
              <a:tileRect/>
            </a:gra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3">
              <a:schemeClr val="lt1"/>
            </a:lnRef>
            <a:fillRef idx="1">
              <a:schemeClr val="accent2"/>
            </a:fillRef>
            <a:effectRef idx="1">
              <a:schemeClr val="accent2"/>
            </a:effectRef>
            <a:fontRef idx="minor">
              <a:schemeClr val="lt1"/>
            </a:fontRef>
          </p:style>
          <p:txBody>
            <a:bodyPr wrap="square">
              <a:spAutoFit/>
            </a:bodyPr>
            <a:lstStyle/>
            <a:p>
              <a:r>
                <a:rPr lang="en-US" altLang="zh-CN" sz="1000" b="1" dirty="0" smtClean="0"/>
                <a:t>                                                                  </a:t>
              </a:r>
            </a:p>
            <a:p>
              <a:endParaRPr lang="en-US" altLang="zh-CN" sz="1000" b="1" dirty="0" smtClean="0"/>
            </a:p>
            <a:p>
              <a:endParaRPr lang="en-US" altLang="zh-CN" sz="1000" b="1" dirty="0" smtClean="0"/>
            </a:p>
            <a:p>
              <a:r>
                <a:rPr lang="en-US" altLang="zh-CN" sz="1000" b="1" dirty="0" smtClean="0"/>
                <a:t>                                                              </a:t>
              </a:r>
            </a:p>
            <a:p>
              <a:endParaRPr lang="en-US" altLang="zh-CN" sz="1000" b="1" dirty="0" smtClean="0"/>
            </a:p>
            <a:p>
              <a:endParaRPr lang="en-US" altLang="zh-CN" sz="1000" b="1" dirty="0" smtClean="0"/>
            </a:p>
            <a:p>
              <a:endParaRPr lang="en-US" altLang="zh-CN" sz="1000" b="1" dirty="0" smtClean="0"/>
            </a:p>
            <a:p>
              <a:endParaRPr lang="en-US" altLang="zh-CN" sz="1000" b="1" dirty="0" smtClean="0"/>
            </a:p>
            <a:p>
              <a:pPr algn="ctr"/>
              <a:endParaRPr lang="en-US" altLang="zh-CN" sz="1000" b="1" dirty="0" smtClean="0"/>
            </a:p>
            <a:p>
              <a:pPr algn="ctr"/>
              <a:endParaRPr lang="en-US" altLang="zh-CN" sz="1100" b="1" dirty="0" smtClean="0">
                <a:solidFill>
                  <a:schemeClr val="tx1"/>
                </a:solidFill>
              </a:endParaRPr>
            </a:p>
            <a:p>
              <a:pPr algn="ctr"/>
              <a:r>
                <a:rPr lang="en-US" altLang="zh-CN" sz="1100" b="1" dirty="0" smtClean="0">
                  <a:solidFill>
                    <a:schemeClr val="tx1"/>
                  </a:solidFill>
                </a:rPr>
                <a:t>VPN Subnet: 1.1.0.0/16</a:t>
              </a:r>
            </a:p>
          </p:txBody>
        </p:sp>
        <p:sp>
          <p:nvSpPr>
            <p:cNvPr id="68" name="Oval 171"/>
            <p:cNvSpPr>
              <a:spLocks noChangeArrowheads="1"/>
            </p:cNvSpPr>
            <p:nvPr/>
          </p:nvSpPr>
          <p:spPr bwMode="auto">
            <a:xfrm>
              <a:off x="3377064" y="1747299"/>
              <a:ext cx="2016760" cy="1381462"/>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solidFill>
                  <a:schemeClr val="lt1"/>
                </a:solidFill>
                <a:latin typeface="+mn-lt"/>
                <a:ea typeface="+mn-ea"/>
              </a:endParaRPr>
            </a:p>
          </p:txBody>
        </p:sp>
        <p:sp>
          <p:nvSpPr>
            <p:cNvPr id="5122" name="Oval 203"/>
            <p:cNvSpPr>
              <a:spLocks noChangeArrowheads="1"/>
            </p:cNvSpPr>
            <p:nvPr/>
          </p:nvSpPr>
          <p:spPr bwMode="auto">
            <a:xfrm>
              <a:off x="5104859" y="4166768"/>
              <a:ext cx="2016760" cy="1555373"/>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solidFill>
                  <a:schemeClr val="lt1"/>
                </a:solidFill>
                <a:latin typeface="+mn-lt"/>
                <a:ea typeface="+mn-ea"/>
              </a:endParaRPr>
            </a:p>
          </p:txBody>
        </p:sp>
        <p:grpSp>
          <p:nvGrpSpPr>
            <p:cNvPr id="2" name="Group 4"/>
            <p:cNvGrpSpPr>
              <a:grpSpLocks/>
            </p:cNvGrpSpPr>
            <p:nvPr/>
          </p:nvGrpSpPr>
          <p:grpSpPr bwMode="auto">
            <a:xfrm>
              <a:off x="2801079" y="3187598"/>
              <a:ext cx="3110230" cy="1381760"/>
              <a:chOff x="755" y="732"/>
              <a:chExt cx="1898" cy="1412"/>
            </a:xfrm>
          </p:grpSpPr>
          <p:sp>
            <p:nvSpPr>
              <p:cNvPr id="5181" name="Freeform 5"/>
              <p:cNvSpPr>
                <a:spLocks/>
              </p:cNvSpPr>
              <p:nvPr/>
            </p:nvSpPr>
            <p:spPr bwMode="auto">
              <a:xfrm>
                <a:off x="755" y="774"/>
                <a:ext cx="1898" cy="1370"/>
              </a:xfrm>
              <a:custGeom>
                <a:avLst/>
                <a:gdLst>
                  <a:gd name="T0" fmla="*/ 5824 w 1080"/>
                  <a:gd name="T1" fmla="*/ 2110 h 791"/>
                  <a:gd name="T2" fmla="*/ 5733 w 1080"/>
                  <a:gd name="T3" fmla="*/ 1947 h 791"/>
                  <a:gd name="T4" fmla="*/ 5583 w 1080"/>
                  <a:gd name="T5" fmla="*/ 1812 h 791"/>
                  <a:gd name="T6" fmla="*/ 5606 w 1080"/>
                  <a:gd name="T7" fmla="*/ 1725 h 791"/>
                  <a:gd name="T8" fmla="*/ 5618 w 1080"/>
                  <a:gd name="T9" fmla="*/ 1638 h 791"/>
                  <a:gd name="T10" fmla="*/ 5574 w 1080"/>
                  <a:gd name="T11" fmla="*/ 1406 h 791"/>
                  <a:gd name="T12" fmla="*/ 5239 w 1080"/>
                  <a:gd name="T13" fmla="*/ 1013 h 791"/>
                  <a:gd name="T14" fmla="*/ 4645 w 1080"/>
                  <a:gd name="T15" fmla="*/ 790 h 791"/>
                  <a:gd name="T16" fmla="*/ 4249 w 1080"/>
                  <a:gd name="T17" fmla="*/ 431 h 791"/>
                  <a:gd name="T18" fmla="*/ 3703 w 1080"/>
                  <a:gd name="T19" fmla="*/ 87 h 791"/>
                  <a:gd name="T20" fmla="*/ 2909 w 1080"/>
                  <a:gd name="T21" fmla="*/ 5 h 791"/>
                  <a:gd name="T22" fmla="*/ 2329 w 1080"/>
                  <a:gd name="T23" fmla="*/ 126 h 791"/>
                  <a:gd name="T24" fmla="*/ 1872 w 1080"/>
                  <a:gd name="T25" fmla="*/ 385 h 791"/>
                  <a:gd name="T26" fmla="*/ 1627 w 1080"/>
                  <a:gd name="T27" fmla="*/ 611 h 791"/>
                  <a:gd name="T28" fmla="*/ 1513 w 1080"/>
                  <a:gd name="T29" fmla="*/ 610 h 791"/>
                  <a:gd name="T30" fmla="*/ 1390 w 1080"/>
                  <a:gd name="T31" fmla="*/ 611 h 791"/>
                  <a:gd name="T32" fmla="*/ 796 w 1080"/>
                  <a:gd name="T33" fmla="*/ 733 h 791"/>
                  <a:gd name="T34" fmla="*/ 195 w 1080"/>
                  <a:gd name="T35" fmla="*/ 1114 h 791"/>
                  <a:gd name="T36" fmla="*/ 0 w 1080"/>
                  <a:gd name="T37" fmla="*/ 1640 h 791"/>
                  <a:gd name="T38" fmla="*/ 102 w 1080"/>
                  <a:gd name="T39" fmla="*/ 1931 h 791"/>
                  <a:gd name="T40" fmla="*/ 346 w 1080"/>
                  <a:gd name="T41" fmla="*/ 2177 h 791"/>
                  <a:gd name="T42" fmla="*/ 494 w 1080"/>
                  <a:gd name="T43" fmla="*/ 2357 h 791"/>
                  <a:gd name="T44" fmla="*/ 325 w 1080"/>
                  <a:gd name="T45" fmla="*/ 2549 h 791"/>
                  <a:gd name="T46" fmla="*/ 250 w 1080"/>
                  <a:gd name="T47" fmla="*/ 2769 h 791"/>
                  <a:gd name="T48" fmla="*/ 364 w 1080"/>
                  <a:gd name="T49" fmla="*/ 3107 h 791"/>
                  <a:gd name="T50" fmla="*/ 782 w 1080"/>
                  <a:gd name="T51" fmla="*/ 3384 h 791"/>
                  <a:gd name="T52" fmla="*/ 1399 w 1080"/>
                  <a:gd name="T53" fmla="*/ 3462 h 791"/>
                  <a:gd name="T54" fmla="*/ 1420 w 1080"/>
                  <a:gd name="T55" fmla="*/ 3455 h 791"/>
                  <a:gd name="T56" fmla="*/ 1448 w 1080"/>
                  <a:gd name="T57" fmla="*/ 3455 h 791"/>
                  <a:gd name="T58" fmla="*/ 1460 w 1080"/>
                  <a:gd name="T59" fmla="*/ 3462 h 791"/>
                  <a:gd name="T60" fmla="*/ 1460 w 1080"/>
                  <a:gd name="T61" fmla="*/ 3480 h 791"/>
                  <a:gd name="T62" fmla="*/ 1460 w 1080"/>
                  <a:gd name="T63" fmla="*/ 3500 h 791"/>
                  <a:gd name="T64" fmla="*/ 1569 w 1080"/>
                  <a:gd name="T65" fmla="*/ 3767 h 791"/>
                  <a:gd name="T66" fmla="*/ 1965 w 1080"/>
                  <a:gd name="T67" fmla="*/ 4032 h 791"/>
                  <a:gd name="T68" fmla="*/ 2561 w 1080"/>
                  <a:gd name="T69" fmla="*/ 4103 h 791"/>
                  <a:gd name="T70" fmla="*/ 2981 w 1080"/>
                  <a:gd name="T71" fmla="*/ 4011 h 791"/>
                  <a:gd name="T72" fmla="*/ 3304 w 1080"/>
                  <a:gd name="T73" fmla="*/ 3828 h 791"/>
                  <a:gd name="T74" fmla="*/ 3524 w 1080"/>
                  <a:gd name="T75" fmla="*/ 3693 h 791"/>
                  <a:gd name="T76" fmla="*/ 3749 w 1080"/>
                  <a:gd name="T77" fmla="*/ 3746 h 791"/>
                  <a:gd name="T78" fmla="*/ 3991 w 1080"/>
                  <a:gd name="T79" fmla="*/ 3755 h 791"/>
                  <a:gd name="T80" fmla="*/ 4478 w 1080"/>
                  <a:gd name="T81" fmla="*/ 3668 h 791"/>
                  <a:gd name="T82" fmla="*/ 4917 w 1080"/>
                  <a:gd name="T83" fmla="*/ 3393 h 791"/>
                  <a:gd name="T84" fmla="*/ 5065 w 1080"/>
                  <a:gd name="T85" fmla="*/ 3003 h 791"/>
                  <a:gd name="T86" fmla="*/ 5065 w 1080"/>
                  <a:gd name="T87" fmla="*/ 2976 h 791"/>
                  <a:gd name="T88" fmla="*/ 5060 w 1080"/>
                  <a:gd name="T89" fmla="*/ 2960 h 791"/>
                  <a:gd name="T90" fmla="*/ 5227 w 1080"/>
                  <a:gd name="T91" fmla="*/ 2898 h 791"/>
                  <a:gd name="T92" fmla="*/ 5647 w 1080"/>
                  <a:gd name="T93" fmla="*/ 2676 h 791"/>
                  <a:gd name="T94" fmla="*/ 5847 w 1080"/>
                  <a:gd name="T95" fmla="*/ 2349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80"/>
                  <a:gd name="T145" fmla="*/ 0 h 791"/>
                  <a:gd name="T146" fmla="*/ 1080 w 1080"/>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80" h="791">
                    <a:moveTo>
                      <a:pt x="1079" y="428"/>
                    </a:moveTo>
                    <a:lnTo>
                      <a:pt x="1076" y="417"/>
                    </a:lnTo>
                    <a:lnTo>
                      <a:pt x="1073" y="406"/>
                    </a:lnTo>
                    <a:lnTo>
                      <a:pt x="1069" y="395"/>
                    </a:lnTo>
                    <a:lnTo>
                      <a:pt x="1063" y="385"/>
                    </a:lnTo>
                    <a:lnTo>
                      <a:pt x="1056" y="375"/>
                    </a:lnTo>
                    <a:lnTo>
                      <a:pt x="1048" y="366"/>
                    </a:lnTo>
                    <a:lnTo>
                      <a:pt x="1038" y="358"/>
                    </a:lnTo>
                    <a:lnTo>
                      <a:pt x="1029" y="349"/>
                    </a:lnTo>
                    <a:lnTo>
                      <a:pt x="1030" y="344"/>
                    </a:lnTo>
                    <a:lnTo>
                      <a:pt x="1032" y="339"/>
                    </a:lnTo>
                    <a:lnTo>
                      <a:pt x="1033" y="332"/>
                    </a:lnTo>
                    <a:lnTo>
                      <a:pt x="1034" y="327"/>
                    </a:lnTo>
                    <a:lnTo>
                      <a:pt x="1034" y="320"/>
                    </a:lnTo>
                    <a:lnTo>
                      <a:pt x="1035" y="315"/>
                    </a:lnTo>
                    <a:lnTo>
                      <a:pt x="1035" y="308"/>
                    </a:lnTo>
                    <a:lnTo>
                      <a:pt x="1034" y="302"/>
                    </a:lnTo>
                    <a:lnTo>
                      <a:pt x="1027" y="271"/>
                    </a:lnTo>
                    <a:lnTo>
                      <a:pt x="1013" y="243"/>
                    </a:lnTo>
                    <a:lnTo>
                      <a:pt x="993" y="217"/>
                    </a:lnTo>
                    <a:lnTo>
                      <a:pt x="965" y="195"/>
                    </a:lnTo>
                    <a:lnTo>
                      <a:pt x="934" y="176"/>
                    </a:lnTo>
                    <a:lnTo>
                      <a:pt x="896" y="161"/>
                    </a:lnTo>
                    <a:lnTo>
                      <a:pt x="856" y="152"/>
                    </a:lnTo>
                    <a:lnTo>
                      <a:pt x="812" y="146"/>
                    </a:lnTo>
                    <a:lnTo>
                      <a:pt x="801" y="113"/>
                    </a:lnTo>
                    <a:lnTo>
                      <a:pt x="783" y="83"/>
                    </a:lnTo>
                    <a:lnTo>
                      <a:pt x="756" y="56"/>
                    </a:lnTo>
                    <a:lnTo>
                      <a:pt x="721" y="34"/>
                    </a:lnTo>
                    <a:lnTo>
                      <a:pt x="682" y="17"/>
                    </a:lnTo>
                    <a:lnTo>
                      <a:pt x="636" y="5"/>
                    </a:lnTo>
                    <a:lnTo>
                      <a:pt x="588" y="0"/>
                    </a:lnTo>
                    <a:lnTo>
                      <a:pt x="536" y="1"/>
                    </a:lnTo>
                    <a:lnTo>
                      <a:pt x="498" y="5"/>
                    </a:lnTo>
                    <a:lnTo>
                      <a:pt x="462" y="14"/>
                    </a:lnTo>
                    <a:lnTo>
                      <a:pt x="429" y="24"/>
                    </a:lnTo>
                    <a:lnTo>
                      <a:pt x="397" y="39"/>
                    </a:lnTo>
                    <a:lnTo>
                      <a:pt x="370" y="56"/>
                    </a:lnTo>
                    <a:lnTo>
                      <a:pt x="345" y="74"/>
                    </a:lnTo>
                    <a:lnTo>
                      <a:pt x="324" y="96"/>
                    </a:lnTo>
                    <a:lnTo>
                      <a:pt x="308" y="118"/>
                    </a:lnTo>
                    <a:lnTo>
                      <a:pt x="300" y="118"/>
                    </a:lnTo>
                    <a:lnTo>
                      <a:pt x="294" y="118"/>
                    </a:lnTo>
                    <a:lnTo>
                      <a:pt x="286" y="117"/>
                    </a:lnTo>
                    <a:lnTo>
                      <a:pt x="279" y="117"/>
                    </a:lnTo>
                    <a:lnTo>
                      <a:pt x="271" y="117"/>
                    </a:lnTo>
                    <a:lnTo>
                      <a:pt x="264" y="118"/>
                    </a:lnTo>
                    <a:lnTo>
                      <a:pt x="256" y="118"/>
                    </a:lnTo>
                    <a:lnTo>
                      <a:pt x="248" y="118"/>
                    </a:lnTo>
                    <a:lnTo>
                      <a:pt x="196" y="127"/>
                    </a:lnTo>
                    <a:lnTo>
                      <a:pt x="147" y="141"/>
                    </a:lnTo>
                    <a:lnTo>
                      <a:pt x="104" y="160"/>
                    </a:lnTo>
                    <a:lnTo>
                      <a:pt x="67" y="185"/>
                    </a:lnTo>
                    <a:lnTo>
                      <a:pt x="36" y="214"/>
                    </a:lnTo>
                    <a:lnTo>
                      <a:pt x="15" y="245"/>
                    </a:lnTo>
                    <a:lnTo>
                      <a:pt x="3" y="280"/>
                    </a:lnTo>
                    <a:lnTo>
                      <a:pt x="0" y="316"/>
                    </a:lnTo>
                    <a:lnTo>
                      <a:pt x="3" y="335"/>
                    </a:lnTo>
                    <a:lnTo>
                      <a:pt x="9" y="355"/>
                    </a:lnTo>
                    <a:lnTo>
                      <a:pt x="19" y="372"/>
                    </a:lnTo>
                    <a:lnTo>
                      <a:pt x="31" y="390"/>
                    </a:lnTo>
                    <a:lnTo>
                      <a:pt x="46" y="405"/>
                    </a:lnTo>
                    <a:lnTo>
                      <a:pt x="64" y="419"/>
                    </a:lnTo>
                    <a:lnTo>
                      <a:pt x="83" y="432"/>
                    </a:lnTo>
                    <a:lnTo>
                      <a:pt x="105" y="443"/>
                    </a:lnTo>
                    <a:lnTo>
                      <a:pt x="91" y="454"/>
                    </a:lnTo>
                    <a:lnTo>
                      <a:pt x="79" y="466"/>
                    </a:lnTo>
                    <a:lnTo>
                      <a:pt x="69" y="478"/>
                    </a:lnTo>
                    <a:lnTo>
                      <a:pt x="60" y="491"/>
                    </a:lnTo>
                    <a:lnTo>
                      <a:pt x="54" y="505"/>
                    </a:lnTo>
                    <a:lnTo>
                      <a:pt x="49" y="518"/>
                    </a:lnTo>
                    <a:lnTo>
                      <a:pt x="46" y="533"/>
                    </a:lnTo>
                    <a:lnTo>
                      <a:pt x="47" y="547"/>
                    </a:lnTo>
                    <a:lnTo>
                      <a:pt x="53" y="574"/>
                    </a:lnTo>
                    <a:lnTo>
                      <a:pt x="67" y="598"/>
                    </a:lnTo>
                    <a:lnTo>
                      <a:pt x="88" y="620"/>
                    </a:lnTo>
                    <a:lnTo>
                      <a:pt x="114" y="637"/>
                    </a:lnTo>
                    <a:lnTo>
                      <a:pt x="144" y="651"/>
                    </a:lnTo>
                    <a:lnTo>
                      <a:pt x="179" y="661"/>
                    </a:lnTo>
                    <a:lnTo>
                      <a:pt x="217" y="666"/>
                    </a:lnTo>
                    <a:lnTo>
                      <a:pt x="258" y="666"/>
                    </a:lnTo>
                    <a:lnTo>
                      <a:pt x="259" y="666"/>
                    </a:lnTo>
                    <a:lnTo>
                      <a:pt x="260" y="666"/>
                    </a:lnTo>
                    <a:lnTo>
                      <a:pt x="262" y="665"/>
                    </a:lnTo>
                    <a:lnTo>
                      <a:pt x="264" y="665"/>
                    </a:lnTo>
                    <a:lnTo>
                      <a:pt x="265" y="665"/>
                    </a:lnTo>
                    <a:lnTo>
                      <a:pt x="267" y="665"/>
                    </a:lnTo>
                    <a:lnTo>
                      <a:pt x="268" y="665"/>
                    </a:lnTo>
                    <a:lnTo>
                      <a:pt x="269" y="665"/>
                    </a:lnTo>
                    <a:lnTo>
                      <a:pt x="269" y="666"/>
                    </a:lnTo>
                    <a:lnTo>
                      <a:pt x="269" y="667"/>
                    </a:lnTo>
                    <a:lnTo>
                      <a:pt x="269" y="669"/>
                    </a:lnTo>
                    <a:lnTo>
                      <a:pt x="269" y="670"/>
                    </a:lnTo>
                    <a:lnTo>
                      <a:pt x="269" y="672"/>
                    </a:lnTo>
                    <a:lnTo>
                      <a:pt x="269" y="673"/>
                    </a:lnTo>
                    <a:lnTo>
                      <a:pt x="269" y="674"/>
                    </a:lnTo>
                    <a:lnTo>
                      <a:pt x="269" y="676"/>
                    </a:lnTo>
                    <a:lnTo>
                      <a:pt x="275" y="701"/>
                    </a:lnTo>
                    <a:lnTo>
                      <a:pt x="289" y="725"/>
                    </a:lnTo>
                    <a:lnTo>
                      <a:pt x="308" y="745"/>
                    </a:lnTo>
                    <a:lnTo>
                      <a:pt x="333" y="762"/>
                    </a:lnTo>
                    <a:lnTo>
                      <a:pt x="362" y="776"/>
                    </a:lnTo>
                    <a:lnTo>
                      <a:pt x="396" y="785"/>
                    </a:lnTo>
                    <a:lnTo>
                      <a:pt x="433" y="790"/>
                    </a:lnTo>
                    <a:lnTo>
                      <a:pt x="472" y="790"/>
                    </a:lnTo>
                    <a:lnTo>
                      <a:pt x="499" y="786"/>
                    </a:lnTo>
                    <a:lnTo>
                      <a:pt x="524" y="780"/>
                    </a:lnTo>
                    <a:lnTo>
                      <a:pt x="549" y="772"/>
                    </a:lnTo>
                    <a:lnTo>
                      <a:pt x="571" y="762"/>
                    </a:lnTo>
                    <a:lnTo>
                      <a:pt x="592" y="750"/>
                    </a:lnTo>
                    <a:lnTo>
                      <a:pt x="609" y="737"/>
                    </a:lnTo>
                    <a:lnTo>
                      <a:pt x="624" y="722"/>
                    </a:lnTo>
                    <a:lnTo>
                      <a:pt x="636" y="707"/>
                    </a:lnTo>
                    <a:lnTo>
                      <a:pt x="649" y="711"/>
                    </a:lnTo>
                    <a:lnTo>
                      <a:pt x="662" y="715"/>
                    </a:lnTo>
                    <a:lnTo>
                      <a:pt x="676" y="718"/>
                    </a:lnTo>
                    <a:lnTo>
                      <a:pt x="691" y="721"/>
                    </a:lnTo>
                    <a:lnTo>
                      <a:pt x="705" y="722"/>
                    </a:lnTo>
                    <a:lnTo>
                      <a:pt x="720" y="723"/>
                    </a:lnTo>
                    <a:lnTo>
                      <a:pt x="735" y="723"/>
                    </a:lnTo>
                    <a:lnTo>
                      <a:pt x="751" y="722"/>
                    </a:lnTo>
                    <a:lnTo>
                      <a:pt x="789" y="717"/>
                    </a:lnTo>
                    <a:lnTo>
                      <a:pt x="825" y="706"/>
                    </a:lnTo>
                    <a:lnTo>
                      <a:pt x="857" y="692"/>
                    </a:lnTo>
                    <a:lnTo>
                      <a:pt x="884" y="673"/>
                    </a:lnTo>
                    <a:lnTo>
                      <a:pt x="906" y="653"/>
                    </a:lnTo>
                    <a:lnTo>
                      <a:pt x="922" y="630"/>
                    </a:lnTo>
                    <a:lnTo>
                      <a:pt x="932" y="604"/>
                    </a:lnTo>
                    <a:lnTo>
                      <a:pt x="933" y="578"/>
                    </a:lnTo>
                    <a:lnTo>
                      <a:pt x="933" y="577"/>
                    </a:lnTo>
                    <a:lnTo>
                      <a:pt x="933" y="575"/>
                    </a:lnTo>
                    <a:lnTo>
                      <a:pt x="933" y="573"/>
                    </a:lnTo>
                    <a:lnTo>
                      <a:pt x="933" y="572"/>
                    </a:lnTo>
                    <a:lnTo>
                      <a:pt x="932" y="571"/>
                    </a:lnTo>
                    <a:lnTo>
                      <a:pt x="932" y="570"/>
                    </a:lnTo>
                    <a:lnTo>
                      <a:pt x="932" y="569"/>
                    </a:lnTo>
                    <a:lnTo>
                      <a:pt x="932" y="567"/>
                    </a:lnTo>
                    <a:lnTo>
                      <a:pt x="963" y="558"/>
                    </a:lnTo>
                    <a:lnTo>
                      <a:pt x="993" y="546"/>
                    </a:lnTo>
                    <a:lnTo>
                      <a:pt x="1019" y="532"/>
                    </a:lnTo>
                    <a:lnTo>
                      <a:pt x="1040" y="515"/>
                    </a:lnTo>
                    <a:lnTo>
                      <a:pt x="1058" y="495"/>
                    </a:lnTo>
                    <a:lnTo>
                      <a:pt x="1070" y="473"/>
                    </a:lnTo>
                    <a:lnTo>
                      <a:pt x="1077" y="452"/>
                    </a:lnTo>
                    <a:lnTo>
                      <a:pt x="1079" y="428"/>
                    </a:lnTo>
                  </a:path>
                </a:pathLst>
              </a:custGeom>
              <a:solidFill>
                <a:srgbClr val="006699"/>
              </a:solidFill>
              <a:ln w="19050" cap="rnd" cmpd="sng">
                <a:solidFill>
                  <a:srgbClr val="006699"/>
                </a:solidFill>
                <a:round/>
                <a:headEnd/>
                <a:tailEnd/>
              </a:ln>
            </p:spPr>
            <p:txBody>
              <a:bodyPr/>
              <a:lstStyle/>
              <a:p>
                <a:endParaRPr lang="zh-CN" altLang="en-US" sz="1200"/>
              </a:p>
            </p:txBody>
          </p:sp>
          <p:sp>
            <p:nvSpPr>
              <p:cNvPr id="5182" name="Freeform 6"/>
              <p:cNvSpPr>
                <a:spLocks/>
              </p:cNvSpPr>
              <p:nvPr/>
            </p:nvSpPr>
            <p:spPr bwMode="auto">
              <a:xfrm>
                <a:off x="759" y="732"/>
                <a:ext cx="1894" cy="1369"/>
              </a:xfrm>
              <a:custGeom>
                <a:avLst/>
                <a:gdLst>
                  <a:gd name="T0" fmla="*/ 5812 w 1078"/>
                  <a:gd name="T1" fmla="*/ 2099 h 791"/>
                  <a:gd name="T2" fmla="*/ 5722 w 1078"/>
                  <a:gd name="T3" fmla="*/ 1938 h 791"/>
                  <a:gd name="T4" fmla="*/ 5570 w 1078"/>
                  <a:gd name="T5" fmla="*/ 1809 h 791"/>
                  <a:gd name="T6" fmla="*/ 5591 w 1078"/>
                  <a:gd name="T7" fmla="*/ 1722 h 791"/>
                  <a:gd name="T8" fmla="*/ 5603 w 1078"/>
                  <a:gd name="T9" fmla="*/ 1627 h 791"/>
                  <a:gd name="T10" fmla="*/ 5570 w 1078"/>
                  <a:gd name="T11" fmla="*/ 1405 h 791"/>
                  <a:gd name="T12" fmla="*/ 5232 w 1078"/>
                  <a:gd name="T13" fmla="*/ 1007 h 791"/>
                  <a:gd name="T14" fmla="*/ 4630 w 1078"/>
                  <a:gd name="T15" fmla="*/ 782 h 791"/>
                  <a:gd name="T16" fmla="*/ 4236 w 1078"/>
                  <a:gd name="T17" fmla="*/ 426 h 791"/>
                  <a:gd name="T18" fmla="*/ 3690 w 1078"/>
                  <a:gd name="T19" fmla="*/ 87 h 791"/>
                  <a:gd name="T20" fmla="*/ 2908 w 1078"/>
                  <a:gd name="T21" fmla="*/ 0 h 791"/>
                  <a:gd name="T22" fmla="*/ 2316 w 1078"/>
                  <a:gd name="T23" fmla="*/ 126 h 791"/>
                  <a:gd name="T24" fmla="*/ 1871 w 1078"/>
                  <a:gd name="T25" fmla="*/ 384 h 791"/>
                  <a:gd name="T26" fmla="*/ 1627 w 1078"/>
                  <a:gd name="T27" fmla="*/ 611 h 791"/>
                  <a:gd name="T28" fmla="*/ 1504 w 1078"/>
                  <a:gd name="T29" fmla="*/ 606 h 791"/>
                  <a:gd name="T30" fmla="*/ 1383 w 1078"/>
                  <a:gd name="T31" fmla="*/ 611 h 791"/>
                  <a:gd name="T32" fmla="*/ 794 w 1078"/>
                  <a:gd name="T33" fmla="*/ 725 h 791"/>
                  <a:gd name="T34" fmla="*/ 195 w 1078"/>
                  <a:gd name="T35" fmla="*/ 1108 h 791"/>
                  <a:gd name="T36" fmla="*/ 0 w 1078"/>
                  <a:gd name="T37" fmla="*/ 1639 h 791"/>
                  <a:gd name="T38" fmla="*/ 98 w 1078"/>
                  <a:gd name="T39" fmla="*/ 1930 h 791"/>
                  <a:gd name="T40" fmla="*/ 337 w 1078"/>
                  <a:gd name="T41" fmla="*/ 2172 h 791"/>
                  <a:gd name="T42" fmla="*/ 494 w 1078"/>
                  <a:gd name="T43" fmla="*/ 2354 h 791"/>
                  <a:gd name="T44" fmla="*/ 322 w 1078"/>
                  <a:gd name="T45" fmla="*/ 2546 h 791"/>
                  <a:gd name="T46" fmla="*/ 249 w 1078"/>
                  <a:gd name="T47" fmla="*/ 2759 h 791"/>
                  <a:gd name="T48" fmla="*/ 358 w 1078"/>
                  <a:gd name="T49" fmla="*/ 3100 h 791"/>
                  <a:gd name="T50" fmla="*/ 775 w 1078"/>
                  <a:gd name="T51" fmla="*/ 3377 h 791"/>
                  <a:gd name="T52" fmla="*/ 1395 w 1078"/>
                  <a:gd name="T53" fmla="*/ 3455 h 791"/>
                  <a:gd name="T54" fmla="*/ 1416 w 1078"/>
                  <a:gd name="T55" fmla="*/ 3448 h 791"/>
                  <a:gd name="T56" fmla="*/ 1439 w 1078"/>
                  <a:gd name="T57" fmla="*/ 3448 h 791"/>
                  <a:gd name="T58" fmla="*/ 1460 w 1078"/>
                  <a:gd name="T59" fmla="*/ 3455 h 791"/>
                  <a:gd name="T60" fmla="*/ 1455 w 1078"/>
                  <a:gd name="T61" fmla="*/ 3475 h 791"/>
                  <a:gd name="T62" fmla="*/ 1460 w 1078"/>
                  <a:gd name="T63" fmla="*/ 3496 h 791"/>
                  <a:gd name="T64" fmla="*/ 1557 w 1078"/>
                  <a:gd name="T65" fmla="*/ 3754 h 791"/>
                  <a:gd name="T66" fmla="*/ 1963 w 1078"/>
                  <a:gd name="T67" fmla="*/ 4017 h 791"/>
                  <a:gd name="T68" fmla="*/ 2556 w 1078"/>
                  <a:gd name="T69" fmla="*/ 4095 h 791"/>
                  <a:gd name="T70" fmla="*/ 2973 w 1078"/>
                  <a:gd name="T71" fmla="*/ 4001 h 791"/>
                  <a:gd name="T72" fmla="*/ 3303 w 1078"/>
                  <a:gd name="T73" fmla="*/ 3821 h 791"/>
                  <a:gd name="T74" fmla="*/ 3516 w 1078"/>
                  <a:gd name="T75" fmla="*/ 3688 h 791"/>
                  <a:gd name="T76" fmla="*/ 3739 w 1078"/>
                  <a:gd name="T77" fmla="*/ 3731 h 791"/>
                  <a:gd name="T78" fmla="*/ 3985 w 1078"/>
                  <a:gd name="T79" fmla="*/ 3747 h 791"/>
                  <a:gd name="T80" fmla="*/ 4473 w 1078"/>
                  <a:gd name="T81" fmla="*/ 3660 h 791"/>
                  <a:gd name="T82" fmla="*/ 4909 w 1078"/>
                  <a:gd name="T83" fmla="*/ 3385 h 791"/>
                  <a:gd name="T84" fmla="*/ 5053 w 1078"/>
                  <a:gd name="T85" fmla="*/ 2996 h 791"/>
                  <a:gd name="T86" fmla="*/ 5049 w 1078"/>
                  <a:gd name="T87" fmla="*/ 2972 h 791"/>
                  <a:gd name="T88" fmla="*/ 5049 w 1078"/>
                  <a:gd name="T89" fmla="*/ 2951 h 791"/>
                  <a:gd name="T90" fmla="*/ 5223 w 1078"/>
                  <a:gd name="T91" fmla="*/ 2894 h 791"/>
                  <a:gd name="T92" fmla="*/ 5633 w 1078"/>
                  <a:gd name="T93" fmla="*/ 2660 h 791"/>
                  <a:gd name="T94" fmla="*/ 5831 w 1078"/>
                  <a:gd name="T95" fmla="*/ 2333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78"/>
                  <a:gd name="T145" fmla="*/ 0 h 791"/>
                  <a:gd name="T146" fmla="*/ 1078 w 1078"/>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78" h="791">
                    <a:moveTo>
                      <a:pt x="1077" y="428"/>
                    </a:moveTo>
                    <a:lnTo>
                      <a:pt x="1075" y="416"/>
                    </a:lnTo>
                    <a:lnTo>
                      <a:pt x="1072" y="405"/>
                    </a:lnTo>
                    <a:lnTo>
                      <a:pt x="1068" y="395"/>
                    </a:lnTo>
                    <a:lnTo>
                      <a:pt x="1062" y="384"/>
                    </a:lnTo>
                    <a:lnTo>
                      <a:pt x="1055" y="374"/>
                    </a:lnTo>
                    <a:lnTo>
                      <a:pt x="1046" y="366"/>
                    </a:lnTo>
                    <a:lnTo>
                      <a:pt x="1037" y="357"/>
                    </a:lnTo>
                    <a:lnTo>
                      <a:pt x="1027" y="349"/>
                    </a:lnTo>
                    <a:lnTo>
                      <a:pt x="1029" y="344"/>
                    </a:lnTo>
                    <a:lnTo>
                      <a:pt x="1030" y="337"/>
                    </a:lnTo>
                    <a:lnTo>
                      <a:pt x="1031" y="332"/>
                    </a:lnTo>
                    <a:lnTo>
                      <a:pt x="1032" y="325"/>
                    </a:lnTo>
                    <a:lnTo>
                      <a:pt x="1033" y="320"/>
                    </a:lnTo>
                    <a:lnTo>
                      <a:pt x="1033" y="314"/>
                    </a:lnTo>
                    <a:lnTo>
                      <a:pt x="1033" y="307"/>
                    </a:lnTo>
                    <a:lnTo>
                      <a:pt x="1033" y="302"/>
                    </a:lnTo>
                    <a:lnTo>
                      <a:pt x="1027" y="271"/>
                    </a:lnTo>
                    <a:lnTo>
                      <a:pt x="1012" y="242"/>
                    </a:lnTo>
                    <a:lnTo>
                      <a:pt x="992" y="217"/>
                    </a:lnTo>
                    <a:lnTo>
                      <a:pt x="965" y="194"/>
                    </a:lnTo>
                    <a:lnTo>
                      <a:pt x="932" y="176"/>
                    </a:lnTo>
                    <a:lnTo>
                      <a:pt x="895" y="161"/>
                    </a:lnTo>
                    <a:lnTo>
                      <a:pt x="854" y="151"/>
                    </a:lnTo>
                    <a:lnTo>
                      <a:pt x="811" y="146"/>
                    </a:lnTo>
                    <a:lnTo>
                      <a:pt x="801" y="113"/>
                    </a:lnTo>
                    <a:lnTo>
                      <a:pt x="781" y="82"/>
                    </a:lnTo>
                    <a:lnTo>
                      <a:pt x="754" y="56"/>
                    </a:lnTo>
                    <a:lnTo>
                      <a:pt x="720" y="34"/>
                    </a:lnTo>
                    <a:lnTo>
                      <a:pt x="680" y="17"/>
                    </a:lnTo>
                    <a:lnTo>
                      <a:pt x="636" y="5"/>
                    </a:lnTo>
                    <a:lnTo>
                      <a:pt x="587" y="0"/>
                    </a:lnTo>
                    <a:lnTo>
                      <a:pt x="536" y="0"/>
                    </a:lnTo>
                    <a:lnTo>
                      <a:pt x="498" y="5"/>
                    </a:lnTo>
                    <a:lnTo>
                      <a:pt x="461" y="14"/>
                    </a:lnTo>
                    <a:lnTo>
                      <a:pt x="427" y="24"/>
                    </a:lnTo>
                    <a:lnTo>
                      <a:pt x="397" y="39"/>
                    </a:lnTo>
                    <a:lnTo>
                      <a:pt x="369" y="56"/>
                    </a:lnTo>
                    <a:lnTo>
                      <a:pt x="345" y="74"/>
                    </a:lnTo>
                    <a:lnTo>
                      <a:pt x="324" y="95"/>
                    </a:lnTo>
                    <a:lnTo>
                      <a:pt x="308" y="118"/>
                    </a:lnTo>
                    <a:lnTo>
                      <a:pt x="300" y="118"/>
                    </a:lnTo>
                    <a:lnTo>
                      <a:pt x="293" y="117"/>
                    </a:lnTo>
                    <a:lnTo>
                      <a:pt x="285" y="117"/>
                    </a:lnTo>
                    <a:lnTo>
                      <a:pt x="277" y="117"/>
                    </a:lnTo>
                    <a:lnTo>
                      <a:pt x="270" y="117"/>
                    </a:lnTo>
                    <a:lnTo>
                      <a:pt x="263" y="117"/>
                    </a:lnTo>
                    <a:lnTo>
                      <a:pt x="255" y="118"/>
                    </a:lnTo>
                    <a:lnTo>
                      <a:pt x="248" y="118"/>
                    </a:lnTo>
                    <a:lnTo>
                      <a:pt x="195" y="126"/>
                    </a:lnTo>
                    <a:lnTo>
                      <a:pt x="146" y="140"/>
                    </a:lnTo>
                    <a:lnTo>
                      <a:pt x="104" y="160"/>
                    </a:lnTo>
                    <a:lnTo>
                      <a:pt x="66" y="184"/>
                    </a:lnTo>
                    <a:lnTo>
                      <a:pt x="36" y="214"/>
                    </a:lnTo>
                    <a:lnTo>
                      <a:pt x="15" y="245"/>
                    </a:lnTo>
                    <a:lnTo>
                      <a:pt x="2" y="279"/>
                    </a:lnTo>
                    <a:lnTo>
                      <a:pt x="0" y="316"/>
                    </a:lnTo>
                    <a:lnTo>
                      <a:pt x="3" y="335"/>
                    </a:lnTo>
                    <a:lnTo>
                      <a:pt x="9" y="354"/>
                    </a:lnTo>
                    <a:lnTo>
                      <a:pt x="18" y="372"/>
                    </a:lnTo>
                    <a:lnTo>
                      <a:pt x="31" y="389"/>
                    </a:lnTo>
                    <a:lnTo>
                      <a:pt x="45" y="405"/>
                    </a:lnTo>
                    <a:lnTo>
                      <a:pt x="62" y="419"/>
                    </a:lnTo>
                    <a:lnTo>
                      <a:pt x="82" y="432"/>
                    </a:lnTo>
                    <a:lnTo>
                      <a:pt x="104" y="443"/>
                    </a:lnTo>
                    <a:lnTo>
                      <a:pt x="91" y="454"/>
                    </a:lnTo>
                    <a:lnTo>
                      <a:pt x="79" y="466"/>
                    </a:lnTo>
                    <a:lnTo>
                      <a:pt x="68" y="478"/>
                    </a:lnTo>
                    <a:lnTo>
                      <a:pt x="59" y="491"/>
                    </a:lnTo>
                    <a:lnTo>
                      <a:pt x="53" y="504"/>
                    </a:lnTo>
                    <a:lnTo>
                      <a:pt x="48" y="518"/>
                    </a:lnTo>
                    <a:lnTo>
                      <a:pt x="46" y="532"/>
                    </a:lnTo>
                    <a:lnTo>
                      <a:pt x="46" y="547"/>
                    </a:lnTo>
                    <a:lnTo>
                      <a:pt x="53" y="573"/>
                    </a:lnTo>
                    <a:lnTo>
                      <a:pt x="66" y="598"/>
                    </a:lnTo>
                    <a:lnTo>
                      <a:pt x="86" y="619"/>
                    </a:lnTo>
                    <a:lnTo>
                      <a:pt x="112" y="637"/>
                    </a:lnTo>
                    <a:lnTo>
                      <a:pt x="143" y="651"/>
                    </a:lnTo>
                    <a:lnTo>
                      <a:pt x="179" y="661"/>
                    </a:lnTo>
                    <a:lnTo>
                      <a:pt x="217" y="666"/>
                    </a:lnTo>
                    <a:lnTo>
                      <a:pt x="257" y="666"/>
                    </a:lnTo>
                    <a:lnTo>
                      <a:pt x="258" y="665"/>
                    </a:lnTo>
                    <a:lnTo>
                      <a:pt x="260" y="665"/>
                    </a:lnTo>
                    <a:lnTo>
                      <a:pt x="261" y="665"/>
                    </a:lnTo>
                    <a:lnTo>
                      <a:pt x="262" y="665"/>
                    </a:lnTo>
                    <a:lnTo>
                      <a:pt x="264" y="665"/>
                    </a:lnTo>
                    <a:lnTo>
                      <a:pt x="265" y="665"/>
                    </a:lnTo>
                    <a:lnTo>
                      <a:pt x="267" y="665"/>
                    </a:lnTo>
                    <a:lnTo>
                      <a:pt x="269" y="663"/>
                    </a:lnTo>
                    <a:lnTo>
                      <a:pt x="269" y="666"/>
                    </a:lnTo>
                    <a:lnTo>
                      <a:pt x="268" y="667"/>
                    </a:lnTo>
                    <a:lnTo>
                      <a:pt x="268" y="668"/>
                    </a:lnTo>
                    <a:lnTo>
                      <a:pt x="268" y="670"/>
                    </a:lnTo>
                    <a:lnTo>
                      <a:pt x="268" y="671"/>
                    </a:lnTo>
                    <a:lnTo>
                      <a:pt x="269" y="673"/>
                    </a:lnTo>
                    <a:lnTo>
                      <a:pt x="269" y="674"/>
                    </a:lnTo>
                    <a:lnTo>
                      <a:pt x="269" y="675"/>
                    </a:lnTo>
                    <a:lnTo>
                      <a:pt x="274" y="701"/>
                    </a:lnTo>
                    <a:lnTo>
                      <a:pt x="287" y="724"/>
                    </a:lnTo>
                    <a:lnTo>
                      <a:pt x="307" y="745"/>
                    </a:lnTo>
                    <a:lnTo>
                      <a:pt x="332" y="762"/>
                    </a:lnTo>
                    <a:lnTo>
                      <a:pt x="362" y="775"/>
                    </a:lnTo>
                    <a:lnTo>
                      <a:pt x="395" y="785"/>
                    </a:lnTo>
                    <a:lnTo>
                      <a:pt x="432" y="790"/>
                    </a:lnTo>
                    <a:lnTo>
                      <a:pt x="471" y="790"/>
                    </a:lnTo>
                    <a:lnTo>
                      <a:pt x="498" y="785"/>
                    </a:lnTo>
                    <a:lnTo>
                      <a:pt x="524" y="780"/>
                    </a:lnTo>
                    <a:lnTo>
                      <a:pt x="548" y="772"/>
                    </a:lnTo>
                    <a:lnTo>
                      <a:pt x="571" y="762"/>
                    </a:lnTo>
                    <a:lnTo>
                      <a:pt x="590" y="750"/>
                    </a:lnTo>
                    <a:lnTo>
                      <a:pt x="609" y="737"/>
                    </a:lnTo>
                    <a:lnTo>
                      <a:pt x="624" y="722"/>
                    </a:lnTo>
                    <a:lnTo>
                      <a:pt x="636" y="706"/>
                    </a:lnTo>
                    <a:lnTo>
                      <a:pt x="648" y="711"/>
                    </a:lnTo>
                    <a:lnTo>
                      <a:pt x="662" y="715"/>
                    </a:lnTo>
                    <a:lnTo>
                      <a:pt x="675" y="718"/>
                    </a:lnTo>
                    <a:lnTo>
                      <a:pt x="689" y="720"/>
                    </a:lnTo>
                    <a:lnTo>
                      <a:pt x="704" y="722"/>
                    </a:lnTo>
                    <a:lnTo>
                      <a:pt x="719" y="723"/>
                    </a:lnTo>
                    <a:lnTo>
                      <a:pt x="735" y="723"/>
                    </a:lnTo>
                    <a:lnTo>
                      <a:pt x="750" y="722"/>
                    </a:lnTo>
                    <a:lnTo>
                      <a:pt x="789" y="717"/>
                    </a:lnTo>
                    <a:lnTo>
                      <a:pt x="825" y="706"/>
                    </a:lnTo>
                    <a:lnTo>
                      <a:pt x="856" y="692"/>
                    </a:lnTo>
                    <a:lnTo>
                      <a:pt x="883" y="673"/>
                    </a:lnTo>
                    <a:lnTo>
                      <a:pt x="905" y="653"/>
                    </a:lnTo>
                    <a:lnTo>
                      <a:pt x="921" y="629"/>
                    </a:lnTo>
                    <a:lnTo>
                      <a:pt x="930" y="604"/>
                    </a:lnTo>
                    <a:lnTo>
                      <a:pt x="932" y="578"/>
                    </a:lnTo>
                    <a:lnTo>
                      <a:pt x="932" y="577"/>
                    </a:lnTo>
                    <a:lnTo>
                      <a:pt x="931" y="574"/>
                    </a:lnTo>
                    <a:lnTo>
                      <a:pt x="931" y="573"/>
                    </a:lnTo>
                    <a:lnTo>
                      <a:pt x="931" y="572"/>
                    </a:lnTo>
                    <a:lnTo>
                      <a:pt x="931" y="571"/>
                    </a:lnTo>
                    <a:lnTo>
                      <a:pt x="931" y="569"/>
                    </a:lnTo>
                    <a:lnTo>
                      <a:pt x="930" y="568"/>
                    </a:lnTo>
                    <a:lnTo>
                      <a:pt x="930" y="567"/>
                    </a:lnTo>
                    <a:lnTo>
                      <a:pt x="963" y="558"/>
                    </a:lnTo>
                    <a:lnTo>
                      <a:pt x="991" y="546"/>
                    </a:lnTo>
                    <a:lnTo>
                      <a:pt x="1017" y="531"/>
                    </a:lnTo>
                    <a:lnTo>
                      <a:pt x="1039" y="513"/>
                    </a:lnTo>
                    <a:lnTo>
                      <a:pt x="1056" y="495"/>
                    </a:lnTo>
                    <a:lnTo>
                      <a:pt x="1069" y="473"/>
                    </a:lnTo>
                    <a:lnTo>
                      <a:pt x="1075" y="450"/>
                    </a:lnTo>
                    <a:lnTo>
                      <a:pt x="1077" y="428"/>
                    </a:lnTo>
                  </a:path>
                </a:pathLst>
              </a:custGeom>
              <a:solidFill>
                <a:schemeClr val="bg1"/>
              </a:solidFill>
              <a:ln w="19050" cap="rnd" cmpd="sng">
                <a:solidFill>
                  <a:srgbClr val="006699"/>
                </a:solidFill>
                <a:round/>
                <a:headEnd/>
                <a:tailEnd/>
              </a:ln>
            </p:spPr>
            <p:txBody>
              <a:bodyPr/>
              <a:lstStyle/>
              <a:p>
                <a:endParaRPr lang="zh-CN" altLang="en-US" sz="1200"/>
              </a:p>
            </p:txBody>
          </p:sp>
        </p:grpSp>
        <p:sp>
          <p:nvSpPr>
            <p:cNvPr id="5124" name="Oval 171"/>
            <p:cNvSpPr>
              <a:spLocks noChangeArrowheads="1"/>
            </p:cNvSpPr>
            <p:nvPr/>
          </p:nvSpPr>
          <p:spPr bwMode="auto">
            <a:xfrm>
              <a:off x="1590770" y="4166768"/>
              <a:ext cx="2016760" cy="1555373"/>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solidFill>
                  <a:schemeClr val="lt1"/>
                </a:solidFill>
                <a:latin typeface="+mn-lt"/>
                <a:ea typeface="+mn-ea"/>
              </a:endParaRPr>
            </a:p>
          </p:txBody>
        </p:sp>
        <p:sp>
          <p:nvSpPr>
            <p:cNvPr id="5132" name="Text Box 8"/>
            <p:cNvSpPr txBox="1">
              <a:spLocks noChangeArrowheads="1"/>
            </p:cNvSpPr>
            <p:nvPr/>
          </p:nvSpPr>
          <p:spPr bwMode="auto">
            <a:xfrm>
              <a:off x="3707165" y="4051556"/>
              <a:ext cx="1484607" cy="261566"/>
            </a:xfrm>
            <a:prstGeom prst="rect">
              <a:avLst/>
            </a:prstGeom>
            <a:noFill/>
            <a:ln w="9525">
              <a:noFill/>
              <a:miter lim="800000"/>
              <a:headEnd/>
              <a:tailEnd/>
            </a:ln>
          </p:spPr>
          <p:txBody>
            <a:bodyPr wrap="none" lIns="91393" tIns="45698" rIns="91393" bIns="45698">
              <a:spAutoFit/>
            </a:bodyPr>
            <a:lstStyle/>
            <a:p>
              <a:pPr algn="ctr"/>
              <a:r>
                <a:rPr lang="en-US" altLang="zh-CN" sz="1100" b="1" dirty="0" smtClean="0"/>
                <a:t>Ingress Replication</a:t>
              </a:r>
              <a:endParaRPr lang="en-US" altLang="zh-CN" sz="1100" b="1" dirty="0">
                <a:solidFill>
                  <a:srgbClr val="4D4D4D"/>
                </a:solidFill>
              </a:endParaRPr>
            </a:p>
          </p:txBody>
        </p:sp>
        <p:grpSp>
          <p:nvGrpSpPr>
            <p:cNvPr id="3" name="Group 16"/>
            <p:cNvGrpSpPr>
              <a:grpSpLocks/>
            </p:cNvGrpSpPr>
            <p:nvPr/>
          </p:nvGrpSpPr>
          <p:grpSpPr bwMode="auto">
            <a:xfrm>
              <a:off x="2285459" y="3689248"/>
              <a:ext cx="930910" cy="541020"/>
              <a:chOff x="3593" y="4294"/>
              <a:chExt cx="733" cy="426"/>
            </a:xfrm>
          </p:grpSpPr>
          <p:pic>
            <p:nvPicPr>
              <p:cNvPr id="5179" name="Picture 17" descr="05"/>
              <p:cNvPicPr>
                <a:picLocks noChangeAspect="1" noChangeArrowheads="1"/>
              </p:cNvPicPr>
              <p:nvPr/>
            </p:nvPicPr>
            <p:blipFill>
              <a:blip r:embed="rId2" cstate="print"/>
              <a:srcRect/>
              <a:stretch>
                <a:fillRect/>
              </a:stretch>
            </p:blipFill>
            <p:spPr bwMode="auto">
              <a:xfrm>
                <a:off x="3718" y="4294"/>
                <a:ext cx="454" cy="404"/>
              </a:xfrm>
              <a:prstGeom prst="rect">
                <a:avLst/>
              </a:prstGeom>
              <a:noFill/>
              <a:ln w="9525">
                <a:noFill/>
                <a:miter lim="800000"/>
                <a:headEnd/>
                <a:tailEnd/>
              </a:ln>
            </p:spPr>
          </p:pic>
          <p:sp>
            <p:nvSpPr>
              <p:cNvPr id="5180" name="Text Box 18"/>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a:solidFill>
                      <a:schemeClr val="bg1"/>
                    </a:solidFill>
                    <a:latin typeface="FrutigerNext LT BlackCn" pitchFamily="34" charset="0"/>
                    <a:ea typeface="ＭＳ Ｐゴシック" pitchFamily="34" charset="-128"/>
                  </a:rPr>
                  <a:t>PE-1</a:t>
                </a:r>
              </a:p>
            </p:txBody>
          </p:sp>
        </p:grpSp>
        <p:grpSp>
          <p:nvGrpSpPr>
            <p:cNvPr id="4" name="Group 13"/>
            <p:cNvGrpSpPr>
              <a:grpSpLocks/>
            </p:cNvGrpSpPr>
            <p:nvPr/>
          </p:nvGrpSpPr>
          <p:grpSpPr bwMode="auto">
            <a:xfrm>
              <a:off x="5624289" y="3705758"/>
              <a:ext cx="930910" cy="541020"/>
              <a:chOff x="3593" y="4294"/>
              <a:chExt cx="733" cy="426"/>
            </a:xfrm>
          </p:grpSpPr>
          <p:pic>
            <p:nvPicPr>
              <p:cNvPr id="5177" name="Picture 14" descr="05"/>
              <p:cNvPicPr>
                <a:picLocks noChangeAspect="1" noChangeArrowheads="1"/>
              </p:cNvPicPr>
              <p:nvPr/>
            </p:nvPicPr>
            <p:blipFill>
              <a:blip r:embed="rId2" cstate="print"/>
              <a:srcRect/>
              <a:stretch>
                <a:fillRect/>
              </a:stretch>
            </p:blipFill>
            <p:spPr bwMode="auto">
              <a:xfrm>
                <a:off x="3718" y="4294"/>
                <a:ext cx="454" cy="404"/>
              </a:xfrm>
              <a:prstGeom prst="rect">
                <a:avLst/>
              </a:prstGeom>
              <a:noFill/>
              <a:ln w="9525">
                <a:noFill/>
                <a:miter lim="800000"/>
                <a:headEnd/>
                <a:tailEnd/>
              </a:ln>
            </p:spPr>
          </p:pic>
          <p:sp>
            <p:nvSpPr>
              <p:cNvPr id="5178" name="Text Box 15"/>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a:solidFill>
                      <a:schemeClr val="bg1"/>
                    </a:solidFill>
                    <a:latin typeface="FrutigerNext LT BlackCn" pitchFamily="34" charset="0"/>
                    <a:ea typeface="ＭＳ Ｐゴシック" pitchFamily="34" charset="-128"/>
                  </a:rPr>
                  <a:t>PE-2</a:t>
                </a:r>
              </a:p>
            </p:txBody>
          </p:sp>
        </p:grpSp>
        <p:grpSp>
          <p:nvGrpSpPr>
            <p:cNvPr id="5" name="Group 147"/>
            <p:cNvGrpSpPr>
              <a:grpSpLocks/>
            </p:cNvGrpSpPr>
            <p:nvPr/>
          </p:nvGrpSpPr>
          <p:grpSpPr bwMode="auto">
            <a:xfrm>
              <a:off x="5277580" y="3014878"/>
              <a:ext cx="1793240" cy="774700"/>
              <a:chOff x="3469" y="1558"/>
              <a:chExt cx="1412" cy="610"/>
            </a:xfrm>
          </p:grpSpPr>
          <p:sp>
            <p:nvSpPr>
              <p:cNvPr id="5175" name="Text Box 40"/>
              <p:cNvSpPr txBox="1">
                <a:spLocks noChangeArrowheads="1"/>
              </p:cNvSpPr>
              <p:nvPr/>
            </p:nvSpPr>
            <p:spPr bwMode="auto">
              <a:xfrm>
                <a:off x="3469" y="1558"/>
                <a:ext cx="1387" cy="232"/>
              </a:xfrm>
              <a:prstGeom prst="rect">
                <a:avLst/>
              </a:prstGeom>
              <a:noFill/>
              <a:ln w="28575">
                <a:solidFill>
                  <a:srgbClr val="FF0000"/>
                </a:solidFill>
                <a:miter lim="800000"/>
                <a:headEnd/>
                <a:tailEnd/>
              </a:ln>
            </p:spPr>
            <p:txBody>
              <a:bodyPr lIns="78315" tIns="39159" rIns="78315" bIns="39159">
                <a:spAutoFit/>
              </a:bodyPr>
              <a:lstStyle/>
              <a:p>
                <a:pPr defTabSz="784225"/>
                <a:r>
                  <a:rPr lang="en-US" altLang="zh-CN" sz="700" b="1" dirty="0" smtClean="0"/>
                  <a:t>MVRF     MVPN Peer    P-GROUP</a:t>
                </a:r>
              </a:p>
              <a:p>
                <a:pPr defTabSz="784225"/>
                <a:r>
                  <a:rPr lang="en-US" altLang="zh-CN" sz="700" b="1" dirty="0" smtClean="0"/>
                  <a:t>BLUE    {PE-1 ,PE-3}      -----</a:t>
                </a:r>
                <a:endParaRPr lang="en-US" altLang="zh-CN" sz="700" b="1" dirty="0"/>
              </a:p>
            </p:txBody>
          </p:sp>
          <p:sp>
            <p:nvSpPr>
              <p:cNvPr id="5176" name="AutoShape 41"/>
              <p:cNvSpPr>
                <a:spLocks noChangeArrowheads="1"/>
              </p:cNvSpPr>
              <p:nvPr/>
            </p:nvSpPr>
            <p:spPr bwMode="auto">
              <a:xfrm rot="10800000">
                <a:off x="3469" y="1790"/>
                <a:ext cx="1412" cy="378"/>
              </a:xfrm>
              <a:prstGeom prst="flowChartExtract">
                <a:avLst/>
              </a:prstGeom>
              <a:gradFill rotWithShape="1">
                <a:gsLst>
                  <a:gs pos="0">
                    <a:schemeClr val="bg1">
                      <a:alpha val="49001"/>
                    </a:schemeClr>
                  </a:gs>
                  <a:gs pos="100000">
                    <a:srgbClr val="FF0000"/>
                  </a:gs>
                </a:gsLst>
                <a:lin ang="5400000" scaled="1"/>
              </a:gradFill>
              <a:ln w="9525" algn="ctr">
                <a:noFill/>
                <a:miter lim="800000"/>
                <a:headEnd/>
                <a:tailEnd/>
              </a:ln>
            </p:spPr>
            <p:txBody>
              <a:bodyPr rot="10800000" wrap="square" lIns="79200" tIns="39600" rIns="79200" bIns="39600" anchor="ctr">
                <a:spAutoFit/>
              </a:bodyPr>
              <a:lstStyle/>
              <a:p>
                <a:endParaRPr lang="zh-CN" altLang="zh-CN" sz="1050">
                  <a:solidFill>
                    <a:schemeClr val="bg1"/>
                  </a:solidFill>
                  <a:latin typeface="FrutigerNext LT Regular" pitchFamily="34" charset="0"/>
                  <a:ea typeface="ＭＳ Ｐゴシック" pitchFamily="34" charset="-128"/>
                </a:endParaRPr>
              </a:p>
            </p:txBody>
          </p:sp>
        </p:grpSp>
        <p:grpSp>
          <p:nvGrpSpPr>
            <p:cNvPr id="6" name="Group 16"/>
            <p:cNvGrpSpPr>
              <a:grpSpLocks/>
            </p:cNvGrpSpPr>
            <p:nvPr/>
          </p:nvGrpSpPr>
          <p:grpSpPr bwMode="auto">
            <a:xfrm>
              <a:off x="3953128" y="2899070"/>
              <a:ext cx="930910" cy="541020"/>
              <a:chOff x="3593" y="4294"/>
              <a:chExt cx="733" cy="426"/>
            </a:xfrm>
          </p:grpSpPr>
          <p:pic>
            <p:nvPicPr>
              <p:cNvPr id="66" name="Picture 17" descr="05"/>
              <p:cNvPicPr>
                <a:picLocks noChangeAspect="1" noChangeArrowheads="1"/>
              </p:cNvPicPr>
              <p:nvPr/>
            </p:nvPicPr>
            <p:blipFill>
              <a:blip r:embed="rId2" cstate="print"/>
              <a:srcRect/>
              <a:stretch>
                <a:fillRect/>
              </a:stretch>
            </p:blipFill>
            <p:spPr bwMode="auto">
              <a:xfrm>
                <a:off x="3718" y="4294"/>
                <a:ext cx="454" cy="404"/>
              </a:xfrm>
              <a:prstGeom prst="rect">
                <a:avLst/>
              </a:prstGeom>
              <a:noFill/>
              <a:ln w="9525">
                <a:noFill/>
                <a:miter lim="800000"/>
                <a:headEnd/>
                <a:tailEnd/>
              </a:ln>
            </p:spPr>
          </p:pic>
          <p:sp>
            <p:nvSpPr>
              <p:cNvPr id="67" name="Text Box 18"/>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dirty="0" smtClean="0">
                    <a:solidFill>
                      <a:schemeClr val="bg1"/>
                    </a:solidFill>
                    <a:latin typeface="FrutigerNext LT BlackCn" pitchFamily="34" charset="0"/>
                    <a:ea typeface="ＭＳ Ｐゴシック" pitchFamily="34" charset="-128"/>
                  </a:rPr>
                  <a:t>PE-3</a:t>
                </a:r>
                <a:endParaRPr lang="en-US" altLang="zh-CN" sz="1000" b="1" dirty="0">
                  <a:solidFill>
                    <a:schemeClr val="bg1"/>
                  </a:solidFill>
                  <a:latin typeface="FrutigerNext LT BlackCn" pitchFamily="34" charset="0"/>
                  <a:ea typeface="ＭＳ Ｐゴシック" pitchFamily="34" charset="-128"/>
                </a:endParaRPr>
              </a:p>
            </p:txBody>
          </p:sp>
        </p:grpSp>
        <p:grpSp>
          <p:nvGrpSpPr>
            <p:cNvPr id="7" name="Group 147"/>
            <p:cNvGrpSpPr>
              <a:grpSpLocks/>
            </p:cNvGrpSpPr>
            <p:nvPr/>
          </p:nvGrpSpPr>
          <p:grpSpPr bwMode="auto">
            <a:xfrm>
              <a:off x="1821691" y="3014282"/>
              <a:ext cx="1793240" cy="774700"/>
              <a:chOff x="3469" y="1558"/>
              <a:chExt cx="1412" cy="610"/>
            </a:xfrm>
          </p:grpSpPr>
          <p:sp>
            <p:nvSpPr>
              <p:cNvPr id="75" name="Text Box 40"/>
              <p:cNvSpPr txBox="1">
                <a:spLocks noChangeArrowheads="1"/>
              </p:cNvSpPr>
              <p:nvPr/>
            </p:nvSpPr>
            <p:spPr bwMode="auto">
              <a:xfrm>
                <a:off x="3469" y="1558"/>
                <a:ext cx="1387" cy="232"/>
              </a:xfrm>
              <a:prstGeom prst="rect">
                <a:avLst/>
              </a:prstGeom>
              <a:noFill/>
              <a:ln w="28575">
                <a:solidFill>
                  <a:srgbClr val="FF0000"/>
                </a:solidFill>
                <a:miter lim="800000"/>
                <a:headEnd/>
                <a:tailEnd/>
              </a:ln>
            </p:spPr>
            <p:txBody>
              <a:bodyPr lIns="78315" tIns="39159" rIns="78315" bIns="39159">
                <a:spAutoFit/>
              </a:bodyPr>
              <a:lstStyle/>
              <a:p>
                <a:pPr defTabSz="784225"/>
                <a:r>
                  <a:rPr lang="en-US" altLang="zh-CN" sz="700" b="1" dirty="0" smtClean="0"/>
                  <a:t>MVRF     MVPN Peer   P-GROUP</a:t>
                </a:r>
              </a:p>
              <a:p>
                <a:pPr defTabSz="784225"/>
                <a:r>
                  <a:rPr lang="en-US" altLang="zh-CN" sz="700" b="1" dirty="0" smtClean="0"/>
                  <a:t>BLUE    {PE-2,PE-3}      -----</a:t>
                </a:r>
                <a:endParaRPr lang="en-US" altLang="zh-CN" sz="700" b="1" dirty="0"/>
              </a:p>
            </p:txBody>
          </p:sp>
          <p:sp>
            <p:nvSpPr>
              <p:cNvPr id="76" name="AutoShape 41"/>
              <p:cNvSpPr>
                <a:spLocks noChangeArrowheads="1"/>
              </p:cNvSpPr>
              <p:nvPr/>
            </p:nvSpPr>
            <p:spPr bwMode="auto">
              <a:xfrm rot="10800000">
                <a:off x="3469" y="1790"/>
                <a:ext cx="1412" cy="378"/>
              </a:xfrm>
              <a:prstGeom prst="flowChartExtract">
                <a:avLst/>
              </a:prstGeom>
              <a:gradFill rotWithShape="1">
                <a:gsLst>
                  <a:gs pos="0">
                    <a:schemeClr val="bg1">
                      <a:alpha val="49001"/>
                    </a:schemeClr>
                  </a:gs>
                  <a:gs pos="100000">
                    <a:srgbClr val="FF0000"/>
                  </a:gs>
                </a:gsLst>
                <a:lin ang="5400000" scaled="1"/>
              </a:gradFill>
              <a:ln w="9525" algn="ctr">
                <a:noFill/>
                <a:miter lim="800000"/>
                <a:headEnd/>
                <a:tailEnd/>
              </a:ln>
            </p:spPr>
            <p:txBody>
              <a:bodyPr rot="10800000" wrap="square" lIns="79200" tIns="39600" rIns="79200" bIns="39600" anchor="ctr">
                <a:spAutoFit/>
              </a:bodyPr>
              <a:lstStyle/>
              <a:p>
                <a:endParaRPr lang="zh-CN" altLang="zh-CN" sz="1050">
                  <a:solidFill>
                    <a:schemeClr val="bg1"/>
                  </a:solidFill>
                  <a:latin typeface="FrutigerNext LT Regular" pitchFamily="34" charset="0"/>
                  <a:ea typeface="ＭＳ Ｐゴシック" pitchFamily="34" charset="-128"/>
                </a:endParaRPr>
              </a:p>
            </p:txBody>
          </p:sp>
        </p:grpSp>
        <p:sp>
          <p:nvSpPr>
            <p:cNvPr id="86" name="Text Box 40"/>
            <p:cNvSpPr txBox="1">
              <a:spLocks noChangeArrowheads="1"/>
            </p:cNvSpPr>
            <p:nvPr/>
          </p:nvSpPr>
          <p:spPr bwMode="auto">
            <a:xfrm>
              <a:off x="5392891" y="2208150"/>
              <a:ext cx="1761490" cy="294526"/>
            </a:xfrm>
            <a:prstGeom prst="rect">
              <a:avLst/>
            </a:prstGeom>
            <a:noFill/>
            <a:ln w="28575">
              <a:solidFill>
                <a:srgbClr val="FF0000"/>
              </a:solidFill>
              <a:miter lim="800000"/>
              <a:headEnd/>
              <a:tailEnd/>
            </a:ln>
          </p:spPr>
          <p:txBody>
            <a:bodyPr lIns="78315" tIns="39159" rIns="78315" bIns="39159">
              <a:spAutoFit/>
            </a:bodyPr>
            <a:lstStyle/>
            <a:p>
              <a:pPr defTabSz="784225"/>
              <a:r>
                <a:rPr lang="en-US" altLang="zh-CN" sz="700" b="1" dirty="0" smtClean="0"/>
                <a:t>MVRF     MVPN Peer    P-GROUP</a:t>
              </a:r>
            </a:p>
            <a:p>
              <a:pPr defTabSz="784225"/>
              <a:r>
                <a:rPr lang="en-US" altLang="zh-CN" sz="700" b="1" dirty="0" smtClean="0"/>
                <a:t>BLUE    {PE-1 ,PE-2}      -----</a:t>
              </a:r>
              <a:endParaRPr lang="en-US" altLang="zh-CN" sz="700" b="1" dirty="0"/>
            </a:p>
          </p:txBody>
        </p:sp>
        <p:cxnSp>
          <p:nvCxnSpPr>
            <p:cNvPr id="90" name="直接箭头连接符 89"/>
            <p:cNvCxnSpPr/>
            <p:nvPr/>
          </p:nvCxnSpPr>
          <p:spPr>
            <a:xfrm flipV="1">
              <a:off x="4528795" y="2323363"/>
              <a:ext cx="864096" cy="691277"/>
            </a:xfrm>
            <a:prstGeom prst="straightConnector1">
              <a:avLst/>
            </a:prstGeom>
            <a:noFill/>
            <a:ln w="57150">
              <a:solidFill>
                <a:srgbClr val="FF0000"/>
              </a:solidFill>
              <a:round/>
              <a:headEnd/>
              <a:tailEnd type="triangle" w="med" len="med"/>
            </a:ln>
            <a:effectLst>
              <a:outerShdw dist="107763" dir="8100000" algn="ctr" rotWithShape="0">
                <a:schemeClr val="bg2">
                  <a:alpha val="50000"/>
                </a:schemeClr>
              </a:outerShdw>
            </a:effectLst>
          </p:spPr>
        </p:cxnSp>
        <p:sp>
          <p:nvSpPr>
            <p:cNvPr id="95" name="Rectangle 114"/>
            <p:cNvSpPr>
              <a:spLocks noChangeArrowheads="1"/>
            </p:cNvSpPr>
            <p:nvPr/>
          </p:nvSpPr>
          <p:spPr bwMode="auto">
            <a:xfrm>
              <a:off x="2166933" y="2035331"/>
              <a:ext cx="1267460" cy="172720"/>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dirty="0" smtClean="0">
                  <a:ea typeface="宋体" pitchFamily="2" charset="-122"/>
                </a:rPr>
                <a:t>C-Multicast</a:t>
              </a:r>
              <a:endParaRPr lang="en-US" altLang="zh-CN" sz="1000" b="1" dirty="0">
                <a:ea typeface="宋体" pitchFamily="2" charset="-122"/>
              </a:endParaRPr>
            </a:p>
          </p:txBody>
        </p:sp>
        <p:sp>
          <p:nvSpPr>
            <p:cNvPr id="96" name="Line 165"/>
            <p:cNvSpPr>
              <a:spLocks noChangeShapeType="1"/>
            </p:cNvSpPr>
            <p:nvPr/>
          </p:nvSpPr>
          <p:spPr bwMode="auto">
            <a:xfrm>
              <a:off x="2800603" y="2208349"/>
              <a:ext cx="0" cy="345638"/>
            </a:xfrm>
            <a:prstGeom prst="line">
              <a:avLst/>
            </a:prstGeom>
            <a:noFill/>
            <a:ln w="57150">
              <a:solidFill>
                <a:schemeClr val="tx1"/>
              </a:solidFill>
              <a:round/>
              <a:headEnd/>
              <a:tailEnd type="triangle" w="med" len="med"/>
            </a:ln>
            <a:effectLst>
              <a:outerShdw dist="107763" dir="8100000" algn="ctr" rotWithShape="0">
                <a:schemeClr val="bg2">
                  <a:alpha val="50000"/>
                </a:schemeClr>
              </a:outerShdw>
            </a:effectLst>
          </p:spPr>
          <p:txBody>
            <a:bodyPr/>
            <a:lstStyle/>
            <a:p>
              <a:pPr>
                <a:defRPr/>
              </a:pPr>
              <a:endParaRPr lang="zh-CN" altLang="en-US" sz="1200">
                <a:ea typeface="宋体" pitchFamily="2" charset="-122"/>
              </a:endParaRPr>
            </a:p>
          </p:txBody>
        </p:sp>
        <p:grpSp>
          <p:nvGrpSpPr>
            <p:cNvPr id="9" name="Group 205"/>
            <p:cNvGrpSpPr>
              <a:grpSpLocks/>
            </p:cNvGrpSpPr>
            <p:nvPr/>
          </p:nvGrpSpPr>
          <p:grpSpPr bwMode="auto">
            <a:xfrm>
              <a:off x="4528795" y="3417885"/>
              <a:ext cx="1267460" cy="518160"/>
              <a:chOff x="204" y="1888"/>
              <a:chExt cx="998" cy="408"/>
            </a:xfrm>
          </p:grpSpPr>
          <p:sp>
            <p:nvSpPr>
              <p:cNvPr id="99" name="Rectangle 112"/>
              <p:cNvSpPr>
                <a:spLocks noChangeArrowheads="1"/>
              </p:cNvSpPr>
              <p:nvPr/>
            </p:nvSpPr>
            <p:spPr bwMode="auto">
              <a:xfrm>
                <a:off x="204" y="1888"/>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dirty="0" smtClean="0">
                    <a:ea typeface="宋体" pitchFamily="2" charset="-122"/>
                  </a:rPr>
                  <a:t>C-Multicast</a:t>
                </a:r>
                <a:endParaRPr lang="en-US" altLang="zh-CN" sz="1000" b="1" dirty="0">
                  <a:ea typeface="宋体" pitchFamily="2" charset="-122"/>
                </a:endParaRPr>
              </a:p>
            </p:txBody>
          </p:sp>
          <p:sp>
            <p:nvSpPr>
              <p:cNvPr id="100" name="Rectangle 181"/>
              <p:cNvSpPr>
                <a:spLocks noChangeArrowheads="1"/>
              </p:cNvSpPr>
              <p:nvPr/>
            </p:nvSpPr>
            <p:spPr bwMode="auto">
              <a:xfrm>
                <a:off x="204" y="2024"/>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dirty="0" smtClean="0">
                    <a:ea typeface="宋体" pitchFamily="2" charset="-122"/>
                  </a:rPr>
                  <a:t>VPN ID</a:t>
                </a:r>
                <a:endParaRPr lang="en-US" altLang="zh-CN" sz="1000" b="1" dirty="0">
                  <a:ea typeface="宋体" pitchFamily="2" charset="-122"/>
                </a:endParaRPr>
              </a:p>
            </p:txBody>
          </p:sp>
          <p:sp>
            <p:nvSpPr>
              <p:cNvPr id="101" name="Rectangle 114"/>
              <p:cNvSpPr>
                <a:spLocks noChangeArrowheads="1"/>
              </p:cNvSpPr>
              <p:nvPr/>
            </p:nvSpPr>
            <p:spPr bwMode="auto">
              <a:xfrm>
                <a:off x="204" y="2160"/>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dirty="0" smtClean="0">
                    <a:ea typeface="宋体" pitchFamily="2" charset="-122"/>
                  </a:rPr>
                  <a:t>Tunnel to PE-2</a:t>
                </a:r>
                <a:endParaRPr lang="en-US" altLang="zh-CN" sz="1000" b="1" dirty="0">
                  <a:ea typeface="宋体" pitchFamily="2" charset="-122"/>
                </a:endParaRPr>
              </a:p>
            </p:txBody>
          </p:sp>
        </p:grpSp>
        <p:sp>
          <p:nvSpPr>
            <p:cNvPr id="58" name="Line 165"/>
            <p:cNvSpPr>
              <a:spLocks noChangeShapeType="1"/>
            </p:cNvSpPr>
            <p:nvPr/>
          </p:nvSpPr>
          <p:spPr bwMode="auto">
            <a:xfrm flipH="1">
              <a:off x="2858210" y="3590704"/>
              <a:ext cx="288032" cy="172819"/>
            </a:xfrm>
            <a:prstGeom prst="line">
              <a:avLst/>
            </a:prstGeom>
            <a:noFill/>
            <a:ln w="57150">
              <a:solidFill>
                <a:schemeClr val="tx1"/>
              </a:solidFill>
              <a:round/>
              <a:headEnd/>
              <a:tailEnd type="triangle" w="med" len="med"/>
            </a:ln>
            <a:effectLst>
              <a:outerShdw dist="107763" dir="8100000" algn="ctr" rotWithShape="0">
                <a:schemeClr val="bg2">
                  <a:alpha val="50000"/>
                </a:schemeClr>
              </a:outerShdw>
            </a:effectLst>
          </p:spPr>
          <p:txBody>
            <a:bodyPr/>
            <a:lstStyle/>
            <a:p>
              <a:pPr>
                <a:defRPr/>
              </a:pPr>
              <a:endParaRPr lang="zh-CN" altLang="en-US" sz="1200">
                <a:ea typeface="宋体" pitchFamily="2" charset="-122"/>
              </a:endParaRPr>
            </a:p>
          </p:txBody>
        </p:sp>
        <p:grpSp>
          <p:nvGrpSpPr>
            <p:cNvPr id="59" name="Group 205"/>
            <p:cNvGrpSpPr>
              <a:grpSpLocks/>
            </p:cNvGrpSpPr>
            <p:nvPr/>
          </p:nvGrpSpPr>
          <p:grpSpPr bwMode="auto">
            <a:xfrm>
              <a:off x="3088635" y="3417885"/>
              <a:ext cx="1267460" cy="518160"/>
              <a:chOff x="204" y="1888"/>
              <a:chExt cx="998" cy="408"/>
            </a:xfrm>
          </p:grpSpPr>
          <p:sp>
            <p:nvSpPr>
              <p:cNvPr id="60" name="Rectangle 112"/>
              <p:cNvSpPr>
                <a:spLocks noChangeArrowheads="1"/>
              </p:cNvSpPr>
              <p:nvPr/>
            </p:nvSpPr>
            <p:spPr bwMode="auto">
              <a:xfrm>
                <a:off x="204" y="1888"/>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dirty="0" smtClean="0">
                    <a:ea typeface="宋体" pitchFamily="2" charset="-122"/>
                  </a:rPr>
                  <a:t>C-Multicast</a:t>
                </a:r>
                <a:endParaRPr lang="en-US" altLang="zh-CN" sz="1000" b="1" dirty="0">
                  <a:ea typeface="宋体" pitchFamily="2" charset="-122"/>
                </a:endParaRPr>
              </a:p>
            </p:txBody>
          </p:sp>
          <p:sp>
            <p:nvSpPr>
              <p:cNvPr id="61" name="Rectangle 181"/>
              <p:cNvSpPr>
                <a:spLocks noChangeArrowheads="1"/>
              </p:cNvSpPr>
              <p:nvPr/>
            </p:nvSpPr>
            <p:spPr bwMode="auto">
              <a:xfrm>
                <a:off x="204" y="2024"/>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dirty="0" smtClean="0">
                    <a:ea typeface="宋体" pitchFamily="2" charset="-122"/>
                  </a:rPr>
                  <a:t>VPN ID</a:t>
                </a:r>
                <a:endParaRPr lang="en-US" altLang="zh-CN" sz="1000" b="1" dirty="0">
                  <a:ea typeface="宋体" pitchFamily="2" charset="-122"/>
                </a:endParaRPr>
              </a:p>
            </p:txBody>
          </p:sp>
          <p:sp>
            <p:nvSpPr>
              <p:cNvPr id="62" name="Rectangle 114"/>
              <p:cNvSpPr>
                <a:spLocks noChangeArrowheads="1"/>
              </p:cNvSpPr>
              <p:nvPr/>
            </p:nvSpPr>
            <p:spPr bwMode="auto">
              <a:xfrm>
                <a:off x="204" y="2160"/>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dirty="0" smtClean="0">
                    <a:ea typeface="宋体" pitchFamily="2" charset="-122"/>
                  </a:rPr>
                  <a:t>Tunnel to PE-1</a:t>
                </a:r>
                <a:endParaRPr lang="en-US" altLang="zh-CN" sz="1000" b="1" dirty="0">
                  <a:ea typeface="宋体" pitchFamily="2" charset="-122"/>
                </a:endParaRPr>
              </a:p>
            </p:txBody>
          </p:sp>
        </p:grpSp>
        <p:sp>
          <p:nvSpPr>
            <p:cNvPr id="63" name="Line 165"/>
            <p:cNvSpPr>
              <a:spLocks noChangeShapeType="1"/>
            </p:cNvSpPr>
            <p:nvPr/>
          </p:nvSpPr>
          <p:spPr bwMode="auto">
            <a:xfrm>
              <a:off x="5796136" y="3590704"/>
              <a:ext cx="223718" cy="223718"/>
            </a:xfrm>
            <a:prstGeom prst="line">
              <a:avLst/>
            </a:prstGeom>
            <a:noFill/>
            <a:ln w="57150">
              <a:solidFill>
                <a:schemeClr val="tx1"/>
              </a:solidFill>
              <a:round/>
              <a:headEnd/>
              <a:tailEnd type="triangle" w="med" len="med"/>
            </a:ln>
            <a:effectLst>
              <a:outerShdw dist="107763" dir="8100000" algn="ctr" rotWithShape="0">
                <a:schemeClr val="bg2">
                  <a:alpha val="50000"/>
                </a:schemeClr>
              </a:outerShdw>
            </a:effectLst>
          </p:spPr>
          <p:txBody>
            <a:bodyPr/>
            <a:lstStyle/>
            <a:p>
              <a:pPr>
                <a:defRPr/>
              </a:pPr>
              <a:endParaRPr lang="zh-CN" altLang="en-US" sz="1200">
                <a:ea typeface="宋体" pitchFamily="2" charset="-122"/>
              </a:endParaRPr>
            </a:p>
          </p:txBody>
        </p:sp>
        <p:sp>
          <p:nvSpPr>
            <p:cNvPr id="65" name="Text Box 103"/>
            <p:cNvSpPr txBox="1">
              <a:spLocks noChangeArrowheads="1"/>
            </p:cNvSpPr>
            <p:nvPr/>
          </p:nvSpPr>
          <p:spPr bwMode="auto">
            <a:xfrm>
              <a:off x="1547664" y="4339588"/>
              <a:ext cx="1104884" cy="246221"/>
            </a:xfrm>
            <a:prstGeom prst="rect">
              <a:avLst/>
            </a:prstGeom>
            <a:noFill/>
            <a:ln w="9525">
              <a:noFill/>
              <a:miter lim="800000"/>
              <a:headEnd/>
              <a:tailEnd/>
            </a:ln>
          </p:spPr>
          <p:txBody>
            <a:bodyPr wrap="square">
              <a:spAutoFit/>
            </a:bodyPr>
            <a:lstStyle/>
            <a:p>
              <a:r>
                <a:rPr lang="en-US" altLang="zh-CN" sz="1000" b="1" dirty="0"/>
                <a:t>VPN </a:t>
              </a:r>
              <a:r>
                <a:rPr lang="en-US" altLang="zh-CN" sz="1000" b="1" dirty="0" smtClean="0"/>
                <a:t>Site #1</a:t>
              </a:r>
              <a:endParaRPr lang="en-US" altLang="zh-CN" sz="1000" b="1" dirty="0"/>
            </a:p>
          </p:txBody>
        </p:sp>
        <p:sp>
          <p:nvSpPr>
            <p:cNvPr id="70" name="Text Box 103"/>
            <p:cNvSpPr txBox="1">
              <a:spLocks noChangeArrowheads="1"/>
            </p:cNvSpPr>
            <p:nvPr/>
          </p:nvSpPr>
          <p:spPr bwMode="auto">
            <a:xfrm>
              <a:off x="6141774" y="4281981"/>
              <a:ext cx="893193" cy="246221"/>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#2</a:t>
              </a:r>
              <a:endParaRPr lang="en-US" altLang="zh-CN" sz="1000" b="1" dirty="0"/>
            </a:p>
          </p:txBody>
        </p:sp>
        <p:sp>
          <p:nvSpPr>
            <p:cNvPr id="72" name="Text Box 103"/>
            <p:cNvSpPr txBox="1">
              <a:spLocks noChangeArrowheads="1"/>
            </p:cNvSpPr>
            <p:nvPr/>
          </p:nvSpPr>
          <p:spPr bwMode="auto">
            <a:xfrm>
              <a:off x="4586400" y="1977725"/>
              <a:ext cx="993711" cy="246221"/>
            </a:xfrm>
            <a:prstGeom prst="rect">
              <a:avLst/>
            </a:prstGeom>
            <a:noFill/>
            <a:ln w="9525">
              <a:noFill/>
              <a:miter lim="800000"/>
              <a:headEnd/>
              <a:tailEnd/>
            </a:ln>
          </p:spPr>
          <p:txBody>
            <a:bodyPr wrap="square">
              <a:spAutoFit/>
            </a:bodyPr>
            <a:lstStyle/>
            <a:p>
              <a:r>
                <a:rPr lang="en-US" altLang="zh-CN" sz="1000" b="1" dirty="0"/>
                <a:t>VPN </a:t>
              </a:r>
              <a:r>
                <a:rPr lang="en-US" altLang="zh-CN" sz="1000" b="1" dirty="0" smtClean="0"/>
                <a:t>Site #3</a:t>
              </a:r>
              <a:endParaRPr lang="en-US" altLang="zh-CN" sz="1000" b="1" dirty="0"/>
            </a:p>
          </p:txBody>
        </p:sp>
        <p:grpSp>
          <p:nvGrpSpPr>
            <p:cNvPr id="73" name="组合 72"/>
            <p:cNvGrpSpPr/>
            <p:nvPr/>
          </p:nvGrpSpPr>
          <p:grpSpPr>
            <a:xfrm>
              <a:off x="2166933" y="4166768"/>
              <a:ext cx="4465438" cy="1383344"/>
              <a:chOff x="2014538" y="2060848"/>
              <a:chExt cx="5581798" cy="1729180"/>
            </a:xfrm>
          </p:grpSpPr>
          <p:grpSp>
            <p:nvGrpSpPr>
              <p:cNvPr id="74" name="组合 52"/>
              <p:cNvGrpSpPr/>
              <p:nvPr/>
            </p:nvGrpSpPr>
            <p:grpSpPr>
              <a:xfrm>
                <a:off x="2051720" y="2060848"/>
                <a:ext cx="1224135" cy="1155178"/>
                <a:chOff x="1763687" y="3573463"/>
                <a:chExt cx="1224135" cy="1155178"/>
              </a:xfrm>
            </p:grpSpPr>
            <p:sp>
              <p:nvSpPr>
                <p:cNvPr id="92" name="Line 37"/>
                <p:cNvSpPr>
                  <a:spLocks noChangeShapeType="1"/>
                </p:cNvSpPr>
                <p:nvPr/>
              </p:nvSpPr>
              <p:spPr bwMode="auto">
                <a:xfrm flipH="1" flipV="1">
                  <a:off x="2338388" y="3573463"/>
                  <a:ext cx="1587" cy="64770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93" name="Line 68"/>
                <p:cNvSpPr>
                  <a:spLocks noChangeShapeType="1"/>
                </p:cNvSpPr>
                <p:nvPr/>
              </p:nvSpPr>
              <p:spPr bwMode="auto">
                <a:xfrm>
                  <a:off x="2123728" y="4221087"/>
                  <a:ext cx="347" cy="506487"/>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94" name="Line 164"/>
                <p:cNvSpPr>
                  <a:spLocks noChangeShapeType="1"/>
                </p:cNvSpPr>
                <p:nvPr/>
              </p:nvSpPr>
              <p:spPr bwMode="auto">
                <a:xfrm flipH="1">
                  <a:off x="2555776" y="4221088"/>
                  <a:ext cx="0" cy="507553"/>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97" name="Line 68"/>
                <p:cNvSpPr>
                  <a:spLocks noChangeShapeType="1"/>
                </p:cNvSpPr>
                <p:nvPr/>
              </p:nvSpPr>
              <p:spPr bwMode="auto">
                <a:xfrm flipH="1">
                  <a:off x="1763687" y="4221089"/>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p>
              </p:txBody>
            </p:sp>
          </p:grpSp>
          <p:grpSp>
            <p:nvGrpSpPr>
              <p:cNvPr id="79" name="组合 63"/>
              <p:cNvGrpSpPr/>
              <p:nvPr/>
            </p:nvGrpSpPr>
            <p:grpSpPr>
              <a:xfrm>
                <a:off x="6372201" y="2087834"/>
                <a:ext cx="1224135" cy="1165225"/>
                <a:chOff x="6084168" y="3600449"/>
                <a:chExt cx="1224135" cy="1165225"/>
              </a:xfrm>
            </p:grpSpPr>
            <p:sp>
              <p:nvSpPr>
                <p:cNvPr id="87" name="Line 40"/>
                <p:cNvSpPr>
                  <a:spLocks noChangeShapeType="1"/>
                </p:cNvSpPr>
                <p:nvPr/>
              </p:nvSpPr>
              <p:spPr bwMode="auto">
                <a:xfrm flipV="1">
                  <a:off x="6660232" y="3600449"/>
                  <a:ext cx="918" cy="692646"/>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88" name="Line 167"/>
                <p:cNvSpPr>
                  <a:spLocks noChangeShapeType="1"/>
                </p:cNvSpPr>
                <p:nvPr/>
              </p:nvSpPr>
              <p:spPr bwMode="auto">
                <a:xfrm>
                  <a:off x="6516216" y="4293096"/>
                  <a:ext cx="472" cy="399554"/>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89" name="Line 168"/>
                <p:cNvSpPr>
                  <a:spLocks noChangeShapeType="1"/>
                </p:cNvSpPr>
                <p:nvPr/>
              </p:nvSpPr>
              <p:spPr bwMode="auto">
                <a:xfrm flipH="1">
                  <a:off x="6948264" y="4293096"/>
                  <a:ext cx="794" cy="472578"/>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91" name="Line 68"/>
                <p:cNvSpPr>
                  <a:spLocks noChangeShapeType="1"/>
                </p:cNvSpPr>
                <p:nvPr/>
              </p:nvSpPr>
              <p:spPr bwMode="auto">
                <a:xfrm flipH="1">
                  <a:off x="6084168" y="4293096"/>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grpSp>
          <p:pic>
            <p:nvPicPr>
              <p:cNvPr id="82" name="Picture 158" descr="07"/>
              <p:cNvPicPr>
                <a:picLocks noChangeAspect="1" noChangeArrowheads="1"/>
              </p:cNvPicPr>
              <p:nvPr/>
            </p:nvPicPr>
            <p:blipFill>
              <a:blip r:embed="rId3" cstate="print"/>
              <a:srcRect/>
              <a:stretch>
                <a:fillRect/>
              </a:stretch>
            </p:blipFill>
            <p:spPr bwMode="auto">
              <a:xfrm>
                <a:off x="6478588" y="3035965"/>
                <a:ext cx="542925" cy="719138"/>
              </a:xfrm>
              <a:prstGeom prst="rect">
                <a:avLst/>
              </a:prstGeom>
              <a:noFill/>
              <a:ln w="9525">
                <a:noFill/>
                <a:miter lim="800000"/>
                <a:headEnd/>
                <a:tailEnd/>
              </a:ln>
            </p:spPr>
          </p:pic>
          <p:pic>
            <p:nvPicPr>
              <p:cNvPr id="83" name="Picture 159" descr="07"/>
              <p:cNvPicPr>
                <a:picLocks noChangeAspect="1" noChangeArrowheads="1"/>
              </p:cNvPicPr>
              <p:nvPr/>
            </p:nvPicPr>
            <p:blipFill>
              <a:blip r:embed="rId3" cstate="print"/>
              <a:srcRect/>
              <a:stretch>
                <a:fillRect/>
              </a:stretch>
            </p:blipFill>
            <p:spPr bwMode="auto">
              <a:xfrm>
                <a:off x="6910388" y="3035965"/>
                <a:ext cx="542925" cy="719138"/>
              </a:xfrm>
              <a:prstGeom prst="rect">
                <a:avLst/>
              </a:prstGeom>
              <a:noFill/>
              <a:ln w="9525">
                <a:noFill/>
                <a:miter lim="800000"/>
                <a:headEnd/>
                <a:tailEnd/>
              </a:ln>
            </p:spPr>
          </p:pic>
          <p:pic>
            <p:nvPicPr>
              <p:cNvPr id="84" name="Picture 95" descr="07"/>
              <p:cNvPicPr>
                <a:picLocks noChangeAspect="1" noChangeArrowheads="1"/>
              </p:cNvPicPr>
              <p:nvPr/>
            </p:nvPicPr>
            <p:blipFill>
              <a:blip r:embed="rId3" cstate="print"/>
              <a:srcRect/>
              <a:stretch>
                <a:fillRect/>
              </a:stretch>
            </p:blipFill>
            <p:spPr bwMode="auto">
              <a:xfrm>
                <a:off x="2014538" y="3070890"/>
                <a:ext cx="542925" cy="719138"/>
              </a:xfrm>
              <a:prstGeom prst="rect">
                <a:avLst/>
              </a:prstGeom>
              <a:noFill/>
              <a:ln w="9525">
                <a:noFill/>
                <a:miter lim="800000"/>
                <a:headEnd/>
                <a:tailEnd/>
              </a:ln>
            </p:spPr>
          </p:pic>
          <p:pic>
            <p:nvPicPr>
              <p:cNvPr id="85" name="Picture 97" descr="07"/>
              <p:cNvPicPr>
                <a:picLocks noChangeAspect="1" noChangeArrowheads="1"/>
              </p:cNvPicPr>
              <p:nvPr/>
            </p:nvPicPr>
            <p:blipFill>
              <a:blip r:embed="rId3" cstate="print"/>
              <a:srcRect/>
              <a:stretch>
                <a:fillRect/>
              </a:stretch>
            </p:blipFill>
            <p:spPr bwMode="auto">
              <a:xfrm>
                <a:off x="2517775" y="3070890"/>
                <a:ext cx="542925" cy="719138"/>
              </a:xfrm>
              <a:prstGeom prst="rect">
                <a:avLst/>
              </a:prstGeom>
              <a:noFill/>
              <a:ln w="9525">
                <a:noFill/>
                <a:miter lim="800000"/>
                <a:headEnd/>
                <a:tailEnd/>
              </a:ln>
            </p:spPr>
          </p:pic>
        </p:grpSp>
        <p:sp>
          <p:nvSpPr>
            <p:cNvPr id="81" name="Line 37"/>
            <p:cNvSpPr>
              <a:spLocks noChangeShapeType="1"/>
            </p:cNvSpPr>
            <p:nvPr/>
          </p:nvSpPr>
          <p:spPr bwMode="auto">
            <a:xfrm flipH="1" flipV="1">
              <a:off x="4455697" y="2190819"/>
              <a:ext cx="1270" cy="51816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98" name="Line 68"/>
            <p:cNvSpPr>
              <a:spLocks noChangeShapeType="1"/>
            </p:cNvSpPr>
            <p:nvPr/>
          </p:nvSpPr>
          <p:spPr bwMode="auto">
            <a:xfrm flipH="1">
              <a:off x="4355976" y="2708920"/>
              <a:ext cx="1" cy="216026"/>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102" name="Line 68"/>
            <p:cNvSpPr>
              <a:spLocks noChangeShapeType="1"/>
            </p:cNvSpPr>
            <p:nvPr/>
          </p:nvSpPr>
          <p:spPr bwMode="auto">
            <a:xfrm flipH="1">
              <a:off x="3995936" y="2708920"/>
              <a:ext cx="979308"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p>
          </p:txBody>
        </p:sp>
        <p:pic>
          <p:nvPicPr>
            <p:cNvPr id="69" name="Picture 97" descr="07"/>
            <p:cNvPicPr>
              <a:picLocks noChangeAspect="1" noChangeArrowheads="1"/>
            </p:cNvPicPr>
            <p:nvPr/>
          </p:nvPicPr>
          <p:blipFill>
            <a:blip r:embed="rId3" cstate="print"/>
            <a:srcRect/>
            <a:stretch>
              <a:fillRect/>
            </a:stretch>
          </p:blipFill>
          <p:spPr bwMode="auto">
            <a:xfrm>
              <a:off x="4211960" y="1772816"/>
              <a:ext cx="434340" cy="575310"/>
            </a:xfrm>
            <a:prstGeom prst="rect">
              <a:avLst/>
            </a:prstGeom>
            <a:noFill/>
            <a:ln w="9525">
              <a:noFill/>
              <a:miter lim="800000"/>
              <a:headEnd/>
              <a:tailEnd/>
            </a:ln>
          </p:spPr>
        </p:pic>
      </p:grpSp>
    </p:spTree>
  </p:cSld>
  <p:clrMapOvr>
    <a:masterClrMapping/>
  </p:clrMapOvr>
  <p:transition>
    <p:pull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dirty="0" smtClean="0"/>
              <a:t>Why VM Mobility across Data Centers</a:t>
            </a:r>
            <a:endParaRPr lang="zh-CN" altLang="en-US" sz="3600" dirty="0" smtClean="0"/>
          </a:p>
        </p:txBody>
      </p:sp>
      <p:sp>
        <p:nvSpPr>
          <p:cNvPr id="3" name="内容占位符 2"/>
          <p:cNvSpPr>
            <a:spLocks noGrp="1"/>
          </p:cNvSpPr>
          <p:nvPr>
            <p:ph idx="1"/>
          </p:nvPr>
        </p:nvSpPr>
        <p:spPr>
          <a:xfrm>
            <a:off x="355600" y="1628800"/>
            <a:ext cx="8416925" cy="4776762"/>
          </a:xfrm>
        </p:spPr>
        <p:txBody>
          <a:bodyPr/>
          <a:lstStyle/>
          <a:p>
            <a:r>
              <a:rPr lang="en-US" altLang="zh-CN" sz="1800" dirty="0" smtClean="0"/>
              <a:t>Data center maintenance</a:t>
            </a:r>
          </a:p>
          <a:p>
            <a:pPr lvl="1"/>
            <a:r>
              <a:rPr lang="en-US" altLang="zh-CN" sz="1600" dirty="0" smtClean="0"/>
              <a:t>Applications on a server or data center infrastructure requiring maintenance can be migrated offsite without downtime.</a:t>
            </a:r>
            <a:endParaRPr lang="zh-CN" altLang="en-US" sz="1600" dirty="0" smtClean="0"/>
          </a:p>
          <a:p>
            <a:r>
              <a:rPr lang="en-US" altLang="zh-CN" sz="1800" dirty="0" smtClean="0"/>
              <a:t>Disaster avoidance: </a:t>
            </a:r>
          </a:p>
          <a:p>
            <a:pPr lvl="1"/>
            <a:r>
              <a:rPr lang="en-US" altLang="zh-CN" sz="1600" dirty="0" smtClean="0"/>
              <a:t>Data centers in the path of natural calamities (such as hurricanes) can proactively migrate the mission-critical application environment to another data center. </a:t>
            </a:r>
          </a:p>
          <a:p>
            <a:r>
              <a:rPr lang="en-US" altLang="zh-CN" sz="1800" dirty="0" smtClean="0"/>
              <a:t>Data center migration or consolidation:</a:t>
            </a:r>
          </a:p>
          <a:p>
            <a:pPr lvl="1"/>
            <a:r>
              <a:rPr lang="en-US" altLang="zh-CN" sz="1600" dirty="0" smtClean="0"/>
              <a:t>Migrate applications from one data center to another without business downtime as part of a data center migration or consolidation effort. </a:t>
            </a:r>
          </a:p>
          <a:p>
            <a:r>
              <a:rPr lang="en-US" altLang="zh-CN" sz="1800" dirty="0" smtClean="0"/>
              <a:t>Data center expansion: </a:t>
            </a:r>
          </a:p>
          <a:p>
            <a:pPr lvl="1"/>
            <a:r>
              <a:rPr lang="en-US" altLang="zh-CN" sz="1600" dirty="0" smtClean="0"/>
              <a:t>Migrate virtual machines to a secondary data center as part of data center expansion to address power, cooling, and space constraints in the primary data center. </a:t>
            </a:r>
          </a:p>
          <a:p>
            <a:endParaRPr lang="zh-CN" altLang="en-US" dirty="0"/>
          </a:p>
        </p:txBody>
      </p:sp>
      <p:pic>
        <p:nvPicPr>
          <p:cNvPr id="6" name="图片 5" descr="vmotion-technology.jpg"/>
          <p:cNvPicPr>
            <a:picLocks noChangeAspect="1"/>
          </p:cNvPicPr>
          <p:nvPr/>
        </p:nvPicPr>
        <p:blipFill>
          <a:blip r:embed="rId3" cstate="print"/>
          <a:stretch>
            <a:fillRect/>
          </a:stretch>
        </p:blipFill>
        <p:spPr>
          <a:xfrm>
            <a:off x="3059832" y="5301208"/>
            <a:ext cx="2215631" cy="1152128"/>
          </a:xfrm>
          <a:prstGeom prst="rect">
            <a:avLst/>
          </a:prstGeom>
        </p:spPr>
      </p:pic>
    </p:spTree>
  </p:cSld>
  <p:clrMapOvr>
    <a:masterClrMapping/>
  </p:clrMapOvr>
  <p:transition>
    <p:pull dir="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US" altLang="zh-CN" sz="3600" dirty="0" smtClean="0"/>
              <a:t>Cloud Data Center Interconnect Requirements </a:t>
            </a:r>
          </a:p>
        </p:txBody>
      </p:sp>
      <p:sp>
        <p:nvSpPr>
          <p:cNvPr id="3075" name="Rectangle 3"/>
          <p:cNvSpPr>
            <a:spLocks noGrp="1" noChangeArrowheads="1"/>
          </p:cNvSpPr>
          <p:nvPr>
            <p:ph idx="1"/>
          </p:nvPr>
        </p:nvSpPr>
        <p:spPr/>
        <p:txBody>
          <a:bodyPr/>
          <a:lstStyle/>
          <a:p>
            <a:pPr eaLnBrk="1" hangingPunct="1">
              <a:lnSpc>
                <a:spcPct val="90000"/>
              </a:lnSpc>
            </a:pPr>
            <a:r>
              <a:rPr lang="en-US" altLang="zh-CN" sz="2000" dirty="0" smtClean="0"/>
              <a:t>Subnet extension.</a:t>
            </a:r>
          </a:p>
          <a:p>
            <a:pPr lvl="1"/>
            <a:r>
              <a:rPr lang="en-US" altLang="zh-CN" sz="1800" dirty="0" smtClean="0"/>
              <a:t>Allow VMs to move across data centers without requiring renumbering.</a:t>
            </a:r>
          </a:p>
          <a:p>
            <a:r>
              <a:rPr lang="en-US" altLang="zh-CN" sz="2000" dirty="0" smtClean="0"/>
              <a:t>Scalability.</a:t>
            </a:r>
          </a:p>
          <a:p>
            <a:pPr lvl="1"/>
            <a:r>
              <a:rPr lang="en-US" altLang="zh-CN" sz="1800" dirty="0" smtClean="0"/>
              <a:t>Multi-tenancy capability (Beyond 4K VLANs). </a:t>
            </a:r>
          </a:p>
          <a:p>
            <a:pPr lvl="1"/>
            <a:r>
              <a:rPr lang="en-US" altLang="zh-CN" sz="1800" dirty="0" smtClean="0"/>
              <a:t>MAC table scalability (Millions of VMs within a data center) . </a:t>
            </a:r>
          </a:p>
          <a:p>
            <a:pPr eaLnBrk="1" hangingPunct="1">
              <a:lnSpc>
                <a:spcPct val="90000"/>
              </a:lnSpc>
            </a:pPr>
            <a:r>
              <a:rPr lang="en-US" altLang="zh-CN" sz="2000" dirty="0" smtClean="0"/>
              <a:t>Unknown </a:t>
            </a:r>
            <a:r>
              <a:rPr lang="en-US" altLang="zh-CN" sz="2000" dirty="0" err="1" smtClean="0"/>
              <a:t>unicast</a:t>
            </a:r>
            <a:r>
              <a:rPr lang="en-US" altLang="zh-CN" sz="2000" dirty="0" smtClean="0"/>
              <a:t> reduction/avoidance </a:t>
            </a:r>
          </a:p>
          <a:p>
            <a:pPr eaLnBrk="1" hangingPunct="1">
              <a:lnSpc>
                <a:spcPct val="90000"/>
              </a:lnSpc>
            </a:pPr>
            <a:r>
              <a:rPr lang="en-US" altLang="zh-CN" sz="2000" dirty="0" smtClean="0"/>
              <a:t>ARP broadcast reduction/avoidance.</a:t>
            </a:r>
          </a:p>
          <a:p>
            <a:r>
              <a:rPr lang="en-US" altLang="zh-CN" sz="2000" dirty="0" smtClean="0"/>
              <a:t>Multi-homing.</a:t>
            </a:r>
          </a:p>
          <a:p>
            <a:r>
              <a:rPr lang="en-US" altLang="zh-CN" sz="2000" dirty="0" smtClean="0"/>
              <a:t>Active-active DC exits.</a:t>
            </a:r>
          </a:p>
          <a:p>
            <a:r>
              <a:rPr lang="en-US" altLang="zh-CN" sz="2000" dirty="0" smtClean="0"/>
              <a:t>Path optimization.</a:t>
            </a:r>
          </a:p>
          <a:p>
            <a:pPr lvl="1" eaLnBrk="1" hangingPunct="1">
              <a:lnSpc>
                <a:spcPct val="90000"/>
              </a:lnSpc>
            </a:pPr>
            <a:endParaRPr lang="en-US" altLang="zh-CN" sz="1800" dirty="0" smtClean="0"/>
          </a:p>
          <a:p>
            <a:pPr lvl="1" eaLnBrk="1" hangingPunct="1">
              <a:lnSpc>
                <a:spcPct val="90000"/>
              </a:lnSpc>
            </a:pPr>
            <a:endParaRPr lang="en-US" altLang="zh-CN" sz="2000" dirty="0" smtClean="0"/>
          </a:p>
          <a:p>
            <a:pPr eaLnBrk="1" hangingPunct="1">
              <a:lnSpc>
                <a:spcPct val="90000"/>
              </a:lnSpc>
            </a:pPr>
            <a:endParaRPr lang="en-US" altLang="zh-CN" sz="2400" dirty="0" smtClean="0"/>
          </a:p>
          <a:p>
            <a:pPr lvl="1" eaLnBrk="1" hangingPunct="1">
              <a:lnSpc>
                <a:spcPct val="90000"/>
              </a:lnSpc>
            </a:pPr>
            <a:endParaRPr lang="en-US" altLang="zh-CN" sz="2000" dirty="0" smtClean="0"/>
          </a:p>
          <a:p>
            <a:pPr lvl="1" eaLnBrk="1" hangingPunct="1">
              <a:lnSpc>
                <a:spcPct val="90000"/>
              </a:lnSpc>
            </a:pPr>
            <a:endParaRPr lang="en-US" altLang="zh-CN" sz="2000" dirty="0" smtClean="0"/>
          </a:p>
          <a:p>
            <a:pPr eaLnBrk="1" hangingPunct="1">
              <a:lnSpc>
                <a:spcPct val="90000"/>
              </a:lnSpc>
            </a:pPr>
            <a:endParaRPr lang="en-US" altLang="zh-CN" sz="2400" dirty="0" smtClean="0"/>
          </a:p>
        </p:txBody>
      </p:sp>
    </p:spTree>
  </p:cSld>
  <p:clrMapOvr>
    <a:masterClrMapping/>
  </p:clrMapOvr>
  <p:transition>
    <p:pull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95536" y="260648"/>
            <a:ext cx="8229600" cy="1143000"/>
          </a:xfrm>
        </p:spPr>
        <p:txBody>
          <a:bodyPr/>
          <a:lstStyle/>
          <a:p>
            <a:pPr eaLnBrk="1" hangingPunct="1"/>
            <a:r>
              <a:rPr lang="en-US" altLang="zh-CN" sz="3600" dirty="0" smtClean="0"/>
              <a:t>Virtual Subnet Overview</a:t>
            </a:r>
          </a:p>
        </p:txBody>
      </p:sp>
      <p:sp>
        <p:nvSpPr>
          <p:cNvPr id="4099" name="Rectangle 3"/>
          <p:cNvSpPr>
            <a:spLocks noGrp="1" noChangeArrowheads="1"/>
          </p:cNvSpPr>
          <p:nvPr>
            <p:ph idx="1"/>
          </p:nvPr>
        </p:nvSpPr>
        <p:spPr>
          <a:xfrm>
            <a:off x="539552" y="1700808"/>
            <a:ext cx="8229600" cy="4165923"/>
          </a:xfrm>
        </p:spPr>
        <p:txBody>
          <a:bodyPr/>
          <a:lstStyle/>
          <a:p>
            <a:pPr eaLnBrk="1" hangingPunct="1">
              <a:lnSpc>
                <a:spcPct val="80000"/>
              </a:lnSpc>
            </a:pPr>
            <a:r>
              <a:rPr lang="en-US" altLang="zh-CN" sz="2400" dirty="0" smtClean="0"/>
              <a:t>Virtual Subnet (VS) is a host route based IP-only L2VPN service.</a:t>
            </a:r>
          </a:p>
          <a:p>
            <a:pPr lvl="1" eaLnBrk="1" hangingPunct="1">
              <a:lnSpc>
                <a:spcPct val="80000"/>
              </a:lnSpc>
            </a:pPr>
            <a:r>
              <a:rPr lang="en-US" altLang="zh-CN" sz="2000" dirty="0" smtClean="0"/>
              <a:t>BGP/MPLS IP VPN [RFC4364] signaling is used to distribute CE host routes across PE routers. Thus, the subnet is extended across data centers.</a:t>
            </a:r>
          </a:p>
          <a:p>
            <a:pPr eaLnBrk="1" hangingPunct="1">
              <a:lnSpc>
                <a:spcPct val="80000"/>
              </a:lnSpc>
            </a:pPr>
            <a:r>
              <a:rPr lang="en-US" altLang="zh-CN" sz="2400" dirty="0" smtClean="0"/>
              <a:t>In comparison to VPLS, VS has the following advantages as a DCI solution:</a:t>
            </a:r>
          </a:p>
          <a:p>
            <a:pPr lvl="1" eaLnBrk="1" hangingPunct="1">
              <a:lnSpc>
                <a:spcPct val="80000"/>
              </a:lnSpc>
            </a:pPr>
            <a:r>
              <a:rPr lang="en-US" altLang="zh-CN" sz="2000" dirty="0" smtClean="0"/>
              <a:t>Reduce MAC table size of CE switches.</a:t>
            </a:r>
          </a:p>
          <a:p>
            <a:pPr lvl="1" eaLnBrk="1" hangingPunct="1">
              <a:lnSpc>
                <a:spcPct val="80000"/>
              </a:lnSpc>
            </a:pPr>
            <a:r>
              <a:rPr lang="en-US" altLang="zh-CN" sz="2000" dirty="0" smtClean="0"/>
              <a:t>Avoid flooding unknown </a:t>
            </a:r>
            <a:r>
              <a:rPr lang="en-US" altLang="zh-CN" sz="2000" dirty="0" err="1" smtClean="0"/>
              <a:t>unicast</a:t>
            </a:r>
            <a:r>
              <a:rPr lang="en-US" altLang="zh-CN" sz="2000" dirty="0" smtClean="0"/>
              <a:t> and ARP broadcast traffic across data centers.</a:t>
            </a:r>
          </a:p>
          <a:p>
            <a:pPr lvl="1" eaLnBrk="1" hangingPunct="1">
              <a:lnSpc>
                <a:spcPct val="80000"/>
              </a:lnSpc>
            </a:pPr>
            <a:r>
              <a:rPr lang="en-US" altLang="zh-CN" sz="2000" dirty="0" smtClean="0"/>
              <a:t>Natural multi-homing capability.</a:t>
            </a:r>
          </a:p>
          <a:p>
            <a:pPr lvl="1" eaLnBrk="1" hangingPunct="1">
              <a:lnSpc>
                <a:spcPct val="80000"/>
              </a:lnSpc>
            </a:pPr>
            <a:r>
              <a:rPr lang="en-US" altLang="zh-CN" sz="2000" dirty="0" smtClean="0"/>
              <a:t>Support active-active DC exits while guaranteeing path symmetry.</a:t>
            </a:r>
          </a:p>
          <a:p>
            <a:pPr lvl="1" eaLnBrk="1" hangingPunct="1">
              <a:lnSpc>
                <a:spcPct val="80000"/>
              </a:lnSpc>
            </a:pPr>
            <a:r>
              <a:rPr lang="en-US" altLang="zh-CN" sz="2000" dirty="0" smtClean="0"/>
              <a:t>Support path optimization.</a:t>
            </a:r>
          </a:p>
          <a:p>
            <a:pPr lvl="1" eaLnBrk="1" hangingPunct="1">
              <a:lnSpc>
                <a:spcPct val="80000"/>
              </a:lnSpc>
            </a:pPr>
            <a:endParaRPr lang="en-US" altLang="zh-CN" sz="2000" dirty="0" smtClean="0"/>
          </a:p>
          <a:p>
            <a:pPr lvl="1" eaLnBrk="1" hangingPunct="1">
              <a:lnSpc>
                <a:spcPct val="80000"/>
              </a:lnSpc>
            </a:pPr>
            <a:endParaRPr lang="en-US" altLang="zh-CN" sz="2000" dirty="0" smtClean="0"/>
          </a:p>
        </p:txBody>
      </p:sp>
    </p:spTree>
  </p:cSld>
  <p:clrMapOvr>
    <a:masterClrMapping/>
  </p:clrMapOvr>
  <p:transition>
    <p:pull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Rectangle 2"/>
          <p:cNvSpPr>
            <a:spLocks noGrp="1" noChangeArrowheads="1"/>
          </p:cNvSpPr>
          <p:nvPr>
            <p:ph type="title"/>
          </p:nvPr>
        </p:nvSpPr>
        <p:spPr>
          <a:xfrm>
            <a:off x="395288" y="260350"/>
            <a:ext cx="8229600" cy="1143000"/>
          </a:xfrm>
        </p:spPr>
        <p:txBody>
          <a:bodyPr/>
          <a:lstStyle/>
          <a:p>
            <a:r>
              <a:rPr lang="en-US" altLang="zh-CN" sz="3600" dirty="0" smtClean="0"/>
              <a:t>Control Plane:  Routing Table</a:t>
            </a:r>
          </a:p>
        </p:txBody>
      </p:sp>
      <p:grpSp>
        <p:nvGrpSpPr>
          <p:cNvPr id="71" name="组合 70"/>
          <p:cNvGrpSpPr/>
          <p:nvPr/>
        </p:nvGrpSpPr>
        <p:grpSpPr>
          <a:xfrm>
            <a:off x="755576" y="1772816"/>
            <a:ext cx="7281174" cy="4313312"/>
            <a:chOff x="-90011" y="1124744"/>
            <a:chExt cx="9101468" cy="5391640"/>
          </a:xfrm>
        </p:grpSpPr>
        <p:sp>
          <p:nvSpPr>
            <p:cNvPr id="105" name="爆炸形 1 104"/>
            <p:cNvSpPr/>
            <p:nvPr/>
          </p:nvSpPr>
          <p:spPr>
            <a:xfrm>
              <a:off x="-1" y="2564904"/>
              <a:ext cx="1403649" cy="1224135"/>
            </a:xfrm>
            <a:prstGeom prst="irregularSeal1">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65" name="Text Box 103"/>
            <p:cNvSpPr txBox="1">
              <a:spLocks noChangeArrowheads="1"/>
            </p:cNvSpPr>
            <p:nvPr/>
          </p:nvSpPr>
          <p:spPr bwMode="auto">
            <a:xfrm>
              <a:off x="899592" y="3429000"/>
              <a:ext cx="7416825" cy="3087384"/>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8100000" scaled="1"/>
              <a:tileRect/>
            </a:gra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3">
              <a:schemeClr val="lt1"/>
            </a:lnRef>
            <a:fillRef idx="1">
              <a:schemeClr val="accent2"/>
            </a:fillRef>
            <a:effectRef idx="1">
              <a:schemeClr val="accent2"/>
            </a:effectRef>
            <a:fontRef idx="minor">
              <a:schemeClr val="lt1"/>
            </a:fontRef>
          </p:style>
          <p:txBody>
            <a:bodyPr wrap="square">
              <a:spAutoFit/>
            </a:bodyPr>
            <a:lstStyle/>
            <a:p>
              <a:r>
                <a:rPr lang="en-US" altLang="zh-CN" sz="1000" b="1" dirty="0" smtClean="0"/>
                <a:t>                                                                  </a:t>
              </a:r>
            </a:p>
            <a:p>
              <a:endParaRPr lang="en-US" altLang="zh-CN" sz="1000" b="1" dirty="0" smtClean="0"/>
            </a:p>
            <a:p>
              <a:endParaRPr lang="en-US" altLang="zh-CN" sz="1000" b="1" dirty="0" smtClean="0"/>
            </a:p>
            <a:p>
              <a:r>
                <a:rPr lang="en-US" altLang="zh-CN" sz="1000" b="1" dirty="0" smtClean="0"/>
                <a:t>                                                              </a:t>
              </a:r>
            </a:p>
            <a:p>
              <a:endParaRPr lang="en-US" altLang="zh-CN" sz="1000" b="1" dirty="0" smtClean="0"/>
            </a:p>
            <a:p>
              <a:endParaRPr lang="en-US" altLang="zh-CN" sz="1000" b="1" dirty="0" smtClean="0"/>
            </a:p>
            <a:p>
              <a:endParaRPr lang="en-US" altLang="zh-CN" sz="1000" b="1" dirty="0" smtClean="0"/>
            </a:p>
            <a:p>
              <a:endParaRPr lang="en-US" altLang="zh-CN" sz="1000" b="1" dirty="0" smtClean="0"/>
            </a:p>
            <a:p>
              <a:pPr algn="ctr"/>
              <a:endParaRPr lang="en-US" altLang="zh-CN" sz="1000" b="1" dirty="0" smtClean="0"/>
            </a:p>
            <a:p>
              <a:pPr algn="ctr"/>
              <a:endParaRPr lang="en-US" altLang="zh-CN" sz="1000" b="1" dirty="0" smtClean="0">
                <a:solidFill>
                  <a:schemeClr val="tx1"/>
                </a:solidFill>
              </a:endParaRPr>
            </a:p>
            <a:p>
              <a:pPr algn="ctr"/>
              <a:endParaRPr lang="en-US" altLang="zh-CN" sz="1000" b="1" dirty="0" smtClean="0">
                <a:solidFill>
                  <a:schemeClr val="tx1"/>
                </a:solidFill>
              </a:endParaRPr>
            </a:p>
            <a:p>
              <a:pPr algn="ctr"/>
              <a:endParaRPr lang="en-US" altLang="zh-CN" sz="1000" b="1" dirty="0" smtClean="0">
                <a:solidFill>
                  <a:schemeClr val="tx1"/>
                </a:solidFill>
              </a:endParaRPr>
            </a:p>
            <a:p>
              <a:pPr algn="ctr"/>
              <a:endParaRPr lang="en-US" altLang="zh-CN" sz="1100" b="1" dirty="0" smtClean="0">
                <a:solidFill>
                  <a:schemeClr val="tx1"/>
                </a:solidFill>
              </a:endParaRPr>
            </a:p>
            <a:p>
              <a:pPr algn="ctr"/>
              <a:r>
                <a:rPr lang="en-US" altLang="zh-CN" sz="1100" b="1" dirty="0" smtClean="0">
                  <a:solidFill>
                    <a:schemeClr val="tx1"/>
                  </a:solidFill>
                </a:rPr>
                <a:t>VPN Subnet: 1.1.0.0/16</a:t>
              </a:r>
            </a:p>
            <a:p>
              <a:pPr algn="ctr"/>
              <a:endParaRPr lang="en-US" altLang="zh-CN" sz="1000" b="1" dirty="0">
                <a:solidFill>
                  <a:schemeClr val="tx1"/>
                </a:solidFill>
              </a:endParaRPr>
            </a:p>
          </p:txBody>
        </p:sp>
        <p:sp>
          <p:nvSpPr>
            <p:cNvPr id="5122" name="Oval 203"/>
            <p:cNvSpPr>
              <a:spLocks noChangeArrowheads="1"/>
            </p:cNvSpPr>
            <p:nvPr/>
          </p:nvSpPr>
          <p:spPr bwMode="auto">
            <a:xfrm>
              <a:off x="5435600" y="3573463"/>
              <a:ext cx="2520950" cy="2519362"/>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solidFill>
                  <a:schemeClr val="lt1"/>
                </a:solidFill>
                <a:latin typeface="+mn-lt"/>
                <a:ea typeface="+mn-ea"/>
              </a:endParaRPr>
            </a:p>
          </p:txBody>
        </p:sp>
        <p:grpSp>
          <p:nvGrpSpPr>
            <p:cNvPr id="2" name="Group 4"/>
            <p:cNvGrpSpPr>
              <a:grpSpLocks/>
            </p:cNvGrpSpPr>
            <p:nvPr/>
          </p:nvGrpSpPr>
          <p:grpSpPr bwMode="auto">
            <a:xfrm>
              <a:off x="2555875" y="2349500"/>
              <a:ext cx="3887788" cy="1727200"/>
              <a:chOff x="755" y="732"/>
              <a:chExt cx="1898" cy="1412"/>
            </a:xfrm>
          </p:grpSpPr>
          <p:sp>
            <p:nvSpPr>
              <p:cNvPr id="5181" name="Freeform 5"/>
              <p:cNvSpPr>
                <a:spLocks/>
              </p:cNvSpPr>
              <p:nvPr/>
            </p:nvSpPr>
            <p:spPr bwMode="auto">
              <a:xfrm>
                <a:off x="755" y="774"/>
                <a:ext cx="1898" cy="1370"/>
              </a:xfrm>
              <a:custGeom>
                <a:avLst/>
                <a:gdLst>
                  <a:gd name="T0" fmla="*/ 5824 w 1080"/>
                  <a:gd name="T1" fmla="*/ 2110 h 791"/>
                  <a:gd name="T2" fmla="*/ 5733 w 1080"/>
                  <a:gd name="T3" fmla="*/ 1947 h 791"/>
                  <a:gd name="T4" fmla="*/ 5583 w 1080"/>
                  <a:gd name="T5" fmla="*/ 1812 h 791"/>
                  <a:gd name="T6" fmla="*/ 5606 w 1080"/>
                  <a:gd name="T7" fmla="*/ 1725 h 791"/>
                  <a:gd name="T8" fmla="*/ 5618 w 1080"/>
                  <a:gd name="T9" fmla="*/ 1638 h 791"/>
                  <a:gd name="T10" fmla="*/ 5574 w 1080"/>
                  <a:gd name="T11" fmla="*/ 1406 h 791"/>
                  <a:gd name="T12" fmla="*/ 5239 w 1080"/>
                  <a:gd name="T13" fmla="*/ 1013 h 791"/>
                  <a:gd name="T14" fmla="*/ 4645 w 1080"/>
                  <a:gd name="T15" fmla="*/ 790 h 791"/>
                  <a:gd name="T16" fmla="*/ 4249 w 1080"/>
                  <a:gd name="T17" fmla="*/ 431 h 791"/>
                  <a:gd name="T18" fmla="*/ 3703 w 1080"/>
                  <a:gd name="T19" fmla="*/ 87 h 791"/>
                  <a:gd name="T20" fmla="*/ 2909 w 1080"/>
                  <a:gd name="T21" fmla="*/ 5 h 791"/>
                  <a:gd name="T22" fmla="*/ 2329 w 1080"/>
                  <a:gd name="T23" fmla="*/ 126 h 791"/>
                  <a:gd name="T24" fmla="*/ 1872 w 1080"/>
                  <a:gd name="T25" fmla="*/ 385 h 791"/>
                  <a:gd name="T26" fmla="*/ 1627 w 1080"/>
                  <a:gd name="T27" fmla="*/ 611 h 791"/>
                  <a:gd name="T28" fmla="*/ 1513 w 1080"/>
                  <a:gd name="T29" fmla="*/ 610 h 791"/>
                  <a:gd name="T30" fmla="*/ 1390 w 1080"/>
                  <a:gd name="T31" fmla="*/ 611 h 791"/>
                  <a:gd name="T32" fmla="*/ 796 w 1080"/>
                  <a:gd name="T33" fmla="*/ 733 h 791"/>
                  <a:gd name="T34" fmla="*/ 195 w 1080"/>
                  <a:gd name="T35" fmla="*/ 1114 h 791"/>
                  <a:gd name="T36" fmla="*/ 0 w 1080"/>
                  <a:gd name="T37" fmla="*/ 1640 h 791"/>
                  <a:gd name="T38" fmla="*/ 102 w 1080"/>
                  <a:gd name="T39" fmla="*/ 1931 h 791"/>
                  <a:gd name="T40" fmla="*/ 346 w 1080"/>
                  <a:gd name="T41" fmla="*/ 2177 h 791"/>
                  <a:gd name="T42" fmla="*/ 494 w 1080"/>
                  <a:gd name="T43" fmla="*/ 2357 h 791"/>
                  <a:gd name="T44" fmla="*/ 325 w 1080"/>
                  <a:gd name="T45" fmla="*/ 2549 h 791"/>
                  <a:gd name="T46" fmla="*/ 250 w 1080"/>
                  <a:gd name="T47" fmla="*/ 2769 h 791"/>
                  <a:gd name="T48" fmla="*/ 364 w 1080"/>
                  <a:gd name="T49" fmla="*/ 3107 h 791"/>
                  <a:gd name="T50" fmla="*/ 782 w 1080"/>
                  <a:gd name="T51" fmla="*/ 3384 h 791"/>
                  <a:gd name="T52" fmla="*/ 1399 w 1080"/>
                  <a:gd name="T53" fmla="*/ 3462 h 791"/>
                  <a:gd name="T54" fmla="*/ 1420 w 1080"/>
                  <a:gd name="T55" fmla="*/ 3455 h 791"/>
                  <a:gd name="T56" fmla="*/ 1448 w 1080"/>
                  <a:gd name="T57" fmla="*/ 3455 h 791"/>
                  <a:gd name="T58" fmla="*/ 1460 w 1080"/>
                  <a:gd name="T59" fmla="*/ 3462 h 791"/>
                  <a:gd name="T60" fmla="*/ 1460 w 1080"/>
                  <a:gd name="T61" fmla="*/ 3480 h 791"/>
                  <a:gd name="T62" fmla="*/ 1460 w 1080"/>
                  <a:gd name="T63" fmla="*/ 3500 h 791"/>
                  <a:gd name="T64" fmla="*/ 1569 w 1080"/>
                  <a:gd name="T65" fmla="*/ 3767 h 791"/>
                  <a:gd name="T66" fmla="*/ 1965 w 1080"/>
                  <a:gd name="T67" fmla="*/ 4032 h 791"/>
                  <a:gd name="T68" fmla="*/ 2561 w 1080"/>
                  <a:gd name="T69" fmla="*/ 4103 h 791"/>
                  <a:gd name="T70" fmla="*/ 2981 w 1080"/>
                  <a:gd name="T71" fmla="*/ 4011 h 791"/>
                  <a:gd name="T72" fmla="*/ 3304 w 1080"/>
                  <a:gd name="T73" fmla="*/ 3828 h 791"/>
                  <a:gd name="T74" fmla="*/ 3524 w 1080"/>
                  <a:gd name="T75" fmla="*/ 3693 h 791"/>
                  <a:gd name="T76" fmla="*/ 3749 w 1080"/>
                  <a:gd name="T77" fmla="*/ 3746 h 791"/>
                  <a:gd name="T78" fmla="*/ 3991 w 1080"/>
                  <a:gd name="T79" fmla="*/ 3755 h 791"/>
                  <a:gd name="T80" fmla="*/ 4478 w 1080"/>
                  <a:gd name="T81" fmla="*/ 3668 h 791"/>
                  <a:gd name="T82" fmla="*/ 4917 w 1080"/>
                  <a:gd name="T83" fmla="*/ 3393 h 791"/>
                  <a:gd name="T84" fmla="*/ 5065 w 1080"/>
                  <a:gd name="T85" fmla="*/ 3003 h 791"/>
                  <a:gd name="T86" fmla="*/ 5065 w 1080"/>
                  <a:gd name="T87" fmla="*/ 2976 h 791"/>
                  <a:gd name="T88" fmla="*/ 5060 w 1080"/>
                  <a:gd name="T89" fmla="*/ 2960 h 791"/>
                  <a:gd name="T90" fmla="*/ 5227 w 1080"/>
                  <a:gd name="T91" fmla="*/ 2898 h 791"/>
                  <a:gd name="T92" fmla="*/ 5647 w 1080"/>
                  <a:gd name="T93" fmla="*/ 2676 h 791"/>
                  <a:gd name="T94" fmla="*/ 5847 w 1080"/>
                  <a:gd name="T95" fmla="*/ 2349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80"/>
                  <a:gd name="T145" fmla="*/ 0 h 791"/>
                  <a:gd name="T146" fmla="*/ 1080 w 1080"/>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80" h="791">
                    <a:moveTo>
                      <a:pt x="1079" y="428"/>
                    </a:moveTo>
                    <a:lnTo>
                      <a:pt x="1076" y="417"/>
                    </a:lnTo>
                    <a:lnTo>
                      <a:pt x="1073" y="406"/>
                    </a:lnTo>
                    <a:lnTo>
                      <a:pt x="1069" y="395"/>
                    </a:lnTo>
                    <a:lnTo>
                      <a:pt x="1063" y="385"/>
                    </a:lnTo>
                    <a:lnTo>
                      <a:pt x="1056" y="375"/>
                    </a:lnTo>
                    <a:lnTo>
                      <a:pt x="1048" y="366"/>
                    </a:lnTo>
                    <a:lnTo>
                      <a:pt x="1038" y="358"/>
                    </a:lnTo>
                    <a:lnTo>
                      <a:pt x="1029" y="349"/>
                    </a:lnTo>
                    <a:lnTo>
                      <a:pt x="1030" y="344"/>
                    </a:lnTo>
                    <a:lnTo>
                      <a:pt x="1032" y="339"/>
                    </a:lnTo>
                    <a:lnTo>
                      <a:pt x="1033" y="332"/>
                    </a:lnTo>
                    <a:lnTo>
                      <a:pt x="1034" y="327"/>
                    </a:lnTo>
                    <a:lnTo>
                      <a:pt x="1034" y="320"/>
                    </a:lnTo>
                    <a:lnTo>
                      <a:pt x="1035" y="315"/>
                    </a:lnTo>
                    <a:lnTo>
                      <a:pt x="1035" y="308"/>
                    </a:lnTo>
                    <a:lnTo>
                      <a:pt x="1034" y="302"/>
                    </a:lnTo>
                    <a:lnTo>
                      <a:pt x="1027" y="271"/>
                    </a:lnTo>
                    <a:lnTo>
                      <a:pt x="1013" y="243"/>
                    </a:lnTo>
                    <a:lnTo>
                      <a:pt x="993" y="217"/>
                    </a:lnTo>
                    <a:lnTo>
                      <a:pt x="965" y="195"/>
                    </a:lnTo>
                    <a:lnTo>
                      <a:pt x="934" y="176"/>
                    </a:lnTo>
                    <a:lnTo>
                      <a:pt x="896" y="161"/>
                    </a:lnTo>
                    <a:lnTo>
                      <a:pt x="856" y="152"/>
                    </a:lnTo>
                    <a:lnTo>
                      <a:pt x="812" y="146"/>
                    </a:lnTo>
                    <a:lnTo>
                      <a:pt x="801" y="113"/>
                    </a:lnTo>
                    <a:lnTo>
                      <a:pt x="783" y="83"/>
                    </a:lnTo>
                    <a:lnTo>
                      <a:pt x="756" y="56"/>
                    </a:lnTo>
                    <a:lnTo>
                      <a:pt x="721" y="34"/>
                    </a:lnTo>
                    <a:lnTo>
                      <a:pt x="682" y="17"/>
                    </a:lnTo>
                    <a:lnTo>
                      <a:pt x="636" y="5"/>
                    </a:lnTo>
                    <a:lnTo>
                      <a:pt x="588" y="0"/>
                    </a:lnTo>
                    <a:lnTo>
                      <a:pt x="536" y="1"/>
                    </a:lnTo>
                    <a:lnTo>
                      <a:pt x="498" y="5"/>
                    </a:lnTo>
                    <a:lnTo>
                      <a:pt x="462" y="14"/>
                    </a:lnTo>
                    <a:lnTo>
                      <a:pt x="429" y="24"/>
                    </a:lnTo>
                    <a:lnTo>
                      <a:pt x="397" y="39"/>
                    </a:lnTo>
                    <a:lnTo>
                      <a:pt x="370" y="56"/>
                    </a:lnTo>
                    <a:lnTo>
                      <a:pt x="345" y="74"/>
                    </a:lnTo>
                    <a:lnTo>
                      <a:pt x="324" y="96"/>
                    </a:lnTo>
                    <a:lnTo>
                      <a:pt x="308" y="118"/>
                    </a:lnTo>
                    <a:lnTo>
                      <a:pt x="300" y="118"/>
                    </a:lnTo>
                    <a:lnTo>
                      <a:pt x="294" y="118"/>
                    </a:lnTo>
                    <a:lnTo>
                      <a:pt x="286" y="117"/>
                    </a:lnTo>
                    <a:lnTo>
                      <a:pt x="279" y="117"/>
                    </a:lnTo>
                    <a:lnTo>
                      <a:pt x="271" y="117"/>
                    </a:lnTo>
                    <a:lnTo>
                      <a:pt x="264" y="118"/>
                    </a:lnTo>
                    <a:lnTo>
                      <a:pt x="256" y="118"/>
                    </a:lnTo>
                    <a:lnTo>
                      <a:pt x="248" y="118"/>
                    </a:lnTo>
                    <a:lnTo>
                      <a:pt x="196" y="127"/>
                    </a:lnTo>
                    <a:lnTo>
                      <a:pt x="147" y="141"/>
                    </a:lnTo>
                    <a:lnTo>
                      <a:pt x="104" y="160"/>
                    </a:lnTo>
                    <a:lnTo>
                      <a:pt x="67" y="185"/>
                    </a:lnTo>
                    <a:lnTo>
                      <a:pt x="36" y="214"/>
                    </a:lnTo>
                    <a:lnTo>
                      <a:pt x="15" y="245"/>
                    </a:lnTo>
                    <a:lnTo>
                      <a:pt x="3" y="280"/>
                    </a:lnTo>
                    <a:lnTo>
                      <a:pt x="0" y="316"/>
                    </a:lnTo>
                    <a:lnTo>
                      <a:pt x="3" y="335"/>
                    </a:lnTo>
                    <a:lnTo>
                      <a:pt x="9" y="355"/>
                    </a:lnTo>
                    <a:lnTo>
                      <a:pt x="19" y="372"/>
                    </a:lnTo>
                    <a:lnTo>
                      <a:pt x="31" y="390"/>
                    </a:lnTo>
                    <a:lnTo>
                      <a:pt x="46" y="405"/>
                    </a:lnTo>
                    <a:lnTo>
                      <a:pt x="64" y="419"/>
                    </a:lnTo>
                    <a:lnTo>
                      <a:pt x="83" y="432"/>
                    </a:lnTo>
                    <a:lnTo>
                      <a:pt x="105" y="443"/>
                    </a:lnTo>
                    <a:lnTo>
                      <a:pt x="91" y="454"/>
                    </a:lnTo>
                    <a:lnTo>
                      <a:pt x="79" y="466"/>
                    </a:lnTo>
                    <a:lnTo>
                      <a:pt x="69" y="478"/>
                    </a:lnTo>
                    <a:lnTo>
                      <a:pt x="60" y="491"/>
                    </a:lnTo>
                    <a:lnTo>
                      <a:pt x="54" y="505"/>
                    </a:lnTo>
                    <a:lnTo>
                      <a:pt x="49" y="518"/>
                    </a:lnTo>
                    <a:lnTo>
                      <a:pt x="46" y="533"/>
                    </a:lnTo>
                    <a:lnTo>
                      <a:pt x="47" y="547"/>
                    </a:lnTo>
                    <a:lnTo>
                      <a:pt x="53" y="574"/>
                    </a:lnTo>
                    <a:lnTo>
                      <a:pt x="67" y="598"/>
                    </a:lnTo>
                    <a:lnTo>
                      <a:pt x="88" y="620"/>
                    </a:lnTo>
                    <a:lnTo>
                      <a:pt x="114" y="637"/>
                    </a:lnTo>
                    <a:lnTo>
                      <a:pt x="144" y="651"/>
                    </a:lnTo>
                    <a:lnTo>
                      <a:pt x="179" y="661"/>
                    </a:lnTo>
                    <a:lnTo>
                      <a:pt x="217" y="666"/>
                    </a:lnTo>
                    <a:lnTo>
                      <a:pt x="258" y="666"/>
                    </a:lnTo>
                    <a:lnTo>
                      <a:pt x="259" y="666"/>
                    </a:lnTo>
                    <a:lnTo>
                      <a:pt x="260" y="666"/>
                    </a:lnTo>
                    <a:lnTo>
                      <a:pt x="262" y="665"/>
                    </a:lnTo>
                    <a:lnTo>
                      <a:pt x="264" y="665"/>
                    </a:lnTo>
                    <a:lnTo>
                      <a:pt x="265" y="665"/>
                    </a:lnTo>
                    <a:lnTo>
                      <a:pt x="267" y="665"/>
                    </a:lnTo>
                    <a:lnTo>
                      <a:pt x="268" y="665"/>
                    </a:lnTo>
                    <a:lnTo>
                      <a:pt x="269" y="665"/>
                    </a:lnTo>
                    <a:lnTo>
                      <a:pt x="269" y="666"/>
                    </a:lnTo>
                    <a:lnTo>
                      <a:pt x="269" y="667"/>
                    </a:lnTo>
                    <a:lnTo>
                      <a:pt x="269" y="669"/>
                    </a:lnTo>
                    <a:lnTo>
                      <a:pt x="269" y="670"/>
                    </a:lnTo>
                    <a:lnTo>
                      <a:pt x="269" y="672"/>
                    </a:lnTo>
                    <a:lnTo>
                      <a:pt x="269" y="673"/>
                    </a:lnTo>
                    <a:lnTo>
                      <a:pt x="269" y="674"/>
                    </a:lnTo>
                    <a:lnTo>
                      <a:pt x="269" y="676"/>
                    </a:lnTo>
                    <a:lnTo>
                      <a:pt x="275" y="701"/>
                    </a:lnTo>
                    <a:lnTo>
                      <a:pt x="289" y="725"/>
                    </a:lnTo>
                    <a:lnTo>
                      <a:pt x="308" y="745"/>
                    </a:lnTo>
                    <a:lnTo>
                      <a:pt x="333" y="762"/>
                    </a:lnTo>
                    <a:lnTo>
                      <a:pt x="362" y="776"/>
                    </a:lnTo>
                    <a:lnTo>
                      <a:pt x="396" y="785"/>
                    </a:lnTo>
                    <a:lnTo>
                      <a:pt x="433" y="790"/>
                    </a:lnTo>
                    <a:lnTo>
                      <a:pt x="472" y="790"/>
                    </a:lnTo>
                    <a:lnTo>
                      <a:pt x="499" y="786"/>
                    </a:lnTo>
                    <a:lnTo>
                      <a:pt x="524" y="780"/>
                    </a:lnTo>
                    <a:lnTo>
                      <a:pt x="549" y="772"/>
                    </a:lnTo>
                    <a:lnTo>
                      <a:pt x="571" y="762"/>
                    </a:lnTo>
                    <a:lnTo>
                      <a:pt x="592" y="750"/>
                    </a:lnTo>
                    <a:lnTo>
                      <a:pt x="609" y="737"/>
                    </a:lnTo>
                    <a:lnTo>
                      <a:pt x="624" y="722"/>
                    </a:lnTo>
                    <a:lnTo>
                      <a:pt x="636" y="707"/>
                    </a:lnTo>
                    <a:lnTo>
                      <a:pt x="649" y="711"/>
                    </a:lnTo>
                    <a:lnTo>
                      <a:pt x="662" y="715"/>
                    </a:lnTo>
                    <a:lnTo>
                      <a:pt x="676" y="718"/>
                    </a:lnTo>
                    <a:lnTo>
                      <a:pt x="691" y="721"/>
                    </a:lnTo>
                    <a:lnTo>
                      <a:pt x="705" y="722"/>
                    </a:lnTo>
                    <a:lnTo>
                      <a:pt x="720" y="723"/>
                    </a:lnTo>
                    <a:lnTo>
                      <a:pt x="735" y="723"/>
                    </a:lnTo>
                    <a:lnTo>
                      <a:pt x="751" y="722"/>
                    </a:lnTo>
                    <a:lnTo>
                      <a:pt x="789" y="717"/>
                    </a:lnTo>
                    <a:lnTo>
                      <a:pt x="825" y="706"/>
                    </a:lnTo>
                    <a:lnTo>
                      <a:pt x="857" y="692"/>
                    </a:lnTo>
                    <a:lnTo>
                      <a:pt x="884" y="673"/>
                    </a:lnTo>
                    <a:lnTo>
                      <a:pt x="906" y="653"/>
                    </a:lnTo>
                    <a:lnTo>
                      <a:pt x="922" y="630"/>
                    </a:lnTo>
                    <a:lnTo>
                      <a:pt x="932" y="604"/>
                    </a:lnTo>
                    <a:lnTo>
                      <a:pt x="933" y="578"/>
                    </a:lnTo>
                    <a:lnTo>
                      <a:pt x="933" y="577"/>
                    </a:lnTo>
                    <a:lnTo>
                      <a:pt x="933" y="575"/>
                    </a:lnTo>
                    <a:lnTo>
                      <a:pt x="933" y="573"/>
                    </a:lnTo>
                    <a:lnTo>
                      <a:pt x="933" y="572"/>
                    </a:lnTo>
                    <a:lnTo>
                      <a:pt x="932" y="571"/>
                    </a:lnTo>
                    <a:lnTo>
                      <a:pt x="932" y="570"/>
                    </a:lnTo>
                    <a:lnTo>
                      <a:pt x="932" y="569"/>
                    </a:lnTo>
                    <a:lnTo>
                      <a:pt x="932" y="567"/>
                    </a:lnTo>
                    <a:lnTo>
                      <a:pt x="963" y="558"/>
                    </a:lnTo>
                    <a:lnTo>
                      <a:pt x="993" y="546"/>
                    </a:lnTo>
                    <a:lnTo>
                      <a:pt x="1019" y="532"/>
                    </a:lnTo>
                    <a:lnTo>
                      <a:pt x="1040" y="515"/>
                    </a:lnTo>
                    <a:lnTo>
                      <a:pt x="1058" y="495"/>
                    </a:lnTo>
                    <a:lnTo>
                      <a:pt x="1070" y="473"/>
                    </a:lnTo>
                    <a:lnTo>
                      <a:pt x="1077" y="452"/>
                    </a:lnTo>
                    <a:lnTo>
                      <a:pt x="1079" y="428"/>
                    </a:lnTo>
                  </a:path>
                </a:pathLst>
              </a:custGeom>
              <a:solidFill>
                <a:srgbClr val="006699"/>
              </a:solidFill>
              <a:ln w="19050" cap="rnd" cmpd="sng">
                <a:solidFill>
                  <a:srgbClr val="006699"/>
                </a:solidFill>
                <a:round/>
                <a:headEnd/>
                <a:tailEnd/>
              </a:ln>
            </p:spPr>
            <p:txBody>
              <a:bodyPr/>
              <a:lstStyle/>
              <a:p>
                <a:endParaRPr lang="zh-CN" altLang="en-US" sz="1200"/>
              </a:p>
            </p:txBody>
          </p:sp>
          <p:sp>
            <p:nvSpPr>
              <p:cNvPr id="5182" name="Freeform 6"/>
              <p:cNvSpPr>
                <a:spLocks/>
              </p:cNvSpPr>
              <p:nvPr/>
            </p:nvSpPr>
            <p:spPr bwMode="auto">
              <a:xfrm>
                <a:off x="759" y="732"/>
                <a:ext cx="1894" cy="1369"/>
              </a:xfrm>
              <a:custGeom>
                <a:avLst/>
                <a:gdLst>
                  <a:gd name="T0" fmla="*/ 5812 w 1078"/>
                  <a:gd name="T1" fmla="*/ 2099 h 791"/>
                  <a:gd name="T2" fmla="*/ 5722 w 1078"/>
                  <a:gd name="T3" fmla="*/ 1938 h 791"/>
                  <a:gd name="T4" fmla="*/ 5570 w 1078"/>
                  <a:gd name="T5" fmla="*/ 1809 h 791"/>
                  <a:gd name="T6" fmla="*/ 5591 w 1078"/>
                  <a:gd name="T7" fmla="*/ 1722 h 791"/>
                  <a:gd name="T8" fmla="*/ 5603 w 1078"/>
                  <a:gd name="T9" fmla="*/ 1627 h 791"/>
                  <a:gd name="T10" fmla="*/ 5570 w 1078"/>
                  <a:gd name="T11" fmla="*/ 1405 h 791"/>
                  <a:gd name="T12" fmla="*/ 5232 w 1078"/>
                  <a:gd name="T13" fmla="*/ 1007 h 791"/>
                  <a:gd name="T14" fmla="*/ 4630 w 1078"/>
                  <a:gd name="T15" fmla="*/ 782 h 791"/>
                  <a:gd name="T16" fmla="*/ 4236 w 1078"/>
                  <a:gd name="T17" fmla="*/ 426 h 791"/>
                  <a:gd name="T18" fmla="*/ 3690 w 1078"/>
                  <a:gd name="T19" fmla="*/ 87 h 791"/>
                  <a:gd name="T20" fmla="*/ 2908 w 1078"/>
                  <a:gd name="T21" fmla="*/ 0 h 791"/>
                  <a:gd name="T22" fmla="*/ 2316 w 1078"/>
                  <a:gd name="T23" fmla="*/ 126 h 791"/>
                  <a:gd name="T24" fmla="*/ 1871 w 1078"/>
                  <a:gd name="T25" fmla="*/ 384 h 791"/>
                  <a:gd name="T26" fmla="*/ 1627 w 1078"/>
                  <a:gd name="T27" fmla="*/ 611 h 791"/>
                  <a:gd name="T28" fmla="*/ 1504 w 1078"/>
                  <a:gd name="T29" fmla="*/ 606 h 791"/>
                  <a:gd name="T30" fmla="*/ 1383 w 1078"/>
                  <a:gd name="T31" fmla="*/ 611 h 791"/>
                  <a:gd name="T32" fmla="*/ 794 w 1078"/>
                  <a:gd name="T33" fmla="*/ 725 h 791"/>
                  <a:gd name="T34" fmla="*/ 195 w 1078"/>
                  <a:gd name="T35" fmla="*/ 1108 h 791"/>
                  <a:gd name="T36" fmla="*/ 0 w 1078"/>
                  <a:gd name="T37" fmla="*/ 1639 h 791"/>
                  <a:gd name="T38" fmla="*/ 98 w 1078"/>
                  <a:gd name="T39" fmla="*/ 1930 h 791"/>
                  <a:gd name="T40" fmla="*/ 337 w 1078"/>
                  <a:gd name="T41" fmla="*/ 2172 h 791"/>
                  <a:gd name="T42" fmla="*/ 494 w 1078"/>
                  <a:gd name="T43" fmla="*/ 2354 h 791"/>
                  <a:gd name="T44" fmla="*/ 322 w 1078"/>
                  <a:gd name="T45" fmla="*/ 2546 h 791"/>
                  <a:gd name="T46" fmla="*/ 249 w 1078"/>
                  <a:gd name="T47" fmla="*/ 2759 h 791"/>
                  <a:gd name="T48" fmla="*/ 358 w 1078"/>
                  <a:gd name="T49" fmla="*/ 3100 h 791"/>
                  <a:gd name="T50" fmla="*/ 775 w 1078"/>
                  <a:gd name="T51" fmla="*/ 3377 h 791"/>
                  <a:gd name="T52" fmla="*/ 1395 w 1078"/>
                  <a:gd name="T53" fmla="*/ 3455 h 791"/>
                  <a:gd name="T54" fmla="*/ 1416 w 1078"/>
                  <a:gd name="T55" fmla="*/ 3448 h 791"/>
                  <a:gd name="T56" fmla="*/ 1439 w 1078"/>
                  <a:gd name="T57" fmla="*/ 3448 h 791"/>
                  <a:gd name="T58" fmla="*/ 1460 w 1078"/>
                  <a:gd name="T59" fmla="*/ 3455 h 791"/>
                  <a:gd name="T60" fmla="*/ 1455 w 1078"/>
                  <a:gd name="T61" fmla="*/ 3475 h 791"/>
                  <a:gd name="T62" fmla="*/ 1460 w 1078"/>
                  <a:gd name="T63" fmla="*/ 3496 h 791"/>
                  <a:gd name="T64" fmla="*/ 1557 w 1078"/>
                  <a:gd name="T65" fmla="*/ 3754 h 791"/>
                  <a:gd name="T66" fmla="*/ 1963 w 1078"/>
                  <a:gd name="T67" fmla="*/ 4017 h 791"/>
                  <a:gd name="T68" fmla="*/ 2556 w 1078"/>
                  <a:gd name="T69" fmla="*/ 4095 h 791"/>
                  <a:gd name="T70" fmla="*/ 2973 w 1078"/>
                  <a:gd name="T71" fmla="*/ 4001 h 791"/>
                  <a:gd name="T72" fmla="*/ 3303 w 1078"/>
                  <a:gd name="T73" fmla="*/ 3821 h 791"/>
                  <a:gd name="T74" fmla="*/ 3516 w 1078"/>
                  <a:gd name="T75" fmla="*/ 3688 h 791"/>
                  <a:gd name="T76" fmla="*/ 3739 w 1078"/>
                  <a:gd name="T77" fmla="*/ 3731 h 791"/>
                  <a:gd name="T78" fmla="*/ 3985 w 1078"/>
                  <a:gd name="T79" fmla="*/ 3747 h 791"/>
                  <a:gd name="T80" fmla="*/ 4473 w 1078"/>
                  <a:gd name="T81" fmla="*/ 3660 h 791"/>
                  <a:gd name="T82" fmla="*/ 4909 w 1078"/>
                  <a:gd name="T83" fmla="*/ 3385 h 791"/>
                  <a:gd name="T84" fmla="*/ 5053 w 1078"/>
                  <a:gd name="T85" fmla="*/ 2996 h 791"/>
                  <a:gd name="T86" fmla="*/ 5049 w 1078"/>
                  <a:gd name="T87" fmla="*/ 2972 h 791"/>
                  <a:gd name="T88" fmla="*/ 5049 w 1078"/>
                  <a:gd name="T89" fmla="*/ 2951 h 791"/>
                  <a:gd name="T90" fmla="*/ 5223 w 1078"/>
                  <a:gd name="T91" fmla="*/ 2894 h 791"/>
                  <a:gd name="T92" fmla="*/ 5633 w 1078"/>
                  <a:gd name="T93" fmla="*/ 2660 h 791"/>
                  <a:gd name="T94" fmla="*/ 5831 w 1078"/>
                  <a:gd name="T95" fmla="*/ 2333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78"/>
                  <a:gd name="T145" fmla="*/ 0 h 791"/>
                  <a:gd name="T146" fmla="*/ 1078 w 1078"/>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78" h="791">
                    <a:moveTo>
                      <a:pt x="1077" y="428"/>
                    </a:moveTo>
                    <a:lnTo>
                      <a:pt x="1075" y="416"/>
                    </a:lnTo>
                    <a:lnTo>
                      <a:pt x="1072" y="405"/>
                    </a:lnTo>
                    <a:lnTo>
                      <a:pt x="1068" y="395"/>
                    </a:lnTo>
                    <a:lnTo>
                      <a:pt x="1062" y="384"/>
                    </a:lnTo>
                    <a:lnTo>
                      <a:pt x="1055" y="374"/>
                    </a:lnTo>
                    <a:lnTo>
                      <a:pt x="1046" y="366"/>
                    </a:lnTo>
                    <a:lnTo>
                      <a:pt x="1037" y="357"/>
                    </a:lnTo>
                    <a:lnTo>
                      <a:pt x="1027" y="349"/>
                    </a:lnTo>
                    <a:lnTo>
                      <a:pt x="1029" y="344"/>
                    </a:lnTo>
                    <a:lnTo>
                      <a:pt x="1030" y="337"/>
                    </a:lnTo>
                    <a:lnTo>
                      <a:pt x="1031" y="332"/>
                    </a:lnTo>
                    <a:lnTo>
                      <a:pt x="1032" y="325"/>
                    </a:lnTo>
                    <a:lnTo>
                      <a:pt x="1033" y="320"/>
                    </a:lnTo>
                    <a:lnTo>
                      <a:pt x="1033" y="314"/>
                    </a:lnTo>
                    <a:lnTo>
                      <a:pt x="1033" y="307"/>
                    </a:lnTo>
                    <a:lnTo>
                      <a:pt x="1033" y="302"/>
                    </a:lnTo>
                    <a:lnTo>
                      <a:pt x="1027" y="271"/>
                    </a:lnTo>
                    <a:lnTo>
                      <a:pt x="1012" y="242"/>
                    </a:lnTo>
                    <a:lnTo>
                      <a:pt x="992" y="217"/>
                    </a:lnTo>
                    <a:lnTo>
                      <a:pt x="965" y="194"/>
                    </a:lnTo>
                    <a:lnTo>
                      <a:pt x="932" y="176"/>
                    </a:lnTo>
                    <a:lnTo>
                      <a:pt x="895" y="161"/>
                    </a:lnTo>
                    <a:lnTo>
                      <a:pt x="854" y="151"/>
                    </a:lnTo>
                    <a:lnTo>
                      <a:pt x="811" y="146"/>
                    </a:lnTo>
                    <a:lnTo>
                      <a:pt x="801" y="113"/>
                    </a:lnTo>
                    <a:lnTo>
                      <a:pt x="781" y="82"/>
                    </a:lnTo>
                    <a:lnTo>
                      <a:pt x="754" y="56"/>
                    </a:lnTo>
                    <a:lnTo>
                      <a:pt x="720" y="34"/>
                    </a:lnTo>
                    <a:lnTo>
                      <a:pt x="680" y="17"/>
                    </a:lnTo>
                    <a:lnTo>
                      <a:pt x="636" y="5"/>
                    </a:lnTo>
                    <a:lnTo>
                      <a:pt x="587" y="0"/>
                    </a:lnTo>
                    <a:lnTo>
                      <a:pt x="536" y="0"/>
                    </a:lnTo>
                    <a:lnTo>
                      <a:pt x="498" y="5"/>
                    </a:lnTo>
                    <a:lnTo>
                      <a:pt x="461" y="14"/>
                    </a:lnTo>
                    <a:lnTo>
                      <a:pt x="427" y="24"/>
                    </a:lnTo>
                    <a:lnTo>
                      <a:pt x="397" y="39"/>
                    </a:lnTo>
                    <a:lnTo>
                      <a:pt x="369" y="56"/>
                    </a:lnTo>
                    <a:lnTo>
                      <a:pt x="345" y="74"/>
                    </a:lnTo>
                    <a:lnTo>
                      <a:pt x="324" y="95"/>
                    </a:lnTo>
                    <a:lnTo>
                      <a:pt x="308" y="118"/>
                    </a:lnTo>
                    <a:lnTo>
                      <a:pt x="300" y="118"/>
                    </a:lnTo>
                    <a:lnTo>
                      <a:pt x="293" y="117"/>
                    </a:lnTo>
                    <a:lnTo>
                      <a:pt x="285" y="117"/>
                    </a:lnTo>
                    <a:lnTo>
                      <a:pt x="277" y="117"/>
                    </a:lnTo>
                    <a:lnTo>
                      <a:pt x="270" y="117"/>
                    </a:lnTo>
                    <a:lnTo>
                      <a:pt x="263" y="117"/>
                    </a:lnTo>
                    <a:lnTo>
                      <a:pt x="255" y="118"/>
                    </a:lnTo>
                    <a:lnTo>
                      <a:pt x="248" y="118"/>
                    </a:lnTo>
                    <a:lnTo>
                      <a:pt x="195" y="126"/>
                    </a:lnTo>
                    <a:lnTo>
                      <a:pt x="146" y="140"/>
                    </a:lnTo>
                    <a:lnTo>
                      <a:pt x="104" y="160"/>
                    </a:lnTo>
                    <a:lnTo>
                      <a:pt x="66" y="184"/>
                    </a:lnTo>
                    <a:lnTo>
                      <a:pt x="36" y="214"/>
                    </a:lnTo>
                    <a:lnTo>
                      <a:pt x="15" y="245"/>
                    </a:lnTo>
                    <a:lnTo>
                      <a:pt x="2" y="279"/>
                    </a:lnTo>
                    <a:lnTo>
                      <a:pt x="0" y="316"/>
                    </a:lnTo>
                    <a:lnTo>
                      <a:pt x="3" y="335"/>
                    </a:lnTo>
                    <a:lnTo>
                      <a:pt x="9" y="354"/>
                    </a:lnTo>
                    <a:lnTo>
                      <a:pt x="18" y="372"/>
                    </a:lnTo>
                    <a:lnTo>
                      <a:pt x="31" y="389"/>
                    </a:lnTo>
                    <a:lnTo>
                      <a:pt x="45" y="405"/>
                    </a:lnTo>
                    <a:lnTo>
                      <a:pt x="62" y="419"/>
                    </a:lnTo>
                    <a:lnTo>
                      <a:pt x="82" y="432"/>
                    </a:lnTo>
                    <a:lnTo>
                      <a:pt x="104" y="443"/>
                    </a:lnTo>
                    <a:lnTo>
                      <a:pt x="91" y="454"/>
                    </a:lnTo>
                    <a:lnTo>
                      <a:pt x="79" y="466"/>
                    </a:lnTo>
                    <a:lnTo>
                      <a:pt x="68" y="478"/>
                    </a:lnTo>
                    <a:lnTo>
                      <a:pt x="59" y="491"/>
                    </a:lnTo>
                    <a:lnTo>
                      <a:pt x="53" y="504"/>
                    </a:lnTo>
                    <a:lnTo>
                      <a:pt x="48" y="518"/>
                    </a:lnTo>
                    <a:lnTo>
                      <a:pt x="46" y="532"/>
                    </a:lnTo>
                    <a:lnTo>
                      <a:pt x="46" y="547"/>
                    </a:lnTo>
                    <a:lnTo>
                      <a:pt x="53" y="573"/>
                    </a:lnTo>
                    <a:lnTo>
                      <a:pt x="66" y="598"/>
                    </a:lnTo>
                    <a:lnTo>
                      <a:pt x="86" y="619"/>
                    </a:lnTo>
                    <a:lnTo>
                      <a:pt x="112" y="637"/>
                    </a:lnTo>
                    <a:lnTo>
                      <a:pt x="143" y="651"/>
                    </a:lnTo>
                    <a:lnTo>
                      <a:pt x="179" y="661"/>
                    </a:lnTo>
                    <a:lnTo>
                      <a:pt x="217" y="666"/>
                    </a:lnTo>
                    <a:lnTo>
                      <a:pt x="257" y="666"/>
                    </a:lnTo>
                    <a:lnTo>
                      <a:pt x="258" y="665"/>
                    </a:lnTo>
                    <a:lnTo>
                      <a:pt x="260" y="665"/>
                    </a:lnTo>
                    <a:lnTo>
                      <a:pt x="261" y="665"/>
                    </a:lnTo>
                    <a:lnTo>
                      <a:pt x="262" y="665"/>
                    </a:lnTo>
                    <a:lnTo>
                      <a:pt x="264" y="665"/>
                    </a:lnTo>
                    <a:lnTo>
                      <a:pt x="265" y="665"/>
                    </a:lnTo>
                    <a:lnTo>
                      <a:pt x="267" y="665"/>
                    </a:lnTo>
                    <a:lnTo>
                      <a:pt x="269" y="663"/>
                    </a:lnTo>
                    <a:lnTo>
                      <a:pt x="269" y="666"/>
                    </a:lnTo>
                    <a:lnTo>
                      <a:pt x="268" y="667"/>
                    </a:lnTo>
                    <a:lnTo>
                      <a:pt x="268" y="668"/>
                    </a:lnTo>
                    <a:lnTo>
                      <a:pt x="268" y="670"/>
                    </a:lnTo>
                    <a:lnTo>
                      <a:pt x="268" y="671"/>
                    </a:lnTo>
                    <a:lnTo>
                      <a:pt x="269" y="673"/>
                    </a:lnTo>
                    <a:lnTo>
                      <a:pt x="269" y="674"/>
                    </a:lnTo>
                    <a:lnTo>
                      <a:pt x="269" y="675"/>
                    </a:lnTo>
                    <a:lnTo>
                      <a:pt x="274" y="701"/>
                    </a:lnTo>
                    <a:lnTo>
                      <a:pt x="287" y="724"/>
                    </a:lnTo>
                    <a:lnTo>
                      <a:pt x="307" y="745"/>
                    </a:lnTo>
                    <a:lnTo>
                      <a:pt x="332" y="762"/>
                    </a:lnTo>
                    <a:lnTo>
                      <a:pt x="362" y="775"/>
                    </a:lnTo>
                    <a:lnTo>
                      <a:pt x="395" y="785"/>
                    </a:lnTo>
                    <a:lnTo>
                      <a:pt x="432" y="790"/>
                    </a:lnTo>
                    <a:lnTo>
                      <a:pt x="471" y="790"/>
                    </a:lnTo>
                    <a:lnTo>
                      <a:pt x="498" y="785"/>
                    </a:lnTo>
                    <a:lnTo>
                      <a:pt x="524" y="780"/>
                    </a:lnTo>
                    <a:lnTo>
                      <a:pt x="548" y="772"/>
                    </a:lnTo>
                    <a:lnTo>
                      <a:pt x="571" y="762"/>
                    </a:lnTo>
                    <a:lnTo>
                      <a:pt x="590" y="750"/>
                    </a:lnTo>
                    <a:lnTo>
                      <a:pt x="609" y="737"/>
                    </a:lnTo>
                    <a:lnTo>
                      <a:pt x="624" y="722"/>
                    </a:lnTo>
                    <a:lnTo>
                      <a:pt x="636" y="706"/>
                    </a:lnTo>
                    <a:lnTo>
                      <a:pt x="648" y="711"/>
                    </a:lnTo>
                    <a:lnTo>
                      <a:pt x="662" y="715"/>
                    </a:lnTo>
                    <a:lnTo>
                      <a:pt x="675" y="718"/>
                    </a:lnTo>
                    <a:lnTo>
                      <a:pt x="689" y="720"/>
                    </a:lnTo>
                    <a:lnTo>
                      <a:pt x="704" y="722"/>
                    </a:lnTo>
                    <a:lnTo>
                      <a:pt x="719" y="723"/>
                    </a:lnTo>
                    <a:lnTo>
                      <a:pt x="735" y="723"/>
                    </a:lnTo>
                    <a:lnTo>
                      <a:pt x="750" y="722"/>
                    </a:lnTo>
                    <a:lnTo>
                      <a:pt x="789" y="717"/>
                    </a:lnTo>
                    <a:lnTo>
                      <a:pt x="825" y="706"/>
                    </a:lnTo>
                    <a:lnTo>
                      <a:pt x="856" y="692"/>
                    </a:lnTo>
                    <a:lnTo>
                      <a:pt x="883" y="673"/>
                    </a:lnTo>
                    <a:lnTo>
                      <a:pt x="905" y="653"/>
                    </a:lnTo>
                    <a:lnTo>
                      <a:pt x="921" y="629"/>
                    </a:lnTo>
                    <a:lnTo>
                      <a:pt x="930" y="604"/>
                    </a:lnTo>
                    <a:lnTo>
                      <a:pt x="932" y="578"/>
                    </a:lnTo>
                    <a:lnTo>
                      <a:pt x="932" y="577"/>
                    </a:lnTo>
                    <a:lnTo>
                      <a:pt x="931" y="574"/>
                    </a:lnTo>
                    <a:lnTo>
                      <a:pt x="931" y="573"/>
                    </a:lnTo>
                    <a:lnTo>
                      <a:pt x="931" y="572"/>
                    </a:lnTo>
                    <a:lnTo>
                      <a:pt x="931" y="571"/>
                    </a:lnTo>
                    <a:lnTo>
                      <a:pt x="931" y="569"/>
                    </a:lnTo>
                    <a:lnTo>
                      <a:pt x="930" y="568"/>
                    </a:lnTo>
                    <a:lnTo>
                      <a:pt x="930" y="567"/>
                    </a:lnTo>
                    <a:lnTo>
                      <a:pt x="963" y="558"/>
                    </a:lnTo>
                    <a:lnTo>
                      <a:pt x="991" y="546"/>
                    </a:lnTo>
                    <a:lnTo>
                      <a:pt x="1017" y="531"/>
                    </a:lnTo>
                    <a:lnTo>
                      <a:pt x="1039" y="513"/>
                    </a:lnTo>
                    <a:lnTo>
                      <a:pt x="1056" y="495"/>
                    </a:lnTo>
                    <a:lnTo>
                      <a:pt x="1069" y="473"/>
                    </a:lnTo>
                    <a:lnTo>
                      <a:pt x="1075" y="450"/>
                    </a:lnTo>
                    <a:lnTo>
                      <a:pt x="1077" y="428"/>
                    </a:lnTo>
                  </a:path>
                </a:pathLst>
              </a:custGeom>
              <a:solidFill>
                <a:schemeClr val="bg1"/>
              </a:solidFill>
              <a:ln w="19050" cap="rnd" cmpd="sng">
                <a:solidFill>
                  <a:srgbClr val="006699"/>
                </a:solidFill>
                <a:round/>
                <a:headEnd/>
                <a:tailEnd/>
              </a:ln>
            </p:spPr>
            <p:txBody>
              <a:bodyPr/>
              <a:lstStyle/>
              <a:p>
                <a:endParaRPr lang="zh-CN" altLang="en-US" sz="1200"/>
              </a:p>
            </p:txBody>
          </p:sp>
        </p:grpSp>
        <p:sp>
          <p:nvSpPr>
            <p:cNvPr id="5124" name="Oval 171"/>
            <p:cNvSpPr>
              <a:spLocks noChangeArrowheads="1"/>
            </p:cNvSpPr>
            <p:nvPr/>
          </p:nvSpPr>
          <p:spPr bwMode="auto">
            <a:xfrm>
              <a:off x="1042988" y="3573463"/>
              <a:ext cx="2520950" cy="2519362"/>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p>
          </p:txBody>
        </p:sp>
        <p:sp>
          <p:nvSpPr>
            <p:cNvPr id="5129" name="Text Box 162"/>
            <p:cNvSpPr txBox="1">
              <a:spLocks noChangeArrowheads="1"/>
            </p:cNvSpPr>
            <p:nvPr/>
          </p:nvSpPr>
          <p:spPr bwMode="auto">
            <a:xfrm>
              <a:off x="7164389" y="4757738"/>
              <a:ext cx="801903" cy="500138"/>
            </a:xfrm>
            <a:prstGeom prst="rect">
              <a:avLst/>
            </a:prstGeom>
            <a:noFill/>
            <a:ln w="9525">
              <a:noFill/>
              <a:miter lim="800000"/>
              <a:headEnd/>
              <a:tailEnd/>
            </a:ln>
          </p:spPr>
          <p:txBody>
            <a:bodyPr wrap="none">
              <a:spAutoFit/>
            </a:bodyPr>
            <a:lstStyle/>
            <a:p>
              <a:r>
                <a:rPr lang="en-US" altLang="zh-CN" sz="1000" b="1"/>
                <a:t>Host D:</a:t>
              </a:r>
            </a:p>
            <a:p>
              <a:r>
                <a:rPr lang="en-US" altLang="zh-CN" sz="1000" b="1"/>
                <a:t>1.1.1.4</a:t>
              </a:r>
            </a:p>
          </p:txBody>
        </p:sp>
        <p:sp>
          <p:nvSpPr>
            <p:cNvPr id="5130" name="Text Box 163"/>
            <p:cNvSpPr txBox="1">
              <a:spLocks noChangeArrowheads="1"/>
            </p:cNvSpPr>
            <p:nvPr/>
          </p:nvSpPr>
          <p:spPr bwMode="auto">
            <a:xfrm>
              <a:off x="5508104" y="4797152"/>
              <a:ext cx="801903" cy="500138"/>
            </a:xfrm>
            <a:prstGeom prst="rect">
              <a:avLst/>
            </a:prstGeom>
            <a:noFill/>
            <a:ln w="9525">
              <a:noFill/>
              <a:miter lim="800000"/>
              <a:headEnd/>
              <a:tailEnd/>
            </a:ln>
          </p:spPr>
          <p:txBody>
            <a:bodyPr wrap="none">
              <a:spAutoFit/>
            </a:bodyPr>
            <a:lstStyle/>
            <a:p>
              <a:r>
                <a:rPr lang="en-US" altLang="zh-CN" sz="1000" b="1" dirty="0"/>
                <a:t>Host B:</a:t>
              </a:r>
            </a:p>
            <a:p>
              <a:r>
                <a:rPr lang="en-US" altLang="zh-CN" sz="1000" b="1" dirty="0"/>
                <a:t>1.1.1.3</a:t>
              </a:r>
            </a:p>
          </p:txBody>
        </p:sp>
        <p:sp>
          <p:nvSpPr>
            <p:cNvPr id="5132" name="Text Box 8"/>
            <p:cNvSpPr txBox="1">
              <a:spLocks noChangeArrowheads="1"/>
            </p:cNvSpPr>
            <p:nvPr/>
          </p:nvSpPr>
          <p:spPr bwMode="auto">
            <a:xfrm>
              <a:off x="3626518" y="2589213"/>
              <a:ext cx="1925889" cy="326958"/>
            </a:xfrm>
            <a:prstGeom prst="rect">
              <a:avLst/>
            </a:prstGeom>
            <a:noFill/>
            <a:ln w="9525">
              <a:noFill/>
              <a:miter lim="800000"/>
              <a:headEnd/>
              <a:tailEnd/>
            </a:ln>
          </p:spPr>
          <p:txBody>
            <a:bodyPr wrap="none" lIns="91393" tIns="45698" rIns="91393" bIns="45698">
              <a:spAutoFit/>
            </a:bodyPr>
            <a:lstStyle/>
            <a:p>
              <a:pPr algn="ctr"/>
              <a:r>
                <a:rPr lang="en-US" altLang="zh-CN" sz="1100" b="1" dirty="0"/>
                <a:t>MPLS/IP Backbone </a:t>
              </a:r>
              <a:r>
                <a:rPr lang="en-US" altLang="zh-CN" sz="1100" b="1" dirty="0">
                  <a:solidFill>
                    <a:srgbClr val="4D4D4D"/>
                  </a:solidFill>
                </a:rPr>
                <a:t> </a:t>
              </a:r>
            </a:p>
          </p:txBody>
        </p:sp>
        <p:grpSp>
          <p:nvGrpSpPr>
            <p:cNvPr id="3" name="Group 16"/>
            <p:cNvGrpSpPr>
              <a:grpSpLocks/>
            </p:cNvGrpSpPr>
            <p:nvPr/>
          </p:nvGrpSpPr>
          <p:grpSpPr bwMode="auto">
            <a:xfrm>
              <a:off x="1911350" y="2976563"/>
              <a:ext cx="1163638" cy="676275"/>
              <a:chOff x="3593" y="4294"/>
              <a:chExt cx="733" cy="426"/>
            </a:xfrm>
          </p:grpSpPr>
          <p:pic>
            <p:nvPicPr>
              <p:cNvPr id="5179" name="Picture 17"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5180" name="Text Box 18"/>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a:solidFill>
                      <a:schemeClr val="bg1"/>
                    </a:solidFill>
                    <a:latin typeface="FrutigerNext LT BlackCn" pitchFamily="34" charset="0"/>
                    <a:ea typeface="ＭＳ Ｐゴシック" pitchFamily="34" charset="-128"/>
                  </a:rPr>
                  <a:t>PE-1</a:t>
                </a:r>
              </a:p>
            </p:txBody>
          </p:sp>
        </p:grpSp>
        <p:pic>
          <p:nvPicPr>
            <p:cNvPr id="5137" name="Picture 95" descr="07"/>
            <p:cNvPicPr>
              <a:picLocks noChangeAspect="1" noChangeArrowheads="1"/>
            </p:cNvPicPr>
            <p:nvPr/>
          </p:nvPicPr>
          <p:blipFill>
            <a:blip r:embed="rId4" cstate="print"/>
            <a:srcRect/>
            <a:stretch>
              <a:fillRect/>
            </a:stretch>
          </p:blipFill>
          <p:spPr bwMode="auto">
            <a:xfrm>
              <a:off x="1763713" y="4654550"/>
              <a:ext cx="542925" cy="719138"/>
            </a:xfrm>
            <a:prstGeom prst="rect">
              <a:avLst/>
            </a:prstGeom>
            <a:noFill/>
            <a:ln w="9525">
              <a:noFill/>
              <a:miter lim="800000"/>
              <a:headEnd/>
              <a:tailEnd/>
            </a:ln>
          </p:spPr>
        </p:pic>
        <p:sp>
          <p:nvSpPr>
            <p:cNvPr id="5139" name="Text Box 103"/>
            <p:cNvSpPr txBox="1">
              <a:spLocks noChangeArrowheads="1"/>
            </p:cNvSpPr>
            <p:nvPr/>
          </p:nvSpPr>
          <p:spPr bwMode="auto">
            <a:xfrm>
              <a:off x="1835697" y="5589240"/>
              <a:ext cx="1116491" cy="307776"/>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#1</a:t>
              </a:r>
              <a:endParaRPr lang="en-US" altLang="zh-CN" sz="1000" b="1" dirty="0"/>
            </a:p>
          </p:txBody>
        </p:sp>
        <p:grpSp>
          <p:nvGrpSpPr>
            <p:cNvPr id="4" name="Group 13"/>
            <p:cNvGrpSpPr>
              <a:grpSpLocks/>
            </p:cNvGrpSpPr>
            <p:nvPr/>
          </p:nvGrpSpPr>
          <p:grpSpPr bwMode="auto">
            <a:xfrm>
              <a:off x="6084888" y="2997200"/>
              <a:ext cx="1163637" cy="676275"/>
              <a:chOff x="3593" y="4294"/>
              <a:chExt cx="733" cy="426"/>
            </a:xfrm>
          </p:grpSpPr>
          <p:pic>
            <p:nvPicPr>
              <p:cNvPr id="5177" name="Picture 14"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5178" name="Text Box 15"/>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a:solidFill>
                      <a:schemeClr val="bg1"/>
                    </a:solidFill>
                    <a:latin typeface="FrutigerNext LT BlackCn" pitchFamily="34" charset="0"/>
                    <a:ea typeface="ＭＳ Ｐゴシック" pitchFamily="34" charset="-128"/>
                  </a:rPr>
                  <a:t>PE-2</a:t>
                </a:r>
              </a:p>
            </p:txBody>
          </p:sp>
        </p:grpSp>
        <p:grpSp>
          <p:nvGrpSpPr>
            <p:cNvPr id="5" name="Group 147"/>
            <p:cNvGrpSpPr>
              <a:grpSpLocks/>
            </p:cNvGrpSpPr>
            <p:nvPr/>
          </p:nvGrpSpPr>
          <p:grpSpPr bwMode="auto">
            <a:xfrm>
              <a:off x="5651501" y="1517651"/>
              <a:ext cx="2241550" cy="1536700"/>
              <a:chOff x="3469" y="1170"/>
              <a:chExt cx="1412" cy="968"/>
            </a:xfrm>
          </p:grpSpPr>
          <p:sp>
            <p:nvSpPr>
              <p:cNvPr id="5175" name="Text Box 40"/>
              <p:cNvSpPr txBox="1">
                <a:spLocks noChangeArrowheads="1"/>
              </p:cNvSpPr>
              <p:nvPr/>
            </p:nvSpPr>
            <p:spPr bwMode="auto">
              <a:xfrm>
                <a:off x="3469" y="1170"/>
                <a:ext cx="1387" cy="571"/>
              </a:xfrm>
              <a:prstGeom prst="rect">
                <a:avLst/>
              </a:prstGeom>
              <a:noFill/>
              <a:ln w="28575">
                <a:solidFill>
                  <a:srgbClr val="FF0000"/>
                </a:solidFill>
                <a:miter lim="800000"/>
                <a:headEnd/>
                <a:tailEnd/>
              </a:ln>
            </p:spPr>
            <p:txBody>
              <a:bodyPr lIns="78315" tIns="39159" rIns="78315" bIns="39159">
                <a:spAutoFit/>
              </a:bodyPr>
              <a:lstStyle/>
              <a:p>
                <a:pPr defTabSz="784225"/>
                <a:r>
                  <a:rPr lang="en-US" altLang="zh-CN" sz="700" b="1" dirty="0"/>
                  <a:t>Prefix          Next-hop      Protocol      1.1.1.1/32        PE-1              BGP</a:t>
                </a:r>
              </a:p>
              <a:p>
                <a:pPr defTabSz="784225"/>
                <a:r>
                  <a:rPr lang="en-US" altLang="zh-CN" sz="700" b="1" dirty="0"/>
                  <a:t>1.1.1.2/32        PE-1              BGP</a:t>
                </a:r>
              </a:p>
              <a:p>
                <a:pPr defTabSz="784225"/>
                <a:r>
                  <a:rPr lang="en-US" altLang="zh-CN" sz="700" b="1" dirty="0"/>
                  <a:t>1.1.1.3/32         Local           ARP</a:t>
                </a:r>
              </a:p>
              <a:p>
                <a:pPr defTabSz="784225"/>
                <a:r>
                  <a:rPr lang="en-US" altLang="zh-CN" sz="700" b="1" dirty="0"/>
                  <a:t>1.1.1.4/32         Local           ARP</a:t>
                </a:r>
              </a:p>
              <a:p>
                <a:pPr defTabSz="784225"/>
                <a:r>
                  <a:rPr lang="en-US" altLang="zh-CN" sz="700" b="1" dirty="0" smtClean="0"/>
                  <a:t>1.1.0.0/16         </a:t>
                </a:r>
                <a:r>
                  <a:rPr lang="en-US" altLang="zh-CN" sz="700" b="1" dirty="0"/>
                  <a:t>Null             Direct</a:t>
                </a:r>
              </a:p>
            </p:txBody>
          </p:sp>
          <p:sp>
            <p:nvSpPr>
              <p:cNvPr id="5176" name="AutoShape 41"/>
              <p:cNvSpPr>
                <a:spLocks noChangeArrowheads="1"/>
              </p:cNvSpPr>
              <p:nvPr/>
            </p:nvSpPr>
            <p:spPr bwMode="auto">
              <a:xfrm rot="10800000">
                <a:off x="3469" y="1748"/>
                <a:ext cx="1412" cy="390"/>
              </a:xfrm>
              <a:prstGeom prst="flowChartExtract">
                <a:avLst/>
              </a:prstGeom>
              <a:gradFill rotWithShape="1">
                <a:gsLst>
                  <a:gs pos="0">
                    <a:schemeClr val="bg1">
                      <a:alpha val="49001"/>
                    </a:schemeClr>
                  </a:gs>
                  <a:gs pos="100000">
                    <a:srgbClr val="FF0000"/>
                  </a:gs>
                </a:gsLst>
                <a:lin ang="5400000" scaled="1"/>
              </a:gradFill>
              <a:ln w="9525" algn="ctr">
                <a:noFill/>
                <a:miter lim="800000"/>
                <a:headEnd/>
                <a:tailEnd/>
              </a:ln>
            </p:spPr>
            <p:txBody>
              <a:bodyPr rot="10800000" lIns="79200" tIns="39600" rIns="79200" bIns="39600" anchor="ctr">
                <a:spAutoFit/>
              </a:bodyPr>
              <a:lstStyle/>
              <a:p>
                <a:endParaRPr lang="zh-CN" altLang="zh-CN" sz="1050">
                  <a:solidFill>
                    <a:schemeClr val="bg1"/>
                  </a:solidFill>
                  <a:latin typeface="FrutigerNext LT Regular" pitchFamily="34" charset="0"/>
                  <a:ea typeface="ＭＳ Ｐゴシック" pitchFamily="34" charset="-128"/>
                </a:endParaRPr>
              </a:p>
            </p:txBody>
          </p:sp>
        </p:grpSp>
        <p:sp>
          <p:nvSpPr>
            <p:cNvPr id="5143" name="Text Box 40"/>
            <p:cNvSpPr txBox="1">
              <a:spLocks noChangeArrowheads="1"/>
            </p:cNvSpPr>
            <p:nvPr/>
          </p:nvSpPr>
          <p:spPr bwMode="auto">
            <a:xfrm>
              <a:off x="1116013" y="1517443"/>
              <a:ext cx="2201863" cy="906768"/>
            </a:xfrm>
            <a:prstGeom prst="rect">
              <a:avLst/>
            </a:prstGeom>
            <a:noFill/>
            <a:ln w="28575">
              <a:solidFill>
                <a:srgbClr val="FF0000"/>
              </a:solidFill>
              <a:miter lim="800000"/>
              <a:headEnd/>
              <a:tailEnd/>
            </a:ln>
          </p:spPr>
          <p:txBody>
            <a:bodyPr lIns="78315" tIns="39159" rIns="78315" bIns="39159">
              <a:spAutoFit/>
            </a:bodyPr>
            <a:lstStyle/>
            <a:p>
              <a:pPr defTabSz="784225"/>
              <a:r>
                <a:rPr lang="en-US" altLang="zh-CN" sz="700" b="1" dirty="0"/>
                <a:t>Prefix         Next-hop       Protocol      1.1.1.1/32         Local           ARP</a:t>
              </a:r>
            </a:p>
            <a:p>
              <a:pPr defTabSz="784225"/>
              <a:r>
                <a:rPr lang="en-US" altLang="zh-CN" sz="700" b="1" dirty="0"/>
                <a:t>1.1.1.2/32         Local           ARP</a:t>
              </a:r>
            </a:p>
            <a:p>
              <a:pPr defTabSz="784225"/>
              <a:r>
                <a:rPr lang="en-US" altLang="zh-CN" sz="700" b="1" dirty="0"/>
                <a:t>1.1.1.3/32         PE-2             BGP</a:t>
              </a:r>
            </a:p>
            <a:p>
              <a:pPr defTabSz="784225"/>
              <a:r>
                <a:rPr lang="en-US" altLang="zh-CN" sz="700" b="1" dirty="0"/>
                <a:t>1.1.1.4/32         PE-2             BGP</a:t>
              </a:r>
            </a:p>
            <a:p>
              <a:pPr defTabSz="784225"/>
              <a:r>
                <a:rPr lang="en-US" altLang="zh-CN" sz="700" b="1" dirty="0" smtClean="0"/>
                <a:t>1.1.0.0/16         </a:t>
              </a:r>
              <a:r>
                <a:rPr lang="en-US" altLang="zh-CN" sz="700" b="1" dirty="0"/>
                <a:t>Null              Direct</a:t>
              </a:r>
            </a:p>
          </p:txBody>
        </p:sp>
        <p:sp>
          <p:nvSpPr>
            <p:cNvPr id="5144" name="AutoShape 41"/>
            <p:cNvSpPr>
              <a:spLocks noChangeArrowheads="1"/>
            </p:cNvSpPr>
            <p:nvPr/>
          </p:nvSpPr>
          <p:spPr bwMode="auto">
            <a:xfrm rot="10800000">
              <a:off x="1115616" y="2435855"/>
              <a:ext cx="2235200" cy="618908"/>
            </a:xfrm>
            <a:prstGeom prst="flowChartExtract">
              <a:avLst/>
            </a:prstGeom>
            <a:gradFill rotWithShape="1">
              <a:gsLst>
                <a:gs pos="0">
                  <a:schemeClr val="bg1">
                    <a:alpha val="49001"/>
                  </a:schemeClr>
                </a:gs>
                <a:gs pos="100000">
                  <a:srgbClr val="FF0000"/>
                </a:gs>
              </a:gsLst>
              <a:lin ang="5400000" scaled="1"/>
            </a:gradFill>
            <a:ln w="9525" algn="ctr">
              <a:noFill/>
              <a:miter lim="800000"/>
              <a:headEnd/>
              <a:tailEnd/>
            </a:ln>
          </p:spPr>
          <p:txBody>
            <a:bodyPr rot="10800000" lIns="79200" tIns="39600" rIns="79200" bIns="39600" anchor="ctr">
              <a:spAutoFit/>
            </a:bodyPr>
            <a:lstStyle/>
            <a:p>
              <a:endParaRPr lang="zh-CN" altLang="zh-CN" sz="1050">
                <a:solidFill>
                  <a:schemeClr val="bg1"/>
                </a:solidFill>
                <a:latin typeface="FrutigerNext LT Regular" pitchFamily="34" charset="0"/>
                <a:ea typeface="ＭＳ Ｐゴシック" pitchFamily="34" charset="-128"/>
              </a:endParaRPr>
            </a:p>
          </p:txBody>
        </p:sp>
        <p:sp>
          <p:nvSpPr>
            <p:cNvPr id="5145" name="Text Box 152"/>
            <p:cNvSpPr txBox="1">
              <a:spLocks noChangeArrowheads="1"/>
            </p:cNvSpPr>
            <p:nvPr/>
          </p:nvSpPr>
          <p:spPr bwMode="auto">
            <a:xfrm>
              <a:off x="2843213" y="4776788"/>
              <a:ext cx="801903" cy="500138"/>
            </a:xfrm>
            <a:prstGeom prst="rect">
              <a:avLst/>
            </a:prstGeom>
            <a:noFill/>
            <a:ln w="9525">
              <a:noFill/>
              <a:miter lim="800000"/>
              <a:headEnd/>
              <a:tailEnd/>
            </a:ln>
          </p:spPr>
          <p:txBody>
            <a:bodyPr wrap="none">
              <a:spAutoFit/>
            </a:bodyPr>
            <a:lstStyle/>
            <a:p>
              <a:r>
                <a:rPr lang="en-US" altLang="zh-CN" sz="1000" b="1"/>
                <a:t>Host C:</a:t>
              </a:r>
            </a:p>
            <a:p>
              <a:r>
                <a:rPr lang="en-US" altLang="zh-CN" sz="1000" b="1"/>
                <a:t>1.1.1.2</a:t>
              </a:r>
            </a:p>
          </p:txBody>
        </p:sp>
        <p:sp>
          <p:nvSpPr>
            <p:cNvPr id="5146" name="Text Box 153"/>
            <p:cNvSpPr txBox="1">
              <a:spLocks noChangeArrowheads="1"/>
            </p:cNvSpPr>
            <p:nvPr/>
          </p:nvSpPr>
          <p:spPr bwMode="auto">
            <a:xfrm>
              <a:off x="1042988" y="4775200"/>
              <a:ext cx="801903" cy="500138"/>
            </a:xfrm>
            <a:prstGeom prst="rect">
              <a:avLst/>
            </a:prstGeom>
            <a:noFill/>
            <a:ln w="9525">
              <a:noFill/>
              <a:miter lim="800000"/>
              <a:headEnd/>
              <a:tailEnd/>
            </a:ln>
          </p:spPr>
          <p:txBody>
            <a:bodyPr wrap="none">
              <a:spAutoFit/>
            </a:bodyPr>
            <a:lstStyle/>
            <a:p>
              <a:r>
                <a:rPr lang="en-US" altLang="zh-CN" sz="1000" b="1" dirty="0"/>
                <a:t>Host A:</a:t>
              </a:r>
            </a:p>
            <a:p>
              <a:r>
                <a:rPr lang="en-US" altLang="zh-CN" sz="1000" b="1" dirty="0"/>
                <a:t>1.1.1.1</a:t>
              </a:r>
            </a:p>
          </p:txBody>
        </p:sp>
        <p:sp>
          <p:nvSpPr>
            <p:cNvPr id="5152" name="Text Box 176"/>
            <p:cNvSpPr txBox="1">
              <a:spLocks noChangeArrowheads="1"/>
            </p:cNvSpPr>
            <p:nvPr/>
          </p:nvSpPr>
          <p:spPr bwMode="auto">
            <a:xfrm>
              <a:off x="1116013" y="1196975"/>
              <a:ext cx="605535" cy="307776"/>
            </a:xfrm>
            <a:prstGeom prst="rect">
              <a:avLst/>
            </a:prstGeom>
            <a:noFill/>
            <a:ln w="9525">
              <a:noFill/>
              <a:miter lim="800000"/>
              <a:headEnd/>
              <a:tailEnd/>
            </a:ln>
          </p:spPr>
          <p:txBody>
            <a:bodyPr wrap="none">
              <a:spAutoFit/>
            </a:bodyPr>
            <a:lstStyle/>
            <a:p>
              <a:r>
                <a:rPr lang="en-US" altLang="zh-CN" sz="1000" b="1" dirty="0" smtClean="0"/>
                <a:t>VRF:</a:t>
              </a:r>
              <a:endParaRPr lang="en-US" altLang="zh-CN" sz="1000" b="1" dirty="0"/>
            </a:p>
          </p:txBody>
        </p:sp>
        <p:sp>
          <p:nvSpPr>
            <p:cNvPr id="5153" name="Text Box 177"/>
            <p:cNvSpPr txBox="1">
              <a:spLocks noChangeArrowheads="1"/>
            </p:cNvSpPr>
            <p:nvPr/>
          </p:nvSpPr>
          <p:spPr bwMode="auto">
            <a:xfrm>
              <a:off x="5651500" y="1196975"/>
              <a:ext cx="605535" cy="307776"/>
            </a:xfrm>
            <a:prstGeom prst="rect">
              <a:avLst/>
            </a:prstGeom>
            <a:noFill/>
            <a:ln w="9525">
              <a:noFill/>
              <a:miter lim="800000"/>
              <a:headEnd/>
              <a:tailEnd/>
            </a:ln>
          </p:spPr>
          <p:txBody>
            <a:bodyPr wrap="none">
              <a:spAutoFit/>
            </a:bodyPr>
            <a:lstStyle/>
            <a:p>
              <a:r>
                <a:rPr lang="en-US" altLang="zh-CN" sz="1000" b="1" dirty="0" smtClean="0"/>
                <a:t>VRF:</a:t>
              </a:r>
              <a:endParaRPr lang="en-US" altLang="zh-CN" sz="1000" b="1" dirty="0"/>
            </a:p>
          </p:txBody>
        </p:sp>
        <p:pic>
          <p:nvPicPr>
            <p:cNvPr id="5126" name="Picture 159" descr="07"/>
            <p:cNvPicPr>
              <a:picLocks noChangeAspect="1" noChangeArrowheads="1"/>
            </p:cNvPicPr>
            <p:nvPr/>
          </p:nvPicPr>
          <p:blipFill>
            <a:blip r:embed="rId4" cstate="print"/>
            <a:srcRect/>
            <a:stretch>
              <a:fillRect/>
            </a:stretch>
          </p:blipFill>
          <p:spPr bwMode="auto">
            <a:xfrm>
              <a:off x="6659563" y="4619625"/>
              <a:ext cx="542925" cy="719138"/>
            </a:xfrm>
            <a:prstGeom prst="rect">
              <a:avLst/>
            </a:prstGeom>
            <a:noFill/>
            <a:ln w="9525">
              <a:noFill/>
              <a:miter lim="800000"/>
              <a:headEnd/>
              <a:tailEnd/>
            </a:ln>
          </p:spPr>
        </p:pic>
        <p:pic>
          <p:nvPicPr>
            <p:cNvPr id="5138" name="Picture 97" descr="07"/>
            <p:cNvPicPr>
              <a:picLocks noChangeAspect="1" noChangeArrowheads="1"/>
            </p:cNvPicPr>
            <p:nvPr/>
          </p:nvPicPr>
          <p:blipFill>
            <a:blip r:embed="rId4" cstate="print"/>
            <a:srcRect/>
            <a:stretch>
              <a:fillRect/>
            </a:stretch>
          </p:blipFill>
          <p:spPr bwMode="auto">
            <a:xfrm>
              <a:off x="2266950" y="4654550"/>
              <a:ext cx="542925" cy="719138"/>
            </a:xfrm>
            <a:prstGeom prst="rect">
              <a:avLst/>
            </a:prstGeom>
            <a:noFill/>
            <a:ln w="9525">
              <a:noFill/>
              <a:miter lim="800000"/>
              <a:headEnd/>
              <a:tailEnd/>
            </a:ln>
          </p:spPr>
        </p:pic>
        <p:pic>
          <p:nvPicPr>
            <p:cNvPr id="5125" name="Picture 158" descr="07"/>
            <p:cNvPicPr>
              <a:picLocks noChangeAspect="1" noChangeArrowheads="1"/>
            </p:cNvPicPr>
            <p:nvPr/>
          </p:nvPicPr>
          <p:blipFill>
            <a:blip r:embed="rId4" cstate="print"/>
            <a:srcRect/>
            <a:stretch>
              <a:fillRect/>
            </a:stretch>
          </p:blipFill>
          <p:spPr bwMode="auto">
            <a:xfrm>
              <a:off x="6156176" y="4653136"/>
              <a:ext cx="542925" cy="719138"/>
            </a:xfrm>
            <a:prstGeom prst="rect">
              <a:avLst/>
            </a:prstGeom>
            <a:noFill/>
            <a:ln w="9525">
              <a:noFill/>
              <a:miter lim="800000"/>
              <a:headEnd/>
              <a:tailEnd/>
            </a:ln>
          </p:spPr>
        </p:pic>
        <p:sp>
          <p:nvSpPr>
            <p:cNvPr id="66" name="Text Box 103"/>
            <p:cNvSpPr txBox="1">
              <a:spLocks noChangeArrowheads="1"/>
            </p:cNvSpPr>
            <p:nvPr/>
          </p:nvSpPr>
          <p:spPr bwMode="auto">
            <a:xfrm>
              <a:off x="6156177" y="5589240"/>
              <a:ext cx="1116491" cy="307776"/>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#2</a:t>
              </a:r>
              <a:endParaRPr lang="en-US" altLang="zh-CN" sz="1000" b="1" dirty="0"/>
            </a:p>
          </p:txBody>
        </p:sp>
        <p:cxnSp>
          <p:nvCxnSpPr>
            <p:cNvPr id="68" name="直接箭头连接符 67"/>
            <p:cNvCxnSpPr>
              <a:stCxn id="5179" idx="3"/>
              <a:endCxn id="5177" idx="1"/>
            </p:cNvCxnSpPr>
            <p:nvPr/>
          </p:nvCxnSpPr>
          <p:spPr>
            <a:xfrm>
              <a:off x="2830513" y="3297238"/>
              <a:ext cx="3452812" cy="20637"/>
            </a:xfrm>
            <a:prstGeom prst="straightConnector1">
              <a:avLst/>
            </a:prstGeom>
            <a:noFill/>
            <a:ln w="57150">
              <a:solidFill>
                <a:srgbClr val="FF0000"/>
              </a:solidFill>
              <a:round/>
              <a:headEnd type="triangle" w="med" len="med"/>
              <a:tailEnd type="triangle" w="med" len="med"/>
            </a:ln>
            <a:effectLst>
              <a:outerShdw dist="107763" dir="8100000" algn="ctr" rotWithShape="0">
                <a:schemeClr val="bg2">
                  <a:alpha val="50000"/>
                </a:schemeClr>
              </a:outerShdw>
            </a:effectLst>
          </p:spPr>
        </p:cxnSp>
        <p:sp>
          <p:nvSpPr>
            <p:cNvPr id="69" name="Text Box 8"/>
            <p:cNvSpPr txBox="1">
              <a:spLocks noChangeArrowheads="1"/>
            </p:cNvSpPr>
            <p:nvPr/>
          </p:nvSpPr>
          <p:spPr bwMode="auto">
            <a:xfrm>
              <a:off x="3578140" y="3337872"/>
              <a:ext cx="1895834" cy="519318"/>
            </a:xfrm>
            <a:prstGeom prst="rect">
              <a:avLst/>
            </a:prstGeom>
            <a:noFill/>
            <a:ln w="9525">
              <a:noFill/>
              <a:miter lim="800000"/>
              <a:headEnd/>
              <a:tailEnd/>
            </a:ln>
          </p:spPr>
          <p:txBody>
            <a:bodyPr wrap="none" lIns="91393" tIns="45698" rIns="91393" bIns="45698">
              <a:spAutoFit/>
            </a:bodyPr>
            <a:lstStyle/>
            <a:p>
              <a:pPr algn="ctr"/>
              <a:r>
                <a:rPr lang="en-US" altLang="zh-CN" sz="1050" b="1" dirty="0" smtClean="0"/>
                <a:t>Host route exchange</a:t>
              </a:r>
            </a:p>
            <a:p>
              <a:pPr algn="ctr"/>
              <a:r>
                <a:rPr lang="en-US" altLang="zh-CN" sz="1050" b="1" dirty="0" smtClean="0"/>
                <a:t> via L3VPN signaling</a:t>
              </a:r>
              <a:endParaRPr lang="en-US" altLang="zh-CN" sz="1050" b="1" dirty="0">
                <a:solidFill>
                  <a:srgbClr val="4D4D4D"/>
                </a:solidFill>
              </a:endParaRPr>
            </a:p>
          </p:txBody>
        </p:sp>
        <p:sp>
          <p:nvSpPr>
            <p:cNvPr id="73" name="任意多边形 72"/>
            <p:cNvSpPr/>
            <p:nvPr/>
          </p:nvSpPr>
          <p:spPr>
            <a:xfrm>
              <a:off x="7020272" y="3356992"/>
              <a:ext cx="451657" cy="1446415"/>
            </a:xfrm>
            <a:custGeom>
              <a:avLst/>
              <a:gdLst>
                <a:gd name="connsiteX0" fmla="*/ 0 w 451657"/>
                <a:gd name="connsiteY0" fmla="*/ 0 h 1446415"/>
                <a:gd name="connsiteX1" fmla="*/ 432261 w 451657"/>
                <a:gd name="connsiteY1" fmla="*/ 681644 h 1446415"/>
                <a:gd name="connsiteX2" fmla="*/ 116378 w 451657"/>
                <a:gd name="connsiteY2" fmla="*/ 1446415 h 1446415"/>
                <a:gd name="connsiteX3" fmla="*/ 116378 w 451657"/>
                <a:gd name="connsiteY3" fmla="*/ 1446415 h 1446415"/>
                <a:gd name="connsiteX4" fmla="*/ 116378 w 451657"/>
                <a:gd name="connsiteY4" fmla="*/ 1446415 h 14464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657" h="1446415">
                  <a:moveTo>
                    <a:pt x="0" y="0"/>
                  </a:moveTo>
                  <a:cubicBezTo>
                    <a:pt x="206432" y="220287"/>
                    <a:pt x="412865" y="440575"/>
                    <a:pt x="432261" y="681644"/>
                  </a:cubicBezTo>
                  <a:cubicBezTo>
                    <a:pt x="451657" y="922713"/>
                    <a:pt x="116378" y="1446415"/>
                    <a:pt x="116378" y="1446415"/>
                  </a:cubicBezTo>
                  <a:lnTo>
                    <a:pt x="116378" y="1446415"/>
                  </a:lnTo>
                  <a:lnTo>
                    <a:pt x="116378" y="1446415"/>
                  </a:lnTo>
                </a:path>
              </a:pathLst>
            </a:custGeom>
            <a:noFill/>
            <a:ln w="57150">
              <a:solidFill>
                <a:srgbClr val="FF0000"/>
              </a:solidFill>
              <a:round/>
              <a:headEnd type="triangle" w="med" len="med"/>
              <a:tailEnd type="triangle" w="med" len="med"/>
            </a:ln>
            <a:effectLst>
              <a:outerShdw dist="107763" dir="8100000" algn="ctr" rotWithShape="0">
                <a:schemeClr val="bg2">
                  <a:alpha val="50000"/>
                </a:schemeClr>
              </a:outerShdw>
            </a:effectLst>
          </p:spPr>
          <p:txBody>
            <a:bodyPr rtlCol="0" anchor="ctr"/>
            <a:lstStyle/>
            <a:p>
              <a:pPr algn="ctr"/>
              <a:endParaRPr lang="zh-CN" altLang="en-US" sz="1200"/>
            </a:p>
          </p:txBody>
        </p:sp>
        <p:sp>
          <p:nvSpPr>
            <p:cNvPr id="74" name="任意多边形 73"/>
            <p:cNvSpPr/>
            <p:nvPr/>
          </p:nvSpPr>
          <p:spPr>
            <a:xfrm rot="11840901">
              <a:off x="1609022" y="3391431"/>
              <a:ext cx="451657" cy="1446415"/>
            </a:xfrm>
            <a:custGeom>
              <a:avLst/>
              <a:gdLst>
                <a:gd name="connsiteX0" fmla="*/ 0 w 451657"/>
                <a:gd name="connsiteY0" fmla="*/ 0 h 1446415"/>
                <a:gd name="connsiteX1" fmla="*/ 432261 w 451657"/>
                <a:gd name="connsiteY1" fmla="*/ 681644 h 1446415"/>
                <a:gd name="connsiteX2" fmla="*/ 116378 w 451657"/>
                <a:gd name="connsiteY2" fmla="*/ 1446415 h 1446415"/>
                <a:gd name="connsiteX3" fmla="*/ 116378 w 451657"/>
                <a:gd name="connsiteY3" fmla="*/ 1446415 h 1446415"/>
                <a:gd name="connsiteX4" fmla="*/ 116378 w 451657"/>
                <a:gd name="connsiteY4" fmla="*/ 1446415 h 14464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657" h="1446415">
                  <a:moveTo>
                    <a:pt x="0" y="0"/>
                  </a:moveTo>
                  <a:cubicBezTo>
                    <a:pt x="206432" y="220287"/>
                    <a:pt x="412865" y="440575"/>
                    <a:pt x="432261" y="681644"/>
                  </a:cubicBezTo>
                  <a:cubicBezTo>
                    <a:pt x="451657" y="922713"/>
                    <a:pt x="116378" y="1446415"/>
                    <a:pt x="116378" y="1446415"/>
                  </a:cubicBezTo>
                  <a:lnTo>
                    <a:pt x="116378" y="1446415"/>
                  </a:lnTo>
                  <a:lnTo>
                    <a:pt x="116378" y="1446415"/>
                  </a:lnTo>
                </a:path>
              </a:pathLst>
            </a:custGeom>
            <a:noFill/>
            <a:ln w="57150">
              <a:solidFill>
                <a:srgbClr val="FF0000"/>
              </a:solidFill>
              <a:round/>
              <a:headEnd type="triangle" w="med" len="med"/>
              <a:tailEnd type="triangle" w="med" len="med"/>
            </a:ln>
            <a:effectLst>
              <a:outerShdw dist="107763" dir="8100000" algn="ctr" rotWithShape="0">
                <a:schemeClr val="bg2">
                  <a:alpha val="50000"/>
                </a:schemeClr>
              </a:outerShdw>
            </a:effectLst>
          </p:spPr>
          <p:txBody>
            <a:bodyPr rtlCol="0" anchor="ctr"/>
            <a:lstStyle/>
            <a:p>
              <a:pPr algn="ctr"/>
              <a:endParaRPr lang="zh-CN" altLang="en-US" sz="1200"/>
            </a:p>
          </p:txBody>
        </p:sp>
        <p:sp>
          <p:nvSpPr>
            <p:cNvPr id="75" name="Text Box 8"/>
            <p:cNvSpPr txBox="1">
              <a:spLocks noChangeArrowheads="1"/>
            </p:cNvSpPr>
            <p:nvPr/>
          </p:nvSpPr>
          <p:spPr bwMode="auto">
            <a:xfrm>
              <a:off x="7340043" y="3916430"/>
              <a:ext cx="1671414" cy="519318"/>
            </a:xfrm>
            <a:prstGeom prst="rect">
              <a:avLst/>
            </a:prstGeom>
            <a:noFill/>
            <a:ln w="9525">
              <a:noFill/>
              <a:miter lim="800000"/>
              <a:headEnd/>
              <a:tailEnd/>
            </a:ln>
          </p:spPr>
          <p:txBody>
            <a:bodyPr wrap="none" lIns="91393" tIns="45698" rIns="91393" bIns="45698">
              <a:spAutoFit/>
            </a:bodyPr>
            <a:lstStyle/>
            <a:p>
              <a:pPr algn="ctr"/>
              <a:r>
                <a:rPr lang="en-US" altLang="zh-CN" sz="1050" b="1" dirty="0" smtClean="0"/>
                <a:t>Host discovery </a:t>
              </a:r>
            </a:p>
            <a:p>
              <a:pPr algn="ctr"/>
              <a:r>
                <a:rPr lang="en-US" altLang="zh-CN" sz="1050" b="1" dirty="0" smtClean="0"/>
                <a:t>via ARP/ICMP etc.</a:t>
              </a:r>
              <a:endParaRPr lang="en-US" altLang="zh-CN" sz="1100" b="1" dirty="0">
                <a:solidFill>
                  <a:srgbClr val="4D4D4D"/>
                </a:solidFill>
              </a:endParaRPr>
            </a:p>
          </p:txBody>
        </p:sp>
        <p:sp>
          <p:nvSpPr>
            <p:cNvPr id="76" name="Text Box 8"/>
            <p:cNvSpPr txBox="1">
              <a:spLocks noChangeArrowheads="1"/>
            </p:cNvSpPr>
            <p:nvPr/>
          </p:nvSpPr>
          <p:spPr bwMode="auto">
            <a:xfrm>
              <a:off x="-90011" y="3915054"/>
              <a:ext cx="1671414" cy="519318"/>
            </a:xfrm>
            <a:prstGeom prst="rect">
              <a:avLst/>
            </a:prstGeom>
            <a:noFill/>
            <a:ln w="9525">
              <a:noFill/>
              <a:miter lim="800000"/>
              <a:headEnd/>
              <a:tailEnd/>
            </a:ln>
          </p:spPr>
          <p:txBody>
            <a:bodyPr wrap="none" lIns="91393" tIns="45698" rIns="91393" bIns="45698">
              <a:spAutoFit/>
            </a:bodyPr>
            <a:lstStyle/>
            <a:p>
              <a:pPr algn="ctr"/>
              <a:r>
                <a:rPr lang="en-US" altLang="zh-CN" sz="1050" b="1" dirty="0" smtClean="0"/>
                <a:t>Host discovery </a:t>
              </a:r>
            </a:p>
            <a:p>
              <a:pPr algn="ctr"/>
              <a:r>
                <a:rPr lang="en-US" altLang="zh-CN" sz="1050" b="1" dirty="0" smtClean="0"/>
                <a:t>via ARP/ICMP etc.</a:t>
              </a:r>
              <a:endParaRPr lang="en-US" altLang="zh-CN" sz="1050" b="1" dirty="0">
                <a:solidFill>
                  <a:srgbClr val="4D4D4D"/>
                </a:solidFill>
              </a:endParaRPr>
            </a:p>
          </p:txBody>
        </p:sp>
        <p:sp>
          <p:nvSpPr>
            <p:cNvPr id="78" name="七边形 77"/>
            <p:cNvSpPr/>
            <p:nvPr/>
          </p:nvSpPr>
          <p:spPr>
            <a:xfrm>
              <a:off x="7884368" y="3573016"/>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1</a:t>
              </a:r>
              <a:endParaRPr lang="zh-CN" altLang="en-US" sz="1200" dirty="0">
                <a:solidFill>
                  <a:schemeClr val="bg1"/>
                </a:solidFill>
              </a:endParaRPr>
            </a:p>
          </p:txBody>
        </p:sp>
        <p:sp>
          <p:nvSpPr>
            <p:cNvPr id="79" name="七边形 78"/>
            <p:cNvSpPr/>
            <p:nvPr/>
          </p:nvSpPr>
          <p:spPr>
            <a:xfrm>
              <a:off x="971600" y="3573016"/>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1</a:t>
              </a:r>
              <a:endParaRPr lang="zh-CN" altLang="en-US" sz="1200" dirty="0">
                <a:solidFill>
                  <a:schemeClr val="bg1"/>
                </a:solidFill>
              </a:endParaRPr>
            </a:p>
          </p:txBody>
        </p:sp>
        <p:sp>
          <p:nvSpPr>
            <p:cNvPr id="80" name="七边形 79"/>
            <p:cNvSpPr/>
            <p:nvPr/>
          </p:nvSpPr>
          <p:spPr>
            <a:xfrm>
              <a:off x="4283968" y="2996952"/>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3</a:t>
              </a:r>
              <a:endParaRPr lang="zh-CN" altLang="en-US" sz="1200" dirty="0">
                <a:solidFill>
                  <a:schemeClr val="bg1"/>
                </a:solidFill>
              </a:endParaRPr>
            </a:p>
          </p:txBody>
        </p:sp>
        <p:sp>
          <p:nvSpPr>
            <p:cNvPr id="81" name="矩形 80"/>
            <p:cNvSpPr/>
            <p:nvPr/>
          </p:nvSpPr>
          <p:spPr>
            <a:xfrm>
              <a:off x="5364088" y="1955710"/>
              <a:ext cx="2736304" cy="288033"/>
            </a:xfrm>
            <a:prstGeom prst="rect">
              <a:avLst/>
            </a:prstGeom>
            <a:solidFill>
              <a:srgbClr val="FC2E18">
                <a:alpha val="20000"/>
              </a:srgbClr>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82" name="七边形 81"/>
            <p:cNvSpPr/>
            <p:nvPr/>
          </p:nvSpPr>
          <p:spPr>
            <a:xfrm>
              <a:off x="4355976" y="1772816"/>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2</a:t>
              </a:r>
              <a:endParaRPr lang="zh-CN" altLang="en-US" sz="1200" dirty="0">
                <a:solidFill>
                  <a:schemeClr val="bg1"/>
                </a:solidFill>
              </a:endParaRPr>
            </a:p>
          </p:txBody>
        </p:sp>
        <p:sp>
          <p:nvSpPr>
            <p:cNvPr id="83" name="矩形 82"/>
            <p:cNvSpPr/>
            <p:nvPr/>
          </p:nvSpPr>
          <p:spPr>
            <a:xfrm>
              <a:off x="827584" y="1664804"/>
              <a:ext cx="2736304" cy="324035"/>
            </a:xfrm>
            <a:prstGeom prst="rect">
              <a:avLst/>
            </a:prstGeom>
            <a:solidFill>
              <a:srgbClr val="FC2E18">
                <a:alpha val="20000"/>
              </a:srgbClr>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84" name="Text Box 8"/>
            <p:cNvSpPr txBox="1">
              <a:spLocks noChangeArrowheads="1"/>
            </p:cNvSpPr>
            <p:nvPr/>
          </p:nvSpPr>
          <p:spPr bwMode="auto">
            <a:xfrm>
              <a:off x="3732322" y="1124744"/>
              <a:ext cx="1735534" cy="721296"/>
            </a:xfrm>
            <a:prstGeom prst="rect">
              <a:avLst/>
            </a:prstGeom>
            <a:noFill/>
            <a:ln w="9525">
              <a:noFill/>
              <a:miter lim="800000"/>
              <a:headEnd/>
              <a:tailEnd/>
            </a:ln>
          </p:spPr>
          <p:txBody>
            <a:bodyPr wrap="none" lIns="91393" tIns="45698" rIns="91393" bIns="45698">
              <a:spAutoFit/>
            </a:bodyPr>
            <a:lstStyle/>
            <a:p>
              <a:pPr algn="ctr"/>
              <a:r>
                <a:rPr lang="en-US" altLang="zh-CN" sz="1050" b="1" dirty="0" smtClean="0"/>
                <a:t>Local host route </a:t>
              </a:r>
            </a:p>
            <a:p>
              <a:pPr algn="ctr"/>
              <a:r>
                <a:rPr lang="en-US" altLang="zh-CN" sz="1050" b="1" dirty="0" smtClean="0"/>
                <a:t>creation according</a:t>
              </a:r>
            </a:p>
            <a:p>
              <a:pPr algn="ctr"/>
              <a:r>
                <a:rPr lang="en-US" altLang="zh-CN" sz="1050" b="1" dirty="0" smtClean="0"/>
                <a:t> to ARP cache</a:t>
              </a:r>
              <a:endParaRPr lang="en-US" altLang="zh-CN" sz="1050" b="1" dirty="0">
                <a:solidFill>
                  <a:srgbClr val="4D4D4D"/>
                </a:solidFill>
              </a:endParaRPr>
            </a:p>
          </p:txBody>
        </p:sp>
        <p:sp>
          <p:nvSpPr>
            <p:cNvPr id="85" name="七边形 84"/>
            <p:cNvSpPr/>
            <p:nvPr/>
          </p:nvSpPr>
          <p:spPr>
            <a:xfrm>
              <a:off x="395536" y="2564904"/>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4</a:t>
              </a:r>
              <a:endParaRPr lang="zh-CN" altLang="en-US" sz="1200" dirty="0">
                <a:solidFill>
                  <a:schemeClr val="bg1"/>
                </a:solidFill>
              </a:endParaRPr>
            </a:p>
          </p:txBody>
        </p:sp>
        <p:sp>
          <p:nvSpPr>
            <p:cNvPr id="86" name="Text Box 8"/>
            <p:cNvSpPr txBox="1">
              <a:spLocks noChangeArrowheads="1"/>
            </p:cNvSpPr>
            <p:nvPr/>
          </p:nvSpPr>
          <p:spPr bwMode="auto">
            <a:xfrm>
              <a:off x="0" y="2905824"/>
              <a:ext cx="1475656" cy="538554"/>
            </a:xfrm>
            <a:prstGeom prst="rect">
              <a:avLst/>
            </a:prstGeom>
            <a:noFill/>
            <a:ln w="9525">
              <a:noFill/>
              <a:miter lim="800000"/>
              <a:headEnd/>
              <a:tailEnd/>
            </a:ln>
          </p:spPr>
          <p:txBody>
            <a:bodyPr wrap="square" lIns="91393" tIns="45698" rIns="91393" bIns="45698">
              <a:spAutoFit/>
            </a:bodyPr>
            <a:lstStyle/>
            <a:p>
              <a:pPr algn="ctr"/>
              <a:r>
                <a:rPr lang="en-US" altLang="zh-CN" sz="1050" b="1" dirty="0" smtClean="0"/>
                <a:t>Routing table</a:t>
              </a:r>
            </a:p>
            <a:p>
              <a:pPr algn="ctr"/>
              <a:r>
                <a:rPr lang="en-US" altLang="zh-CN" sz="1050" b="1" dirty="0" smtClean="0"/>
                <a:t>built up!</a:t>
              </a:r>
              <a:endParaRPr lang="en-US" altLang="zh-CN" sz="1050" b="1" dirty="0"/>
            </a:p>
          </p:txBody>
        </p:sp>
        <p:cxnSp>
          <p:nvCxnSpPr>
            <p:cNvPr id="87" name="直接箭头连接符 86"/>
            <p:cNvCxnSpPr/>
            <p:nvPr/>
          </p:nvCxnSpPr>
          <p:spPr>
            <a:xfrm flipV="1">
              <a:off x="683568" y="2204865"/>
              <a:ext cx="360040" cy="432047"/>
            </a:xfrm>
            <a:prstGeom prst="straightConnector1">
              <a:avLst/>
            </a:prstGeom>
            <a:noFill/>
            <a:ln w="57150">
              <a:solidFill>
                <a:srgbClr val="FF0000"/>
              </a:solidFill>
              <a:round/>
              <a:headEnd/>
              <a:tailEnd type="triangle" w="med" len="med"/>
            </a:ln>
            <a:effectLst>
              <a:outerShdw dist="107763" dir="8100000" algn="ctr" rotWithShape="0">
                <a:schemeClr val="bg2">
                  <a:alpha val="50000"/>
                </a:schemeClr>
              </a:outerShdw>
            </a:effectLst>
          </p:spPr>
        </p:cxnSp>
        <p:cxnSp>
          <p:nvCxnSpPr>
            <p:cNvPr id="89" name="直接箭头连接符 88"/>
            <p:cNvCxnSpPr/>
            <p:nvPr/>
          </p:nvCxnSpPr>
          <p:spPr>
            <a:xfrm flipV="1">
              <a:off x="683568" y="2420888"/>
              <a:ext cx="4896544" cy="360040"/>
            </a:xfrm>
            <a:prstGeom prst="straightConnector1">
              <a:avLst/>
            </a:prstGeom>
            <a:noFill/>
            <a:ln w="57150">
              <a:solidFill>
                <a:srgbClr val="FF0000"/>
              </a:solidFill>
              <a:round/>
              <a:headEnd/>
              <a:tailEnd type="triangle" w="med" len="med"/>
            </a:ln>
            <a:effectLst>
              <a:outerShdw dist="107763" dir="8100000" algn="ctr" rotWithShape="0">
                <a:schemeClr val="bg2">
                  <a:alpha val="50000"/>
                </a:schemeClr>
              </a:outerShdw>
            </a:effectLst>
          </p:spPr>
        </p:cxnSp>
        <p:cxnSp>
          <p:nvCxnSpPr>
            <p:cNvPr id="97" name="直接箭头连接符 96"/>
            <p:cNvCxnSpPr>
              <a:endCxn id="81" idx="1"/>
            </p:cNvCxnSpPr>
            <p:nvPr/>
          </p:nvCxnSpPr>
          <p:spPr>
            <a:xfrm>
              <a:off x="4716017" y="1955710"/>
              <a:ext cx="648073" cy="144016"/>
            </a:xfrm>
            <a:prstGeom prst="straightConnector1">
              <a:avLst/>
            </a:prstGeom>
            <a:noFill/>
            <a:ln w="57150">
              <a:solidFill>
                <a:srgbClr val="FF0000"/>
              </a:solidFill>
              <a:round/>
              <a:headEnd/>
              <a:tailEnd type="triangle" w="med" len="med"/>
            </a:ln>
            <a:effectLst>
              <a:outerShdw dist="107763" dir="8100000" algn="ctr" rotWithShape="0">
                <a:schemeClr val="bg2">
                  <a:alpha val="50000"/>
                </a:schemeClr>
              </a:outerShdw>
            </a:effectLst>
          </p:spPr>
        </p:cxnSp>
        <p:cxnSp>
          <p:nvCxnSpPr>
            <p:cNvPr id="99" name="直接箭头连接符 98"/>
            <p:cNvCxnSpPr>
              <a:stCxn id="82" idx="4"/>
            </p:cNvCxnSpPr>
            <p:nvPr/>
          </p:nvCxnSpPr>
          <p:spPr>
            <a:xfrm flipH="1" flipV="1">
              <a:off x="3563889" y="1772816"/>
              <a:ext cx="792086" cy="231544"/>
            </a:xfrm>
            <a:prstGeom prst="straightConnector1">
              <a:avLst/>
            </a:prstGeom>
            <a:noFill/>
            <a:ln w="57150">
              <a:solidFill>
                <a:srgbClr val="FF0000"/>
              </a:solidFill>
              <a:round/>
              <a:headEnd/>
              <a:tailEnd type="triangle" w="med" len="med"/>
            </a:ln>
            <a:effectLst>
              <a:outerShdw dist="107763" dir="8100000" algn="ctr" rotWithShape="0">
                <a:schemeClr val="bg2">
                  <a:alpha val="50000"/>
                </a:schemeClr>
              </a:outerShdw>
            </a:effectLst>
          </p:spPr>
        </p:cxnSp>
        <p:grpSp>
          <p:nvGrpSpPr>
            <p:cNvPr id="77" name="组合 76"/>
            <p:cNvGrpSpPr/>
            <p:nvPr/>
          </p:nvGrpSpPr>
          <p:grpSpPr>
            <a:xfrm>
              <a:off x="1763687" y="3573463"/>
              <a:ext cx="1224135" cy="1155178"/>
              <a:chOff x="1763687" y="3573463"/>
              <a:chExt cx="1224135" cy="1155178"/>
            </a:xfrm>
          </p:grpSpPr>
          <p:sp>
            <p:nvSpPr>
              <p:cNvPr id="5134" name="Line 37"/>
              <p:cNvSpPr>
                <a:spLocks noChangeShapeType="1"/>
              </p:cNvSpPr>
              <p:nvPr/>
            </p:nvSpPr>
            <p:spPr bwMode="auto">
              <a:xfrm flipH="1" flipV="1">
                <a:off x="2338388" y="3573463"/>
                <a:ext cx="1587" cy="64770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5136" name="Line 68"/>
              <p:cNvSpPr>
                <a:spLocks noChangeShapeType="1"/>
              </p:cNvSpPr>
              <p:nvPr/>
            </p:nvSpPr>
            <p:spPr bwMode="auto">
              <a:xfrm>
                <a:off x="2123728" y="4221087"/>
                <a:ext cx="347" cy="506487"/>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5147" name="Line 164"/>
              <p:cNvSpPr>
                <a:spLocks noChangeShapeType="1"/>
              </p:cNvSpPr>
              <p:nvPr/>
            </p:nvSpPr>
            <p:spPr bwMode="auto">
              <a:xfrm flipH="1">
                <a:off x="2555776" y="4221088"/>
                <a:ext cx="0" cy="507553"/>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67" name="Line 68"/>
              <p:cNvSpPr>
                <a:spLocks noChangeShapeType="1"/>
              </p:cNvSpPr>
              <p:nvPr/>
            </p:nvSpPr>
            <p:spPr bwMode="auto">
              <a:xfrm flipH="1">
                <a:off x="1763687" y="4221089"/>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p>
            </p:txBody>
          </p:sp>
        </p:grpSp>
        <p:grpSp>
          <p:nvGrpSpPr>
            <p:cNvPr id="88" name="组合 87"/>
            <p:cNvGrpSpPr/>
            <p:nvPr/>
          </p:nvGrpSpPr>
          <p:grpSpPr>
            <a:xfrm>
              <a:off x="6084168" y="3600449"/>
              <a:ext cx="1224135" cy="1165225"/>
              <a:chOff x="6084168" y="3600449"/>
              <a:chExt cx="1224135" cy="1165225"/>
            </a:xfrm>
          </p:grpSpPr>
          <p:sp>
            <p:nvSpPr>
              <p:cNvPr id="5135" name="Line 40"/>
              <p:cNvSpPr>
                <a:spLocks noChangeShapeType="1"/>
              </p:cNvSpPr>
              <p:nvPr/>
            </p:nvSpPr>
            <p:spPr bwMode="auto">
              <a:xfrm flipV="1">
                <a:off x="6660232" y="3600449"/>
                <a:ext cx="918" cy="692646"/>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5148" name="Line 167"/>
              <p:cNvSpPr>
                <a:spLocks noChangeShapeType="1"/>
              </p:cNvSpPr>
              <p:nvPr/>
            </p:nvSpPr>
            <p:spPr bwMode="auto">
              <a:xfrm>
                <a:off x="6516216" y="4293096"/>
                <a:ext cx="472" cy="399554"/>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5149" name="Line 168"/>
              <p:cNvSpPr>
                <a:spLocks noChangeShapeType="1"/>
              </p:cNvSpPr>
              <p:nvPr/>
            </p:nvSpPr>
            <p:spPr bwMode="auto">
              <a:xfrm flipH="1">
                <a:off x="6948264" y="4293096"/>
                <a:ext cx="794" cy="472578"/>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70" name="Line 68"/>
              <p:cNvSpPr>
                <a:spLocks noChangeShapeType="1"/>
              </p:cNvSpPr>
              <p:nvPr/>
            </p:nvSpPr>
            <p:spPr bwMode="auto">
              <a:xfrm flipH="1">
                <a:off x="6084168" y="4293096"/>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grpSp>
        <p:sp>
          <p:nvSpPr>
            <p:cNvPr id="5156" name="AutoShape 196"/>
            <p:cNvSpPr>
              <a:spLocks noChangeArrowheads="1"/>
            </p:cNvSpPr>
            <p:nvPr/>
          </p:nvSpPr>
          <p:spPr bwMode="auto">
            <a:xfrm>
              <a:off x="2228850" y="3543300"/>
              <a:ext cx="649288" cy="503238"/>
            </a:xfrm>
            <a:prstGeom prst="star16">
              <a:avLst>
                <a:gd name="adj" fmla="val 37500"/>
              </a:avLst>
            </a:prstGeom>
            <a:solidFill>
              <a:srgbClr val="FF0000"/>
            </a:solidFill>
            <a:ln w="9525">
              <a:solidFill>
                <a:srgbClr val="FF0000"/>
              </a:solidFill>
              <a:miter lim="800000"/>
              <a:headEnd/>
              <a:tailEnd/>
            </a:ln>
          </p:spPr>
          <p:txBody>
            <a:bodyPr wrap="none" anchor="ctr"/>
            <a:lstStyle/>
            <a:p>
              <a:pPr algn="ctr"/>
              <a:r>
                <a:rPr lang="en-US" altLang="zh-CN" sz="700" b="1">
                  <a:solidFill>
                    <a:schemeClr val="bg1"/>
                  </a:solidFill>
                </a:rPr>
                <a:t>ARP </a:t>
              </a:r>
            </a:p>
            <a:p>
              <a:pPr algn="ctr"/>
              <a:r>
                <a:rPr lang="en-US" altLang="zh-CN" sz="700" b="1">
                  <a:solidFill>
                    <a:schemeClr val="bg1"/>
                  </a:solidFill>
                </a:rPr>
                <a:t>Proxy</a:t>
              </a:r>
            </a:p>
          </p:txBody>
        </p:sp>
        <p:sp>
          <p:nvSpPr>
            <p:cNvPr id="5157" name="AutoShape 198"/>
            <p:cNvSpPr>
              <a:spLocks noChangeArrowheads="1"/>
            </p:cNvSpPr>
            <p:nvPr/>
          </p:nvSpPr>
          <p:spPr bwMode="auto">
            <a:xfrm>
              <a:off x="6156325" y="3529013"/>
              <a:ext cx="649288" cy="503237"/>
            </a:xfrm>
            <a:prstGeom prst="star16">
              <a:avLst>
                <a:gd name="adj" fmla="val 37500"/>
              </a:avLst>
            </a:prstGeom>
            <a:solidFill>
              <a:srgbClr val="FF0000"/>
            </a:solidFill>
            <a:ln w="9525">
              <a:solidFill>
                <a:srgbClr val="FF0000"/>
              </a:solidFill>
              <a:miter lim="800000"/>
              <a:headEnd/>
              <a:tailEnd/>
            </a:ln>
          </p:spPr>
          <p:txBody>
            <a:bodyPr wrap="none" anchor="ctr"/>
            <a:lstStyle/>
            <a:p>
              <a:pPr algn="ctr"/>
              <a:r>
                <a:rPr lang="en-US" altLang="zh-CN" sz="700" b="1" dirty="0">
                  <a:solidFill>
                    <a:schemeClr val="bg1"/>
                  </a:solidFill>
                </a:rPr>
                <a:t>ARP </a:t>
              </a:r>
            </a:p>
            <a:p>
              <a:pPr algn="ctr"/>
              <a:r>
                <a:rPr lang="en-US" altLang="zh-CN" sz="700" b="1" dirty="0">
                  <a:solidFill>
                    <a:schemeClr val="bg1"/>
                  </a:solidFill>
                </a:rPr>
                <a:t>Proxy</a:t>
              </a:r>
            </a:p>
          </p:txBody>
        </p:sp>
      </p:grpSp>
    </p:spTree>
  </p:cSld>
  <p:clrMapOvr>
    <a:masterClrMapping/>
  </p:clrMapOvr>
  <p:transition>
    <p:pull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Rectangle 2"/>
          <p:cNvSpPr>
            <a:spLocks noGrp="1" noChangeArrowheads="1"/>
          </p:cNvSpPr>
          <p:nvPr>
            <p:ph type="title"/>
          </p:nvPr>
        </p:nvSpPr>
        <p:spPr>
          <a:xfrm>
            <a:off x="395288" y="260350"/>
            <a:ext cx="8229600" cy="1143000"/>
          </a:xfrm>
        </p:spPr>
        <p:txBody>
          <a:bodyPr/>
          <a:lstStyle/>
          <a:p>
            <a:r>
              <a:rPr lang="en-US" altLang="zh-CN" sz="3600" dirty="0" smtClean="0"/>
              <a:t>Data Plane: </a:t>
            </a:r>
            <a:r>
              <a:rPr lang="en-US" altLang="zh-CN" sz="3600" dirty="0" err="1" smtClean="0"/>
              <a:t>Unicast</a:t>
            </a:r>
            <a:endParaRPr lang="en-US" altLang="zh-CN" sz="3600" dirty="0" smtClean="0"/>
          </a:p>
        </p:txBody>
      </p:sp>
      <p:grpSp>
        <p:nvGrpSpPr>
          <p:cNvPr id="96" name="组合 95"/>
          <p:cNvGrpSpPr/>
          <p:nvPr/>
        </p:nvGrpSpPr>
        <p:grpSpPr>
          <a:xfrm>
            <a:off x="899592" y="1772816"/>
            <a:ext cx="7114103" cy="4255527"/>
            <a:chOff x="0" y="1196975"/>
            <a:chExt cx="8892629" cy="5319409"/>
          </a:xfrm>
        </p:grpSpPr>
        <p:sp>
          <p:nvSpPr>
            <p:cNvPr id="65" name="Text Box 103"/>
            <p:cNvSpPr txBox="1">
              <a:spLocks noChangeArrowheads="1"/>
            </p:cNvSpPr>
            <p:nvPr/>
          </p:nvSpPr>
          <p:spPr bwMode="auto">
            <a:xfrm>
              <a:off x="899593" y="3429000"/>
              <a:ext cx="7416824" cy="3087384"/>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8100000" scaled="1"/>
              <a:tileRect/>
            </a:gra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3">
              <a:schemeClr val="lt1"/>
            </a:lnRef>
            <a:fillRef idx="1">
              <a:schemeClr val="accent2"/>
            </a:fillRef>
            <a:effectRef idx="1">
              <a:schemeClr val="accent2"/>
            </a:effectRef>
            <a:fontRef idx="minor">
              <a:schemeClr val="lt1"/>
            </a:fontRef>
          </p:style>
          <p:txBody>
            <a:bodyPr wrap="square">
              <a:spAutoFit/>
            </a:bodyPr>
            <a:lstStyle/>
            <a:p>
              <a:r>
                <a:rPr lang="en-US" altLang="zh-CN" sz="1000" b="1" dirty="0" smtClean="0"/>
                <a:t>                                                                  </a:t>
              </a:r>
            </a:p>
            <a:p>
              <a:endParaRPr lang="en-US" altLang="zh-CN" sz="1000" b="1" dirty="0" smtClean="0"/>
            </a:p>
            <a:p>
              <a:endParaRPr lang="en-US" altLang="zh-CN" sz="1000" b="1" dirty="0" smtClean="0"/>
            </a:p>
            <a:p>
              <a:r>
                <a:rPr lang="en-US" altLang="zh-CN" sz="1000" b="1" dirty="0" smtClean="0"/>
                <a:t>                                                              </a:t>
              </a:r>
            </a:p>
            <a:p>
              <a:endParaRPr lang="en-US" altLang="zh-CN" sz="1000" b="1" dirty="0" smtClean="0"/>
            </a:p>
            <a:p>
              <a:endParaRPr lang="en-US" altLang="zh-CN" sz="1000" b="1" dirty="0" smtClean="0"/>
            </a:p>
            <a:p>
              <a:endParaRPr lang="en-US" altLang="zh-CN" sz="1000" b="1" dirty="0" smtClean="0"/>
            </a:p>
            <a:p>
              <a:endParaRPr lang="en-US" altLang="zh-CN" sz="1000" b="1" dirty="0" smtClean="0"/>
            </a:p>
            <a:p>
              <a:pPr algn="ctr"/>
              <a:endParaRPr lang="en-US" altLang="zh-CN" sz="1000" b="1" dirty="0" smtClean="0"/>
            </a:p>
            <a:p>
              <a:pPr algn="ctr"/>
              <a:endParaRPr lang="en-US" altLang="zh-CN" sz="1000" b="1" dirty="0" smtClean="0">
                <a:solidFill>
                  <a:schemeClr val="tx1"/>
                </a:solidFill>
              </a:endParaRPr>
            </a:p>
            <a:p>
              <a:pPr algn="ctr"/>
              <a:endParaRPr lang="en-US" altLang="zh-CN" sz="1000" b="1" dirty="0" smtClean="0">
                <a:solidFill>
                  <a:schemeClr val="tx1"/>
                </a:solidFill>
              </a:endParaRPr>
            </a:p>
            <a:p>
              <a:pPr algn="ctr"/>
              <a:endParaRPr lang="en-US" altLang="zh-CN" sz="1000" b="1" dirty="0" smtClean="0">
                <a:solidFill>
                  <a:schemeClr val="tx1"/>
                </a:solidFill>
              </a:endParaRPr>
            </a:p>
            <a:p>
              <a:pPr algn="ctr"/>
              <a:endParaRPr lang="en-US" altLang="zh-CN" sz="1100" b="1" dirty="0" smtClean="0">
                <a:solidFill>
                  <a:schemeClr val="tx1"/>
                </a:solidFill>
              </a:endParaRPr>
            </a:p>
            <a:p>
              <a:pPr algn="ctr"/>
              <a:r>
                <a:rPr lang="en-US" altLang="zh-CN" sz="1100" b="1" dirty="0" smtClean="0">
                  <a:solidFill>
                    <a:schemeClr val="tx1"/>
                  </a:solidFill>
                </a:rPr>
                <a:t>VPN Subnet: 1.1.0.0/16</a:t>
              </a:r>
            </a:p>
            <a:p>
              <a:pPr algn="ctr"/>
              <a:endParaRPr lang="en-US" altLang="zh-CN" sz="1000" b="1" dirty="0">
                <a:solidFill>
                  <a:schemeClr val="tx1"/>
                </a:solidFill>
              </a:endParaRPr>
            </a:p>
          </p:txBody>
        </p:sp>
        <p:sp>
          <p:nvSpPr>
            <p:cNvPr id="5122" name="Oval 203"/>
            <p:cNvSpPr>
              <a:spLocks noChangeArrowheads="1"/>
            </p:cNvSpPr>
            <p:nvPr/>
          </p:nvSpPr>
          <p:spPr bwMode="auto">
            <a:xfrm>
              <a:off x="5435600" y="3573463"/>
              <a:ext cx="2520950" cy="2519362"/>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solidFill>
                  <a:schemeClr val="lt1"/>
                </a:solidFill>
                <a:latin typeface="+mn-lt"/>
                <a:ea typeface="+mn-ea"/>
              </a:endParaRPr>
            </a:p>
          </p:txBody>
        </p:sp>
        <p:grpSp>
          <p:nvGrpSpPr>
            <p:cNvPr id="5123" name="Group 4"/>
            <p:cNvGrpSpPr>
              <a:grpSpLocks/>
            </p:cNvGrpSpPr>
            <p:nvPr/>
          </p:nvGrpSpPr>
          <p:grpSpPr bwMode="auto">
            <a:xfrm>
              <a:off x="2555875" y="2349500"/>
              <a:ext cx="3887788" cy="1727200"/>
              <a:chOff x="755" y="732"/>
              <a:chExt cx="1898" cy="1412"/>
            </a:xfrm>
          </p:grpSpPr>
          <p:sp>
            <p:nvSpPr>
              <p:cNvPr id="5181" name="Freeform 5"/>
              <p:cNvSpPr>
                <a:spLocks/>
              </p:cNvSpPr>
              <p:nvPr/>
            </p:nvSpPr>
            <p:spPr bwMode="auto">
              <a:xfrm>
                <a:off x="755" y="774"/>
                <a:ext cx="1898" cy="1370"/>
              </a:xfrm>
              <a:custGeom>
                <a:avLst/>
                <a:gdLst>
                  <a:gd name="T0" fmla="*/ 5824 w 1080"/>
                  <a:gd name="T1" fmla="*/ 2110 h 791"/>
                  <a:gd name="T2" fmla="*/ 5733 w 1080"/>
                  <a:gd name="T3" fmla="*/ 1947 h 791"/>
                  <a:gd name="T4" fmla="*/ 5583 w 1080"/>
                  <a:gd name="T5" fmla="*/ 1812 h 791"/>
                  <a:gd name="T6" fmla="*/ 5606 w 1080"/>
                  <a:gd name="T7" fmla="*/ 1725 h 791"/>
                  <a:gd name="T8" fmla="*/ 5618 w 1080"/>
                  <a:gd name="T9" fmla="*/ 1638 h 791"/>
                  <a:gd name="T10" fmla="*/ 5574 w 1080"/>
                  <a:gd name="T11" fmla="*/ 1406 h 791"/>
                  <a:gd name="T12" fmla="*/ 5239 w 1080"/>
                  <a:gd name="T13" fmla="*/ 1013 h 791"/>
                  <a:gd name="T14" fmla="*/ 4645 w 1080"/>
                  <a:gd name="T15" fmla="*/ 790 h 791"/>
                  <a:gd name="T16" fmla="*/ 4249 w 1080"/>
                  <a:gd name="T17" fmla="*/ 431 h 791"/>
                  <a:gd name="T18" fmla="*/ 3703 w 1080"/>
                  <a:gd name="T19" fmla="*/ 87 h 791"/>
                  <a:gd name="T20" fmla="*/ 2909 w 1080"/>
                  <a:gd name="T21" fmla="*/ 5 h 791"/>
                  <a:gd name="T22" fmla="*/ 2329 w 1080"/>
                  <a:gd name="T23" fmla="*/ 126 h 791"/>
                  <a:gd name="T24" fmla="*/ 1872 w 1080"/>
                  <a:gd name="T25" fmla="*/ 385 h 791"/>
                  <a:gd name="T26" fmla="*/ 1627 w 1080"/>
                  <a:gd name="T27" fmla="*/ 611 h 791"/>
                  <a:gd name="T28" fmla="*/ 1513 w 1080"/>
                  <a:gd name="T29" fmla="*/ 610 h 791"/>
                  <a:gd name="T30" fmla="*/ 1390 w 1080"/>
                  <a:gd name="T31" fmla="*/ 611 h 791"/>
                  <a:gd name="T32" fmla="*/ 796 w 1080"/>
                  <a:gd name="T33" fmla="*/ 733 h 791"/>
                  <a:gd name="T34" fmla="*/ 195 w 1080"/>
                  <a:gd name="T35" fmla="*/ 1114 h 791"/>
                  <a:gd name="T36" fmla="*/ 0 w 1080"/>
                  <a:gd name="T37" fmla="*/ 1640 h 791"/>
                  <a:gd name="T38" fmla="*/ 102 w 1080"/>
                  <a:gd name="T39" fmla="*/ 1931 h 791"/>
                  <a:gd name="T40" fmla="*/ 346 w 1080"/>
                  <a:gd name="T41" fmla="*/ 2177 h 791"/>
                  <a:gd name="T42" fmla="*/ 494 w 1080"/>
                  <a:gd name="T43" fmla="*/ 2357 h 791"/>
                  <a:gd name="T44" fmla="*/ 325 w 1080"/>
                  <a:gd name="T45" fmla="*/ 2549 h 791"/>
                  <a:gd name="T46" fmla="*/ 250 w 1080"/>
                  <a:gd name="T47" fmla="*/ 2769 h 791"/>
                  <a:gd name="T48" fmla="*/ 364 w 1080"/>
                  <a:gd name="T49" fmla="*/ 3107 h 791"/>
                  <a:gd name="T50" fmla="*/ 782 w 1080"/>
                  <a:gd name="T51" fmla="*/ 3384 h 791"/>
                  <a:gd name="T52" fmla="*/ 1399 w 1080"/>
                  <a:gd name="T53" fmla="*/ 3462 h 791"/>
                  <a:gd name="T54" fmla="*/ 1420 w 1080"/>
                  <a:gd name="T55" fmla="*/ 3455 h 791"/>
                  <a:gd name="T56" fmla="*/ 1448 w 1080"/>
                  <a:gd name="T57" fmla="*/ 3455 h 791"/>
                  <a:gd name="T58" fmla="*/ 1460 w 1080"/>
                  <a:gd name="T59" fmla="*/ 3462 h 791"/>
                  <a:gd name="T60" fmla="*/ 1460 w 1080"/>
                  <a:gd name="T61" fmla="*/ 3480 h 791"/>
                  <a:gd name="T62" fmla="*/ 1460 w 1080"/>
                  <a:gd name="T63" fmla="*/ 3500 h 791"/>
                  <a:gd name="T64" fmla="*/ 1569 w 1080"/>
                  <a:gd name="T65" fmla="*/ 3767 h 791"/>
                  <a:gd name="T66" fmla="*/ 1965 w 1080"/>
                  <a:gd name="T67" fmla="*/ 4032 h 791"/>
                  <a:gd name="T68" fmla="*/ 2561 w 1080"/>
                  <a:gd name="T69" fmla="*/ 4103 h 791"/>
                  <a:gd name="T70" fmla="*/ 2981 w 1080"/>
                  <a:gd name="T71" fmla="*/ 4011 h 791"/>
                  <a:gd name="T72" fmla="*/ 3304 w 1080"/>
                  <a:gd name="T73" fmla="*/ 3828 h 791"/>
                  <a:gd name="T74" fmla="*/ 3524 w 1080"/>
                  <a:gd name="T75" fmla="*/ 3693 h 791"/>
                  <a:gd name="T76" fmla="*/ 3749 w 1080"/>
                  <a:gd name="T77" fmla="*/ 3746 h 791"/>
                  <a:gd name="T78" fmla="*/ 3991 w 1080"/>
                  <a:gd name="T79" fmla="*/ 3755 h 791"/>
                  <a:gd name="T80" fmla="*/ 4478 w 1080"/>
                  <a:gd name="T81" fmla="*/ 3668 h 791"/>
                  <a:gd name="T82" fmla="*/ 4917 w 1080"/>
                  <a:gd name="T83" fmla="*/ 3393 h 791"/>
                  <a:gd name="T84" fmla="*/ 5065 w 1080"/>
                  <a:gd name="T85" fmla="*/ 3003 h 791"/>
                  <a:gd name="T86" fmla="*/ 5065 w 1080"/>
                  <a:gd name="T87" fmla="*/ 2976 h 791"/>
                  <a:gd name="T88" fmla="*/ 5060 w 1080"/>
                  <a:gd name="T89" fmla="*/ 2960 h 791"/>
                  <a:gd name="T90" fmla="*/ 5227 w 1080"/>
                  <a:gd name="T91" fmla="*/ 2898 h 791"/>
                  <a:gd name="T92" fmla="*/ 5647 w 1080"/>
                  <a:gd name="T93" fmla="*/ 2676 h 791"/>
                  <a:gd name="T94" fmla="*/ 5847 w 1080"/>
                  <a:gd name="T95" fmla="*/ 2349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80"/>
                  <a:gd name="T145" fmla="*/ 0 h 791"/>
                  <a:gd name="T146" fmla="*/ 1080 w 1080"/>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80" h="791">
                    <a:moveTo>
                      <a:pt x="1079" y="428"/>
                    </a:moveTo>
                    <a:lnTo>
                      <a:pt x="1076" y="417"/>
                    </a:lnTo>
                    <a:lnTo>
                      <a:pt x="1073" y="406"/>
                    </a:lnTo>
                    <a:lnTo>
                      <a:pt x="1069" y="395"/>
                    </a:lnTo>
                    <a:lnTo>
                      <a:pt x="1063" y="385"/>
                    </a:lnTo>
                    <a:lnTo>
                      <a:pt x="1056" y="375"/>
                    </a:lnTo>
                    <a:lnTo>
                      <a:pt x="1048" y="366"/>
                    </a:lnTo>
                    <a:lnTo>
                      <a:pt x="1038" y="358"/>
                    </a:lnTo>
                    <a:lnTo>
                      <a:pt x="1029" y="349"/>
                    </a:lnTo>
                    <a:lnTo>
                      <a:pt x="1030" y="344"/>
                    </a:lnTo>
                    <a:lnTo>
                      <a:pt x="1032" y="339"/>
                    </a:lnTo>
                    <a:lnTo>
                      <a:pt x="1033" y="332"/>
                    </a:lnTo>
                    <a:lnTo>
                      <a:pt x="1034" y="327"/>
                    </a:lnTo>
                    <a:lnTo>
                      <a:pt x="1034" y="320"/>
                    </a:lnTo>
                    <a:lnTo>
                      <a:pt x="1035" y="315"/>
                    </a:lnTo>
                    <a:lnTo>
                      <a:pt x="1035" y="308"/>
                    </a:lnTo>
                    <a:lnTo>
                      <a:pt x="1034" y="302"/>
                    </a:lnTo>
                    <a:lnTo>
                      <a:pt x="1027" y="271"/>
                    </a:lnTo>
                    <a:lnTo>
                      <a:pt x="1013" y="243"/>
                    </a:lnTo>
                    <a:lnTo>
                      <a:pt x="993" y="217"/>
                    </a:lnTo>
                    <a:lnTo>
                      <a:pt x="965" y="195"/>
                    </a:lnTo>
                    <a:lnTo>
                      <a:pt x="934" y="176"/>
                    </a:lnTo>
                    <a:lnTo>
                      <a:pt x="896" y="161"/>
                    </a:lnTo>
                    <a:lnTo>
                      <a:pt x="856" y="152"/>
                    </a:lnTo>
                    <a:lnTo>
                      <a:pt x="812" y="146"/>
                    </a:lnTo>
                    <a:lnTo>
                      <a:pt x="801" y="113"/>
                    </a:lnTo>
                    <a:lnTo>
                      <a:pt x="783" y="83"/>
                    </a:lnTo>
                    <a:lnTo>
                      <a:pt x="756" y="56"/>
                    </a:lnTo>
                    <a:lnTo>
                      <a:pt x="721" y="34"/>
                    </a:lnTo>
                    <a:lnTo>
                      <a:pt x="682" y="17"/>
                    </a:lnTo>
                    <a:lnTo>
                      <a:pt x="636" y="5"/>
                    </a:lnTo>
                    <a:lnTo>
                      <a:pt x="588" y="0"/>
                    </a:lnTo>
                    <a:lnTo>
                      <a:pt x="536" y="1"/>
                    </a:lnTo>
                    <a:lnTo>
                      <a:pt x="498" y="5"/>
                    </a:lnTo>
                    <a:lnTo>
                      <a:pt x="462" y="14"/>
                    </a:lnTo>
                    <a:lnTo>
                      <a:pt x="429" y="24"/>
                    </a:lnTo>
                    <a:lnTo>
                      <a:pt x="397" y="39"/>
                    </a:lnTo>
                    <a:lnTo>
                      <a:pt x="370" y="56"/>
                    </a:lnTo>
                    <a:lnTo>
                      <a:pt x="345" y="74"/>
                    </a:lnTo>
                    <a:lnTo>
                      <a:pt x="324" y="96"/>
                    </a:lnTo>
                    <a:lnTo>
                      <a:pt x="308" y="118"/>
                    </a:lnTo>
                    <a:lnTo>
                      <a:pt x="300" y="118"/>
                    </a:lnTo>
                    <a:lnTo>
                      <a:pt x="294" y="118"/>
                    </a:lnTo>
                    <a:lnTo>
                      <a:pt x="286" y="117"/>
                    </a:lnTo>
                    <a:lnTo>
                      <a:pt x="279" y="117"/>
                    </a:lnTo>
                    <a:lnTo>
                      <a:pt x="271" y="117"/>
                    </a:lnTo>
                    <a:lnTo>
                      <a:pt x="264" y="118"/>
                    </a:lnTo>
                    <a:lnTo>
                      <a:pt x="256" y="118"/>
                    </a:lnTo>
                    <a:lnTo>
                      <a:pt x="248" y="118"/>
                    </a:lnTo>
                    <a:lnTo>
                      <a:pt x="196" y="127"/>
                    </a:lnTo>
                    <a:lnTo>
                      <a:pt x="147" y="141"/>
                    </a:lnTo>
                    <a:lnTo>
                      <a:pt x="104" y="160"/>
                    </a:lnTo>
                    <a:lnTo>
                      <a:pt x="67" y="185"/>
                    </a:lnTo>
                    <a:lnTo>
                      <a:pt x="36" y="214"/>
                    </a:lnTo>
                    <a:lnTo>
                      <a:pt x="15" y="245"/>
                    </a:lnTo>
                    <a:lnTo>
                      <a:pt x="3" y="280"/>
                    </a:lnTo>
                    <a:lnTo>
                      <a:pt x="0" y="316"/>
                    </a:lnTo>
                    <a:lnTo>
                      <a:pt x="3" y="335"/>
                    </a:lnTo>
                    <a:lnTo>
                      <a:pt x="9" y="355"/>
                    </a:lnTo>
                    <a:lnTo>
                      <a:pt x="19" y="372"/>
                    </a:lnTo>
                    <a:lnTo>
                      <a:pt x="31" y="390"/>
                    </a:lnTo>
                    <a:lnTo>
                      <a:pt x="46" y="405"/>
                    </a:lnTo>
                    <a:lnTo>
                      <a:pt x="64" y="419"/>
                    </a:lnTo>
                    <a:lnTo>
                      <a:pt x="83" y="432"/>
                    </a:lnTo>
                    <a:lnTo>
                      <a:pt x="105" y="443"/>
                    </a:lnTo>
                    <a:lnTo>
                      <a:pt x="91" y="454"/>
                    </a:lnTo>
                    <a:lnTo>
                      <a:pt x="79" y="466"/>
                    </a:lnTo>
                    <a:lnTo>
                      <a:pt x="69" y="478"/>
                    </a:lnTo>
                    <a:lnTo>
                      <a:pt x="60" y="491"/>
                    </a:lnTo>
                    <a:lnTo>
                      <a:pt x="54" y="505"/>
                    </a:lnTo>
                    <a:lnTo>
                      <a:pt x="49" y="518"/>
                    </a:lnTo>
                    <a:lnTo>
                      <a:pt x="46" y="533"/>
                    </a:lnTo>
                    <a:lnTo>
                      <a:pt x="47" y="547"/>
                    </a:lnTo>
                    <a:lnTo>
                      <a:pt x="53" y="574"/>
                    </a:lnTo>
                    <a:lnTo>
                      <a:pt x="67" y="598"/>
                    </a:lnTo>
                    <a:lnTo>
                      <a:pt x="88" y="620"/>
                    </a:lnTo>
                    <a:lnTo>
                      <a:pt x="114" y="637"/>
                    </a:lnTo>
                    <a:lnTo>
                      <a:pt x="144" y="651"/>
                    </a:lnTo>
                    <a:lnTo>
                      <a:pt x="179" y="661"/>
                    </a:lnTo>
                    <a:lnTo>
                      <a:pt x="217" y="666"/>
                    </a:lnTo>
                    <a:lnTo>
                      <a:pt x="258" y="666"/>
                    </a:lnTo>
                    <a:lnTo>
                      <a:pt x="259" y="666"/>
                    </a:lnTo>
                    <a:lnTo>
                      <a:pt x="260" y="666"/>
                    </a:lnTo>
                    <a:lnTo>
                      <a:pt x="262" y="665"/>
                    </a:lnTo>
                    <a:lnTo>
                      <a:pt x="264" y="665"/>
                    </a:lnTo>
                    <a:lnTo>
                      <a:pt x="265" y="665"/>
                    </a:lnTo>
                    <a:lnTo>
                      <a:pt x="267" y="665"/>
                    </a:lnTo>
                    <a:lnTo>
                      <a:pt x="268" y="665"/>
                    </a:lnTo>
                    <a:lnTo>
                      <a:pt x="269" y="665"/>
                    </a:lnTo>
                    <a:lnTo>
                      <a:pt x="269" y="666"/>
                    </a:lnTo>
                    <a:lnTo>
                      <a:pt x="269" y="667"/>
                    </a:lnTo>
                    <a:lnTo>
                      <a:pt x="269" y="669"/>
                    </a:lnTo>
                    <a:lnTo>
                      <a:pt x="269" y="670"/>
                    </a:lnTo>
                    <a:lnTo>
                      <a:pt x="269" y="672"/>
                    </a:lnTo>
                    <a:lnTo>
                      <a:pt x="269" y="673"/>
                    </a:lnTo>
                    <a:lnTo>
                      <a:pt x="269" y="674"/>
                    </a:lnTo>
                    <a:lnTo>
                      <a:pt x="269" y="676"/>
                    </a:lnTo>
                    <a:lnTo>
                      <a:pt x="275" y="701"/>
                    </a:lnTo>
                    <a:lnTo>
                      <a:pt x="289" y="725"/>
                    </a:lnTo>
                    <a:lnTo>
                      <a:pt x="308" y="745"/>
                    </a:lnTo>
                    <a:lnTo>
                      <a:pt x="333" y="762"/>
                    </a:lnTo>
                    <a:lnTo>
                      <a:pt x="362" y="776"/>
                    </a:lnTo>
                    <a:lnTo>
                      <a:pt x="396" y="785"/>
                    </a:lnTo>
                    <a:lnTo>
                      <a:pt x="433" y="790"/>
                    </a:lnTo>
                    <a:lnTo>
                      <a:pt x="472" y="790"/>
                    </a:lnTo>
                    <a:lnTo>
                      <a:pt x="499" y="786"/>
                    </a:lnTo>
                    <a:lnTo>
                      <a:pt x="524" y="780"/>
                    </a:lnTo>
                    <a:lnTo>
                      <a:pt x="549" y="772"/>
                    </a:lnTo>
                    <a:lnTo>
                      <a:pt x="571" y="762"/>
                    </a:lnTo>
                    <a:lnTo>
                      <a:pt x="592" y="750"/>
                    </a:lnTo>
                    <a:lnTo>
                      <a:pt x="609" y="737"/>
                    </a:lnTo>
                    <a:lnTo>
                      <a:pt x="624" y="722"/>
                    </a:lnTo>
                    <a:lnTo>
                      <a:pt x="636" y="707"/>
                    </a:lnTo>
                    <a:lnTo>
                      <a:pt x="649" y="711"/>
                    </a:lnTo>
                    <a:lnTo>
                      <a:pt x="662" y="715"/>
                    </a:lnTo>
                    <a:lnTo>
                      <a:pt x="676" y="718"/>
                    </a:lnTo>
                    <a:lnTo>
                      <a:pt x="691" y="721"/>
                    </a:lnTo>
                    <a:lnTo>
                      <a:pt x="705" y="722"/>
                    </a:lnTo>
                    <a:lnTo>
                      <a:pt x="720" y="723"/>
                    </a:lnTo>
                    <a:lnTo>
                      <a:pt x="735" y="723"/>
                    </a:lnTo>
                    <a:lnTo>
                      <a:pt x="751" y="722"/>
                    </a:lnTo>
                    <a:lnTo>
                      <a:pt x="789" y="717"/>
                    </a:lnTo>
                    <a:lnTo>
                      <a:pt x="825" y="706"/>
                    </a:lnTo>
                    <a:lnTo>
                      <a:pt x="857" y="692"/>
                    </a:lnTo>
                    <a:lnTo>
                      <a:pt x="884" y="673"/>
                    </a:lnTo>
                    <a:lnTo>
                      <a:pt x="906" y="653"/>
                    </a:lnTo>
                    <a:lnTo>
                      <a:pt x="922" y="630"/>
                    </a:lnTo>
                    <a:lnTo>
                      <a:pt x="932" y="604"/>
                    </a:lnTo>
                    <a:lnTo>
                      <a:pt x="933" y="578"/>
                    </a:lnTo>
                    <a:lnTo>
                      <a:pt x="933" y="577"/>
                    </a:lnTo>
                    <a:lnTo>
                      <a:pt x="933" y="575"/>
                    </a:lnTo>
                    <a:lnTo>
                      <a:pt x="933" y="573"/>
                    </a:lnTo>
                    <a:lnTo>
                      <a:pt x="933" y="572"/>
                    </a:lnTo>
                    <a:lnTo>
                      <a:pt x="932" y="571"/>
                    </a:lnTo>
                    <a:lnTo>
                      <a:pt x="932" y="570"/>
                    </a:lnTo>
                    <a:lnTo>
                      <a:pt x="932" y="569"/>
                    </a:lnTo>
                    <a:lnTo>
                      <a:pt x="932" y="567"/>
                    </a:lnTo>
                    <a:lnTo>
                      <a:pt x="963" y="558"/>
                    </a:lnTo>
                    <a:lnTo>
                      <a:pt x="993" y="546"/>
                    </a:lnTo>
                    <a:lnTo>
                      <a:pt x="1019" y="532"/>
                    </a:lnTo>
                    <a:lnTo>
                      <a:pt x="1040" y="515"/>
                    </a:lnTo>
                    <a:lnTo>
                      <a:pt x="1058" y="495"/>
                    </a:lnTo>
                    <a:lnTo>
                      <a:pt x="1070" y="473"/>
                    </a:lnTo>
                    <a:lnTo>
                      <a:pt x="1077" y="452"/>
                    </a:lnTo>
                    <a:lnTo>
                      <a:pt x="1079" y="428"/>
                    </a:lnTo>
                  </a:path>
                </a:pathLst>
              </a:custGeom>
              <a:solidFill>
                <a:srgbClr val="006699"/>
              </a:solidFill>
              <a:ln w="19050" cap="rnd" cmpd="sng">
                <a:solidFill>
                  <a:srgbClr val="006699"/>
                </a:solidFill>
                <a:round/>
                <a:headEnd/>
                <a:tailEnd/>
              </a:ln>
            </p:spPr>
            <p:txBody>
              <a:bodyPr/>
              <a:lstStyle/>
              <a:p>
                <a:endParaRPr lang="zh-CN" altLang="en-US" sz="1200"/>
              </a:p>
            </p:txBody>
          </p:sp>
          <p:sp>
            <p:nvSpPr>
              <p:cNvPr id="5182" name="Freeform 6"/>
              <p:cNvSpPr>
                <a:spLocks/>
              </p:cNvSpPr>
              <p:nvPr/>
            </p:nvSpPr>
            <p:spPr bwMode="auto">
              <a:xfrm>
                <a:off x="759" y="732"/>
                <a:ext cx="1894" cy="1369"/>
              </a:xfrm>
              <a:custGeom>
                <a:avLst/>
                <a:gdLst>
                  <a:gd name="T0" fmla="*/ 5812 w 1078"/>
                  <a:gd name="T1" fmla="*/ 2099 h 791"/>
                  <a:gd name="T2" fmla="*/ 5722 w 1078"/>
                  <a:gd name="T3" fmla="*/ 1938 h 791"/>
                  <a:gd name="T4" fmla="*/ 5570 w 1078"/>
                  <a:gd name="T5" fmla="*/ 1809 h 791"/>
                  <a:gd name="T6" fmla="*/ 5591 w 1078"/>
                  <a:gd name="T7" fmla="*/ 1722 h 791"/>
                  <a:gd name="T8" fmla="*/ 5603 w 1078"/>
                  <a:gd name="T9" fmla="*/ 1627 h 791"/>
                  <a:gd name="T10" fmla="*/ 5570 w 1078"/>
                  <a:gd name="T11" fmla="*/ 1405 h 791"/>
                  <a:gd name="T12" fmla="*/ 5232 w 1078"/>
                  <a:gd name="T13" fmla="*/ 1007 h 791"/>
                  <a:gd name="T14" fmla="*/ 4630 w 1078"/>
                  <a:gd name="T15" fmla="*/ 782 h 791"/>
                  <a:gd name="T16" fmla="*/ 4236 w 1078"/>
                  <a:gd name="T17" fmla="*/ 426 h 791"/>
                  <a:gd name="T18" fmla="*/ 3690 w 1078"/>
                  <a:gd name="T19" fmla="*/ 87 h 791"/>
                  <a:gd name="T20" fmla="*/ 2908 w 1078"/>
                  <a:gd name="T21" fmla="*/ 0 h 791"/>
                  <a:gd name="T22" fmla="*/ 2316 w 1078"/>
                  <a:gd name="T23" fmla="*/ 126 h 791"/>
                  <a:gd name="T24" fmla="*/ 1871 w 1078"/>
                  <a:gd name="T25" fmla="*/ 384 h 791"/>
                  <a:gd name="T26" fmla="*/ 1627 w 1078"/>
                  <a:gd name="T27" fmla="*/ 611 h 791"/>
                  <a:gd name="T28" fmla="*/ 1504 w 1078"/>
                  <a:gd name="T29" fmla="*/ 606 h 791"/>
                  <a:gd name="T30" fmla="*/ 1383 w 1078"/>
                  <a:gd name="T31" fmla="*/ 611 h 791"/>
                  <a:gd name="T32" fmla="*/ 794 w 1078"/>
                  <a:gd name="T33" fmla="*/ 725 h 791"/>
                  <a:gd name="T34" fmla="*/ 195 w 1078"/>
                  <a:gd name="T35" fmla="*/ 1108 h 791"/>
                  <a:gd name="T36" fmla="*/ 0 w 1078"/>
                  <a:gd name="T37" fmla="*/ 1639 h 791"/>
                  <a:gd name="T38" fmla="*/ 98 w 1078"/>
                  <a:gd name="T39" fmla="*/ 1930 h 791"/>
                  <a:gd name="T40" fmla="*/ 337 w 1078"/>
                  <a:gd name="T41" fmla="*/ 2172 h 791"/>
                  <a:gd name="T42" fmla="*/ 494 w 1078"/>
                  <a:gd name="T43" fmla="*/ 2354 h 791"/>
                  <a:gd name="T44" fmla="*/ 322 w 1078"/>
                  <a:gd name="T45" fmla="*/ 2546 h 791"/>
                  <a:gd name="T46" fmla="*/ 249 w 1078"/>
                  <a:gd name="T47" fmla="*/ 2759 h 791"/>
                  <a:gd name="T48" fmla="*/ 358 w 1078"/>
                  <a:gd name="T49" fmla="*/ 3100 h 791"/>
                  <a:gd name="T50" fmla="*/ 775 w 1078"/>
                  <a:gd name="T51" fmla="*/ 3377 h 791"/>
                  <a:gd name="T52" fmla="*/ 1395 w 1078"/>
                  <a:gd name="T53" fmla="*/ 3455 h 791"/>
                  <a:gd name="T54" fmla="*/ 1416 w 1078"/>
                  <a:gd name="T55" fmla="*/ 3448 h 791"/>
                  <a:gd name="T56" fmla="*/ 1439 w 1078"/>
                  <a:gd name="T57" fmla="*/ 3448 h 791"/>
                  <a:gd name="T58" fmla="*/ 1460 w 1078"/>
                  <a:gd name="T59" fmla="*/ 3455 h 791"/>
                  <a:gd name="T60" fmla="*/ 1455 w 1078"/>
                  <a:gd name="T61" fmla="*/ 3475 h 791"/>
                  <a:gd name="T62" fmla="*/ 1460 w 1078"/>
                  <a:gd name="T63" fmla="*/ 3496 h 791"/>
                  <a:gd name="T64" fmla="*/ 1557 w 1078"/>
                  <a:gd name="T65" fmla="*/ 3754 h 791"/>
                  <a:gd name="T66" fmla="*/ 1963 w 1078"/>
                  <a:gd name="T67" fmla="*/ 4017 h 791"/>
                  <a:gd name="T68" fmla="*/ 2556 w 1078"/>
                  <a:gd name="T69" fmla="*/ 4095 h 791"/>
                  <a:gd name="T70" fmla="*/ 2973 w 1078"/>
                  <a:gd name="T71" fmla="*/ 4001 h 791"/>
                  <a:gd name="T72" fmla="*/ 3303 w 1078"/>
                  <a:gd name="T73" fmla="*/ 3821 h 791"/>
                  <a:gd name="T74" fmla="*/ 3516 w 1078"/>
                  <a:gd name="T75" fmla="*/ 3688 h 791"/>
                  <a:gd name="T76" fmla="*/ 3739 w 1078"/>
                  <a:gd name="T77" fmla="*/ 3731 h 791"/>
                  <a:gd name="T78" fmla="*/ 3985 w 1078"/>
                  <a:gd name="T79" fmla="*/ 3747 h 791"/>
                  <a:gd name="T80" fmla="*/ 4473 w 1078"/>
                  <a:gd name="T81" fmla="*/ 3660 h 791"/>
                  <a:gd name="T82" fmla="*/ 4909 w 1078"/>
                  <a:gd name="T83" fmla="*/ 3385 h 791"/>
                  <a:gd name="T84" fmla="*/ 5053 w 1078"/>
                  <a:gd name="T85" fmla="*/ 2996 h 791"/>
                  <a:gd name="T86" fmla="*/ 5049 w 1078"/>
                  <a:gd name="T87" fmla="*/ 2972 h 791"/>
                  <a:gd name="T88" fmla="*/ 5049 w 1078"/>
                  <a:gd name="T89" fmla="*/ 2951 h 791"/>
                  <a:gd name="T90" fmla="*/ 5223 w 1078"/>
                  <a:gd name="T91" fmla="*/ 2894 h 791"/>
                  <a:gd name="T92" fmla="*/ 5633 w 1078"/>
                  <a:gd name="T93" fmla="*/ 2660 h 791"/>
                  <a:gd name="T94" fmla="*/ 5831 w 1078"/>
                  <a:gd name="T95" fmla="*/ 2333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78"/>
                  <a:gd name="T145" fmla="*/ 0 h 791"/>
                  <a:gd name="T146" fmla="*/ 1078 w 1078"/>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78" h="791">
                    <a:moveTo>
                      <a:pt x="1077" y="428"/>
                    </a:moveTo>
                    <a:lnTo>
                      <a:pt x="1075" y="416"/>
                    </a:lnTo>
                    <a:lnTo>
                      <a:pt x="1072" y="405"/>
                    </a:lnTo>
                    <a:lnTo>
                      <a:pt x="1068" y="395"/>
                    </a:lnTo>
                    <a:lnTo>
                      <a:pt x="1062" y="384"/>
                    </a:lnTo>
                    <a:lnTo>
                      <a:pt x="1055" y="374"/>
                    </a:lnTo>
                    <a:lnTo>
                      <a:pt x="1046" y="366"/>
                    </a:lnTo>
                    <a:lnTo>
                      <a:pt x="1037" y="357"/>
                    </a:lnTo>
                    <a:lnTo>
                      <a:pt x="1027" y="349"/>
                    </a:lnTo>
                    <a:lnTo>
                      <a:pt x="1029" y="344"/>
                    </a:lnTo>
                    <a:lnTo>
                      <a:pt x="1030" y="337"/>
                    </a:lnTo>
                    <a:lnTo>
                      <a:pt x="1031" y="332"/>
                    </a:lnTo>
                    <a:lnTo>
                      <a:pt x="1032" y="325"/>
                    </a:lnTo>
                    <a:lnTo>
                      <a:pt x="1033" y="320"/>
                    </a:lnTo>
                    <a:lnTo>
                      <a:pt x="1033" y="314"/>
                    </a:lnTo>
                    <a:lnTo>
                      <a:pt x="1033" y="307"/>
                    </a:lnTo>
                    <a:lnTo>
                      <a:pt x="1033" y="302"/>
                    </a:lnTo>
                    <a:lnTo>
                      <a:pt x="1027" y="271"/>
                    </a:lnTo>
                    <a:lnTo>
                      <a:pt x="1012" y="242"/>
                    </a:lnTo>
                    <a:lnTo>
                      <a:pt x="992" y="217"/>
                    </a:lnTo>
                    <a:lnTo>
                      <a:pt x="965" y="194"/>
                    </a:lnTo>
                    <a:lnTo>
                      <a:pt x="932" y="176"/>
                    </a:lnTo>
                    <a:lnTo>
                      <a:pt x="895" y="161"/>
                    </a:lnTo>
                    <a:lnTo>
                      <a:pt x="854" y="151"/>
                    </a:lnTo>
                    <a:lnTo>
                      <a:pt x="811" y="146"/>
                    </a:lnTo>
                    <a:lnTo>
                      <a:pt x="801" y="113"/>
                    </a:lnTo>
                    <a:lnTo>
                      <a:pt x="781" y="82"/>
                    </a:lnTo>
                    <a:lnTo>
                      <a:pt x="754" y="56"/>
                    </a:lnTo>
                    <a:lnTo>
                      <a:pt x="720" y="34"/>
                    </a:lnTo>
                    <a:lnTo>
                      <a:pt x="680" y="17"/>
                    </a:lnTo>
                    <a:lnTo>
                      <a:pt x="636" y="5"/>
                    </a:lnTo>
                    <a:lnTo>
                      <a:pt x="587" y="0"/>
                    </a:lnTo>
                    <a:lnTo>
                      <a:pt x="536" y="0"/>
                    </a:lnTo>
                    <a:lnTo>
                      <a:pt x="498" y="5"/>
                    </a:lnTo>
                    <a:lnTo>
                      <a:pt x="461" y="14"/>
                    </a:lnTo>
                    <a:lnTo>
                      <a:pt x="427" y="24"/>
                    </a:lnTo>
                    <a:lnTo>
                      <a:pt x="397" y="39"/>
                    </a:lnTo>
                    <a:lnTo>
                      <a:pt x="369" y="56"/>
                    </a:lnTo>
                    <a:lnTo>
                      <a:pt x="345" y="74"/>
                    </a:lnTo>
                    <a:lnTo>
                      <a:pt x="324" y="95"/>
                    </a:lnTo>
                    <a:lnTo>
                      <a:pt x="308" y="118"/>
                    </a:lnTo>
                    <a:lnTo>
                      <a:pt x="300" y="118"/>
                    </a:lnTo>
                    <a:lnTo>
                      <a:pt x="293" y="117"/>
                    </a:lnTo>
                    <a:lnTo>
                      <a:pt x="285" y="117"/>
                    </a:lnTo>
                    <a:lnTo>
                      <a:pt x="277" y="117"/>
                    </a:lnTo>
                    <a:lnTo>
                      <a:pt x="270" y="117"/>
                    </a:lnTo>
                    <a:lnTo>
                      <a:pt x="263" y="117"/>
                    </a:lnTo>
                    <a:lnTo>
                      <a:pt x="255" y="118"/>
                    </a:lnTo>
                    <a:lnTo>
                      <a:pt x="248" y="118"/>
                    </a:lnTo>
                    <a:lnTo>
                      <a:pt x="195" y="126"/>
                    </a:lnTo>
                    <a:lnTo>
                      <a:pt x="146" y="140"/>
                    </a:lnTo>
                    <a:lnTo>
                      <a:pt x="104" y="160"/>
                    </a:lnTo>
                    <a:lnTo>
                      <a:pt x="66" y="184"/>
                    </a:lnTo>
                    <a:lnTo>
                      <a:pt x="36" y="214"/>
                    </a:lnTo>
                    <a:lnTo>
                      <a:pt x="15" y="245"/>
                    </a:lnTo>
                    <a:lnTo>
                      <a:pt x="2" y="279"/>
                    </a:lnTo>
                    <a:lnTo>
                      <a:pt x="0" y="316"/>
                    </a:lnTo>
                    <a:lnTo>
                      <a:pt x="3" y="335"/>
                    </a:lnTo>
                    <a:lnTo>
                      <a:pt x="9" y="354"/>
                    </a:lnTo>
                    <a:lnTo>
                      <a:pt x="18" y="372"/>
                    </a:lnTo>
                    <a:lnTo>
                      <a:pt x="31" y="389"/>
                    </a:lnTo>
                    <a:lnTo>
                      <a:pt x="45" y="405"/>
                    </a:lnTo>
                    <a:lnTo>
                      <a:pt x="62" y="419"/>
                    </a:lnTo>
                    <a:lnTo>
                      <a:pt x="82" y="432"/>
                    </a:lnTo>
                    <a:lnTo>
                      <a:pt x="104" y="443"/>
                    </a:lnTo>
                    <a:lnTo>
                      <a:pt x="91" y="454"/>
                    </a:lnTo>
                    <a:lnTo>
                      <a:pt x="79" y="466"/>
                    </a:lnTo>
                    <a:lnTo>
                      <a:pt x="68" y="478"/>
                    </a:lnTo>
                    <a:lnTo>
                      <a:pt x="59" y="491"/>
                    </a:lnTo>
                    <a:lnTo>
                      <a:pt x="53" y="504"/>
                    </a:lnTo>
                    <a:lnTo>
                      <a:pt x="48" y="518"/>
                    </a:lnTo>
                    <a:lnTo>
                      <a:pt x="46" y="532"/>
                    </a:lnTo>
                    <a:lnTo>
                      <a:pt x="46" y="547"/>
                    </a:lnTo>
                    <a:lnTo>
                      <a:pt x="53" y="573"/>
                    </a:lnTo>
                    <a:lnTo>
                      <a:pt x="66" y="598"/>
                    </a:lnTo>
                    <a:lnTo>
                      <a:pt x="86" y="619"/>
                    </a:lnTo>
                    <a:lnTo>
                      <a:pt x="112" y="637"/>
                    </a:lnTo>
                    <a:lnTo>
                      <a:pt x="143" y="651"/>
                    </a:lnTo>
                    <a:lnTo>
                      <a:pt x="179" y="661"/>
                    </a:lnTo>
                    <a:lnTo>
                      <a:pt x="217" y="666"/>
                    </a:lnTo>
                    <a:lnTo>
                      <a:pt x="257" y="666"/>
                    </a:lnTo>
                    <a:lnTo>
                      <a:pt x="258" y="665"/>
                    </a:lnTo>
                    <a:lnTo>
                      <a:pt x="260" y="665"/>
                    </a:lnTo>
                    <a:lnTo>
                      <a:pt x="261" y="665"/>
                    </a:lnTo>
                    <a:lnTo>
                      <a:pt x="262" y="665"/>
                    </a:lnTo>
                    <a:lnTo>
                      <a:pt x="264" y="665"/>
                    </a:lnTo>
                    <a:lnTo>
                      <a:pt x="265" y="665"/>
                    </a:lnTo>
                    <a:lnTo>
                      <a:pt x="267" y="665"/>
                    </a:lnTo>
                    <a:lnTo>
                      <a:pt x="269" y="663"/>
                    </a:lnTo>
                    <a:lnTo>
                      <a:pt x="269" y="666"/>
                    </a:lnTo>
                    <a:lnTo>
                      <a:pt x="268" y="667"/>
                    </a:lnTo>
                    <a:lnTo>
                      <a:pt x="268" y="668"/>
                    </a:lnTo>
                    <a:lnTo>
                      <a:pt x="268" y="670"/>
                    </a:lnTo>
                    <a:lnTo>
                      <a:pt x="268" y="671"/>
                    </a:lnTo>
                    <a:lnTo>
                      <a:pt x="269" y="673"/>
                    </a:lnTo>
                    <a:lnTo>
                      <a:pt x="269" y="674"/>
                    </a:lnTo>
                    <a:lnTo>
                      <a:pt x="269" y="675"/>
                    </a:lnTo>
                    <a:lnTo>
                      <a:pt x="274" y="701"/>
                    </a:lnTo>
                    <a:lnTo>
                      <a:pt x="287" y="724"/>
                    </a:lnTo>
                    <a:lnTo>
                      <a:pt x="307" y="745"/>
                    </a:lnTo>
                    <a:lnTo>
                      <a:pt x="332" y="762"/>
                    </a:lnTo>
                    <a:lnTo>
                      <a:pt x="362" y="775"/>
                    </a:lnTo>
                    <a:lnTo>
                      <a:pt x="395" y="785"/>
                    </a:lnTo>
                    <a:lnTo>
                      <a:pt x="432" y="790"/>
                    </a:lnTo>
                    <a:lnTo>
                      <a:pt x="471" y="790"/>
                    </a:lnTo>
                    <a:lnTo>
                      <a:pt x="498" y="785"/>
                    </a:lnTo>
                    <a:lnTo>
                      <a:pt x="524" y="780"/>
                    </a:lnTo>
                    <a:lnTo>
                      <a:pt x="548" y="772"/>
                    </a:lnTo>
                    <a:lnTo>
                      <a:pt x="571" y="762"/>
                    </a:lnTo>
                    <a:lnTo>
                      <a:pt x="590" y="750"/>
                    </a:lnTo>
                    <a:lnTo>
                      <a:pt x="609" y="737"/>
                    </a:lnTo>
                    <a:lnTo>
                      <a:pt x="624" y="722"/>
                    </a:lnTo>
                    <a:lnTo>
                      <a:pt x="636" y="706"/>
                    </a:lnTo>
                    <a:lnTo>
                      <a:pt x="648" y="711"/>
                    </a:lnTo>
                    <a:lnTo>
                      <a:pt x="662" y="715"/>
                    </a:lnTo>
                    <a:lnTo>
                      <a:pt x="675" y="718"/>
                    </a:lnTo>
                    <a:lnTo>
                      <a:pt x="689" y="720"/>
                    </a:lnTo>
                    <a:lnTo>
                      <a:pt x="704" y="722"/>
                    </a:lnTo>
                    <a:lnTo>
                      <a:pt x="719" y="723"/>
                    </a:lnTo>
                    <a:lnTo>
                      <a:pt x="735" y="723"/>
                    </a:lnTo>
                    <a:lnTo>
                      <a:pt x="750" y="722"/>
                    </a:lnTo>
                    <a:lnTo>
                      <a:pt x="789" y="717"/>
                    </a:lnTo>
                    <a:lnTo>
                      <a:pt x="825" y="706"/>
                    </a:lnTo>
                    <a:lnTo>
                      <a:pt x="856" y="692"/>
                    </a:lnTo>
                    <a:lnTo>
                      <a:pt x="883" y="673"/>
                    </a:lnTo>
                    <a:lnTo>
                      <a:pt x="905" y="653"/>
                    </a:lnTo>
                    <a:lnTo>
                      <a:pt x="921" y="629"/>
                    </a:lnTo>
                    <a:lnTo>
                      <a:pt x="930" y="604"/>
                    </a:lnTo>
                    <a:lnTo>
                      <a:pt x="932" y="578"/>
                    </a:lnTo>
                    <a:lnTo>
                      <a:pt x="932" y="577"/>
                    </a:lnTo>
                    <a:lnTo>
                      <a:pt x="931" y="574"/>
                    </a:lnTo>
                    <a:lnTo>
                      <a:pt x="931" y="573"/>
                    </a:lnTo>
                    <a:lnTo>
                      <a:pt x="931" y="572"/>
                    </a:lnTo>
                    <a:lnTo>
                      <a:pt x="931" y="571"/>
                    </a:lnTo>
                    <a:lnTo>
                      <a:pt x="931" y="569"/>
                    </a:lnTo>
                    <a:lnTo>
                      <a:pt x="930" y="568"/>
                    </a:lnTo>
                    <a:lnTo>
                      <a:pt x="930" y="567"/>
                    </a:lnTo>
                    <a:lnTo>
                      <a:pt x="963" y="558"/>
                    </a:lnTo>
                    <a:lnTo>
                      <a:pt x="991" y="546"/>
                    </a:lnTo>
                    <a:lnTo>
                      <a:pt x="1017" y="531"/>
                    </a:lnTo>
                    <a:lnTo>
                      <a:pt x="1039" y="513"/>
                    </a:lnTo>
                    <a:lnTo>
                      <a:pt x="1056" y="495"/>
                    </a:lnTo>
                    <a:lnTo>
                      <a:pt x="1069" y="473"/>
                    </a:lnTo>
                    <a:lnTo>
                      <a:pt x="1075" y="450"/>
                    </a:lnTo>
                    <a:lnTo>
                      <a:pt x="1077" y="428"/>
                    </a:lnTo>
                  </a:path>
                </a:pathLst>
              </a:custGeom>
              <a:solidFill>
                <a:schemeClr val="bg1"/>
              </a:solidFill>
              <a:ln w="19050" cap="rnd" cmpd="sng">
                <a:solidFill>
                  <a:srgbClr val="006699"/>
                </a:solidFill>
                <a:round/>
                <a:headEnd/>
                <a:tailEnd/>
              </a:ln>
            </p:spPr>
            <p:txBody>
              <a:bodyPr/>
              <a:lstStyle/>
              <a:p>
                <a:endParaRPr lang="zh-CN" altLang="en-US" sz="1200"/>
              </a:p>
            </p:txBody>
          </p:sp>
        </p:grpSp>
        <p:sp>
          <p:nvSpPr>
            <p:cNvPr id="5124" name="Oval 171"/>
            <p:cNvSpPr>
              <a:spLocks noChangeArrowheads="1"/>
            </p:cNvSpPr>
            <p:nvPr/>
          </p:nvSpPr>
          <p:spPr bwMode="auto">
            <a:xfrm>
              <a:off x="1042988" y="3573463"/>
              <a:ext cx="2520950" cy="2519362"/>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p>
          </p:txBody>
        </p:sp>
        <p:sp>
          <p:nvSpPr>
            <p:cNvPr id="5129" name="Text Box 162"/>
            <p:cNvSpPr txBox="1">
              <a:spLocks noChangeArrowheads="1"/>
            </p:cNvSpPr>
            <p:nvPr/>
          </p:nvSpPr>
          <p:spPr bwMode="auto">
            <a:xfrm>
              <a:off x="7164388" y="4757738"/>
              <a:ext cx="801903" cy="500138"/>
            </a:xfrm>
            <a:prstGeom prst="rect">
              <a:avLst/>
            </a:prstGeom>
            <a:noFill/>
            <a:ln w="9525">
              <a:noFill/>
              <a:miter lim="800000"/>
              <a:headEnd/>
              <a:tailEnd/>
            </a:ln>
          </p:spPr>
          <p:txBody>
            <a:bodyPr wrap="none">
              <a:spAutoFit/>
            </a:bodyPr>
            <a:lstStyle/>
            <a:p>
              <a:r>
                <a:rPr lang="en-US" altLang="zh-CN" sz="1000" b="1"/>
                <a:t>Host D:</a:t>
              </a:r>
            </a:p>
            <a:p>
              <a:r>
                <a:rPr lang="en-US" altLang="zh-CN" sz="1000" b="1"/>
                <a:t>1.1.1.4</a:t>
              </a:r>
            </a:p>
          </p:txBody>
        </p:sp>
        <p:sp>
          <p:nvSpPr>
            <p:cNvPr id="5130" name="Text Box 163"/>
            <p:cNvSpPr txBox="1">
              <a:spLocks noChangeArrowheads="1"/>
            </p:cNvSpPr>
            <p:nvPr/>
          </p:nvSpPr>
          <p:spPr bwMode="auto">
            <a:xfrm>
              <a:off x="5508104" y="4797151"/>
              <a:ext cx="801903" cy="500138"/>
            </a:xfrm>
            <a:prstGeom prst="rect">
              <a:avLst/>
            </a:prstGeom>
            <a:noFill/>
            <a:ln w="9525">
              <a:noFill/>
              <a:miter lim="800000"/>
              <a:headEnd/>
              <a:tailEnd/>
            </a:ln>
          </p:spPr>
          <p:txBody>
            <a:bodyPr wrap="none">
              <a:spAutoFit/>
            </a:bodyPr>
            <a:lstStyle/>
            <a:p>
              <a:r>
                <a:rPr lang="en-US" altLang="zh-CN" sz="1000" b="1" dirty="0"/>
                <a:t>Host B:</a:t>
              </a:r>
            </a:p>
            <a:p>
              <a:r>
                <a:rPr lang="en-US" altLang="zh-CN" sz="1000" b="1" dirty="0"/>
                <a:t>1.1.1.3</a:t>
              </a:r>
            </a:p>
          </p:txBody>
        </p:sp>
        <p:sp>
          <p:nvSpPr>
            <p:cNvPr id="5132" name="Text Box 8"/>
            <p:cNvSpPr txBox="1">
              <a:spLocks noChangeArrowheads="1"/>
            </p:cNvSpPr>
            <p:nvPr/>
          </p:nvSpPr>
          <p:spPr bwMode="auto">
            <a:xfrm>
              <a:off x="3626518" y="2589213"/>
              <a:ext cx="1925889" cy="326958"/>
            </a:xfrm>
            <a:prstGeom prst="rect">
              <a:avLst/>
            </a:prstGeom>
            <a:noFill/>
            <a:ln w="9525">
              <a:noFill/>
              <a:miter lim="800000"/>
              <a:headEnd/>
              <a:tailEnd/>
            </a:ln>
          </p:spPr>
          <p:txBody>
            <a:bodyPr wrap="none" lIns="91393" tIns="45698" rIns="91393" bIns="45698">
              <a:spAutoFit/>
            </a:bodyPr>
            <a:lstStyle/>
            <a:p>
              <a:pPr algn="ctr"/>
              <a:r>
                <a:rPr lang="en-US" altLang="zh-CN" sz="1100" b="1" dirty="0"/>
                <a:t>MPLS/IP Backbone </a:t>
              </a:r>
              <a:r>
                <a:rPr lang="en-US" altLang="zh-CN" sz="1100" b="1" dirty="0">
                  <a:solidFill>
                    <a:srgbClr val="4D4D4D"/>
                  </a:solidFill>
                </a:rPr>
                <a:t> </a:t>
              </a:r>
            </a:p>
          </p:txBody>
        </p:sp>
        <p:grpSp>
          <p:nvGrpSpPr>
            <p:cNvPr id="5133" name="Group 16"/>
            <p:cNvGrpSpPr>
              <a:grpSpLocks/>
            </p:cNvGrpSpPr>
            <p:nvPr/>
          </p:nvGrpSpPr>
          <p:grpSpPr bwMode="auto">
            <a:xfrm>
              <a:off x="1911350" y="2976563"/>
              <a:ext cx="1163638" cy="676275"/>
              <a:chOff x="3593" y="4294"/>
              <a:chExt cx="733" cy="426"/>
            </a:xfrm>
          </p:grpSpPr>
          <p:pic>
            <p:nvPicPr>
              <p:cNvPr id="5179" name="Picture 17"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5180" name="Text Box 18"/>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a:solidFill>
                      <a:schemeClr val="bg1"/>
                    </a:solidFill>
                    <a:latin typeface="FrutigerNext LT BlackCn" pitchFamily="34" charset="0"/>
                    <a:ea typeface="ＭＳ Ｐゴシック" pitchFamily="34" charset="-128"/>
                  </a:rPr>
                  <a:t>PE-1</a:t>
                </a:r>
              </a:p>
            </p:txBody>
          </p:sp>
        </p:grpSp>
        <p:pic>
          <p:nvPicPr>
            <p:cNvPr id="5137" name="Picture 95" descr="07"/>
            <p:cNvPicPr>
              <a:picLocks noChangeAspect="1" noChangeArrowheads="1"/>
            </p:cNvPicPr>
            <p:nvPr/>
          </p:nvPicPr>
          <p:blipFill>
            <a:blip r:embed="rId4" cstate="print"/>
            <a:srcRect/>
            <a:stretch>
              <a:fillRect/>
            </a:stretch>
          </p:blipFill>
          <p:spPr bwMode="auto">
            <a:xfrm>
              <a:off x="1763713" y="4654550"/>
              <a:ext cx="542925" cy="719138"/>
            </a:xfrm>
            <a:prstGeom prst="rect">
              <a:avLst/>
            </a:prstGeom>
            <a:noFill/>
            <a:ln w="9525">
              <a:noFill/>
              <a:miter lim="800000"/>
              <a:headEnd/>
              <a:tailEnd/>
            </a:ln>
          </p:spPr>
        </p:pic>
        <p:sp>
          <p:nvSpPr>
            <p:cNvPr id="5139" name="Text Box 103"/>
            <p:cNvSpPr txBox="1">
              <a:spLocks noChangeArrowheads="1"/>
            </p:cNvSpPr>
            <p:nvPr/>
          </p:nvSpPr>
          <p:spPr bwMode="auto">
            <a:xfrm>
              <a:off x="1835696" y="5589240"/>
              <a:ext cx="1116491" cy="307776"/>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#1</a:t>
              </a:r>
              <a:endParaRPr lang="en-US" altLang="zh-CN" sz="1000" b="1" dirty="0"/>
            </a:p>
          </p:txBody>
        </p:sp>
        <p:grpSp>
          <p:nvGrpSpPr>
            <p:cNvPr id="5141" name="Group 13"/>
            <p:cNvGrpSpPr>
              <a:grpSpLocks/>
            </p:cNvGrpSpPr>
            <p:nvPr/>
          </p:nvGrpSpPr>
          <p:grpSpPr bwMode="auto">
            <a:xfrm>
              <a:off x="6084888" y="2997200"/>
              <a:ext cx="1163637" cy="676275"/>
              <a:chOff x="3593" y="4294"/>
              <a:chExt cx="733" cy="426"/>
            </a:xfrm>
          </p:grpSpPr>
          <p:pic>
            <p:nvPicPr>
              <p:cNvPr id="5177" name="Picture 14"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5178" name="Text Box 15"/>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a:solidFill>
                      <a:schemeClr val="bg1"/>
                    </a:solidFill>
                    <a:latin typeface="FrutigerNext LT BlackCn" pitchFamily="34" charset="0"/>
                    <a:ea typeface="ＭＳ Ｐゴシック" pitchFamily="34" charset="-128"/>
                  </a:rPr>
                  <a:t>PE-2</a:t>
                </a:r>
              </a:p>
            </p:txBody>
          </p:sp>
        </p:grpSp>
        <p:grpSp>
          <p:nvGrpSpPr>
            <p:cNvPr id="5142" name="Group 147"/>
            <p:cNvGrpSpPr>
              <a:grpSpLocks/>
            </p:cNvGrpSpPr>
            <p:nvPr/>
          </p:nvGrpSpPr>
          <p:grpSpPr bwMode="auto">
            <a:xfrm>
              <a:off x="5651501" y="1533527"/>
              <a:ext cx="2241550" cy="1520826"/>
              <a:chOff x="3469" y="1180"/>
              <a:chExt cx="1412" cy="958"/>
            </a:xfrm>
          </p:grpSpPr>
          <p:sp>
            <p:nvSpPr>
              <p:cNvPr id="5175" name="Text Box 40"/>
              <p:cNvSpPr txBox="1">
                <a:spLocks noChangeArrowheads="1"/>
              </p:cNvSpPr>
              <p:nvPr/>
            </p:nvSpPr>
            <p:spPr bwMode="auto">
              <a:xfrm>
                <a:off x="3469" y="1180"/>
                <a:ext cx="1387" cy="571"/>
              </a:xfrm>
              <a:prstGeom prst="rect">
                <a:avLst/>
              </a:prstGeom>
              <a:noFill/>
              <a:ln w="28575">
                <a:solidFill>
                  <a:srgbClr val="FF0000"/>
                </a:solidFill>
                <a:miter lim="800000"/>
                <a:headEnd/>
                <a:tailEnd/>
              </a:ln>
            </p:spPr>
            <p:txBody>
              <a:bodyPr lIns="78315" tIns="39159" rIns="78315" bIns="39159">
                <a:spAutoFit/>
              </a:bodyPr>
              <a:lstStyle/>
              <a:p>
                <a:pPr defTabSz="784225"/>
                <a:r>
                  <a:rPr lang="en-US" altLang="zh-CN" sz="700" b="1" dirty="0"/>
                  <a:t>Prefix          Next-hop      Protocol      1.1.1.1/32        PE-1              BGP</a:t>
                </a:r>
              </a:p>
              <a:p>
                <a:pPr defTabSz="784225"/>
                <a:r>
                  <a:rPr lang="en-US" altLang="zh-CN" sz="700" b="1" dirty="0"/>
                  <a:t>1.1.1.2/32        PE-1              BGP</a:t>
                </a:r>
              </a:p>
              <a:p>
                <a:pPr defTabSz="784225"/>
                <a:r>
                  <a:rPr lang="en-US" altLang="zh-CN" sz="700" b="1" dirty="0">
                    <a:solidFill>
                      <a:srgbClr val="FF0000"/>
                    </a:solidFill>
                  </a:rPr>
                  <a:t>1.1.1.3/32         Local           ARP</a:t>
                </a:r>
              </a:p>
              <a:p>
                <a:pPr defTabSz="784225"/>
                <a:r>
                  <a:rPr lang="en-US" altLang="zh-CN" sz="700" b="1" dirty="0"/>
                  <a:t>1.1.1.4/32         Local           ARP</a:t>
                </a:r>
              </a:p>
              <a:p>
                <a:pPr defTabSz="784225"/>
                <a:r>
                  <a:rPr lang="en-US" altLang="zh-CN" sz="700" b="1" dirty="0" smtClean="0"/>
                  <a:t>1.1.0.0/16         </a:t>
                </a:r>
                <a:r>
                  <a:rPr lang="en-US" altLang="zh-CN" sz="700" b="1" dirty="0"/>
                  <a:t>Null             Direct</a:t>
                </a:r>
              </a:p>
            </p:txBody>
          </p:sp>
          <p:sp>
            <p:nvSpPr>
              <p:cNvPr id="5176" name="AutoShape 41"/>
              <p:cNvSpPr>
                <a:spLocks noChangeArrowheads="1"/>
              </p:cNvSpPr>
              <p:nvPr/>
            </p:nvSpPr>
            <p:spPr bwMode="auto">
              <a:xfrm rot="10800000">
                <a:off x="3469" y="1748"/>
                <a:ext cx="1412" cy="390"/>
              </a:xfrm>
              <a:prstGeom prst="flowChartExtract">
                <a:avLst/>
              </a:prstGeom>
              <a:gradFill rotWithShape="1">
                <a:gsLst>
                  <a:gs pos="0">
                    <a:schemeClr val="bg1">
                      <a:alpha val="49001"/>
                    </a:schemeClr>
                  </a:gs>
                  <a:gs pos="100000">
                    <a:srgbClr val="FF0000"/>
                  </a:gs>
                </a:gsLst>
                <a:lin ang="5400000" scaled="1"/>
              </a:gradFill>
              <a:ln w="9525" algn="ctr">
                <a:noFill/>
                <a:miter lim="800000"/>
                <a:headEnd/>
                <a:tailEnd/>
              </a:ln>
            </p:spPr>
            <p:txBody>
              <a:bodyPr rot="10800000" lIns="79200" tIns="39600" rIns="79200" bIns="39600" anchor="ctr">
                <a:spAutoFit/>
              </a:bodyPr>
              <a:lstStyle/>
              <a:p>
                <a:endParaRPr lang="zh-CN" altLang="zh-CN" sz="1050">
                  <a:solidFill>
                    <a:schemeClr val="bg1"/>
                  </a:solidFill>
                  <a:latin typeface="FrutigerNext LT Regular" pitchFamily="34" charset="0"/>
                  <a:ea typeface="ＭＳ Ｐゴシック" pitchFamily="34" charset="-128"/>
                </a:endParaRPr>
              </a:p>
            </p:txBody>
          </p:sp>
        </p:grpSp>
        <p:sp>
          <p:nvSpPr>
            <p:cNvPr id="5143" name="Text Box 40"/>
            <p:cNvSpPr txBox="1">
              <a:spLocks noChangeArrowheads="1"/>
            </p:cNvSpPr>
            <p:nvPr/>
          </p:nvSpPr>
          <p:spPr bwMode="auto">
            <a:xfrm>
              <a:off x="1116013" y="1533783"/>
              <a:ext cx="2201863" cy="906768"/>
            </a:xfrm>
            <a:prstGeom prst="rect">
              <a:avLst/>
            </a:prstGeom>
            <a:noFill/>
            <a:ln w="28575">
              <a:solidFill>
                <a:srgbClr val="FF0000"/>
              </a:solidFill>
              <a:miter lim="800000"/>
              <a:headEnd/>
              <a:tailEnd/>
            </a:ln>
          </p:spPr>
          <p:txBody>
            <a:bodyPr lIns="78315" tIns="39159" rIns="78315" bIns="39159">
              <a:spAutoFit/>
            </a:bodyPr>
            <a:lstStyle/>
            <a:p>
              <a:pPr defTabSz="784225"/>
              <a:r>
                <a:rPr lang="en-US" altLang="zh-CN" sz="700" b="1" dirty="0"/>
                <a:t>Prefix         Next-hop       Protocol      1.1.1.1/32         Local           ARP</a:t>
              </a:r>
            </a:p>
            <a:p>
              <a:pPr defTabSz="784225"/>
              <a:r>
                <a:rPr lang="en-US" altLang="zh-CN" sz="700" b="1" dirty="0"/>
                <a:t>1.1.1.2/32         Local           ARP</a:t>
              </a:r>
            </a:p>
            <a:p>
              <a:pPr defTabSz="784225"/>
              <a:r>
                <a:rPr lang="en-US" altLang="zh-CN" sz="700" b="1" dirty="0">
                  <a:solidFill>
                    <a:srgbClr val="FF0000"/>
                  </a:solidFill>
                </a:rPr>
                <a:t>1.1.1.3/32         PE-2             BGP</a:t>
              </a:r>
            </a:p>
            <a:p>
              <a:pPr defTabSz="784225"/>
              <a:r>
                <a:rPr lang="en-US" altLang="zh-CN" sz="700" b="1" dirty="0"/>
                <a:t>1.1.1.4/32         PE-2             BGP</a:t>
              </a:r>
            </a:p>
            <a:p>
              <a:pPr defTabSz="784225"/>
              <a:r>
                <a:rPr lang="en-US" altLang="zh-CN" sz="700" b="1" dirty="0" smtClean="0"/>
                <a:t>1.1.0.0/16         </a:t>
              </a:r>
              <a:r>
                <a:rPr lang="en-US" altLang="zh-CN" sz="700" b="1" dirty="0"/>
                <a:t>Null              Direct</a:t>
              </a:r>
            </a:p>
          </p:txBody>
        </p:sp>
        <p:sp>
          <p:nvSpPr>
            <p:cNvPr id="5144" name="AutoShape 41"/>
            <p:cNvSpPr>
              <a:spLocks noChangeArrowheads="1"/>
            </p:cNvSpPr>
            <p:nvPr/>
          </p:nvSpPr>
          <p:spPr bwMode="auto">
            <a:xfrm rot="10800000">
              <a:off x="1115616" y="2435855"/>
              <a:ext cx="2235200" cy="618908"/>
            </a:xfrm>
            <a:prstGeom prst="flowChartExtract">
              <a:avLst/>
            </a:prstGeom>
            <a:gradFill rotWithShape="1">
              <a:gsLst>
                <a:gs pos="0">
                  <a:schemeClr val="bg1">
                    <a:alpha val="49001"/>
                  </a:schemeClr>
                </a:gs>
                <a:gs pos="100000">
                  <a:srgbClr val="FF0000"/>
                </a:gs>
              </a:gsLst>
              <a:lin ang="5400000" scaled="1"/>
            </a:gradFill>
            <a:ln w="9525" algn="ctr">
              <a:noFill/>
              <a:miter lim="800000"/>
              <a:headEnd/>
              <a:tailEnd/>
            </a:ln>
          </p:spPr>
          <p:txBody>
            <a:bodyPr rot="10800000" lIns="79200" tIns="39600" rIns="79200" bIns="39600" anchor="ctr">
              <a:spAutoFit/>
            </a:bodyPr>
            <a:lstStyle/>
            <a:p>
              <a:endParaRPr lang="zh-CN" altLang="zh-CN" sz="1050">
                <a:solidFill>
                  <a:schemeClr val="bg1"/>
                </a:solidFill>
                <a:latin typeface="FrutigerNext LT Regular" pitchFamily="34" charset="0"/>
                <a:ea typeface="ＭＳ Ｐゴシック" pitchFamily="34" charset="-128"/>
              </a:endParaRPr>
            </a:p>
          </p:txBody>
        </p:sp>
        <p:sp>
          <p:nvSpPr>
            <p:cNvPr id="5145" name="Text Box 152"/>
            <p:cNvSpPr txBox="1">
              <a:spLocks noChangeArrowheads="1"/>
            </p:cNvSpPr>
            <p:nvPr/>
          </p:nvSpPr>
          <p:spPr bwMode="auto">
            <a:xfrm>
              <a:off x="2843213" y="4776788"/>
              <a:ext cx="801903" cy="500138"/>
            </a:xfrm>
            <a:prstGeom prst="rect">
              <a:avLst/>
            </a:prstGeom>
            <a:noFill/>
            <a:ln w="9525">
              <a:noFill/>
              <a:miter lim="800000"/>
              <a:headEnd/>
              <a:tailEnd/>
            </a:ln>
          </p:spPr>
          <p:txBody>
            <a:bodyPr wrap="none">
              <a:spAutoFit/>
            </a:bodyPr>
            <a:lstStyle/>
            <a:p>
              <a:r>
                <a:rPr lang="en-US" altLang="zh-CN" sz="1000" b="1"/>
                <a:t>Host C:</a:t>
              </a:r>
            </a:p>
            <a:p>
              <a:r>
                <a:rPr lang="en-US" altLang="zh-CN" sz="1000" b="1"/>
                <a:t>1.1.1.2</a:t>
              </a:r>
            </a:p>
          </p:txBody>
        </p:sp>
        <p:sp>
          <p:nvSpPr>
            <p:cNvPr id="5146" name="Text Box 153"/>
            <p:cNvSpPr txBox="1">
              <a:spLocks noChangeArrowheads="1"/>
            </p:cNvSpPr>
            <p:nvPr/>
          </p:nvSpPr>
          <p:spPr bwMode="auto">
            <a:xfrm>
              <a:off x="1042988" y="4775200"/>
              <a:ext cx="801903" cy="500138"/>
            </a:xfrm>
            <a:prstGeom prst="rect">
              <a:avLst/>
            </a:prstGeom>
            <a:noFill/>
            <a:ln w="9525">
              <a:noFill/>
              <a:miter lim="800000"/>
              <a:headEnd/>
              <a:tailEnd/>
            </a:ln>
          </p:spPr>
          <p:txBody>
            <a:bodyPr wrap="none">
              <a:spAutoFit/>
            </a:bodyPr>
            <a:lstStyle/>
            <a:p>
              <a:r>
                <a:rPr lang="en-US" altLang="zh-CN" sz="1000" b="1" dirty="0"/>
                <a:t>Host A:</a:t>
              </a:r>
            </a:p>
            <a:p>
              <a:r>
                <a:rPr lang="en-US" altLang="zh-CN" sz="1000" b="1" dirty="0"/>
                <a:t>1.1.1.1</a:t>
              </a:r>
            </a:p>
          </p:txBody>
        </p:sp>
        <p:sp>
          <p:nvSpPr>
            <p:cNvPr id="5152" name="Text Box 176"/>
            <p:cNvSpPr txBox="1">
              <a:spLocks noChangeArrowheads="1"/>
            </p:cNvSpPr>
            <p:nvPr/>
          </p:nvSpPr>
          <p:spPr bwMode="auto">
            <a:xfrm>
              <a:off x="1116013" y="1196975"/>
              <a:ext cx="605535" cy="307776"/>
            </a:xfrm>
            <a:prstGeom prst="rect">
              <a:avLst/>
            </a:prstGeom>
            <a:noFill/>
            <a:ln w="9525">
              <a:noFill/>
              <a:miter lim="800000"/>
              <a:headEnd/>
              <a:tailEnd/>
            </a:ln>
          </p:spPr>
          <p:txBody>
            <a:bodyPr wrap="none">
              <a:spAutoFit/>
            </a:bodyPr>
            <a:lstStyle/>
            <a:p>
              <a:r>
                <a:rPr lang="en-US" altLang="zh-CN" sz="1000" b="1" dirty="0" smtClean="0"/>
                <a:t>VRF:</a:t>
              </a:r>
              <a:endParaRPr lang="en-US" altLang="zh-CN" sz="1000" b="1" dirty="0"/>
            </a:p>
          </p:txBody>
        </p:sp>
        <p:sp>
          <p:nvSpPr>
            <p:cNvPr id="5153" name="Text Box 177"/>
            <p:cNvSpPr txBox="1">
              <a:spLocks noChangeArrowheads="1"/>
            </p:cNvSpPr>
            <p:nvPr/>
          </p:nvSpPr>
          <p:spPr bwMode="auto">
            <a:xfrm>
              <a:off x="5651500" y="1196975"/>
              <a:ext cx="605535" cy="307776"/>
            </a:xfrm>
            <a:prstGeom prst="rect">
              <a:avLst/>
            </a:prstGeom>
            <a:noFill/>
            <a:ln w="9525">
              <a:noFill/>
              <a:miter lim="800000"/>
              <a:headEnd/>
              <a:tailEnd/>
            </a:ln>
          </p:spPr>
          <p:txBody>
            <a:bodyPr wrap="none">
              <a:spAutoFit/>
            </a:bodyPr>
            <a:lstStyle/>
            <a:p>
              <a:r>
                <a:rPr lang="en-US" altLang="zh-CN" sz="1000" b="1" dirty="0" smtClean="0"/>
                <a:t>VRF:</a:t>
              </a:r>
              <a:endParaRPr lang="en-US" altLang="zh-CN" sz="1000" b="1" dirty="0"/>
            </a:p>
          </p:txBody>
        </p:sp>
        <p:sp>
          <p:nvSpPr>
            <p:cNvPr id="3264" name="AutoShape 192"/>
            <p:cNvSpPr>
              <a:spLocks noChangeArrowheads="1"/>
            </p:cNvSpPr>
            <p:nvPr/>
          </p:nvSpPr>
          <p:spPr bwMode="auto">
            <a:xfrm>
              <a:off x="251520" y="5445225"/>
              <a:ext cx="1439863" cy="432048"/>
            </a:xfrm>
            <a:prstGeom prst="wedgeRectCallout">
              <a:avLst>
                <a:gd name="adj1" fmla="val 63231"/>
                <a:gd name="adj2" fmla="val -93171"/>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a:lstStyle/>
            <a:p>
              <a:pPr>
                <a:defRPr/>
              </a:pPr>
              <a:r>
                <a:rPr lang="en-US" altLang="zh-CN" sz="700" b="1" dirty="0" smtClean="0">
                  <a:ea typeface="宋体" pitchFamily="2" charset="-122"/>
                </a:rPr>
                <a:t>IP          MAC</a:t>
              </a:r>
            </a:p>
            <a:p>
              <a:pPr>
                <a:defRPr/>
              </a:pPr>
              <a:r>
                <a:rPr lang="en-US" altLang="zh-CN" sz="700" b="1" dirty="0" smtClean="0">
                  <a:ea typeface="宋体" pitchFamily="2" charset="-122"/>
                </a:rPr>
                <a:t>IP(B</a:t>
              </a:r>
              <a:r>
                <a:rPr lang="en-US" altLang="zh-CN" sz="700" b="1" dirty="0">
                  <a:ea typeface="宋体" pitchFamily="2" charset="-122"/>
                </a:rPr>
                <a:t>)   </a:t>
              </a:r>
              <a:r>
                <a:rPr lang="en-US" altLang="zh-CN" sz="700" b="1" dirty="0" smtClean="0">
                  <a:ea typeface="宋体" pitchFamily="2" charset="-122"/>
                </a:rPr>
                <a:t>  </a:t>
              </a:r>
              <a:r>
                <a:rPr lang="en-US" altLang="zh-CN" sz="700" b="1" dirty="0">
                  <a:ea typeface="宋体" pitchFamily="2" charset="-122"/>
                </a:rPr>
                <a:t>MAC(PE-1)</a:t>
              </a:r>
            </a:p>
            <a:p>
              <a:pPr algn="ctr">
                <a:defRPr/>
              </a:pPr>
              <a:endParaRPr lang="en-US" altLang="zh-CN" sz="700" dirty="0">
                <a:ea typeface="宋体" pitchFamily="2" charset="-122"/>
              </a:endParaRPr>
            </a:p>
          </p:txBody>
        </p:sp>
        <p:sp>
          <p:nvSpPr>
            <p:cNvPr id="5155" name="Text Box 194"/>
            <p:cNvSpPr txBox="1">
              <a:spLocks noChangeArrowheads="1"/>
            </p:cNvSpPr>
            <p:nvPr/>
          </p:nvSpPr>
          <p:spPr bwMode="auto">
            <a:xfrm>
              <a:off x="251520" y="5157191"/>
              <a:ext cx="623569" cy="307776"/>
            </a:xfrm>
            <a:prstGeom prst="rect">
              <a:avLst/>
            </a:prstGeom>
            <a:noFill/>
            <a:ln w="9525">
              <a:noFill/>
              <a:miter lim="800000"/>
              <a:headEnd/>
              <a:tailEnd/>
            </a:ln>
          </p:spPr>
          <p:txBody>
            <a:bodyPr wrap="none">
              <a:spAutoFit/>
            </a:bodyPr>
            <a:lstStyle/>
            <a:p>
              <a:r>
                <a:rPr lang="en-US" altLang="zh-CN" sz="1000" b="1" dirty="0"/>
                <a:t>ARP:</a:t>
              </a:r>
            </a:p>
          </p:txBody>
        </p:sp>
        <p:grpSp>
          <p:nvGrpSpPr>
            <p:cNvPr id="5161" name="Group 206"/>
            <p:cNvGrpSpPr>
              <a:grpSpLocks/>
            </p:cNvGrpSpPr>
            <p:nvPr/>
          </p:nvGrpSpPr>
          <p:grpSpPr bwMode="auto">
            <a:xfrm>
              <a:off x="3708400" y="3005138"/>
              <a:ext cx="2016125" cy="647700"/>
              <a:chOff x="2336" y="1893"/>
              <a:chExt cx="1270" cy="408"/>
            </a:xfrm>
          </p:grpSpPr>
          <p:sp>
            <p:nvSpPr>
              <p:cNvPr id="3192" name="Rectangle 120"/>
              <p:cNvSpPr>
                <a:spLocks noChangeArrowheads="1"/>
              </p:cNvSpPr>
              <p:nvPr/>
            </p:nvSpPr>
            <p:spPr bwMode="auto">
              <a:xfrm>
                <a:off x="2336" y="1893"/>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a:ea typeface="宋体" pitchFamily="2" charset="-122"/>
                  </a:rPr>
                  <a:t>IP(A)-&gt;IP(B)</a:t>
                </a:r>
              </a:p>
            </p:txBody>
          </p:sp>
          <p:sp>
            <p:nvSpPr>
              <p:cNvPr id="3207" name="Rectangle 135"/>
              <p:cNvSpPr>
                <a:spLocks noChangeArrowheads="1"/>
              </p:cNvSpPr>
              <p:nvPr/>
            </p:nvSpPr>
            <p:spPr bwMode="auto">
              <a:xfrm>
                <a:off x="2336" y="2029"/>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a:ea typeface="宋体" pitchFamily="2" charset="-122"/>
                  </a:rPr>
                  <a:t>VPN Label</a:t>
                </a:r>
              </a:p>
            </p:txBody>
          </p:sp>
          <p:sp>
            <p:nvSpPr>
              <p:cNvPr id="3237" name="Line 165"/>
              <p:cNvSpPr>
                <a:spLocks noChangeShapeType="1"/>
              </p:cNvSpPr>
              <p:nvPr/>
            </p:nvSpPr>
            <p:spPr bwMode="auto">
              <a:xfrm>
                <a:off x="3334" y="2115"/>
                <a:ext cx="272" cy="0"/>
              </a:xfrm>
              <a:prstGeom prst="line">
                <a:avLst/>
              </a:prstGeom>
              <a:noFill/>
              <a:ln w="57150">
                <a:solidFill>
                  <a:schemeClr val="tx1"/>
                </a:solidFill>
                <a:round/>
                <a:headEnd/>
                <a:tailEnd type="triangle" w="med" len="med"/>
              </a:ln>
              <a:effectLst>
                <a:outerShdw dist="107763" dir="8100000" algn="ctr" rotWithShape="0">
                  <a:schemeClr val="bg2">
                    <a:alpha val="50000"/>
                  </a:schemeClr>
                </a:outerShdw>
              </a:effectLst>
            </p:spPr>
            <p:txBody>
              <a:bodyPr/>
              <a:lstStyle/>
              <a:p>
                <a:pPr>
                  <a:defRPr/>
                </a:pPr>
                <a:endParaRPr lang="zh-CN" altLang="en-US" sz="1200">
                  <a:ea typeface="宋体" pitchFamily="2" charset="-122"/>
                </a:endParaRPr>
              </a:p>
            </p:txBody>
          </p:sp>
          <p:sp>
            <p:nvSpPr>
              <p:cNvPr id="3193" name="Rectangle 121"/>
              <p:cNvSpPr>
                <a:spLocks noChangeArrowheads="1"/>
              </p:cNvSpPr>
              <p:nvPr/>
            </p:nvSpPr>
            <p:spPr bwMode="auto">
              <a:xfrm>
                <a:off x="2336" y="2165"/>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a:ea typeface="宋体" pitchFamily="2" charset="-122"/>
                  </a:rPr>
                  <a:t>Tunnel to PE-2</a:t>
                </a:r>
              </a:p>
            </p:txBody>
          </p:sp>
        </p:grpSp>
        <p:grpSp>
          <p:nvGrpSpPr>
            <p:cNvPr id="5162" name="Group 207"/>
            <p:cNvGrpSpPr>
              <a:grpSpLocks/>
            </p:cNvGrpSpPr>
            <p:nvPr/>
          </p:nvGrpSpPr>
          <p:grpSpPr bwMode="auto">
            <a:xfrm>
              <a:off x="7308304" y="3789040"/>
              <a:ext cx="1584325" cy="647700"/>
              <a:chOff x="4468" y="1888"/>
              <a:chExt cx="998" cy="408"/>
            </a:xfrm>
          </p:grpSpPr>
          <p:sp>
            <p:nvSpPr>
              <p:cNvPr id="3257" name="Rectangle 185"/>
              <p:cNvSpPr>
                <a:spLocks noChangeArrowheads="1"/>
              </p:cNvSpPr>
              <p:nvPr/>
            </p:nvSpPr>
            <p:spPr bwMode="auto">
              <a:xfrm>
                <a:off x="4468" y="1888"/>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dirty="0">
                    <a:ea typeface="宋体" pitchFamily="2" charset="-122"/>
                  </a:rPr>
                  <a:t>IP(A)-&gt;IP(B)</a:t>
                </a:r>
              </a:p>
            </p:txBody>
          </p:sp>
          <p:sp>
            <p:nvSpPr>
              <p:cNvPr id="3260" name="Rectangle 188"/>
              <p:cNvSpPr>
                <a:spLocks noChangeArrowheads="1"/>
              </p:cNvSpPr>
              <p:nvPr/>
            </p:nvSpPr>
            <p:spPr bwMode="auto">
              <a:xfrm>
                <a:off x="4468" y="2024"/>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dirty="0">
                    <a:ea typeface="宋体" pitchFamily="2" charset="-122"/>
                  </a:rPr>
                  <a:t>VLAN ID</a:t>
                </a:r>
              </a:p>
            </p:txBody>
          </p:sp>
          <p:sp>
            <p:nvSpPr>
              <p:cNvPr id="3258" name="Rectangle 186"/>
              <p:cNvSpPr>
                <a:spLocks noChangeArrowheads="1"/>
              </p:cNvSpPr>
              <p:nvPr/>
            </p:nvSpPr>
            <p:spPr bwMode="auto">
              <a:xfrm>
                <a:off x="4468" y="2160"/>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a:ea typeface="宋体" pitchFamily="2" charset="-122"/>
                  </a:rPr>
                  <a:t>MAC(PE-2)-&gt;MAC(B)</a:t>
                </a:r>
              </a:p>
            </p:txBody>
          </p:sp>
        </p:grpSp>
        <p:sp>
          <p:nvSpPr>
            <p:cNvPr id="63" name="Line 165"/>
            <p:cNvSpPr>
              <a:spLocks noChangeShapeType="1"/>
            </p:cNvSpPr>
            <p:nvPr/>
          </p:nvSpPr>
          <p:spPr bwMode="auto">
            <a:xfrm>
              <a:off x="8100392" y="4437112"/>
              <a:ext cx="0" cy="432048"/>
            </a:xfrm>
            <a:prstGeom prst="line">
              <a:avLst/>
            </a:prstGeom>
            <a:noFill/>
            <a:ln w="57150">
              <a:solidFill>
                <a:schemeClr val="tx1"/>
              </a:solidFill>
              <a:round/>
              <a:headEnd/>
              <a:tailEnd type="triangle" w="med" len="med"/>
            </a:ln>
            <a:effectLst>
              <a:outerShdw dist="107763" dir="8100000" algn="ctr" rotWithShape="0">
                <a:schemeClr val="bg2">
                  <a:alpha val="50000"/>
                </a:schemeClr>
              </a:outerShdw>
            </a:effectLst>
          </p:spPr>
          <p:txBody>
            <a:bodyPr/>
            <a:lstStyle/>
            <a:p>
              <a:pPr>
                <a:defRPr/>
              </a:pPr>
              <a:endParaRPr lang="zh-CN" altLang="en-US" sz="1200">
                <a:ea typeface="宋体" pitchFamily="2" charset="-122"/>
              </a:endParaRPr>
            </a:p>
          </p:txBody>
        </p:sp>
        <p:pic>
          <p:nvPicPr>
            <p:cNvPr id="5138" name="Picture 97" descr="07"/>
            <p:cNvPicPr>
              <a:picLocks noChangeAspect="1" noChangeArrowheads="1"/>
            </p:cNvPicPr>
            <p:nvPr/>
          </p:nvPicPr>
          <p:blipFill>
            <a:blip r:embed="rId4" cstate="print"/>
            <a:srcRect/>
            <a:stretch>
              <a:fillRect/>
            </a:stretch>
          </p:blipFill>
          <p:spPr bwMode="auto">
            <a:xfrm>
              <a:off x="2266950" y="4654550"/>
              <a:ext cx="542925" cy="719138"/>
            </a:xfrm>
            <a:prstGeom prst="rect">
              <a:avLst/>
            </a:prstGeom>
            <a:noFill/>
            <a:ln w="9525">
              <a:noFill/>
              <a:miter lim="800000"/>
              <a:headEnd/>
              <a:tailEnd/>
            </a:ln>
          </p:spPr>
        </p:pic>
        <p:pic>
          <p:nvPicPr>
            <p:cNvPr id="5125" name="Picture 158" descr="07"/>
            <p:cNvPicPr>
              <a:picLocks noChangeAspect="1" noChangeArrowheads="1"/>
            </p:cNvPicPr>
            <p:nvPr/>
          </p:nvPicPr>
          <p:blipFill>
            <a:blip r:embed="rId4" cstate="print"/>
            <a:srcRect/>
            <a:stretch>
              <a:fillRect/>
            </a:stretch>
          </p:blipFill>
          <p:spPr bwMode="auto">
            <a:xfrm>
              <a:off x="6156176" y="4653136"/>
              <a:ext cx="542925" cy="719138"/>
            </a:xfrm>
            <a:prstGeom prst="rect">
              <a:avLst/>
            </a:prstGeom>
            <a:noFill/>
            <a:ln w="9525">
              <a:noFill/>
              <a:miter lim="800000"/>
              <a:headEnd/>
              <a:tailEnd/>
            </a:ln>
          </p:spPr>
        </p:pic>
        <p:sp>
          <p:nvSpPr>
            <p:cNvPr id="66" name="Text Box 103"/>
            <p:cNvSpPr txBox="1">
              <a:spLocks noChangeArrowheads="1"/>
            </p:cNvSpPr>
            <p:nvPr/>
          </p:nvSpPr>
          <p:spPr bwMode="auto">
            <a:xfrm>
              <a:off x="6156176" y="5589240"/>
              <a:ext cx="1116491" cy="307776"/>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#2</a:t>
              </a:r>
              <a:endParaRPr lang="en-US" altLang="zh-CN" sz="1000" b="1" dirty="0"/>
            </a:p>
          </p:txBody>
        </p:sp>
        <p:grpSp>
          <p:nvGrpSpPr>
            <p:cNvPr id="77" name="组合 76"/>
            <p:cNvGrpSpPr/>
            <p:nvPr/>
          </p:nvGrpSpPr>
          <p:grpSpPr>
            <a:xfrm>
              <a:off x="0" y="1484784"/>
              <a:ext cx="1171969" cy="587181"/>
              <a:chOff x="0" y="1484784"/>
              <a:chExt cx="1171969" cy="587181"/>
            </a:xfrm>
          </p:grpSpPr>
          <p:sp>
            <p:nvSpPr>
              <p:cNvPr id="69" name="Line 165"/>
              <p:cNvSpPr>
                <a:spLocks noChangeShapeType="1"/>
              </p:cNvSpPr>
              <p:nvPr/>
            </p:nvSpPr>
            <p:spPr bwMode="auto">
              <a:xfrm flipV="1">
                <a:off x="0" y="2060848"/>
                <a:ext cx="1156620" cy="0"/>
              </a:xfrm>
              <a:prstGeom prst="line">
                <a:avLst/>
              </a:prstGeom>
              <a:noFill/>
              <a:ln w="57150">
                <a:solidFill>
                  <a:srgbClr val="FF0000"/>
                </a:solidFill>
                <a:round/>
                <a:headEnd/>
                <a:tailEnd type="triangle" w="med" len="med"/>
              </a:ln>
              <a:effectLst>
                <a:outerShdw dist="107763" dir="8100000" algn="ctr" rotWithShape="0">
                  <a:schemeClr val="bg2">
                    <a:alpha val="50000"/>
                  </a:schemeClr>
                </a:outerShdw>
              </a:effectLst>
            </p:spPr>
            <p:txBody>
              <a:bodyPr/>
              <a:lstStyle/>
              <a:p>
                <a:pPr>
                  <a:defRPr/>
                </a:pPr>
                <a:endParaRPr lang="zh-CN" altLang="en-US" sz="1200">
                  <a:ea typeface="宋体" pitchFamily="2" charset="-122"/>
                </a:endParaRPr>
              </a:p>
            </p:txBody>
          </p:sp>
          <p:sp>
            <p:nvSpPr>
              <p:cNvPr id="68" name="七边形 67"/>
              <p:cNvSpPr/>
              <p:nvPr/>
            </p:nvSpPr>
            <p:spPr>
              <a:xfrm>
                <a:off x="0" y="1711925"/>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2</a:t>
                </a:r>
                <a:endParaRPr lang="zh-CN" altLang="en-US" sz="1200" dirty="0">
                  <a:solidFill>
                    <a:schemeClr val="bg1"/>
                  </a:solidFill>
                </a:endParaRPr>
              </a:p>
            </p:txBody>
          </p:sp>
          <p:sp>
            <p:nvSpPr>
              <p:cNvPr id="70" name="Text Box 8"/>
              <p:cNvSpPr txBox="1">
                <a:spLocks noChangeArrowheads="1"/>
              </p:cNvSpPr>
              <p:nvPr/>
            </p:nvSpPr>
            <p:spPr bwMode="auto">
              <a:xfrm>
                <a:off x="304062" y="1484784"/>
                <a:ext cx="867907" cy="538554"/>
              </a:xfrm>
              <a:prstGeom prst="rect">
                <a:avLst/>
              </a:prstGeom>
              <a:noFill/>
              <a:ln w="9525">
                <a:noFill/>
                <a:miter lim="800000"/>
                <a:headEnd/>
                <a:tailEnd/>
              </a:ln>
            </p:spPr>
            <p:txBody>
              <a:bodyPr wrap="none" lIns="91393" tIns="45698" rIns="91393" bIns="45698">
                <a:spAutoFit/>
              </a:bodyPr>
              <a:lstStyle/>
              <a:p>
                <a:pPr algn="ctr"/>
                <a:r>
                  <a:rPr lang="en-US" altLang="zh-CN" sz="1050" b="1" dirty="0" smtClean="0"/>
                  <a:t>Route </a:t>
                </a:r>
              </a:p>
              <a:p>
                <a:pPr algn="ctr"/>
                <a:r>
                  <a:rPr lang="en-US" altLang="zh-CN" sz="1050" b="1" dirty="0" smtClean="0"/>
                  <a:t>look-up</a:t>
                </a:r>
                <a:endParaRPr lang="en-US" altLang="zh-CN" sz="1050" b="1" dirty="0">
                  <a:solidFill>
                    <a:srgbClr val="4D4D4D"/>
                  </a:solidFill>
                </a:endParaRPr>
              </a:p>
            </p:txBody>
          </p:sp>
        </p:grpSp>
        <p:sp>
          <p:nvSpPr>
            <p:cNvPr id="72" name="七边形 71"/>
            <p:cNvSpPr/>
            <p:nvPr/>
          </p:nvSpPr>
          <p:spPr>
            <a:xfrm>
              <a:off x="3419872" y="3140968"/>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3</a:t>
              </a:r>
              <a:endParaRPr lang="zh-CN" altLang="en-US" sz="1200" dirty="0">
                <a:solidFill>
                  <a:schemeClr val="bg1"/>
                </a:solidFill>
              </a:endParaRPr>
            </a:p>
          </p:txBody>
        </p:sp>
        <p:sp>
          <p:nvSpPr>
            <p:cNvPr id="76" name="七边形 75"/>
            <p:cNvSpPr/>
            <p:nvPr/>
          </p:nvSpPr>
          <p:spPr>
            <a:xfrm>
              <a:off x="7020272" y="3933056"/>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5</a:t>
              </a:r>
              <a:endParaRPr lang="zh-CN" altLang="en-US" sz="1200" dirty="0">
                <a:solidFill>
                  <a:schemeClr val="bg1"/>
                </a:solidFill>
              </a:endParaRPr>
            </a:p>
          </p:txBody>
        </p:sp>
        <p:grpSp>
          <p:nvGrpSpPr>
            <p:cNvPr id="78" name="组合 77"/>
            <p:cNvGrpSpPr/>
            <p:nvPr/>
          </p:nvGrpSpPr>
          <p:grpSpPr>
            <a:xfrm>
              <a:off x="4477859" y="1484784"/>
              <a:ext cx="1158608" cy="576165"/>
              <a:chOff x="0" y="1495800"/>
              <a:chExt cx="1158608" cy="576165"/>
            </a:xfrm>
          </p:grpSpPr>
          <p:sp>
            <p:nvSpPr>
              <p:cNvPr id="79" name="Line 165"/>
              <p:cNvSpPr>
                <a:spLocks noChangeShapeType="1"/>
              </p:cNvSpPr>
              <p:nvPr/>
            </p:nvSpPr>
            <p:spPr bwMode="auto">
              <a:xfrm flipV="1">
                <a:off x="0" y="2060848"/>
                <a:ext cx="1156620" cy="0"/>
              </a:xfrm>
              <a:prstGeom prst="line">
                <a:avLst/>
              </a:prstGeom>
              <a:noFill/>
              <a:ln w="57150">
                <a:solidFill>
                  <a:srgbClr val="FF0000"/>
                </a:solidFill>
                <a:round/>
                <a:headEnd/>
                <a:tailEnd type="triangle" w="med" len="med"/>
              </a:ln>
              <a:effectLst>
                <a:outerShdw dist="107763" dir="8100000" algn="ctr" rotWithShape="0">
                  <a:schemeClr val="bg2">
                    <a:alpha val="50000"/>
                  </a:schemeClr>
                </a:outerShdw>
              </a:effectLst>
            </p:spPr>
            <p:txBody>
              <a:bodyPr/>
              <a:lstStyle/>
              <a:p>
                <a:pPr>
                  <a:defRPr/>
                </a:pPr>
                <a:endParaRPr lang="zh-CN" altLang="en-US" sz="1200">
                  <a:ea typeface="宋体" pitchFamily="2" charset="-122"/>
                </a:endParaRPr>
              </a:p>
            </p:txBody>
          </p:sp>
          <p:sp>
            <p:nvSpPr>
              <p:cNvPr id="80" name="七边形 79"/>
              <p:cNvSpPr/>
              <p:nvPr/>
            </p:nvSpPr>
            <p:spPr>
              <a:xfrm>
                <a:off x="0" y="1711925"/>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4</a:t>
                </a:r>
                <a:endParaRPr lang="zh-CN" altLang="en-US" sz="1200" dirty="0">
                  <a:solidFill>
                    <a:schemeClr val="bg1"/>
                  </a:solidFill>
                </a:endParaRPr>
              </a:p>
            </p:txBody>
          </p:sp>
          <p:sp>
            <p:nvSpPr>
              <p:cNvPr id="81" name="Text Box 8"/>
              <p:cNvSpPr txBox="1">
                <a:spLocks noChangeArrowheads="1"/>
              </p:cNvSpPr>
              <p:nvPr/>
            </p:nvSpPr>
            <p:spPr bwMode="auto">
              <a:xfrm>
                <a:off x="290700" y="1495800"/>
                <a:ext cx="867908" cy="538554"/>
              </a:xfrm>
              <a:prstGeom prst="rect">
                <a:avLst/>
              </a:prstGeom>
              <a:noFill/>
              <a:ln w="9525">
                <a:noFill/>
                <a:miter lim="800000"/>
                <a:headEnd/>
                <a:tailEnd/>
              </a:ln>
            </p:spPr>
            <p:txBody>
              <a:bodyPr wrap="none" lIns="91393" tIns="45698" rIns="91393" bIns="45698">
                <a:spAutoFit/>
              </a:bodyPr>
              <a:lstStyle/>
              <a:p>
                <a:pPr algn="ctr"/>
                <a:r>
                  <a:rPr lang="en-US" altLang="zh-CN" sz="1050" b="1" dirty="0" smtClean="0"/>
                  <a:t>Route </a:t>
                </a:r>
              </a:p>
              <a:p>
                <a:pPr algn="ctr"/>
                <a:r>
                  <a:rPr lang="en-US" altLang="zh-CN" sz="1050" b="1" dirty="0" smtClean="0"/>
                  <a:t>look-up</a:t>
                </a:r>
                <a:endParaRPr lang="en-US" altLang="zh-CN" sz="1050" b="1" dirty="0">
                  <a:solidFill>
                    <a:srgbClr val="4D4D4D"/>
                  </a:solidFill>
                </a:endParaRPr>
              </a:p>
            </p:txBody>
          </p:sp>
        </p:grpSp>
        <p:sp>
          <p:nvSpPr>
            <p:cNvPr id="82" name="七边形 81"/>
            <p:cNvSpPr/>
            <p:nvPr/>
          </p:nvSpPr>
          <p:spPr>
            <a:xfrm>
              <a:off x="3275856" y="5229200"/>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0</a:t>
              </a:r>
              <a:endParaRPr lang="zh-CN" altLang="en-US" sz="1200" dirty="0">
                <a:solidFill>
                  <a:schemeClr val="bg1"/>
                </a:solidFill>
              </a:endParaRPr>
            </a:p>
          </p:txBody>
        </p:sp>
        <p:cxnSp>
          <p:nvCxnSpPr>
            <p:cNvPr id="87" name="直接箭头连接符 86"/>
            <p:cNvCxnSpPr>
              <a:stCxn id="82" idx="4"/>
            </p:cNvCxnSpPr>
            <p:nvPr/>
          </p:nvCxnSpPr>
          <p:spPr>
            <a:xfrm flipH="1">
              <a:off x="1547664" y="5460744"/>
              <a:ext cx="1728191" cy="272512"/>
            </a:xfrm>
            <a:prstGeom prst="straightConnector1">
              <a:avLst/>
            </a:prstGeom>
            <a:noFill/>
            <a:ln w="57150">
              <a:solidFill>
                <a:srgbClr val="FF0000"/>
              </a:solidFill>
              <a:round/>
              <a:headEnd/>
              <a:tailEnd type="triangle" w="med" len="med"/>
            </a:ln>
            <a:effectLst>
              <a:outerShdw dist="107763" dir="8100000" algn="ctr" rotWithShape="0">
                <a:schemeClr val="bg2">
                  <a:alpha val="50000"/>
                </a:schemeClr>
              </a:outerShdw>
            </a:effectLst>
          </p:spPr>
        </p:cxnSp>
        <p:sp>
          <p:nvSpPr>
            <p:cNvPr id="89" name="Text Box 8"/>
            <p:cNvSpPr txBox="1">
              <a:spLocks noChangeArrowheads="1"/>
            </p:cNvSpPr>
            <p:nvPr/>
          </p:nvSpPr>
          <p:spPr bwMode="auto">
            <a:xfrm>
              <a:off x="3512546" y="5013176"/>
              <a:ext cx="1613304" cy="721296"/>
            </a:xfrm>
            <a:prstGeom prst="rect">
              <a:avLst/>
            </a:prstGeom>
            <a:noFill/>
            <a:ln w="9525">
              <a:noFill/>
              <a:miter lim="800000"/>
              <a:headEnd/>
              <a:tailEnd/>
            </a:ln>
          </p:spPr>
          <p:txBody>
            <a:bodyPr wrap="none" lIns="91393" tIns="45698" rIns="91393" bIns="45698">
              <a:spAutoFit/>
            </a:bodyPr>
            <a:lstStyle/>
            <a:p>
              <a:pPr algn="ctr"/>
              <a:r>
                <a:rPr lang="en-US" altLang="zh-CN" sz="1050" b="1" dirty="0" smtClean="0"/>
                <a:t>Local PE returns </a:t>
              </a:r>
            </a:p>
            <a:p>
              <a:pPr algn="ctr"/>
              <a:r>
                <a:rPr lang="en-US" altLang="zh-CN" sz="1050" b="1" dirty="0" smtClean="0"/>
                <a:t>its own MAC </a:t>
              </a:r>
            </a:p>
            <a:p>
              <a:pPr algn="ctr"/>
              <a:r>
                <a:rPr lang="en-US" altLang="zh-CN" sz="1050" b="1" dirty="0" smtClean="0"/>
                <a:t>as ARP proxy</a:t>
              </a:r>
              <a:endParaRPr lang="en-US" altLang="zh-CN" sz="1050" b="1" dirty="0">
                <a:solidFill>
                  <a:srgbClr val="4D4D4D"/>
                </a:solidFill>
              </a:endParaRPr>
            </a:p>
          </p:txBody>
        </p:sp>
        <p:grpSp>
          <p:nvGrpSpPr>
            <p:cNvPr id="83" name="组合 82"/>
            <p:cNvGrpSpPr/>
            <p:nvPr/>
          </p:nvGrpSpPr>
          <p:grpSpPr>
            <a:xfrm>
              <a:off x="1763687" y="3573463"/>
              <a:ext cx="1224135" cy="1155178"/>
              <a:chOff x="1763687" y="3573463"/>
              <a:chExt cx="1224135" cy="1155178"/>
            </a:xfrm>
          </p:grpSpPr>
          <p:sp>
            <p:nvSpPr>
              <p:cNvPr id="84" name="Line 37"/>
              <p:cNvSpPr>
                <a:spLocks noChangeShapeType="1"/>
              </p:cNvSpPr>
              <p:nvPr/>
            </p:nvSpPr>
            <p:spPr bwMode="auto">
              <a:xfrm flipH="1" flipV="1">
                <a:off x="2338388" y="3573463"/>
                <a:ext cx="1587" cy="64770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85" name="Line 68"/>
              <p:cNvSpPr>
                <a:spLocks noChangeShapeType="1"/>
              </p:cNvSpPr>
              <p:nvPr/>
            </p:nvSpPr>
            <p:spPr bwMode="auto">
              <a:xfrm>
                <a:off x="2123728" y="4221087"/>
                <a:ext cx="347" cy="506487"/>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86" name="Line 164"/>
              <p:cNvSpPr>
                <a:spLocks noChangeShapeType="1"/>
              </p:cNvSpPr>
              <p:nvPr/>
            </p:nvSpPr>
            <p:spPr bwMode="auto">
              <a:xfrm flipH="1">
                <a:off x="2555776" y="4221088"/>
                <a:ext cx="0" cy="507553"/>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88" name="Line 68"/>
              <p:cNvSpPr>
                <a:spLocks noChangeShapeType="1"/>
              </p:cNvSpPr>
              <p:nvPr/>
            </p:nvSpPr>
            <p:spPr bwMode="auto">
              <a:xfrm flipH="1">
                <a:off x="1763687" y="4221089"/>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p>
            </p:txBody>
          </p:sp>
        </p:grpSp>
        <p:grpSp>
          <p:nvGrpSpPr>
            <p:cNvPr id="90" name="组合 89"/>
            <p:cNvGrpSpPr/>
            <p:nvPr/>
          </p:nvGrpSpPr>
          <p:grpSpPr>
            <a:xfrm>
              <a:off x="6084168" y="3600449"/>
              <a:ext cx="1224135" cy="1165225"/>
              <a:chOff x="6084168" y="3600449"/>
              <a:chExt cx="1224135" cy="1165225"/>
            </a:xfrm>
          </p:grpSpPr>
          <p:sp>
            <p:nvSpPr>
              <p:cNvPr id="91" name="Line 40"/>
              <p:cNvSpPr>
                <a:spLocks noChangeShapeType="1"/>
              </p:cNvSpPr>
              <p:nvPr/>
            </p:nvSpPr>
            <p:spPr bwMode="auto">
              <a:xfrm flipV="1">
                <a:off x="6660232" y="3600449"/>
                <a:ext cx="918" cy="692646"/>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92" name="Line 167"/>
              <p:cNvSpPr>
                <a:spLocks noChangeShapeType="1"/>
              </p:cNvSpPr>
              <p:nvPr/>
            </p:nvSpPr>
            <p:spPr bwMode="auto">
              <a:xfrm>
                <a:off x="6516216" y="4293096"/>
                <a:ext cx="472" cy="399554"/>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93" name="Line 168"/>
              <p:cNvSpPr>
                <a:spLocks noChangeShapeType="1"/>
              </p:cNvSpPr>
              <p:nvPr/>
            </p:nvSpPr>
            <p:spPr bwMode="auto">
              <a:xfrm flipH="1">
                <a:off x="6948264" y="4293096"/>
                <a:ext cx="794" cy="472578"/>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94" name="Line 68"/>
              <p:cNvSpPr>
                <a:spLocks noChangeShapeType="1"/>
              </p:cNvSpPr>
              <p:nvPr/>
            </p:nvSpPr>
            <p:spPr bwMode="auto">
              <a:xfrm flipH="1">
                <a:off x="6084168" y="4293096"/>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grpSp>
        <p:pic>
          <p:nvPicPr>
            <p:cNvPr id="5126" name="Picture 159" descr="07"/>
            <p:cNvPicPr>
              <a:picLocks noChangeAspect="1" noChangeArrowheads="1"/>
            </p:cNvPicPr>
            <p:nvPr/>
          </p:nvPicPr>
          <p:blipFill>
            <a:blip r:embed="rId4" cstate="print"/>
            <a:srcRect/>
            <a:stretch>
              <a:fillRect/>
            </a:stretch>
          </p:blipFill>
          <p:spPr bwMode="auto">
            <a:xfrm>
              <a:off x="6659563" y="4619625"/>
              <a:ext cx="542925" cy="719138"/>
            </a:xfrm>
            <a:prstGeom prst="rect">
              <a:avLst/>
            </a:prstGeom>
            <a:noFill/>
            <a:ln w="9525">
              <a:noFill/>
              <a:miter lim="800000"/>
              <a:headEnd/>
              <a:tailEnd/>
            </a:ln>
          </p:spPr>
        </p:pic>
        <p:sp>
          <p:nvSpPr>
            <p:cNvPr id="5156" name="AutoShape 196"/>
            <p:cNvSpPr>
              <a:spLocks noChangeArrowheads="1"/>
            </p:cNvSpPr>
            <p:nvPr/>
          </p:nvSpPr>
          <p:spPr bwMode="auto">
            <a:xfrm>
              <a:off x="2228850" y="3543300"/>
              <a:ext cx="649288" cy="503238"/>
            </a:xfrm>
            <a:prstGeom prst="star16">
              <a:avLst>
                <a:gd name="adj" fmla="val 37500"/>
              </a:avLst>
            </a:prstGeom>
            <a:solidFill>
              <a:srgbClr val="FF0000"/>
            </a:solidFill>
            <a:ln w="9525">
              <a:solidFill>
                <a:srgbClr val="FF0000"/>
              </a:solidFill>
              <a:miter lim="800000"/>
              <a:headEnd/>
              <a:tailEnd/>
            </a:ln>
          </p:spPr>
          <p:txBody>
            <a:bodyPr wrap="none" anchor="ctr"/>
            <a:lstStyle/>
            <a:p>
              <a:pPr algn="ctr"/>
              <a:r>
                <a:rPr lang="en-US" altLang="zh-CN" sz="700" b="1">
                  <a:solidFill>
                    <a:schemeClr val="bg1"/>
                  </a:solidFill>
                </a:rPr>
                <a:t>ARP </a:t>
              </a:r>
            </a:p>
            <a:p>
              <a:pPr algn="ctr"/>
              <a:r>
                <a:rPr lang="en-US" altLang="zh-CN" sz="700" b="1">
                  <a:solidFill>
                    <a:schemeClr val="bg1"/>
                  </a:solidFill>
                </a:rPr>
                <a:t>Proxy</a:t>
              </a:r>
            </a:p>
          </p:txBody>
        </p:sp>
        <p:sp>
          <p:nvSpPr>
            <p:cNvPr id="5157" name="AutoShape 198"/>
            <p:cNvSpPr>
              <a:spLocks noChangeArrowheads="1"/>
            </p:cNvSpPr>
            <p:nvPr/>
          </p:nvSpPr>
          <p:spPr bwMode="auto">
            <a:xfrm>
              <a:off x="6156325" y="3529013"/>
              <a:ext cx="649288" cy="503237"/>
            </a:xfrm>
            <a:prstGeom prst="star16">
              <a:avLst>
                <a:gd name="adj" fmla="val 37500"/>
              </a:avLst>
            </a:prstGeom>
            <a:solidFill>
              <a:srgbClr val="FF0000"/>
            </a:solidFill>
            <a:ln w="9525">
              <a:solidFill>
                <a:srgbClr val="FF0000"/>
              </a:solidFill>
              <a:miter lim="800000"/>
              <a:headEnd/>
              <a:tailEnd/>
            </a:ln>
          </p:spPr>
          <p:txBody>
            <a:bodyPr wrap="none" anchor="ctr"/>
            <a:lstStyle/>
            <a:p>
              <a:pPr algn="ctr"/>
              <a:r>
                <a:rPr lang="en-US" altLang="zh-CN" sz="700" b="1">
                  <a:solidFill>
                    <a:schemeClr val="bg1"/>
                  </a:solidFill>
                </a:rPr>
                <a:t>ARP </a:t>
              </a:r>
            </a:p>
            <a:p>
              <a:pPr algn="ctr"/>
              <a:r>
                <a:rPr lang="en-US" altLang="zh-CN" sz="700" b="1">
                  <a:solidFill>
                    <a:schemeClr val="bg1"/>
                  </a:solidFill>
                </a:rPr>
                <a:t>Proxy</a:t>
              </a:r>
            </a:p>
          </p:txBody>
        </p:sp>
        <p:grpSp>
          <p:nvGrpSpPr>
            <p:cNvPr id="95" name="组合 94"/>
            <p:cNvGrpSpPr/>
            <p:nvPr/>
          </p:nvGrpSpPr>
          <p:grpSpPr>
            <a:xfrm>
              <a:off x="0" y="3429000"/>
              <a:ext cx="1835845" cy="1007740"/>
              <a:chOff x="0" y="3429000"/>
              <a:chExt cx="1835845" cy="1007740"/>
            </a:xfrm>
          </p:grpSpPr>
          <p:grpSp>
            <p:nvGrpSpPr>
              <p:cNvPr id="5160" name="Group 205"/>
              <p:cNvGrpSpPr>
                <a:grpSpLocks/>
              </p:cNvGrpSpPr>
              <p:nvPr/>
            </p:nvGrpSpPr>
            <p:grpSpPr bwMode="auto">
              <a:xfrm>
                <a:off x="251520" y="3789040"/>
                <a:ext cx="1584325" cy="647700"/>
                <a:chOff x="204" y="1888"/>
                <a:chExt cx="998" cy="408"/>
              </a:xfrm>
            </p:grpSpPr>
            <p:sp>
              <p:nvSpPr>
                <p:cNvPr id="3184" name="Rectangle 112"/>
                <p:cNvSpPr>
                  <a:spLocks noChangeArrowheads="1"/>
                </p:cNvSpPr>
                <p:nvPr/>
              </p:nvSpPr>
              <p:spPr bwMode="auto">
                <a:xfrm>
                  <a:off x="204" y="1888"/>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dirty="0">
                      <a:ea typeface="宋体" pitchFamily="2" charset="-122"/>
                    </a:rPr>
                    <a:t>IP(A)-&gt;IP(B)</a:t>
                  </a:r>
                </a:p>
              </p:txBody>
            </p:sp>
            <p:sp>
              <p:nvSpPr>
                <p:cNvPr id="3253" name="Rectangle 181"/>
                <p:cNvSpPr>
                  <a:spLocks noChangeArrowheads="1"/>
                </p:cNvSpPr>
                <p:nvPr/>
              </p:nvSpPr>
              <p:spPr bwMode="auto">
                <a:xfrm>
                  <a:off x="204" y="2024"/>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a:ea typeface="宋体" pitchFamily="2" charset="-122"/>
                    </a:rPr>
                    <a:t>VLAN ID</a:t>
                  </a:r>
                </a:p>
              </p:txBody>
            </p:sp>
            <p:sp>
              <p:nvSpPr>
                <p:cNvPr id="3186" name="Rectangle 114"/>
                <p:cNvSpPr>
                  <a:spLocks noChangeArrowheads="1"/>
                </p:cNvSpPr>
                <p:nvPr/>
              </p:nvSpPr>
              <p:spPr bwMode="auto">
                <a:xfrm>
                  <a:off x="204" y="2160"/>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a:ea typeface="宋体" pitchFamily="2" charset="-122"/>
                    </a:rPr>
                    <a:t>MAC(A)-&gt;MAC(PE-1)</a:t>
                  </a:r>
                </a:p>
              </p:txBody>
            </p:sp>
          </p:grpSp>
          <p:sp>
            <p:nvSpPr>
              <p:cNvPr id="64" name="Line 165"/>
              <p:cNvSpPr>
                <a:spLocks noChangeShapeType="1"/>
              </p:cNvSpPr>
              <p:nvPr/>
            </p:nvSpPr>
            <p:spPr bwMode="auto">
              <a:xfrm flipV="1">
                <a:off x="1115616" y="3429000"/>
                <a:ext cx="0" cy="360040"/>
              </a:xfrm>
              <a:prstGeom prst="line">
                <a:avLst/>
              </a:prstGeom>
              <a:noFill/>
              <a:ln w="57150">
                <a:solidFill>
                  <a:schemeClr val="tx1"/>
                </a:solidFill>
                <a:round/>
                <a:headEnd/>
                <a:tailEnd type="triangle" w="med" len="med"/>
              </a:ln>
              <a:effectLst>
                <a:outerShdw dist="107763" dir="8100000" algn="ctr" rotWithShape="0">
                  <a:schemeClr val="bg2">
                    <a:alpha val="50000"/>
                  </a:schemeClr>
                </a:outerShdw>
              </a:effectLst>
            </p:spPr>
            <p:txBody>
              <a:bodyPr/>
              <a:lstStyle/>
              <a:p>
                <a:pPr>
                  <a:defRPr/>
                </a:pPr>
                <a:endParaRPr lang="zh-CN" altLang="en-US" sz="1200">
                  <a:ea typeface="宋体" pitchFamily="2" charset="-122"/>
                </a:endParaRPr>
              </a:p>
            </p:txBody>
          </p:sp>
          <p:sp>
            <p:nvSpPr>
              <p:cNvPr id="67" name="七边形 66"/>
              <p:cNvSpPr/>
              <p:nvPr/>
            </p:nvSpPr>
            <p:spPr>
              <a:xfrm>
                <a:off x="0" y="3933056"/>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1</a:t>
                </a:r>
                <a:endParaRPr lang="zh-CN" altLang="en-US" sz="1200" dirty="0">
                  <a:solidFill>
                    <a:schemeClr val="bg1"/>
                  </a:solidFill>
                </a:endParaRPr>
              </a:p>
            </p:txBody>
          </p:sp>
        </p:grpSp>
      </p:grpSp>
    </p:spTree>
  </p:cSld>
  <p:clrMapOvr>
    <a:masterClrMapping/>
  </p:clrMapOvr>
  <p:transition>
    <p:pull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dirty="0" smtClean="0"/>
              <a:t>MAC Table Reduction on CE Switches</a:t>
            </a:r>
            <a:endParaRPr lang="zh-CN" altLang="en-US" sz="3600" dirty="0"/>
          </a:p>
        </p:txBody>
      </p:sp>
      <p:sp>
        <p:nvSpPr>
          <p:cNvPr id="3" name="内容占位符 2"/>
          <p:cNvSpPr>
            <a:spLocks noGrp="1"/>
          </p:cNvSpPr>
          <p:nvPr>
            <p:ph idx="1"/>
          </p:nvPr>
        </p:nvSpPr>
        <p:spPr>
          <a:xfrm>
            <a:off x="457200" y="4096072"/>
            <a:ext cx="8229600" cy="1689051"/>
          </a:xfrm>
        </p:spPr>
        <p:txBody>
          <a:bodyPr/>
          <a:lstStyle/>
          <a:p>
            <a:r>
              <a:rPr lang="en-US" altLang="zh-CN" sz="2000" dirty="0" smtClean="0"/>
              <a:t>The otherwise whole MAC learning domain associated with a given IP subnet, which has been extended across the MPLS/IP backbone, are partitioned into multiple isolated sub-domains.</a:t>
            </a:r>
          </a:p>
          <a:p>
            <a:pPr lvl="1"/>
            <a:r>
              <a:rPr lang="en-US" altLang="zh-CN" sz="1800" dirty="0" smtClean="0"/>
              <a:t>Thus, CE switches only need to learn MAC addresses of local CE hosts and local PE routers.</a:t>
            </a:r>
            <a:endParaRPr lang="zh-CN" altLang="en-US" sz="1800" dirty="0"/>
          </a:p>
        </p:txBody>
      </p:sp>
      <p:grpSp>
        <p:nvGrpSpPr>
          <p:cNvPr id="70" name="组合 69"/>
          <p:cNvGrpSpPr/>
          <p:nvPr/>
        </p:nvGrpSpPr>
        <p:grpSpPr>
          <a:xfrm>
            <a:off x="1115616" y="1661052"/>
            <a:ext cx="6682462" cy="2304256"/>
            <a:chOff x="539552" y="1412776"/>
            <a:chExt cx="8353077" cy="2880320"/>
          </a:xfrm>
        </p:grpSpPr>
        <p:sp>
          <p:nvSpPr>
            <p:cNvPr id="24" name="Text Box 103"/>
            <p:cNvSpPr txBox="1">
              <a:spLocks noChangeArrowheads="1"/>
            </p:cNvSpPr>
            <p:nvPr/>
          </p:nvSpPr>
          <p:spPr bwMode="auto">
            <a:xfrm>
              <a:off x="1043608" y="2042480"/>
              <a:ext cx="7416825" cy="2250616"/>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8100000" scaled="1"/>
              <a:tileRect/>
            </a:gra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3">
              <a:schemeClr val="lt1"/>
            </a:lnRef>
            <a:fillRef idx="1">
              <a:schemeClr val="accent2"/>
            </a:fillRef>
            <a:effectRef idx="1">
              <a:schemeClr val="accent2"/>
            </a:effectRef>
            <a:fontRef idx="minor">
              <a:schemeClr val="lt1"/>
            </a:fontRef>
          </p:style>
          <p:txBody>
            <a:bodyPr wrap="square">
              <a:spAutoFit/>
            </a:bodyPr>
            <a:lstStyle/>
            <a:p>
              <a:r>
                <a:rPr lang="en-US" altLang="zh-CN" sz="1000" b="1" dirty="0" smtClean="0"/>
                <a:t>                                                                  </a:t>
              </a:r>
            </a:p>
            <a:p>
              <a:endParaRPr lang="en-US" altLang="zh-CN" sz="1000" b="1" dirty="0" smtClean="0"/>
            </a:p>
            <a:p>
              <a:endParaRPr lang="en-US" altLang="zh-CN" sz="1000" b="1" dirty="0" smtClean="0"/>
            </a:p>
            <a:p>
              <a:r>
                <a:rPr lang="en-US" altLang="zh-CN" sz="1000" b="1" dirty="0" smtClean="0"/>
                <a:t>                                                              </a:t>
              </a:r>
            </a:p>
            <a:p>
              <a:endParaRPr lang="en-US" altLang="zh-CN" sz="1000" b="1" dirty="0" smtClean="0"/>
            </a:p>
            <a:p>
              <a:endParaRPr lang="en-US" altLang="zh-CN" sz="1000" b="1" dirty="0" smtClean="0"/>
            </a:p>
            <a:p>
              <a:endParaRPr lang="en-US" altLang="zh-CN" sz="1000" b="1" dirty="0" smtClean="0"/>
            </a:p>
            <a:p>
              <a:endParaRPr lang="en-US" altLang="zh-CN" sz="1000" b="1" dirty="0" smtClean="0"/>
            </a:p>
            <a:p>
              <a:endParaRPr lang="en-US" altLang="zh-CN" sz="1000" b="1" dirty="0" smtClean="0"/>
            </a:p>
            <a:p>
              <a:endParaRPr lang="en-US" altLang="zh-CN" sz="1000" b="1" dirty="0" smtClean="0"/>
            </a:p>
            <a:p>
              <a:pPr algn="ctr"/>
              <a:r>
                <a:rPr lang="en-US" altLang="zh-CN" sz="1100" b="1" dirty="0" smtClean="0">
                  <a:solidFill>
                    <a:schemeClr val="tx1"/>
                  </a:solidFill>
                </a:rPr>
                <a:t>VPN Subnet: 1.1.0.0/16</a:t>
              </a:r>
              <a:endParaRPr lang="en-US" altLang="zh-CN" sz="1000" b="1" dirty="0">
                <a:solidFill>
                  <a:schemeClr val="tx1"/>
                </a:solidFill>
              </a:endParaRPr>
            </a:p>
          </p:txBody>
        </p:sp>
        <p:sp>
          <p:nvSpPr>
            <p:cNvPr id="4" name="Oval 203"/>
            <p:cNvSpPr>
              <a:spLocks noChangeArrowheads="1"/>
            </p:cNvSpPr>
            <p:nvPr/>
          </p:nvSpPr>
          <p:spPr bwMode="auto">
            <a:xfrm>
              <a:off x="5686425" y="2132683"/>
              <a:ext cx="2520950" cy="2016397"/>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solidFill>
                  <a:schemeClr val="lt1"/>
                </a:solidFill>
                <a:latin typeface="+mn-lt"/>
                <a:ea typeface="+mn-ea"/>
              </a:endParaRPr>
            </a:p>
          </p:txBody>
        </p:sp>
        <p:grpSp>
          <p:nvGrpSpPr>
            <p:cNvPr id="5" name="Group 4"/>
            <p:cNvGrpSpPr>
              <a:grpSpLocks/>
            </p:cNvGrpSpPr>
            <p:nvPr/>
          </p:nvGrpSpPr>
          <p:grpSpPr bwMode="auto">
            <a:xfrm>
              <a:off x="2806700" y="1412776"/>
              <a:ext cx="3887788" cy="1008112"/>
              <a:chOff x="755" y="732"/>
              <a:chExt cx="1898" cy="1412"/>
            </a:xfrm>
          </p:grpSpPr>
          <p:sp>
            <p:nvSpPr>
              <p:cNvPr id="6" name="Freeform 5"/>
              <p:cNvSpPr>
                <a:spLocks/>
              </p:cNvSpPr>
              <p:nvPr/>
            </p:nvSpPr>
            <p:spPr bwMode="auto">
              <a:xfrm>
                <a:off x="755" y="774"/>
                <a:ext cx="1898" cy="1370"/>
              </a:xfrm>
              <a:custGeom>
                <a:avLst/>
                <a:gdLst>
                  <a:gd name="T0" fmla="*/ 5824 w 1080"/>
                  <a:gd name="T1" fmla="*/ 2110 h 791"/>
                  <a:gd name="T2" fmla="*/ 5733 w 1080"/>
                  <a:gd name="T3" fmla="*/ 1947 h 791"/>
                  <a:gd name="T4" fmla="*/ 5583 w 1080"/>
                  <a:gd name="T5" fmla="*/ 1812 h 791"/>
                  <a:gd name="T6" fmla="*/ 5606 w 1080"/>
                  <a:gd name="T7" fmla="*/ 1725 h 791"/>
                  <a:gd name="T8" fmla="*/ 5618 w 1080"/>
                  <a:gd name="T9" fmla="*/ 1638 h 791"/>
                  <a:gd name="T10" fmla="*/ 5574 w 1080"/>
                  <a:gd name="T11" fmla="*/ 1406 h 791"/>
                  <a:gd name="T12" fmla="*/ 5239 w 1080"/>
                  <a:gd name="T13" fmla="*/ 1013 h 791"/>
                  <a:gd name="T14" fmla="*/ 4645 w 1080"/>
                  <a:gd name="T15" fmla="*/ 790 h 791"/>
                  <a:gd name="T16" fmla="*/ 4249 w 1080"/>
                  <a:gd name="T17" fmla="*/ 431 h 791"/>
                  <a:gd name="T18" fmla="*/ 3703 w 1080"/>
                  <a:gd name="T19" fmla="*/ 87 h 791"/>
                  <a:gd name="T20" fmla="*/ 2909 w 1080"/>
                  <a:gd name="T21" fmla="*/ 5 h 791"/>
                  <a:gd name="T22" fmla="*/ 2329 w 1080"/>
                  <a:gd name="T23" fmla="*/ 126 h 791"/>
                  <a:gd name="T24" fmla="*/ 1872 w 1080"/>
                  <a:gd name="T25" fmla="*/ 385 h 791"/>
                  <a:gd name="T26" fmla="*/ 1627 w 1080"/>
                  <a:gd name="T27" fmla="*/ 611 h 791"/>
                  <a:gd name="T28" fmla="*/ 1513 w 1080"/>
                  <a:gd name="T29" fmla="*/ 610 h 791"/>
                  <a:gd name="T30" fmla="*/ 1390 w 1080"/>
                  <a:gd name="T31" fmla="*/ 611 h 791"/>
                  <a:gd name="T32" fmla="*/ 796 w 1080"/>
                  <a:gd name="T33" fmla="*/ 733 h 791"/>
                  <a:gd name="T34" fmla="*/ 195 w 1080"/>
                  <a:gd name="T35" fmla="*/ 1114 h 791"/>
                  <a:gd name="T36" fmla="*/ 0 w 1080"/>
                  <a:gd name="T37" fmla="*/ 1640 h 791"/>
                  <a:gd name="T38" fmla="*/ 102 w 1080"/>
                  <a:gd name="T39" fmla="*/ 1931 h 791"/>
                  <a:gd name="T40" fmla="*/ 346 w 1080"/>
                  <a:gd name="T41" fmla="*/ 2177 h 791"/>
                  <a:gd name="T42" fmla="*/ 494 w 1080"/>
                  <a:gd name="T43" fmla="*/ 2357 h 791"/>
                  <a:gd name="T44" fmla="*/ 325 w 1080"/>
                  <a:gd name="T45" fmla="*/ 2549 h 791"/>
                  <a:gd name="T46" fmla="*/ 250 w 1080"/>
                  <a:gd name="T47" fmla="*/ 2769 h 791"/>
                  <a:gd name="T48" fmla="*/ 364 w 1080"/>
                  <a:gd name="T49" fmla="*/ 3107 h 791"/>
                  <a:gd name="T50" fmla="*/ 782 w 1080"/>
                  <a:gd name="T51" fmla="*/ 3384 h 791"/>
                  <a:gd name="T52" fmla="*/ 1399 w 1080"/>
                  <a:gd name="T53" fmla="*/ 3462 h 791"/>
                  <a:gd name="T54" fmla="*/ 1420 w 1080"/>
                  <a:gd name="T55" fmla="*/ 3455 h 791"/>
                  <a:gd name="T56" fmla="*/ 1448 w 1080"/>
                  <a:gd name="T57" fmla="*/ 3455 h 791"/>
                  <a:gd name="T58" fmla="*/ 1460 w 1080"/>
                  <a:gd name="T59" fmla="*/ 3462 h 791"/>
                  <a:gd name="T60" fmla="*/ 1460 w 1080"/>
                  <a:gd name="T61" fmla="*/ 3480 h 791"/>
                  <a:gd name="T62" fmla="*/ 1460 w 1080"/>
                  <a:gd name="T63" fmla="*/ 3500 h 791"/>
                  <a:gd name="T64" fmla="*/ 1569 w 1080"/>
                  <a:gd name="T65" fmla="*/ 3767 h 791"/>
                  <a:gd name="T66" fmla="*/ 1965 w 1080"/>
                  <a:gd name="T67" fmla="*/ 4032 h 791"/>
                  <a:gd name="T68" fmla="*/ 2561 w 1080"/>
                  <a:gd name="T69" fmla="*/ 4103 h 791"/>
                  <a:gd name="T70" fmla="*/ 2981 w 1080"/>
                  <a:gd name="T71" fmla="*/ 4011 h 791"/>
                  <a:gd name="T72" fmla="*/ 3304 w 1080"/>
                  <a:gd name="T73" fmla="*/ 3828 h 791"/>
                  <a:gd name="T74" fmla="*/ 3524 w 1080"/>
                  <a:gd name="T75" fmla="*/ 3693 h 791"/>
                  <a:gd name="T76" fmla="*/ 3749 w 1080"/>
                  <a:gd name="T77" fmla="*/ 3746 h 791"/>
                  <a:gd name="T78" fmla="*/ 3991 w 1080"/>
                  <a:gd name="T79" fmla="*/ 3755 h 791"/>
                  <a:gd name="T80" fmla="*/ 4478 w 1080"/>
                  <a:gd name="T81" fmla="*/ 3668 h 791"/>
                  <a:gd name="T82" fmla="*/ 4917 w 1080"/>
                  <a:gd name="T83" fmla="*/ 3393 h 791"/>
                  <a:gd name="T84" fmla="*/ 5065 w 1080"/>
                  <a:gd name="T85" fmla="*/ 3003 h 791"/>
                  <a:gd name="T86" fmla="*/ 5065 w 1080"/>
                  <a:gd name="T87" fmla="*/ 2976 h 791"/>
                  <a:gd name="T88" fmla="*/ 5060 w 1080"/>
                  <a:gd name="T89" fmla="*/ 2960 h 791"/>
                  <a:gd name="T90" fmla="*/ 5227 w 1080"/>
                  <a:gd name="T91" fmla="*/ 2898 h 791"/>
                  <a:gd name="T92" fmla="*/ 5647 w 1080"/>
                  <a:gd name="T93" fmla="*/ 2676 h 791"/>
                  <a:gd name="T94" fmla="*/ 5847 w 1080"/>
                  <a:gd name="T95" fmla="*/ 2349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80"/>
                  <a:gd name="T145" fmla="*/ 0 h 791"/>
                  <a:gd name="T146" fmla="*/ 1080 w 1080"/>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80" h="791">
                    <a:moveTo>
                      <a:pt x="1079" y="428"/>
                    </a:moveTo>
                    <a:lnTo>
                      <a:pt x="1076" y="417"/>
                    </a:lnTo>
                    <a:lnTo>
                      <a:pt x="1073" y="406"/>
                    </a:lnTo>
                    <a:lnTo>
                      <a:pt x="1069" y="395"/>
                    </a:lnTo>
                    <a:lnTo>
                      <a:pt x="1063" y="385"/>
                    </a:lnTo>
                    <a:lnTo>
                      <a:pt x="1056" y="375"/>
                    </a:lnTo>
                    <a:lnTo>
                      <a:pt x="1048" y="366"/>
                    </a:lnTo>
                    <a:lnTo>
                      <a:pt x="1038" y="358"/>
                    </a:lnTo>
                    <a:lnTo>
                      <a:pt x="1029" y="349"/>
                    </a:lnTo>
                    <a:lnTo>
                      <a:pt x="1030" y="344"/>
                    </a:lnTo>
                    <a:lnTo>
                      <a:pt x="1032" y="339"/>
                    </a:lnTo>
                    <a:lnTo>
                      <a:pt x="1033" y="332"/>
                    </a:lnTo>
                    <a:lnTo>
                      <a:pt x="1034" y="327"/>
                    </a:lnTo>
                    <a:lnTo>
                      <a:pt x="1034" y="320"/>
                    </a:lnTo>
                    <a:lnTo>
                      <a:pt x="1035" y="315"/>
                    </a:lnTo>
                    <a:lnTo>
                      <a:pt x="1035" y="308"/>
                    </a:lnTo>
                    <a:lnTo>
                      <a:pt x="1034" y="302"/>
                    </a:lnTo>
                    <a:lnTo>
                      <a:pt x="1027" y="271"/>
                    </a:lnTo>
                    <a:lnTo>
                      <a:pt x="1013" y="243"/>
                    </a:lnTo>
                    <a:lnTo>
                      <a:pt x="993" y="217"/>
                    </a:lnTo>
                    <a:lnTo>
                      <a:pt x="965" y="195"/>
                    </a:lnTo>
                    <a:lnTo>
                      <a:pt x="934" y="176"/>
                    </a:lnTo>
                    <a:lnTo>
                      <a:pt x="896" y="161"/>
                    </a:lnTo>
                    <a:lnTo>
                      <a:pt x="856" y="152"/>
                    </a:lnTo>
                    <a:lnTo>
                      <a:pt x="812" y="146"/>
                    </a:lnTo>
                    <a:lnTo>
                      <a:pt x="801" y="113"/>
                    </a:lnTo>
                    <a:lnTo>
                      <a:pt x="783" y="83"/>
                    </a:lnTo>
                    <a:lnTo>
                      <a:pt x="756" y="56"/>
                    </a:lnTo>
                    <a:lnTo>
                      <a:pt x="721" y="34"/>
                    </a:lnTo>
                    <a:lnTo>
                      <a:pt x="682" y="17"/>
                    </a:lnTo>
                    <a:lnTo>
                      <a:pt x="636" y="5"/>
                    </a:lnTo>
                    <a:lnTo>
                      <a:pt x="588" y="0"/>
                    </a:lnTo>
                    <a:lnTo>
                      <a:pt x="536" y="1"/>
                    </a:lnTo>
                    <a:lnTo>
                      <a:pt x="498" y="5"/>
                    </a:lnTo>
                    <a:lnTo>
                      <a:pt x="462" y="14"/>
                    </a:lnTo>
                    <a:lnTo>
                      <a:pt x="429" y="24"/>
                    </a:lnTo>
                    <a:lnTo>
                      <a:pt x="397" y="39"/>
                    </a:lnTo>
                    <a:lnTo>
                      <a:pt x="370" y="56"/>
                    </a:lnTo>
                    <a:lnTo>
                      <a:pt x="345" y="74"/>
                    </a:lnTo>
                    <a:lnTo>
                      <a:pt x="324" y="96"/>
                    </a:lnTo>
                    <a:lnTo>
                      <a:pt x="308" y="118"/>
                    </a:lnTo>
                    <a:lnTo>
                      <a:pt x="300" y="118"/>
                    </a:lnTo>
                    <a:lnTo>
                      <a:pt x="294" y="118"/>
                    </a:lnTo>
                    <a:lnTo>
                      <a:pt x="286" y="117"/>
                    </a:lnTo>
                    <a:lnTo>
                      <a:pt x="279" y="117"/>
                    </a:lnTo>
                    <a:lnTo>
                      <a:pt x="271" y="117"/>
                    </a:lnTo>
                    <a:lnTo>
                      <a:pt x="264" y="118"/>
                    </a:lnTo>
                    <a:lnTo>
                      <a:pt x="256" y="118"/>
                    </a:lnTo>
                    <a:lnTo>
                      <a:pt x="248" y="118"/>
                    </a:lnTo>
                    <a:lnTo>
                      <a:pt x="196" y="127"/>
                    </a:lnTo>
                    <a:lnTo>
                      <a:pt x="147" y="141"/>
                    </a:lnTo>
                    <a:lnTo>
                      <a:pt x="104" y="160"/>
                    </a:lnTo>
                    <a:lnTo>
                      <a:pt x="67" y="185"/>
                    </a:lnTo>
                    <a:lnTo>
                      <a:pt x="36" y="214"/>
                    </a:lnTo>
                    <a:lnTo>
                      <a:pt x="15" y="245"/>
                    </a:lnTo>
                    <a:lnTo>
                      <a:pt x="3" y="280"/>
                    </a:lnTo>
                    <a:lnTo>
                      <a:pt x="0" y="316"/>
                    </a:lnTo>
                    <a:lnTo>
                      <a:pt x="3" y="335"/>
                    </a:lnTo>
                    <a:lnTo>
                      <a:pt x="9" y="355"/>
                    </a:lnTo>
                    <a:lnTo>
                      <a:pt x="19" y="372"/>
                    </a:lnTo>
                    <a:lnTo>
                      <a:pt x="31" y="390"/>
                    </a:lnTo>
                    <a:lnTo>
                      <a:pt x="46" y="405"/>
                    </a:lnTo>
                    <a:lnTo>
                      <a:pt x="64" y="419"/>
                    </a:lnTo>
                    <a:lnTo>
                      <a:pt x="83" y="432"/>
                    </a:lnTo>
                    <a:lnTo>
                      <a:pt x="105" y="443"/>
                    </a:lnTo>
                    <a:lnTo>
                      <a:pt x="91" y="454"/>
                    </a:lnTo>
                    <a:lnTo>
                      <a:pt x="79" y="466"/>
                    </a:lnTo>
                    <a:lnTo>
                      <a:pt x="69" y="478"/>
                    </a:lnTo>
                    <a:lnTo>
                      <a:pt x="60" y="491"/>
                    </a:lnTo>
                    <a:lnTo>
                      <a:pt x="54" y="505"/>
                    </a:lnTo>
                    <a:lnTo>
                      <a:pt x="49" y="518"/>
                    </a:lnTo>
                    <a:lnTo>
                      <a:pt x="46" y="533"/>
                    </a:lnTo>
                    <a:lnTo>
                      <a:pt x="47" y="547"/>
                    </a:lnTo>
                    <a:lnTo>
                      <a:pt x="53" y="574"/>
                    </a:lnTo>
                    <a:lnTo>
                      <a:pt x="67" y="598"/>
                    </a:lnTo>
                    <a:lnTo>
                      <a:pt x="88" y="620"/>
                    </a:lnTo>
                    <a:lnTo>
                      <a:pt x="114" y="637"/>
                    </a:lnTo>
                    <a:lnTo>
                      <a:pt x="144" y="651"/>
                    </a:lnTo>
                    <a:lnTo>
                      <a:pt x="179" y="661"/>
                    </a:lnTo>
                    <a:lnTo>
                      <a:pt x="217" y="666"/>
                    </a:lnTo>
                    <a:lnTo>
                      <a:pt x="258" y="666"/>
                    </a:lnTo>
                    <a:lnTo>
                      <a:pt x="259" y="666"/>
                    </a:lnTo>
                    <a:lnTo>
                      <a:pt x="260" y="666"/>
                    </a:lnTo>
                    <a:lnTo>
                      <a:pt x="262" y="665"/>
                    </a:lnTo>
                    <a:lnTo>
                      <a:pt x="264" y="665"/>
                    </a:lnTo>
                    <a:lnTo>
                      <a:pt x="265" y="665"/>
                    </a:lnTo>
                    <a:lnTo>
                      <a:pt x="267" y="665"/>
                    </a:lnTo>
                    <a:lnTo>
                      <a:pt x="268" y="665"/>
                    </a:lnTo>
                    <a:lnTo>
                      <a:pt x="269" y="665"/>
                    </a:lnTo>
                    <a:lnTo>
                      <a:pt x="269" y="666"/>
                    </a:lnTo>
                    <a:lnTo>
                      <a:pt x="269" y="667"/>
                    </a:lnTo>
                    <a:lnTo>
                      <a:pt x="269" y="669"/>
                    </a:lnTo>
                    <a:lnTo>
                      <a:pt x="269" y="670"/>
                    </a:lnTo>
                    <a:lnTo>
                      <a:pt x="269" y="672"/>
                    </a:lnTo>
                    <a:lnTo>
                      <a:pt x="269" y="673"/>
                    </a:lnTo>
                    <a:lnTo>
                      <a:pt x="269" y="674"/>
                    </a:lnTo>
                    <a:lnTo>
                      <a:pt x="269" y="676"/>
                    </a:lnTo>
                    <a:lnTo>
                      <a:pt x="275" y="701"/>
                    </a:lnTo>
                    <a:lnTo>
                      <a:pt x="289" y="725"/>
                    </a:lnTo>
                    <a:lnTo>
                      <a:pt x="308" y="745"/>
                    </a:lnTo>
                    <a:lnTo>
                      <a:pt x="333" y="762"/>
                    </a:lnTo>
                    <a:lnTo>
                      <a:pt x="362" y="776"/>
                    </a:lnTo>
                    <a:lnTo>
                      <a:pt x="396" y="785"/>
                    </a:lnTo>
                    <a:lnTo>
                      <a:pt x="433" y="790"/>
                    </a:lnTo>
                    <a:lnTo>
                      <a:pt x="472" y="790"/>
                    </a:lnTo>
                    <a:lnTo>
                      <a:pt x="499" y="786"/>
                    </a:lnTo>
                    <a:lnTo>
                      <a:pt x="524" y="780"/>
                    </a:lnTo>
                    <a:lnTo>
                      <a:pt x="549" y="772"/>
                    </a:lnTo>
                    <a:lnTo>
                      <a:pt x="571" y="762"/>
                    </a:lnTo>
                    <a:lnTo>
                      <a:pt x="592" y="750"/>
                    </a:lnTo>
                    <a:lnTo>
                      <a:pt x="609" y="737"/>
                    </a:lnTo>
                    <a:lnTo>
                      <a:pt x="624" y="722"/>
                    </a:lnTo>
                    <a:lnTo>
                      <a:pt x="636" y="707"/>
                    </a:lnTo>
                    <a:lnTo>
                      <a:pt x="649" y="711"/>
                    </a:lnTo>
                    <a:lnTo>
                      <a:pt x="662" y="715"/>
                    </a:lnTo>
                    <a:lnTo>
                      <a:pt x="676" y="718"/>
                    </a:lnTo>
                    <a:lnTo>
                      <a:pt x="691" y="721"/>
                    </a:lnTo>
                    <a:lnTo>
                      <a:pt x="705" y="722"/>
                    </a:lnTo>
                    <a:lnTo>
                      <a:pt x="720" y="723"/>
                    </a:lnTo>
                    <a:lnTo>
                      <a:pt x="735" y="723"/>
                    </a:lnTo>
                    <a:lnTo>
                      <a:pt x="751" y="722"/>
                    </a:lnTo>
                    <a:lnTo>
                      <a:pt x="789" y="717"/>
                    </a:lnTo>
                    <a:lnTo>
                      <a:pt x="825" y="706"/>
                    </a:lnTo>
                    <a:lnTo>
                      <a:pt x="857" y="692"/>
                    </a:lnTo>
                    <a:lnTo>
                      <a:pt x="884" y="673"/>
                    </a:lnTo>
                    <a:lnTo>
                      <a:pt x="906" y="653"/>
                    </a:lnTo>
                    <a:lnTo>
                      <a:pt x="922" y="630"/>
                    </a:lnTo>
                    <a:lnTo>
                      <a:pt x="932" y="604"/>
                    </a:lnTo>
                    <a:lnTo>
                      <a:pt x="933" y="578"/>
                    </a:lnTo>
                    <a:lnTo>
                      <a:pt x="933" y="577"/>
                    </a:lnTo>
                    <a:lnTo>
                      <a:pt x="933" y="575"/>
                    </a:lnTo>
                    <a:lnTo>
                      <a:pt x="933" y="573"/>
                    </a:lnTo>
                    <a:lnTo>
                      <a:pt x="933" y="572"/>
                    </a:lnTo>
                    <a:lnTo>
                      <a:pt x="932" y="571"/>
                    </a:lnTo>
                    <a:lnTo>
                      <a:pt x="932" y="570"/>
                    </a:lnTo>
                    <a:lnTo>
                      <a:pt x="932" y="569"/>
                    </a:lnTo>
                    <a:lnTo>
                      <a:pt x="932" y="567"/>
                    </a:lnTo>
                    <a:lnTo>
                      <a:pt x="963" y="558"/>
                    </a:lnTo>
                    <a:lnTo>
                      <a:pt x="993" y="546"/>
                    </a:lnTo>
                    <a:lnTo>
                      <a:pt x="1019" y="532"/>
                    </a:lnTo>
                    <a:lnTo>
                      <a:pt x="1040" y="515"/>
                    </a:lnTo>
                    <a:lnTo>
                      <a:pt x="1058" y="495"/>
                    </a:lnTo>
                    <a:lnTo>
                      <a:pt x="1070" y="473"/>
                    </a:lnTo>
                    <a:lnTo>
                      <a:pt x="1077" y="452"/>
                    </a:lnTo>
                    <a:lnTo>
                      <a:pt x="1079" y="428"/>
                    </a:lnTo>
                  </a:path>
                </a:pathLst>
              </a:custGeom>
              <a:solidFill>
                <a:srgbClr val="006699"/>
              </a:solidFill>
              <a:ln w="19050" cap="rnd" cmpd="sng">
                <a:solidFill>
                  <a:srgbClr val="006699"/>
                </a:solidFill>
                <a:round/>
                <a:headEnd/>
                <a:tailEnd/>
              </a:ln>
            </p:spPr>
            <p:txBody>
              <a:bodyPr/>
              <a:lstStyle/>
              <a:p>
                <a:endParaRPr lang="zh-CN" altLang="en-US" sz="1200"/>
              </a:p>
            </p:txBody>
          </p:sp>
          <p:sp>
            <p:nvSpPr>
              <p:cNvPr id="7" name="Freeform 6"/>
              <p:cNvSpPr>
                <a:spLocks/>
              </p:cNvSpPr>
              <p:nvPr/>
            </p:nvSpPr>
            <p:spPr bwMode="auto">
              <a:xfrm>
                <a:off x="759" y="732"/>
                <a:ext cx="1894" cy="1369"/>
              </a:xfrm>
              <a:custGeom>
                <a:avLst/>
                <a:gdLst>
                  <a:gd name="T0" fmla="*/ 5812 w 1078"/>
                  <a:gd name="T1" fmla="*/ 2099 h 791"/>
                  <a:gd name="T2" fmla="*/ 5722 w 1078"/>
                  <a:gd name="T3" fmla="*/ 1938 h 791"/>
                  <a:gd name="T4" fmla="*/ 5570 w 1078"/>
                  <a:gd name="T5" fmla="*/ 1809 h 791"/>
                  <a:gd name="T6" fmla="*/ 5591 w 1078"/>
                  <a:gd name="T7" fmla="*/ 1722 h 791"/>
                  <a:gd name="T8" fmla="*/ 5603 w 1078"/>
                  <a:gd name="T9" fmla="*/ 1627 h 791"/>
                  <a:gd name="T10" fmla="*/ 5570 w 1078"/>
                  <a:gd name="T11" fmla="*/ 1405 h 791"/>
                  <a:gd name="T12" fmla="*/ 5232 w 1078"/>
                  <a:gd name="T13" fmla="*/ 1007 h 791"/>
                  <a:gd name="T14" fmla="*/ 4630 w 1078"/>
                  <a:gd name="T15" fmla="*/ 782 h 791"/>
                  <a:gd name="T16" fmla="*/ 4236 w 1078"/>
                  <a:gd name="T17" fmla="*/ 426 h 791"/>
                  <a:gd name="T18" fmla="*/ 3690 w 1078"/>
                  <a:gd name="T19" fmla="*/ 87 h 791"/>
                  <a:gd name="T20" fmla="*/ 2908 w 1078"/>
                  <a:gd name="T21" fmla="*/ 0 h 791"/>
                  <a:gd name="T22" fmla="*/ 2316 w 1078"/>
                  <a:gd name="T23" fmla="*/ 126 h 791"/>
                  <a:gd name="T24" fmla="*/ 1871 w 1078"/>
                  <a:gd name="T25" fmla="*/ 384 h 791"/>
                  <a:gd name="T26" fmla="*/ 1627 w 1078"/>
                  <a:gd name="T27" fmla="*/ 611 h 791"/>
                  <a:gd name="T28" fmla="*/ 1504 w 1078"/>
                  <a:gd name="T29" fmla="*/ 606 h 791"/>
                  <a:gd name="T30" fmla="*/ 1383 w 1078"/>
                  <a:gd name="T31" fmla="*/ 611 h 791"/>
                  <a:gd name="T32" fmla="*/ 794 w 1078"/>
                  <a:gd name="T33" fmla="*/ 725 h 791"/>
                  <a:gd name="T34" fmla="*/ 195 w 1078"/>
                  <a:gd name="T35" fmla="*/ 1108 h 791"/>
                  <a:gd name="T36" fmla="*/ 0 w 1078"/>
                  <a:gd name="T37" fmla="*/ 1639 h 791"/>
                  <a:gd name="T38" fmla="*/ 98 w 1078"/>
                  <a:gd name="T39" fmla="*/ 1930 h 791"/>
                  <a:gd name="T40" fmla="*/ 337 w 1078"/>
                  <a:gd name="T41" fmla="*/ 2172 h 791"/>
                  <a:gd name="T42" fmla="*/ 494 w 1078"/>
                  <a:gd name="T43" fmla="*/ 2354 h 791"/>
                  <a:gd name="T44" fmla="*/ 322 w 1078"/>
                  <a:gd name="T45" fmla="*/ 2546 h 791"/>
                  <a:gd name="T46" fmla="*/ 249 w 1078"/>
                  <a:gd name="T47" fmla="*/ 2759 h 791"/>
                  <a:gd name="T48" fmla="*/ 358 w 1078"/>
                  <a:gd name="T49" fmla="*/ 3100 h 791"/>
                  <a:gd name="T50" fmla="*/ 775 w 1078"/>
                  <a:gd name="T51" fmla="*/ 3377 h 791"/>
                  <a:gd name="T52" fmla="*/ 1395 w 1078"/>
                  <a:gd name="T53" fmla="*/ 3455 h 791"/>
                  <a:gd name="T54" fmla="*/ 1416 w 1078"/>
                  <a:gd name="T55" fmla="*/ 3448 h 791"/>
                  <a:gd name="T56" fmla="*/ 1439 w 1078"/>
                  <a:gd name="T57" fmla="*/ 3448 h 791"/>
                  <a:gd name="T58" fmla="*/ 1460 w 1078"/>
                  <a:gd name="T59" fmla="*/ 3455 h 791"/>
                  <a:gd name="T60" fmla="*/ 1455 w 1078"/>
                  <a:gd name="T61" fmla="*/ 3475 h 791"/>
                  <a:gd name="T62" fmla="*/ 1460 w 1078"/>
                  <a:gd name="T63" fmla="*/ 3496 h 791"/>
                  <a:gd name="T64" fmla="*/ 1557 w 1078"/>
                  <a:gd name="T65" fmla="*/ 3754 h 791"/>
                  <a:gd name="T66" fmla="*/ 1963 w 1078"/>
                  <a:gd name="T67" fmla="*/ 4017 h 791"/>
                  <a:gd name="T68" fmla="*/ 2556 w 1078"/>
                  <a:gd name="T69" fmla="*/ 4095 h 791"/>
                  <a:gd name="T70" fmla="*/ 2973 w 1078"/>
                  <a:gd name="T71" fmla="*/ 4001 h 791"/>
                  <a:gd name="T72" fmla="*/ 3303 w 1078"/>
                  <a:gd name="T73" fmla="*/ 3821 h 791"/>
                  <a:gd name="T74" fmla="*/ 3516 w 1078"/>
                  <a:gd name="T75" fmla="*/ 3688 h 791"/>
                  <a:gd name="T76" fmla="*/ 3739 w 1078"/>
                  <a:gd name="T77" fmla="*/ 3731 h 791"/>
                  <a:gd name="T78" fmla="*/ 3985 w 1078"/>
                  <a:gd name="T79" fmla="*/ 3747 h 791"/>
                  <a:gd name="T80" fmla="*/ 4473 w 1078"/>
                  <a:gd name="T81" fmla="*/ 3660 h 791"/>
                  <a:gd name="T82" fmla="*/ 4909 w 1078"/>
                  <a:gd name="T83" fmla="*/ 3385 h 791"/>
                  <a:gd name="T84" fmla="*/ 5053 w 1078"/>
                  <a:gd name="T85" fmla="*/ 2996 h 791"/>
                  <a:gd name="T86" fmla="*/ 5049 w 1078"/>
                  <a:gd name="T87" fmla="*/ 2972 h 791"/>
                  <a:gd name="T88" fmla="*/ 5049 w 1078"/>
                  <a:gd name="T89" fmla="*/ 2951 h 791"/>
                  <a:gd name="T90" fmla="*/ 5223 w 1078"/>
                  <a:gd name="T91" fmla="*/ 2894 h 791"/>
                  <a:gd name="T92" fmla="*/ 5633 w 1078"/>
                  <a:gd name="T93" fmla="*/ 2660 h 791"/>
                  <a:gd name="T94" fmla="*/ 5831 w 1078"/>
                  <a:gd name="T95" fmla="*/ 2333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78"/>
                  <a:gd name="T145" fmla="*/ 0 h 791"/>
                  <a:gd name="T146" fmla="*/ 1078 w 1078"/>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78" h="791">
                    <a:moveTo>
                      <a:pt x="1077" y="428"/>
                    </a:moveTo>
                    <a:lnTo>
                      <a:pt x="1075" y="416"/>
                    </a:lnTo>
                    <a:lnTo>
                      <a:pt x="1072" y="405"/>
                    </a:lnTo>
                    <a:lnTo>
                      <a:pt x="1068" y="395"/>
                    </a:lnTo>
                    <a:lnTo>
                      <a:pt x="1062" y="384"/>
                    </a:lnTo>
                    <a:lnTo>
                      <a:pt x="1055" y="374"/>
                    </a:lnTo>
                    <a:lnTo>
                      <a:pt x="1046" y="366"/>
                    </a:lnTo>
                    <a:lnTo>
                      <a:pt x="1037" y="357"/>
                    </a:lnTo>
                    <a:lnTo>
                      <a:pt x="1027" y="349"/>
                    </a:lnTo>
                    <a:lnTo>
                      <a:pt x="1029" y="344"/>
                    </a:lnTo>
                    <a:lnTo>
                      <a:pt x="1030" y="337"/>
                    </a:lnTo>
                    <a:lnTo>
                      <a:pt x="1031" y="332"/>
                    </a:lnTo>
                    <a:lnTo>
                      <a:pt x="1032" y="325"/>
                    </a:lnTo>
                    <a:lnTo>
                      <a:pt x="1033" y="320"/>
                    </a:lnTo>
                    <a:lnTo>
                      <a:pt x="1033" y="314"/>
                    </a:lnTo>
                    <a:lnTo>
                      <a:pt x="1033" y="307"/>
                    </a:lnTo>
                    <a:lnTo>
                      <a:pt x="1033" y="302"/>
                    </a:lnTo>
                    <a:lnTo>
                      <a:pt x="1027" y="271"/>
                    </a:lnTo>
                    <a:lnTo>
                      <a:pt x="1012" y="242"/>
                    </a:lnTo>
                    <a:lnTo>
                      <a:pt x="992" y="217"/>
                    </a:lnTo>
                    <a:lnTo>
                      <a:pt x="965" y="194"/>
                    </a:lnTo>
                    <a:lnTo>
                      <a:pt x="932" y="176"/>
                    </a:lnTo>
                    <a:lnTo>
                      <a:pt x="895" y="161"/>
                    </a:lnTo>
                    <a:lnTo>
                      <a:pt x="854" y="151"/>
                    </a:lnTo>
                    <a:lnTo>
                      <a:pt x="811" y="146"/>
                    </a:lnTo>
                    <a:lnTo>
                      <a:pt x="801" y="113"/>
                    </a:lnTo>
                    <a:lnTo>
                      <a:pt x="781" y="82"/>
                    </a:lnTo>
                    <a:lnTo>
                      <a:pt x="754" y="56"/>
                    </a:lnTo>
                    <a:lnTo>
                      <a:pt x="720" y="34"/>
                    </a:lnTo>
                    <a:lnTo>
                      <a:pt x="680" y="17"/>
                    </a:lnTo>
                    <a:lnTo>
                      <a:pt x="636" y="5"/>
                    </a:lnTo>
                    <a:lnTo>
                      <a:pt x="587" y="0"/>
                    </a:lnTo>
                    <a:lnTo>
                      <a:pt x="536" y="0"/>
                    </a:lnTo>
                    <a:lnTo>
                      <a:pt x="498" y="5"/>
                    </a:lnTo>
                    <a:lnTo>
                      <a:pt x="461" y="14"/>
                    </a:lnTo>
                    <a:lnTo>
                      <a:pt x="427" y="24"/>
                    </a:lnTo>
                    <a:lnTo>
                      <a:pt x="397" y="39"/>
                    </a:lnTo>
                    <a:lnTo>
                      <a:pt x="369" y="56"/>
                    </a:lnTo>
                    <a:lnTo>
                      <a:pt x="345" y="74"/>
                    </a:lnTo>
                    <a:lnTo>
                      <a:pt x="324" y="95"/>
                    </a:lnTo>
                    <a:lnTo>
                      <a:pt x="308" y="118"/>
                    </a:lnTo>
                    <a:lnTo>
                      <a:pt x="300" y="118"/>
                    </a:lnTo>
                    <a:lnTo>
                      <a:pt x="293" y="117"/>
                    </a:lnTo>
                    <a:lnTo>
                      <a:pt x="285" y="117"/>
                    </a:lnTo>
                    <a:lnTo>
                      <a:pt x="277" y="117"/>
                    </a:lnTo>
                    <a:lnTo>
                      <a:pt x="270" y="117"/>
                    </a:lnTo>
                    <a:lnTo>
                      <a:pt x="263" y="117"/>
                    </a:lnTo>
                    <a:lnTo>
                      <a:pt x="255" y="118"/>
                    </a:lnTo>
                    <a:lnTo>
                      <a:pt x="248" y="118"/>
                    </a:lnTo>
                    <a:lnTo>
                      <a:pt x="195" y="126"/>
                    </a:lnTo>
                    <a:lnTo>
                      <a:pt x="146" y="140"/>
                    </a:lnTo>
                    <a:lnTo>
                      <a:pt x="104" y="160"/>
                    </a:lnTo>
                    <a:lnTo>
                      <a:pt x="66" y="184"/>
                    </a:lnTo>
                    <a:lnTo>
                      <a:pt x="36" y="214"/>
                    </a:lnTo>
                    <a:lnTo>
                      <a:pt x="15" y="245"/>
                    </a:lnTo>
                    <a:lnTo>
                      <a:pt x="2" y="279"/>
                    </a:lnTo>
                    <a:lnTo>
                      <a:pt x="0" y="316"/>
                    </a:lnTo>
                    <a:lnTo>
                      <a:pt x="3" y="335"/>
                    </a:lnTo>
                    <a:lnTo>
                      <a:pt x="9" y="354"/>
                    </a:lnTo>
                    <a:lnTo>
                      <a:pt x="18" y="372"/>
                    </a:lnTo>
                    <a:lnTo>
                      <a:pt x="31" y="389"/>
                    </a:lnTo>
                    <a:lnTo>
                      <a:pt x="45" y="405"/>
                    </a:lnTo>
                    <a:lnTo>
                      <a:pt x="62" y="419"/>
                    </a:lnTo>
                    <a:lnTo>
                      <a:pt x="82" y="432"/>
                    </a:lnTo>
                    <a:lnTo>
                      <a:pt x="104" y="443"/>
                    </a:lnTo>
                    <a:lnTo>
                      <a:pt x="91" y="454"/>
                    </a:lnTo>
                    <a:lnTo>
                      <a:pt x="79" y="466"/>
                    </a:lnTo>
                    <a:lnTo>
                      <a:pt x="68" y="478"/>
                    </a:lnTo>
                    <a:lnTo>
                      <a:pt x="59" y="491"/>
                    </a:lnTo>
                    <a:lnTo>
                      <a:pt x="53" y="504"/>
                    </a:lnTo>
                    <a:lnTo>
                      <a:pt x="48" y="518"/>
                    </a:lnTo>
                    <a:lnTo>
                      <a:pt x="46" y="532"/>
                    </a:lnTo>
                    <a:lnTo>
                      <a:pt x="46" y="547"/>
                    </a:lnTo>
                    <a:lnTo>
                      <a:pt x="53" y="573"/>
                    </a:lnTo>
                    <a:lnTo>
                      <a:pt x="66" y="598"/>
                    </a:lnTo>
                    <a:lnTo>
                      <a:pt x="86" y="619"/>
                    </a:lnTo>
                    <a:lnTo>
                      <a:pt x="112" y="637"/>
                    </a:lnTo>
                    <a:lnTo>
                      <a:pt x="143" y="651"/>
                    </a:lnTo>
                    <a:lnTo>
                      <a:pt x="179" y="661"/>
                    </a:lnTo>
                    <a:lnTo>
                      <a:pt x="217" y="666"/>
                    </a:lnTo>
                    <a:lnTo>
                      <a:pt x="257" y="666"/>
                    </a:lnTo>
                    <a:lnTo>
                      <a:pt x="258" y="665"/>
                    </a:lnTo>
                    <a:lnTo>
                      <a:pt x="260" y="665"/>
                    </a:lnTo>
                    <a:lnTo>
                      <a:pt x="261" y="665"/>
                    </a:lnTo>
                    <a:lnTo>
                      <a:pt x="262" y="665"/>
                    </a:lnTo>
                    <a:lnTo>
                      <a:pt x="264" y="665"/>
                    </a:lnTo>
                    <a:lnTo>
                      <a:pt x="265" y="665"/>
                    </a:lnTo>
                    <a:lnTo>
                      <a:pt x="267" y="665"/>
                    </a:lnTo>
                    <a:lnTo>
                      <a:pt x="269" y="663"/>
                    </a:lnTo>
                    <a:lnTo>
                      <a:pt x="269" y="666"/>
                    </a:lnTo>
                    <a:lnTo>
                      <a:pt x="268" y="667"/>
                    </a:lnTo>
                    <a:lnTo>
                      <a:pt x="268" y="668"/>
                    </a:lnTo>
                    <a:lnTo>
                      <a:pt x="268" y="670"/>
                    </a:lnTo>
                    <a:lnTo>
                      <a:pt x="268" y="671"/>
                    </a:lnTo>
                    <a:lnTo>
                      <a:pt x="269" y="673"/>
                    </a:lnTo>
                    <a:lnTo>
                      <a:pt x="269" y="674"/>
                    </a:lnTo>
                    <a:lnTo>
                      <a:pt x="269" y="675"/>
                    </a:lnTo>
                    <a:lnTo>
                      <a:pt x="274" y="701"/>
                    </a:lnTo>
                    <a:lnTo>
                      <a:pt x="287" y="724"/>
                    </a:lnTo>
                    <a:lnTo>
                      <a:pt x="307" y="745"/>
                    </a:lnTo>
                    <a:lnTo>
                      <a:pt x="332" y="762"/>
                    </a:lnTo>
                    <a:lnTo>
                      <a:pt x="362" y="775"/>
                    </a:lnTo>
                    <a:lnTo>
                      <a:pt x="395" y="785"/>
                    </a:lnTo>
                    <a:lnTo>
                      <a:pt x="432" y="790"/>
                    </a:lnTo>
                    <a:lnTo>
                      <a:pt x="471" y="790"/>
                    </a:lnTo>
                    <a:lnTo>
                      <a:pt x="498" y="785"/>
                    </a:lnTo>
                    <a:lnTo>
                      <a:pt x="524" y="780"/>
                    </a:lnTo>
                    <a:lnTo>
                      <a:pt x="548" y="772"/>
                    </a:lnTo>
                    <a:lnTo>
                      <a:pt x="571" y="762"/>
                    </a:lnTo>
                    <a:lnTo>
                      <a:pt x="590" y="750"/>
                    </a:lnTo>
                    <a:lnTo>
                      <a:pt x="609" y="737"/>
                    </a:lnTo>
                    <a:lnTo>
                      <a:pt x="624" y="722"/>
                    </a:lnTo>
                    <a:lnTo>
                      <a:pt x="636" y="706"/>
                    </a:lnTo>
                    <a:lnTo>
                      <a:pt x="648" y="711"/>
                    </a:lnTo>
                    <a:lnTo>
                      <a:pt x="662" y="715"/>
                    </a:lnTo>
                    <a:lnTo>
                      <a:pt x="675" y="718"/>
                    </a:lnTo>
                    <a:lnTo>
                      <a:pt x="689" y="720"/>
                    </a:lnTo>
                    <a:lnTo>
                      <a:pt x="704" y="722"/>
                    </a:lnTo>
                    <a:lnTo>
                      <a:pt x="719" y="723"/>
                    </a:lnTo>
                    <a:lnTo>
                      <a:pt x="735" y="723"/>
                    </a:lnTo>
                    <a:lnTo>
                      <a:pt x="750" y="722"/>
                    </a:lnTo>
                    <a:lnTo>
                      <a:pt x="789" y="717"/>
                    </a:lnTo>
                    <a:lnTo>
                      <a:pt x="825" y="706"/>
                    </a:lnTo>
                    <a:lnTo>
                      <a:pt x="856" y="692"/>
                    </a:lnTo>
                    <a:lnTo>
                      <a:pt x="883" y="673"/>
                    </a:lnTo>
                    <a:lnTo>
                      <a:pt x="905" y="653"/>
                    </a:lnTo>
                    <a:lnTo>
                      <a:pt x="921" y="629"/>
                    </a:lnTo>
                    <a:lnTo>
                      <a:pt x="930" y="604"/>
                    </a:lnTo>
                    <a:lnTo>
                      <a:pt x="932" y="578"/>
                    </a:lnTo>
                    <a:lnTo>
                      <a:pt x="932" y="577"/>
                    </a:lnTo>
                    <a:lnTo>
                      <a:pt x="931" y="574"/>
                    </a:lnTo>
                    <a:lnTo>
                      <a:pt x="931" y="573"/>
                    </a:lnTo>
                    <a:lnTo>
                      <a:pt x="931" y="572"/>
                    </a:lnTo>
                    <a:lnTo>
                      <a:pt x="931" y="571"/>
                    </a:lnTo>
                    <a:lnTo>
                      <a:pt x="931" y="569"/>
                    </a:lnTo>
                    <a:lnTo>
                      <a:pt x="930" y="568"/>
                    </a:lnTo>
                    <a:lnTo>
                      <a:pt x="930" y="567"/>
                    </a:lnTo>
                    <a:lnTo>
                      <a:pt x="963" y="558"/>
                    </a:lnTo>
                    <a:lnTo>
                      <a:pt x="991" y="546"/>
                    </a:lnTo>
                    <a:lnTo>
                      <a:pt x="1017" y="531"/>
                    </a:lnTo>
                    <a:lnTo>
                      <a:pt x="1039" y="513"/>
                    </a:lnTo>
                    <a:lnTo>
                      <a:pt x="1056" y="495"/>
                    </a:lnTo>
                    <a:lnTo>
                      <a:pt x="1069" y="473"/>
                    </a:lnTo>
                    <a:lnTo>
                      <a:pt x="1075" y="450"/>
                    </a:lnTo>
                    <a:lnTo>
                      <a:pt x="1077" y="428"/>
                    </a:lnTo>
                  </a:path>
                </a:pathLst>
              </a:custGeom>
              <a:solidFill>
                <a:schemeClr val="bg1"/>
              </a:solidFill>
              <a:ln w="19050" cap="rnd" cmpd="sng">
                <a:solidFill>
                  <a:srgbClr val="006699"/>
                </a:solidFill>
                <a:round/>
                <a:headEnd/>
                <a:tailEnd/>
              </a:ln>
            </p:spPr>
            <p:txBody>
              <a:bodyPr/>
              <a:lstStyle/>
              <a:p>
                <a:endParaRPr lang="zh-CN" altLang="en-US" sz="1200"/>
              </a:p>
            </p:txBody>
          </p:sp>
        </p:grpSp>
        <p:sp>
          <p:nvSpPr>
            <p:cNvPr id="8" name="Oval 171"/>
            <p:cNvSpPr>
              <a:spLocks noChangeArrowheads="1"/>
            </p:cNvSpPr>
            <p:nvPr/>
          </p:nvSpPr>
          <p:spPr bwMode="auto">
            <a:xfrm>
              <a:off x="1293813" y="2132683"/>
              <a:ext cx="2520950" cy="2016397"/>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solidFill>
                  <a:schemeClr val="lt1"/>
                </a:solidFill>
                <a:latin typeface="+mn-lt"/>
                <a:ea typeface="+mn-ea"/>
              </a:endParaRPr>
            </a:p>
          </p:txBody>
        </p:sp>
        <p:sp>
          <p:nvSpPr>
            <p:cNvPr id="15" name="Text Box 8"/>
            <p:cNvSpPr txBox="1">
              <a:spLocks noChangeArrowheads="1"/>
            </p:cNvSpPr>
            <p:nvPr/>
          </p:nvSpPr>
          <p:spPr bwMode="auto">
            <a:xfrm>
              <a:off x="3741338" y="1700808"/>
              <a:ext cx="1925889" cy="326957"/>
            </a:xfrm>
            <a:prstGeom prst="rect">
              <a:avLst/>
            </a:prstGeom>
            <a:noFill/>
            <a:ln w="9525">
              <a:noFill/>
              <a:miter lim="800000"/>
              <a:headEnd/>
              <a:tailEnd/>
            </a:ln>
          </p:spPr>
          <p:txBody>
            <a:bodyPr wrap="none" lIns="91393" tIns="45698" rIns="91393" bIns="45698">
              <a:spAutoFit/>
            </a:bodyPr>
            <a:lstStyle/>
            <a:p>
              <a:pPr algn="ctr"/>
              <a:r>
                <a:rPr lang="en-US" altLang="zh-CN" sz="1100" b="1" dirty="0"/>
                <a:t>MPLS/IP Backbone </a:t>
              </a:r>
              <a:r>
                <a:rPr lang="en-US" altLang="zh-CN" sz="1100" b="1" dirty="0">
                  <a:solidFill>
                    <a:srgbClr val="4D4D4D"/>
                  </a:solidFill>
                </a:rPr>
                <a:t> </a:t>
              </a:r>
            </a:p>
          </p:txBody>
        </p:sp>
        <p:sp>
          <p:nvSpPr>
            <p:cNvPr id="30" name="Text Box 152"/>
            <p:cNvSpPr txBox="1">
              <a:spLocks noChangeArrowheads="1"/>
            </p:cNvSpPr>
            <p:nvPr/>
          </p:nvSpPr>
          <p:spPr bwMode="auto">
            <a:xfrm>
              <a:off x="2982316" y="2924944"/>
              <a:ext cx="1366961" cy="538609"/>
            </a:xfrm>
            <a:prstGeom prst="rect">
              <a:avLst/>
            </a:prstGeom>
            <a:noFill/>
            <a:ln w="9525">
              <a:noFill/>
              <a:miter lim="800000"/>
              <a:headEnd/>
              <a:tailEnd/>
            </a:ln>
          </p:spPr>
          <p:txBody>
            <a:bodyPr wrap="none">
              <a:spAutoFit/>
            </a:bodyPr>
            <a:lstStyle/>
            <a:p>
              <a:r>
                <a:rPr lang="en-US" altLang="zh-CN" sz="1050" b="1" dirty="0" smtClean="0">
                  <a:solidFill>
                    <a:srgbClr val="FF0000"/>
                  </a:solidFill>
                </a:rPr>
                <a:t>MAC learning</a:t>
              </a:r>
            </a:p>
            <a:p>
              <a:r>
                <a:rPr lang="en-US" altLang="zh-CN" sz="1050" b="1" dirty="0" smtClean="0">
                  <a:solidFill>
                    <a:srgbClr val="FF0000"/>
                  </a:solidFill>
                </a:rPr>
                <a:t>domain  #1</a:t>
              </a:r>
              <a:endParaRPr lang="en-US" altLang="zh-CN" sz="1050" b="1" dirty="0">
                <a:solidFill>
                  <a:srgbClr val="FF0000"/>
                </a:solidFill>
              </a:endParaRPr>
            </a:p>
          </p:txBody>
        </p:sp>
        <p:sp>
          <p:nvSpPr>
            <p:cNvPr id="58" name="Text Box 152"/>
            <p:cNvSpPr txBox="1">
              <a:spLocks noChangeArrowheads="1"/>
            </p:cNvSpPr>
            <p:nvPr/>
          </p:nvSpPr>
          <p:spPr bwMode="auto">
            <a:xfrm>
              <a:off x="5004048" y="2924944"/>
              <a:ext cx="1415051" cy="538609"/>
            </a:xfrm>
            <a:prstGeom prst="rect">
              <a:avLst/>
            </a:prstGeom>
            <a:noFill/>
            <a:ln w="9525">
              <a:noFill/>
              <a:miter lim="800000"/>
              <a:headEnd/>
              <a:tailEnd/>
            </a:ln>
          </p:spPr>
          <p:txBody>
            <a:bodyPr wrap="none">
              <a:spAutoFit/>
            </a:bodyPr>
            <a:lstStyle/>
            <a:p>
              <a:r>
                <a:rPr lang="en-US" altLang="zh-CN" sz="1050" b="1" dirty="0" smtClean="0">
                  <a:solidFill>
                    <a:srgbClr val="FF0000"/>
                  </a:solidFill>
                </a:rPr>
                <a:t>MAC  learning</a:t>
              </a:r>
            </a:p>
            <a:p>
              <a:r>
                <a:rPr lang="en-US" altLang="zh-CN" sz="1050" b="1" dirty="0" smtClean="0">
                  <a:solidFill>
                    <a:srgbClr val="FF0000"/>
                  </a:solidFill>
                </a:rPr>
                <a:t>domain  #2</a:t>
              </a:r>
              <a:endParaRPr lang="en-US" altLang="zh-CN" sz="1050" b="1" dirty="0">
                <a:solidFill>
                  <a:srgbClr val="FF0000"/>
                </a:solidFill>
              </a:endParaRPr>
            </a:p>
          </p:txBody>
        </p:sp>
        <p:sp>
          <p:nvSpPr>
            <p:cNvPr id="37" name="Text Box 103"/>
            <p:cNvSpPr txBox="1">
              <a:spLocks noChangeArrowheads="1"/>
            </p:cNvSpPr>
            <p:nvPr/>
          </p:nvSpPr>
          <p:spPr bwMode="auto">
            <a:xfrm>
              <a:off x="2092773" y="3783448"/>
              <a:ext cx="1116491" cy="307776"/>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#1</a:t>
              </a:r>
              <a:endParaRPr lang="en-US" altLang="zh-CN" sz="1000" b="1" dirty="0"/>
            </a:p>
          </p:txBody>
        </p:sp>
        <p:sp>
          <p:nvSpPr>
            <p:cNvPr id="38" name="Text Box 103"/>
            <p:cNvSpPr txBox="1">
              <a:spLocks noChangeArrowheads="1"/>
            </p:cNvSpPr>
            <p:nvPr/>
          </p:nvSpPr>
          <p:spPr bwMode="auto">
            <a:xfrm>
              <a:off x="6413253" y="3783448"/>
              <a:ext cx="1116491" cy="307776"/>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#2</a:t>
              </a:r>
              <a:endParaRPr lang="en-US" altLang="zh-CN" sz="1000" b="1" dirty="0"/>
            </a:p>
          </p:txBody>
        </p:sp>
        <p:grpSp>
          <p:nvGrpSpPr>
            <p:cNvPr id="41" name="Group 207"/>
            <p:cNvGrpSpPr>
              <a:grpSpLocks/>
            </p:cNvGrpSpPr>
            <p:nvPr/>
          </p:nvGrpSpPr>
          <p:grpSpPr bwMode="auto">
            <a:xfrm>
              <a:off x="7308304" y="1700808"/>
              <a:ext cx="1584325" cy="647700"/>
              <a:chOff x="4468" y="1888"/>
              <a:chExt cx="998" cy="408"/>
            </a:xfrm>
          </p:grpSpPr>
          <p:sp>
            <p:nvSpPr>
              <p:cNvPr id="42" name="Rectangle 185"/>
              <p:cNvSpPr>
                <a:spLocks noChangeArrowheads="1"/>
              </p:cNvSpPr>
              <p:nvPr/>
            </p:nvSpPr>
            <p:spPr bwMode="auto">
              <a:xfrm>
                <a:off x="4468" y="1888"/>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dirty="0">
                    <a:ea typeface="宋体" pitchFamily="2" charset="-122"/>
                  </a:rPr>
                  <a:t>IP(A)-&gt;IP(B)</a:t>
                </a:r>
              </a:p>
            </p:txBody>
          </p:sp>
          <p:sp>
            <p:nvSpPr>
              <p:cNvPr id="43" name="Rectangle 188"/>
              <p:cNvSpPr>
                <a:spLocks noChangeArrowheads="1"/>
              </p:cNvSpPr>
              <p:nvPr/>
            </p:nvSpPr>
            <p:spPr bwMode="auto">
              <a:xfrm>
                <a:off x="4468" y="2024"/>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dirty="0">
                    <a:ea typeface="宋体" pitchFamily="2" charset="-122"/>
                  </a:rPr>
                  <a:t>VLAN ID</a:t>
                </a:r>
              </a:p>
            </p:txBody>
          </p:sp>
          <p:sp>
            <p:nvSpPr>
              <p:cNvPr id="44" name="Rectangle 186"/>
              <p:cNvSpPr>
                <a:spLocks noChangeArrowheads="1"/>
              </p:cNvSpPr>
              <p:nvPr/>
            </p:nvSpPr>
            <p:spPr bwMode="auto">
              <a:xfrm>
                <a:off x="4468" y="2160"/>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dirty="0">
                    <a:solidFill>
                      <a:srgbClr val="FF0000"/>
                    </a:solidFill>
                    <a:ea typeface="宋体" pitchFamily="2" charset="-122"/>
                  </a:rPr>
                  <a:t>MAC(PE-2)</a:t>
                </a:r>
                <a:r>
                  <a:rPr lang="en-US" altLang="zh-CN" sz="1000" b="1" dirty="0">
                    <a:ea typeface="宋体" pitchFamily="2" charset="-122"/>
                  </a:rPr>
                  <a:t>-&gt;MAC(B)</a:t>
                </a:r>
              </a:p>
            </p:txBody>
          </p:sp>
        </p:grpSp>
        <p:sp>
          <p:nvSpPr>
            <p:cNvPr id="45" name="Line 165"/>
            <p:cNvSpPr>
              <a:spLocks noChangeShapeType="1"/>
            </p:cNvSpPr>
            <p:nvPr/>
          </p:nvSpPr>
          <p:spPr bwMode="auto">
            <a:xfrm>
              <a:off x="8100392" y="2348880"/>
              <a:ext cx="0" cy="432048"/>
            </a:xfrm>
            <a:prstGeom prst="line">
              <a:avLst/>
            </a:prstGeom>
            <a:noFill/>
            <a:ln w="57150">
              <a:solidFill>
                <a:schemeClr val="tx1"/>
              </a:solidFill>
              <a:round/>
              <a:headEnd/>
              <a:tailEnd type="triangle" w="med" len="med"/>
            </a:ln>
            <a:effectLst>
              <a:outerShdw dist="107763" dir="8100000" algn="ctr" rotWithShape="0">
                <a:schemeClr val="bg2">
                  <a:alpha val="50000"/>
                </a:schemeClr>
              </a:outerShdw>
            </a:effectLst>
          </p:spPr>
          <p:txBody>
            <a:bodyPr/>
            <a:lstStyle/>
            <a:p>
              <a:pPr>
                <a:defRPr/>
              </a:pPr>
              <a:endParaRPr lang="zh-CN" altLang="en-US" sz="1200">
                <a:ea typeface="宋体" pitchFamily="2" charset="-122"/>
              </a:endParaRPr>
            </a:p>
          </p:txBody>
        </p:sp>
        <p:sp>
          <p:nvSpPr>
            <p:cNvPr id="50" name="Line 165"/>
            <p:cNvSpPr>
              <a:spLocks noChangeShapeType="1"/>
            </p:cNvSpPr>
            <p:nvPr/>
          </p:nvSpPr>
          <p:spPr bwMode="auto">
            <a:xfrm flipV="1">
              <a:off x="1403648" y="1844824"/>
              <a:ext cx="0" cy="360040"/>
            </a:xfrm>
            <a:prstGeom prst="line">
              <a:avLst/>
            </a:prstGeom>
            <a:noFill/>
            <a:ln w="57150">
              <a:solidFill>
                <a:schemeClr val="tx1"/>
              </a:solidFill>
              <a:round/>
              <a:headEnd/>
              <a:tailEnd type="triangle" w="med" len="med"/>
            </a:ln>
            <a:effectLst>
              <a:outerShdw dist="107763" dir="8100000" algn="ctr" rotWithShape="0">
                <a:schemeClr val="bg2">
                  <a:alpha val="50000"/>
                </a:schemeClr>
              </a:outerShdw>
            </a:effectLst>
          </p:spPr>
          <p:txBody>
            <a:bodyPr/>
            <a:lstStyle/>
            <a:p>
              <a:pPr>
                <a:defRPr/>
              </a:pPr>
              <a:endParaRPr lang="zh-CN" altLang="en-US" sz="1200">
                <a:ea typeface="宋体" pitchFamily="2" charset="-122"/>
              </a:endParaRPr>
            </a:p>
          </p:txBody>
        </p:sp>
        <p:sp>
          <p:nvSpPr>
            <p:cNvPr id="51" name="Text Box 162"/>
            <p:cNvSpPr txBox="1">
              <a:spLocks noChangeArrowheads="1"/>
            </p:cNvSpPr>
            <p:nvPr/>
          </p:nvSpPr>
          <p:spPr bwMode="auto">
            <a:xfrm>
              <a:off x="7430288" y="3386668"/>
              <a:ext cx="747801" cy="307776"/>
            </a:xfrm>
            <a:prstGeom prst="rect">
              <a:avLst/>
            </a:prstGeom>
            <a:noFill/>
            <a:ln w="9525">
              <a:noFill/>
              <a:miter lim="800000"/>
              <a:headEnd/>
              <a:tailEnd/>
            </a:ln>
          </p:spPr>
          <p:txBody>
            <a:bodyPr wrap="none">
              <a:spAutoFit/>
            </a:bodyPr>
            <a:lstStyle/>
            <a:p>
              <a:r>
                <a:rPr lang="en-US" altLang="zh-CN" sz="1000" b="1" dirty="0"/>
                <a:t>Host </a:t>
              </a:r>
              <a:r>
                <a:rPr lang="en-US" altLang="zh-CN" sz="1000" b="1" dirty="0" smtClean="0"/>
                <a:t>D</a:t>
              </a:r>
              <a:endParaRPr lang="en-US" altLang="zh-CN" sz="1000" b="1" dirty="0"/>
            </a:p>
          </p:txBody>
        </p:sp>
        <p:sp>
          <p:nvSpPr>
            <p:cNvPr id="52" name="Text Box 163"/>
            <p:cNvSpPr txBox="1">
              <a:spLocks noChangeArrowheads="1"/>
            </p:cNvSpPr>
            <p:nvPr/>
          </p:nvSpPr>
          <p:spPr bwMode="auto">
            <a:xfrm>
              <a:off x="5774004" y="3426082"/>
              <a:ext cx="747801" cy="307776"/>
            </a:xfrm>
            <a:prstGeom prst="rect">
              <a:avLst/>
            </a:prstGeom>
            <a:noFill/>
            <a:ln w="9525">
              <a:noFill/>
              <a:miter lim="800000"/>
              <a:headEnd/>
              <a:tailEnd/>
            </a:ln>
          </p:spPr>
          <p:txBody>
            <a:bodyPr wrap="none">
              <a:spAutoFit/>
            </a:bodyPr>
            <a:lstStyle/>
            <a:p>
              <a:r>
                <a:rPr lang="en-US" altLang="zh-CN" sz="1000" b="1" dirty="0"/>
                <a:t>Host </a:t>
              </a:r>
              <a:r>
                <a:rPr lang="en-US" altLang="zh-CN" sz="1000" b="1" dirty="0" smtClean="0"/>
                <a:t>B</a:t>
              </a:r>
              <a:endParaRPr lang="en-US" altLang="zh-CN" sz="1000" b="1" dirty="0"/>
            </a:p>
          </p:txBody>
        </p:sp>
        <p:sp>
          <p:nvSpPr>
            <p:cNvPr id="53" name="Text Box 152"/>
            <p:cNvSpPr txBox="1">
              <a:spLocks noChangeArrowheads="1"/>
            </p:cNvSpPr>
            <p:nvPr/>
          </p:nvSpPr>
          <p:spPr bwMode="auto">
            <a:xfrm>
              <a:off x="3109113" y="3405718"/>
              <a:ext cx="747801" cy="307776"/>
            </a:xfrm>
            <a:prstGeom prst="rect">
              <a:avLst/>
            </a:prstGeom>
            <a:noFill/>
            <a:ln w="9525">
              <a:noFill/>
              <a:miter lim="800000"/>
              <a:headEnd/>
              <a:tailEnd/>
            </a:ln>
          </p:spPr>
          <p:txBody>
            <a:bodyPr wrap="none">
              <a:spAutoFit/>
            </a:bodyPr>
            <a:lstStyle/>
            <a:p>
              <a:r>
                <a:rPr lang="en-US" altLang="zh-CN" sz="1000" b="1" dirty="0"/>
                <a:t>Host </a:t>
              </a:r>
              <a:r>
                <a:rPr lang="en-US" altLang="zh-CN" sz="1000" b="1" dirty="0" smtClean="0"/>
                <a:t>C</a:t>
              </a:r>
              <a:endParaRPr lang="en-US" altLang="zh-CN" sz="1000" b="1" dirty="0"/>
            </a:p>
          </p:txBody>
        </p:sp>
        <p:sp>
          <p:nvSpPr>
            <p:cNvPr id="54" name="Text Box 153"/>
            <p:cNvSpPr txBox="1">
              <a:spLocks noChangeArrowheads="1"/>
            </p:cNvSpPr>
            <p:nvPr/>
          </p:nvSpPr>
          <p:spPr bwMode="auto">
            <a:xfrm>
              <a:off x="1308888" y="3404129"/>
              <a:ext cx="747801" cy="307776"/>
            </a:xfrm>
            <a:prstGeom prst="rect">
              <a:avLst/>
            </a:prstGeom>
            <a:noFill/>
            <a:ln w="9525">
              <a:noFill/>
              <a:miter lim="800000"/>
              <a:headEnd/>
              <a:tailEnd/>
            </a:ln>
          </p:spPr>
          <p:txBody>
            <a:bodyPr wrap="none">
              <a:spAutoFit/>
            </a:bodyPr>
            <a:lstStyle/>
            <a:p>
              <a:r>
                <a:rPr lang="en-US" altLang="zh-CN" sz="1000" b="1" dirty="0"/>
                <a:t>Host </a:t>
              </a:r>
              <a:r>
                <a:rPr lang="en-US" altLang="zh-CN" sz="1000" b="1" dirty="0" smtClean="0"/>
                <a:t>A</a:t>
              </a:r>
              <a:endParaRPr lang="en-US" altLang="zh-CN" sz="1000" b="1" dirty="0"/>
            </a:p>
          </p:txBody>
        </p:sp>
        <p:grpSp>
          <p:nvGrpSpPr>
            <p:cNvPr id="55" name="组合 54"/>
            <p:cNvGrpSpPr/>
            <p:nvPr/>
          </p:nvGrpSpPr>
          <p:grpSpPr>
            <a:xfrm>
              <a:off x="2051720" y="2060848"/>
              <a:ext cx="1224135" cy="1155178"/>
              <a:chOff x="1763687" y="3573463"/>
              <a:chExt cx="1224135" cy="1155178"/>
            </a:xfrm>
          </p:grpSpPr>
          <p:sp>
            <p:nvSpPr>
              <p:cNvPr id="56" name="Line 37"/>
              <p:cNvSpPr>
                <a:spLocks noChangeShapeType="1"/>
              </p:cNvSpPr>
              <p:nvPr/>
            </p:nvSpPr>
            <p:spPr bwMode="auto">
              <a:xfrm flipH="1" flipV="1">
                <a:off x="2338388" y="3573463"/>
                <a:ext cx="1587" cy="64770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57" name="Line 68"/>
              <p:cNvSpPr>
                <a:spLocks noChangeShapeType="1"/>
              </p:cNvSpPr>
              <p:nvPr/>
            </p:nvSpPr>
            <p:spPr bwMode="auto">
              <a:xfrm>
                <a:off x="2123728" y="4221087"/>
                <a:ext cx="347" cy="506487"/>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59" name="Line 164"/>
              <p:cNvSpPr>
                <a:spLocks noChangeShapeType="1"/>
              </p:cNvSpPr>
              <p:nvPr/>
            </p:nvSpPr>
            <p:spPr bwMode="auto">
              <a:xfrm flipH="1">
                <a:off x="2555776" y="4221088"/>
                <a:ext cx="0" cy="507553"/>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60" name="Line 68"/>
              <p:cNvSpPr>
                <a:spLocks noChangeShapeType="1"/>
              </p:cNvSpPr>
              <p:nvPr/>
            </p:nvSpPr>
            <p:spPr bwMode="auto">
              <a:xfrm flipH="1">
                <a:off x="1763687" y="4221089"/>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p>
            </p:txBody>
          </p:sp>
        </p:grpSp>
        <p:grpSp>
          <p:nvGrpSpPr>
            <p:cNvPr id="61" name="组合 60"/>
            <p:cNvGrpSpPr/>
            <p:nvPr/>
          </p:nvGrpSpPr>
          <p:grpSpPr>
            <a:xfrm>
              <a:off x="6372201" y="2087834"/>
              <a:ext cx="1224135" cy="1165225"/>
              <a:chOff x="6084168" y="3600449"/>
              <a:chExt cx="1224135" cy="1165225"/>
            </a:xfrm>
          </p:grpSpPr>
          <p:sp>
            <p:nvSpPr>
              <p:cNvPr id="62" name="Line 40"/>
              <p:cNvSpPr>
                <a:spLocks noChangeShapeType="1"/>
              </p:cNvSpPr>
              <p:nvPr/>
            </p:nvSpPr>
            <p:spPr bwMode="auto">
              <a:xfrm flipV="1">
                <a:off x="6660232" y="3600449"/>
                <a:ext cx="918" cy="692646"/>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63" name="Line 167"/>
              <p:cNvSpPr>
                <a:spLocks noChangeShapeType="1"/>
              </p:cNvSpPr>
              <p:nvPr/>
            </p:nvSpPr>
            <p:spPr bwMode="auto">
              <a:xfrm>
                <a:off x="6516216" y="4293096"/>
                <a:ext cx="472" cy="399554"/>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64" name="Line 168"/>
              <p:cNvSpPr>
                <a:spLocks noChangeShapeType="1"/>
              </p:cNvSpPr>
              <p:nvPr/>
            </p:nvSpPr>
            <p:spPr bwMode="auto">
              <a:xfrm flipH="1">
                <a:off x="6948264" y="4293096"/>
                <a:ext cx="794" cy="472578"/>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65" name="Line 68"/>
              <p:cNvSpPr>
                <a:spLocks noChangeShapeType="1"/>
              </p:cNvSpPr>
              <p:nvPr/>
            </p:nvSpPr>
            <p:spPr bwMode="auto">
              <a:xfrm flipH="1">
                <a:off x="6084168" y="4293096"/>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grpSp>
        <p:pic>
          <p:nvPicPr>
            <p:cNvPr id="10" name="Picture 159" descr="07"/>
            <p:cNvPicPr>
              <a:picLocks noChangeAspect="1" noChangeArrowheads="1"/>
            </p:cNvPicPr>
            <p:nvPr/>
          </p:nvPicPr>
          <p:blipFill>
            <a:blip r:embed="rId2" cstate="print"/>
            <a:srcRect/>
            <a:stretch>
              <a:fillRect/>
            </a:stretch>
          </p:blipFill>
          <p:spPr bwMode="auto">
            <a:xfrm>
              <a:off x="6910388" y="3035965"/>
              <a:ext cx="542925" cy="719138"/>
            </a:xfrm>
            <a:prstGeom prst="rect">
              <a:avLst/>
            </a:prstGeom>
            <a:noFill/>
            <a:ln w="9525">
              <a:noFill/>
              <a:miter lim="800000"/>
              <a:headEnd/>
              <a:tailEnd/>
            </a:ln>
          </p:spPr>
        </p:pic>
        <p:pic>
          <p:nvPicPr>
            <p:cNvPr id="9" name="Picture 158" descr="07"/>
            <p:cNvPicPr>
              <a:picLocks noChangeAspect="1" noChangeArrowheads="1"/>
            </p:cNvPicPr>
            <p:nvPr/>
          </p:nvPicPr>
          <p:blipFill>
            <a:blip r:embed="rId2" cstate="print"/>
            <a:srcRect/>
            <a:stretch>
              <a:fillRect/>
            </a:stretch>
          </p:blipFill>
          <p:spPr bwMode="auto">
            <a:xfrm>
              <a:off x="6478588" y="3035965"/>
              <a:ext cx="542925" cy="719138"/>
            </a:xfrm>
            <a:prstGeom prst="rect">
              <a:avLst/>
            </a:prstGeom>
            <a:noFill/>
            <a:ln w="9525">
              <a:noFill/>
              <a:miter lim="800000"/>
              <a:headEnd/>
              <a:tailEnd/>
            </a:ln>
          </p:spPr>
        </p:pic>
        <p:pic>
          <p:nvPicPr>
            <p:cNvPr id="23" name="Picture 97" descr="07"/>
            <p:cNvPicPr>
              <a:picLocks noChangeAspect="1" noChangeArrowheads="1"/>
            </p:cNvPicPr>
            <p:nvPr/>
          </p:nvPicPr>
          <p:blipFill>
            <a:blip r:embed="rId2" cstate="print"/>
            <a:srcRect/>
            <a:stretch>
              <a:fillRect/>
            </a:stretch>
          </p:blipFill>
          <p:spPr bwMode="auto">
            <a:xfrm>
              <a:off x="2517775" y="3070890"/>
              <a:ext cx="542925" cy="719138"/>
            </a:xfrm>
            <a:prstGeom prst="rect">
              <a:avLst/>
            </a:prstGeom>
            <a:noFill/>
            <a:ln w="9525">
              <a:noFill/>
              <a:miter lim="800000"/>
              <a:headEnd/>
              <a:tailEnd/>
            </a:ln>
          </p:spPr>
        </p:pic>
        <p:pic>
          <p:nvPicPr>
            <p:cNvPr id="22" name="Picture 95" descr="07"/>
            <p:cNvPicPr>
              <a:picLocks noChangeAspect="1" noChangeArrowheads="1"/>
            </p:cNvPicPr>
            <p:nvPr/>
          </p:nvPicPr>
          <p:blipFill>
            <a:blip r:embed="rId2" cstate="print"/>
            <a:srcRect/>
            <a:stretch>
              <a:fillRect/>
            </a:stretch>
          </p:blipFill>
          <p:spPr bwMode="auto">
            <a:xfrm>
              <a:off x="2014538" y="3070890"/>
              <a:ext cx="542925" cy="719138"/>
            </a:xfrm>
            <a:prstGeom prst="rect">
              <a:avLst/>
            </a:prstGeom>
            <a:noFill/>
            <a:ln w="9525">
              <a:noFill/>
              <a:miter lim="800000"/>
              <a:headEnd/>
              <a:tailEnd/>
            </a:ln>
          </p:spPr>
        </p:pic>
        <p:grpSp>
          <p:nvGrpSpPr>
            <p:cNvPr id="46" name="Group 205"/>
            <p:cNvGrpSpPr>
              <a:grpSpLocks/>
            </p:cNvGrpSpPr>
            <p:nvPr/>
          </p:nvGrpSpPr>
          <p:grpSpPr bwMode="auto">
            <a:xfrm>
              <a:off x="539552" y="2204864"/>
              <a:ext cx="1584325" cy="647700"/>
              <a:chOff x="204" y="1888"/>
              <a:chExt cx="998" cy="408"/>
            </a:xfrm>
          </p:grpSpPr>
          <p:sp>
            <p:nvSpPr>
              <p:cNvPr id="47" name="Rectangle 112"/>
              <p:cNvSpPr>
                <a:spLocks noChangeArrowheads="1"/>
              </p:cNvSpPr>
              <p:nvPr/>
            </p:nvSpPr>
            <p:spPr bwMode="auto">
              <a:xfrm>
                <a:off x="204" y="1888"/>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a:ea typeface="宋体" pitchFamily="2" charset="-122"/>
                  </a:rPr>
                  <a:t>IP(A)-&gt;IP(B)</a:t>
                </a:r>
              </a:p>
            </p:txBody>
          </p:sp>
          <p:sp>
            <p:nvSpPr>
              <p:cNvPr id="48" name="Rectangle 181"/>
              <p:cNvSpPr>
                <a:spLocks noChangeArrowheads="1"/>
              </p:cNvSpPr>
              <p:nvPr/>
            </p:nvSpPr>
            <p:spPr bwMode="auto">
              <a:xfrm>
                <a:off x="204" y="2024"/>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a:ea typeface="宋体" pitchFamily="2" charset="-122"/>
                  </a:rPr>
                  <a:t>VLAN ID</a:t>
                </a:r>
              </a:p>
            </p:txBody>
          </p:sp>
          <p:sp>
            <p:nvSpPr>
              <p:cNvPr id="49" name="Rectangle 114"/>
              <p:cNvSpPr>
                <a:spLocks noChangeArrowheads="1"/>
              </p:cNvSpPr>
              <p:nvPr/>
            </p:nvSpPr>
            <p:spPr bwMode="auto">
              <a:xfrm>
                <a:off x="204" y="2160"/>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dirty="0">
                    <a:solidFill>
                      <a:srgbClr val="FF0000"/>
                    </a:solidFill>
                    <a:ea typeface="宋体" pitchFamily="2" charset="-122"/>
                  </a:rPr>
                  <a:t>MAC(A)-&gt;</a:t>
                </a:r>
                <a:r>
                  <a:rPr lang="en-US" altLang="zh-CN" sz="1000" b="1" dirty="0">
                    <a:ea typeface="宋体" pitchFamily="2" charset="-122"/>
                  </a:rPr>
                  <a:t>MAC(PE-1)</a:t>
                </a:r>
              </a:p>
            </p:txBody>
          </p:sp>
        </p:grpSp>
        <p:grpSp>
          <p:nvGrpSpPr>
            <p:cNvPr id="16" name="Group 16"/>
            <p:cNvGrpSpPr>
              <a:grpSpLocks/>
            </p:cNvGrpSpPr>
            <p:nvPr/>
          </p:nvGrpSpPr>
          <p:grpSpPr bwMode="auto">
            <a:xfrm>
              <a:off x="2162175" y="1535783"/>
              <a:ext cx="1163638" cy="676275"/>
              <a:chOff x="3593" y="4294"/>
              <a:chExt cx="733" cy="426"/>
            </a:xfrm>
          </p:grpSpPr>
          <p:pic>
            <p:nvPicPr>
              <p:cNvPr id="17" name="Picture 17"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18" name="Text Box 18"/>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a:solidFill>
                      <a:schemeClr val="bg1"/>
                    </a:solidFill>
                    <a:latin typeface="FrutigerNext LT BlackCn" pitchFamily="34" charset="0"/>
                    <a:ea typeface="ＭＳ Ｐゴシック" pitchFamily="34" charset="-128"/>
                  </a:rPr>
                  <a:t>PE-1</a:t>
                </a:r>
              </a:p>
            </p:txBody>
          </p:sp>
        </p:grpSp>
        <p:sp>
          <p:nvSpPr>
            <p:cNvPr id="39" name="AutoShape 196"/>
            <p:cNvSpPr>
              <a:spLocks noChangeArrowheads="1"/>
            </p:cNvSpPr>
            <p:nvPr/>
          </p:nvSpPr>
          <p:spPr bwMode="auto">
            <a:xfrm>
              <a:off x="2479675" y="2102520"/>
              <a:ext cx="649288" cy="503238"/>
            </a:xfrm>
            <a:prstGeom prst="star16">
              <a:avLst>
                <a:gd name="adj" fmla="val 37500"/>
              </a:avLst>
            </a:prstGeom>
            <a:solidFill>
              <a:srgbClr val="FF0000"/>
            </a:solidFill>
            <a:ln w="9525">
              <a:solidFill>
                <a:srgbClr val="FF0000"/>
              </a:solidFill>
              <a:miter lim="800000"/>
              <a:headEnd/>
              <a:tailEnd/>
            </a:ln>
          </p:spPr>
          <p:txBody>
            <a:bodyPr wrap="none" anchor="ctr"/>
            <a:lstStyle/>
            <a:p>
              <a:pPr algn="ctr"/>
              <a:r>
                <a:rPr lang="en-US" altLang="zh-CN" sz="700" b="1" dirty="0">
                  <a:solidFill>
                    <a:schemeClr val="bg1"/>
                  </a:solidFill>
                </a:rPr>
                <a:t>ARP </a:t>
              </a:r>
            </a:p>
            <a:p>
              <a:pPr algn="ctr"/>
              <a:r>
                <a:rPr lang="en-US" altLang="zh-CN" sz="700" b="1" dirty="0">
                  <a:solidFill>
                    <a:schemeClr val="bg1"/>
                  </a:solidFill>
                </a:rPr>
                <a:t>Proxy</a:t>
              </a:r>
            </a:p>
          </p:txBody>
        </p:sp>
        <p:grpSp>
          <p:nvGrpSpPr>
            <p:cNvPr id="26" name="Group 13"/>
            <p:cNvGrpSpPr>
              <a:grpSpLocks/>
            </p:cNvGrpSpPr>
            <p:nvPr/>
          </p:nvGrpSpPr>
          <p:grpSpPr bwMode="auto">
            <a:xfrm>
              <a:off x="6335713" y="1556420"/>
              <a:ext cx="1163637" cy="676275"/>
              <a:chOff x="3593" y="4294"/>
              <a:chExt cx="733" cy="426"/>
            </a:xfrm>
          </p:grpSpPr>
          <p:pic>
            <p:nvPicPr>
              <p:cNvPr id="27" name="Picture 14"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28" name="Text Box 15"/>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a:solidFill>
                      <a:schemeClr val="bg1"/>
                    </a:solidFill>
                    <a:latin typeface="FrutigerNext LT BlackCn" pitchFamily="34" charset="0"/>
                    <a:ea typeface="ＭＳ Ｐゴシック" pitchFamily="34" charset="-128"/>
                  </a:rPr>
                  <a:t>PE-2</a:t>
                </a:r>
              </a:p>
            </p:txBody>
          </p:sp>
        </p:grpSp>
        <p:sp>
          <p:nvSpPr>
            <p:cNvPr id="40" name="AutoShape 198"/>
            <p:cNvSpPr>
              <a:spLocks noChangeArrowheads="1"/>
            </p:cNvSpPr>
            <p:nvPr/>
          </p:nvSpPr>
          <p:spPr bwMode="auto">
            <a:xfrm>
              <a:off x="6407150" y="2088233"/>
              <a:ext cx="649288" cy="503237"/>
            </a:xfrm>
            <a:prstGeom prst="star16">
              <a:avLst>
                <a:gd name="adj" fmla="val 37500"/>
              </a:avLst>
            </a:prstGeom>
            <a:solidFill>
              <a:srgbClr val="FF0000"/>
            </a:solidFill>
            <a:ln w="9525">
              <a:solidFill>
                <a:srgbClr val="FF0000"/>
              </a:solidFill>
              <a:miter lim="800000"/>
              <a:headEnd/>
              <a:tailEnd/>
            </a:ln>
          </p:spPr>
          <p:txBody>
            <a:bodyPr wrap="none" anchor="ctr"/>
            <a:lstStyle/>
            <a:p>
              <a:pPr algn="ctr"/>
              <a:r>
                <a:rPr lang="en-US" altLang="zh-CN" sz="700" b="1" dirty="0">
                  <a:solidFill>
                    <a:schemeClr val="bg1"/>
                  </a:solidFill>
                </a:rPr>
                <a:t>ARP </a:t>
              </a:r>
            </a:p>
            <a:p>
              <a:pPr algn="ctr"/>
              <a:r>
                <a:rPr lang="en-US" altLang="zh-CN" sz="700" b="1" dirty="0">
                  <a:solidFill>
                    <a:schemeClr val="bg1"/>
                  </a:solidFill>
                </a:rPr>
                <a:t>Proxy</a:t>
              </a:r>
            </a:p>
          </p:txBody>
        </p:sp>
        <p:pic>
          <p:nvPicPr>
            <p:cNvPr id="66" name="Picture 35" descr="11"/>
            <p:cNvPicPr>
              <a:picLocks noChangeAspect="1" noChangeArrowheads="1"/>
            </p:cNvPicPr>
            <p:nvPr/>
          </p:nvPicPr>
          <p:blipFill>
            <a:blip r:embed="rId4" cstate="print"/>
            <a:srcRect/>
            <a:stretch>
              <a:fillRect/>
            </a:stretch>
          </p:blipFill>
          <p:spPr bwMode="auto">
            <a:xfrm>
              <a:off x="2195736" y="2564904"/>
              <a:ext cx="920750" cy="360363"/>
            </a:xfrm>
            <a:prstGeom prst="rect">
              <a:avLst/>
            </a:prstGeom>
            <a:noFill/>
            <a:ln w="9525">
              <a:noFill/>
              <a:miter lim="800000"/>
              <a:headEnd/>
              <a:tailEnd/>
            </a:ln>
          </p:spPr>
        </p:pic>
        <p:pic>
          <p:nvPicPr>
            <p:cNvPr id="67" name="Picture 35" descr="11"/>
            <p:cNvPicPr>
              <a:picLocks noChangeAspect="1" noChangeArrowheads="1"/>
            </p:cNvPicPr>
            <p:nvPr/>
          </p:nvPicPr>
          <p:blipFill>
            <a:blip r:embed="rId4" cstate="print"/>
            <a:srcRect/>
            <a:stretch>
              <a:fillRect/>
            </a:stretch>
          </p:blipFill>
          <p:spPr bwMode="auto">
            <a:xfrm>
              <a:off x="6516216" y="2564904"/>
              <a:ext cx="920750" cy="360363"/>
            </a:xfrm>
            <a:prstGeom prst="rect">
              <a:avLst/>
            </a:prstGeom>
            <a:noFill/>
            <a:ln w="9525">
              <a:noFill/>
              <a:miter lim="800000"/>
              <a:headEnd/>
              <a:tailEnd/>
            </a:ln>
          </p:spPr>
        </p:pic>
        <p:sp>
          <p:nvSpPr>
            <p:cNvPr id="68" name="Text Box 174"/>
            <p:cNvSpPr txBox="1">
              <a:spLocks noChangeArrowheads="1"/>
            </p:cNvSpPr>
            <p:nvPr/>
          </p:nvSpPr>
          <p:spPr bwMode="auto">
            <a:xfrm>
              <a:off x="3131841" y="2420888"/>
              <a:ext cx="745797" cy="500137"/>
            </a:xfrm>
            <a:prstGeom prst="rect">
              <a:avLst/>
            </a:prstGeom>
            <a:noFill/>
            <a:ln w="9525">
              <a:noFill/>
              <a:miter lim="800000"/>
              <a:headEnd/>
              <a:tailEnd/>
            </a:ln>
          </p:spPr>
          <p:txBody>
            <a:bodyPr wrap="none">
              <a:spAutoFit/>
            </a:bodyPr>
            <a:lstStyle/>
            <a:p>
              <a:r>
                <a:rPr lang="en-US" altLang="zh-CN" sz="1000" b="1" dirty="0"/>
                <a:t>CE</a:t>
              </a:r>
            </a:p>
            <a:p>
              <a:r>
                <a:rPr lang="en-US" altLang="zh-CN" sz="1000" b="1" dirty="0"/>
                <a:t>Switch</a:t>
              </a:r>
            </a:p>
          </p:txBody>
        </p:sp>
        <p:sp>
          <p:nvSpPr>
            <p:cNvPr id="69" name="Text Box 175"/>
            <p:cNvSpPr txBox="1">
              <a:spLocks noChangeArrowheads="1"/>
            </p:cNvSpPr>
            <p:nvPr/>
          </p:nvSpPr>
          <p:spPr bwMode="auto">
            <a:xfrm>
              <a:off x="5868144" y="2492896"/>
              <a:ext cx="745797" cy="500137"/>
            </a:xfrm>
            <a:prstGeom prst="rect">
              <a:avLst/>
            </a:prstGeom>
            <a:noFill/>
            <a:ln w="9525">
              <a:noFill/>
              <a:miter lim="800000"/>
              <a:headEnd/>
              <a:tailEnd/>
            </a:ln>
          </p:spPr>
          <p:txBody>
            <a:bodyPr wrap="none">
              <a:spAutoFit/>
            </a:bodyPr>
            <a:lstStyle/>
            <a:p>
              <a:r>
                <a:rPr lang="en-US" altLang="zh-CN" sz="1000" b="1" dirty="0"/>
                <a:t>CE</a:t>
              </a:r>
            </a:p>
            <a:p>
              <a:r>
                <a:rPr lang="en-US" altLang="zh-CN" sz="1000" b="1" dirty="0"/>
                <a:t>Switch</a:t>
              </a:r>
            </a:p>
          </p:txBody>
        </p:sp>
      </p:grpSp>
    </p:spTree>
  </p:cSld>
  <p:clrMapOvr>
    <a:masterClrMapping/>
  </p:clrMapOvr>
  <p:transition>
    <p:pull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zh-CN" sz="3600" dirty="0" smtClean="0"/>
              <a:t>Unknown </a:t>
            </a:r>
            <a:r>
              <a:rPr lang="en-US" altLang="zh-CN" sz="3600" dirty="0" err="1" smtClean="0"/>
              <a:t>Unicast</a:t>
            </a:r>
            <a:r>
              <a:rPr lang="en-US" altLang="zh-CN" sz="3600" dirty="0" smtClean="0"/>
              <a:t> Flooding Avoidance</a:t>
            </a:r>
          </a:p>
        </p:txBody>
      </p:sp>
      <p:sp>
        <p:nvSpPr>
          <p:cNvPr id="10243" name="Rectangle 3"/>
          <p:cNvSpPr>
            <a:spLocks noGrp="1" noChangeArrowheads="1"/>
          </p:cNvSpPr>
          <p:nvPr>
            <p:ph idx="1"/>
          </p:nvPr>
        </p:nvSpPr>
        <p:spPr>
          <a:xfrm>
            <a:off x="457200" y="4389852"/>
            <a:ext cx="8229600" cy="1617043"/>
          </a:xfrm>
        </p:spPr>
        <p:txBody>
          <a:bodyPr/>
          <a:lstStyle/>
          <a:p>
            <a:pPr eaLnBrk="1" hangingPunct="1"/>
            <a:r>
              <a:rPr lang="en-US" altLang="zh-CN" sz="2000" dirty="0" smtClean="0"/>
              <a:t>No flooding of unknown </a:t>
            </a:r>
            <a:r>
              <a:rPr lang="en-US" altLang="zh-CN" sz="2000" dirty="0" err="1" smtClean="0"/>
              <a:t>unicast</a:t>
            </a:r>
            <a:r>
              <a:rPr lang="en-US" altLang="zh-CN" sz="2000" dirty="0" smtClean="0"/>
              <a:t> traffic across the IP/MPLS backbone.</a:t>
            </a:r>
          </a:p>
          <a:p>
            <a:pPr lvl="1" eaLnBrk="1" hangingPunct="1"/>
            <a:r>
              <a:rPr lang="en-US" altLang="zh-CN" sz="1800" dirty="0" smtClean="0"/>
              <a:t>Ingress PE routers forward customer packets according to the corresponding VPN routing table.</a:t>
            </a:r>
          </a:p>
          <a:p>
            <a:pPr eaLnBrk="1" hangingPunct="1"/>
            <a:endParaRPr lang="en-US" altLang="zh-CN" sz="2800" dirty="0" smtClean="0"/>
          </a:p>
        </p:txBody>
      </p:sp>
      <p:grpSp>
        <p:nvGrpSpPr>
          <p:cNvPr id="53" name="组合 52"/>
          <p:cNvGrpSpPr/>
          <p:nvPr/>
        </p:nvGrpSpPr>
        <p:grpSpPr>
          <a:xfrm>
            <a:off x="1259632" y="1761460"/>
            <a:ext cx="6336704" cy="2411715"/>
            <a:chOff x="539552" y="1268760"/>
            <a:chExt cx="7920880" cy="3014643"/>
          </a:xfrm>
        </p:grpSpPr>
        <p:sp>
          <p:nvSpPr>
            <p:cNvPr id="4" name="Text Box 103"/>
            <p:cNvSpPr txBox="1">
              <a:spLocks noChangeArrowheads="1"/>
            </p:cNvSpPr>
            <p:nvPr/>
          </p:nvSpPr>
          <p:spPr bwMode="auto">
            <a:xfrm>
              <a:off x="1043608" y="2032787"/>
              <a:ext cx="7416824" cy="2250616"/>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8100000" scaled="1"/>
              <a:tileRect/>
            </a:gra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3">
              <a:schemeClr val="lt1"/>
            </a:lnRef>
            <a:fillRef idx="1">
              <a:schemeClr val="accent2"/>
            </a:fillRef>
            <a:effectRef idx="1">
              <a:schemeClr val="accent2"/>
            </a:effectRef>
            <a:fontRef idx="minor">
              <a:schemeClr val="lt1"/>
            </a:fontRef>
          </p:style>
          <p:txBody>
            <a:bodyPr wrap="square">
              <a:spAutoFit/>
            </a:bodyPr>
            <a:lstStyle/>
            <a:p>
              <a:r>
                <a:rPr lang="en-US" altLang="zh-CN" sz="1000" b="1" dirty="0" smtClean="0"/>
                <a:t>                                                                  </a:t>
              </a:r>
            </a:p>
            <a:p>
              <a:endParaRPr lang="en-US" altLang="zh-CN" sz="1000" b="1" dirty="0" smtClean="0"/>
            </a:p>
            <a:p>
              <a:endParaRPr lang="en-US" altLang="zh-CN" sz="1000" b="1" dirty="0" smtClean="0"/>
            </a:p>
            <a:p>
              <a:r>
                <a:rPr lang="en-US" altLang="zh-CN" sz="1000" b="1" dirty="0" smtClean="0"/>
                <a:t>                                                              </a:t>
              </a:r>
            </a:p>
            <a:p>
              <a:endParaRPr lang="en-US" altLang="zh-CN" sz="1000" b="1" dirty="0" smtClean="0"/>
            </a:p>
            <a:p>
              <a:endParaRPr lang="en-US" altLang="zh-CN" sz="1000" b="1" dirty="0" smtClean="0"/>
            </a:p>
            <a:p>
              <a:endParaRPr lang="en-US" altLang="zh-CN" sz="1000" b="1" dirty="0" smtClean="0"/>
            </a:p>
            <a:p>
              <a:endParaRPr lang="en-US" altLang="zh-CN" sz="1000" b="1" dirty="0" smtClean="0"/>
            </a:p>
            <a:p>
              <a:endParaRPr lang="en-US" altLang="zh-CN" sz="1000" b="1" dirty="0" smtClean="0"/>
            </a:p>
            <a:p>
              <a:endParaRPr lang="en-US" altLang="zh-CN" sz="1000" b="1" dirty="0" smtClean="0"/>
            </a:p>
            <a:p>
              <a:pPr algn="ctr"/>
              <a:r>
                <a:rPr lang="en-US" altLang="zh-CN" sz="1100" b="1" dirty="0" smtClean="0">
                  <a:solidFill>
                    <a:schemeClr val="tx1"/>
                  </a:solidFill>
                </a:rPr>
                <a:t>VPN Subnet: 1.1.0.0/16</a:t>
              </a:r>
              <a:endParaRPr lang="en-US" altLang="zh-CN" sz="1000" b="1" dirty="0">
                <a:solidFill>
                  <a:schemeClr val="tx1"/>
                </a:solidFill>
              </a:endParaRPr>
            </a:p>
          </p:txBody>
        </p:sp>
        <p:sp>
          <p:nvSpPr>
            <p:cNvPr id="5" name="Oval 203"/>
            <p:cNvSpPr>
              <a:spLocks noChangeArrowheads="1"/>
            </p:cNvSpPr>
            <p:nvPr/>
          </p:nvSpPr>
          <p:spPr bwMode="auto">
            <a:xfrm>
              <a:off x="5686425" y="2132683"/>
              <a:ext cx="2520950" cy="2016397"/>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solidFill>
                  <a:schemeClr val="lt1"/>
                </a:solidFill>
                <a:latin typeface="+mn-lt"/>
                <a:ea typeface="+mn-ea"/>
              </a:endParaRPr>
            </a:p>
          </p:txBody>
        </p:sp>
        <p:grpSp>
          <p:nvGrpSpPr>
            <p:cNvPr id="6" name="Group 4"/>
            <p:cNvGrpSpPr>
              <a:grpSpLocks/>
            </p:cNvGrpSpPr>
            <p:nvPr/>
          </p:nvGrpSpPr>
          <p:grpSpPr bwMode="auto">
            <a:xfrm>
              <a:off x="2806700" y="1412776"/>
              <a:ext cx="3887788" cy="1008112"/>
              <a:chOff x="755" y="732"/>
              <a:chExt cx="1898" cy="1412"/>
            </a:xfrm>
          </p:grpSpPr>
          <p:sp>
            <p:nvSpPr>
              <p:cNvPr id="7" name="Freeform 5"/>
              <p:cNvSpPr>
                <a:spLocks/>
              </p:cNvSpPr>
              <p:nvPr/>
            </p:nvSpPr>
            <p:spPr bwMode="auto">
              <a:xfrm>
                <a:off x="755" y="774"/>
                <a:ext cx="1898" cy="1370"/>
              </a:xfrm>
              <a:custGeom>
                <a:avLst/>
                <a:gdLst>
                  <a:gd name="T0" fmla="*/ 5824 w 1080"/>
                  <a:gd name="T1" fmla="*/ 2110 h 791"/>
                  <a:gd name="T2" fmla="*/ 5733 w 1080"/>
                  <a:gd name="T3" fmla="*/ 1947 h 791"/>
                  <a:gd name="T4" fmla="*/ 5583 w 1080"/>
                  <a:gd name="T5" fmla="*/ 1812 h 791"/>
                  <a:gd name="T6" fmla="*/ 5606 w 1080"/>
                  <a:gd name="T7" fmla="*/ 1725 h 791"/>
                  <a:gd name="T8" fmla="*/ 5618 w 1080"/>
                  <a:gd name="T9" fmla="*/ 1638 h 791"/>
                  <a:gd name="T10" fmla="*/ 5574 w 1080"/>
                  <a:gd name="T11" fmla="*/ 1406 h 791"/>
                  <a:gd name="T12" fmla="*/ 5239 w 1080"/>
                  <a:gd name="T13" fmla="*/ 1013 h 791"/>
                  <a:gd name="T14" fmla="*/ 4645 w 1080"/>
                  <a:gd name="T15" fmla="*/ 790 h 791"/>
                  <a:gd name="T16" fmla="*/ 4249 w 1080"/>
                  <a:gd name="T17" fmla="*/ 431 h 791"/>
                  <a:gd name="T18" fmla="*/ 3703 w 1080"/>
                  <a:gd name="T19" fmla="*/ 87 h 791"/>
                  <a:gd name="T20" fmla="*/ 2909 w 1080"/>
                  <a:gd name="T21" fmla="*/ 5 h 791"/>
                  <a:gd name="T22" fmla="*/ 2329 w 1080"/>
                  <a:gd name="T23" fmla="*/ 126 h 791"/>
                  <a:gd name="T24" fmla="*/ 1872 w 1080"/>
                  <a:gd name="T25" fmla="*/ 385 h 791"/>
                  <a:gd name="T26" fmla="*/ 1627 w 1080"/>
                  <a:gd name="T27" fmla="*/ 611 h 791"/>
                  <a:gd name="T28" fmla="*/ 1513 w 1080"/>
                  <a:gd name="T29" fmla="*/ 610 h 791"/>
                  <a:gd name="T30" fmla="*/ 1390 w 1080"/>
                  <a:gd name="T31" fmla="*/ 611 h 791"/>
                  <a:gd name="T32" fmla="*/ 796 w 1080"/>
                  <a:gd name="T33" fmla="*/ 733 h 791"/>
                  <a:gd name="T34" fmla="*/ 195 w 1080"/>
                  <a:gd name="T35" fmla="*/ 1114 h 791"/>
                  <a:gd name="T36" fmla="*/ 0 w 1080"/>
                  <a:gd name="T37" fmla="*/ 1640 h 791"/>
                  <a:gd name="T38" fmla="*/ 102 w 1080"/>
                  <a:gd name="T39" fmla="*/ 1931 h 791"/>
                  <a:gd name="T40" fmla="*/ 346 w 1080"/>
                  <a:gd name="T41" fmla="*/ 2177 h 791"/>
                  <a:gd name="T42" fmla="*/ 494 w 1080"/>
                  <a:gd name="T43" fmla="*/ 2357 h 791"/>
                  <a:gd name="T44" fmla="*/ 325 w 1080"/>
                  <a:gd name="T45" fmla="*/ 2549 h 791"/>
                  <a:gd name="T46" fmla="*/ 250 w 1080"/>
                  <a:gd name="T47" fmla="*/ 2769 h 791"/>
                  <a:gd name="T48" fmla="*/ 364 w 1080"/>
                  <a:gd name="T49" fmla="*/ 3107 h 791"/>
                  <a:gd name="T50" fmla="*/ 782 w 1080"/>
                  <a:gd name="T51" fmla="*/ 3384 h 791"/>
                  <a:gd name="T52" fmla="*/ 1399 w 1080"/>
                  <a:gd name="T53" fmla="*/ 3462 h 791"/>
                  <a:gd name="T54" fmla="*/ 1420 w 1080"/>
                  <a:gd name="T55" fmla="*/ 3455 h 791"/>
                  <a:gd name="T56" fmla="*/ 1448 w 1080"/>
                  <a:gd name="T57" fmla="*/ 3455 h 791"/>
                  <a:gd name="T58" fmla="*/ 1460 w 1080"/>
                  <a:gd name="T59" fmla="*/ 3462 h 791"/>
                  <a:gd name="T60" fmla="*/ 1460 w 1080"/>
                  <a:gd name="T61" fmla="*/ 3480 h 791"/>
                  <a:gd name="T62" fmla="*/ 1460 w 1080"/>
                  <a:gd name="T63" fmla="*/ 3500 h 791"/>
                  <a:gd name="T64" fmla="*/ 1569 w 1080"/>
                  <a:gd name="T65" fmla="*/ 3767 h 791"/>
                  <a:gd name="T66" fmla="*/ 1965 w 1080"/>
                  <a:gd name="T67" fmla="*/ 4032 h 791"/>
                  <a:gd name="T68" fmla="*/ 2561 w 1080"/>
                  <a:gd name="T69" fmla="*/ 4103 h 791"/>
                  <a:gd name="T70" fmla="*/ 2981 w 1080"/>
                  <a:gd name="T71" fmla="*/ 4011 h 791"/>
                  <a:gd name="T72" fmla="*/ 3304 w 1080"/>
                  <a:gd name="T73" fmla="*/ 3828 h 791"/>
                  <a:gd name="T74" fmla="*/ 3524 w 1080"/>
                  <a:gd name="T75" fmla="*/ 3693 h 791"/>
                  <a:gd name="T76" fmla="*/ 3749 w 1080"/>
                  <a:gd name="T77" fmla="*/ 3746 h 791"/>
                  <a:gd name="T78" fmla="*/ 3991 w 1080"/>
                  <a:gd name="T79" fmla="*/ 3755 h 791"/>
                  <a:gd name="T80" fmla="*/ 4478 w 1080"/>
                  <a:gd name="T81" fmla="*/ 3668 h 791"/>
                  <a:gd name="T82" fmla="*/ 4917 w 1080"/>
                  <a:gd name="T83" fmla="*/ 3393 h 791"/>
                  <a:gd name="T84" fmla="*/ 5065 w 1080"/>
                  <a:gd name="T85" fmla="*/ 3003 h 791"/>
                  <a:gd name="T86" fmla="*/ 5065 w 1080"/>
                  <a:gd name="T87" fmla="*/ 2976 h 791"/>
                  <a:gd name="T88" fmla="*/ 5060 w 1080"/>
                  <a:gd name="T89" fmla="*/ 2960 h 791"/>
                  <a:gd name="T90" fmla="*/ 5227 w 1080"/>
                  <a:gd name="T91" fmla="*/ 2898 h 791"/>
                  <a:gd name="T92" fmla="*/ 5647 w 1080"/>
                  <a:gd name="T93" fmla="*/ 2676 h 791"/>
                  <a:gd name="T94" fmla="*/ 5847 w 1080"/>
                  <a:gd name="T95" fmla="*/ 2349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80"/>
                  <a:gd name="T145" fmla="*/ 0 h 791"/>
                  <a:gd name="T146" fmla="*/ 1080 w 1080"/>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80" h="791">
                    <a:moveTo>
                      <a:pt x="1079" y="428"/>
                    </a:moveTo>
                    <a:lnTo>
                      <a:pt x="1076" y="417"/>
                    </a:lnTo>
                    <a:lnTo>
                      <a:pt x="1073" y="406"/>
                    </a:lnTo>
                    <a:lnTo>
                      <a:pt x="1069" y="395"/>
                    </a:lnTo>
                    <a:lnTo>
                      <a:pt x="1063" y="385"/>
                    </a:lnTo>
                    <a:lnTo>
                      <a:pt x="1056" y="375"/>
                    </a:lnTo>
                    <a:lnTo>
                      <a:pt x="1048" y="366"/>
                    </a:lnTo>
                    <a:lnTo>
                      <a:pt x="1038" y="358"/>
                    </a:lnTo>
                    <a:lnTo>
                      <a:pt x="1029" y="349"/>
                    </a:lnTo>
                    <a:lnTo>
                      <a:pt x="1030" y="344"/>
                    </a:lnTo>
                    <a:lnTo>
                      <a:pt x="1032" y="339"/>
                    </a:lnTo>
                    <a:lnTo>
                      <a:pt x="1033" y="332"/>
                    </a:lnTo>
                    <a:lnTo>
                      <a:pt x="1034" y="327"/>
                    </a:lnTo>
                    <a:lnTo>
                      <a:pt x="1034" y="320"/>
                    </a:lnTo>
                    <a:lnTo>
                      <a:pt x="1035" y="315"/>
                    </a:lnTo>
                    <a:lnTo>
                      <a:pt x="1035" y="308"/>
                    </a:lnTo>
                    <a:lnTo>
                      <a:pt x="1034" y="302"/>
                    </a:lnTo>
                    <a:lnTo>
                      <a:pt x="1027" y="271"/>
                    </a:lnTo>
                    <a:lnTo>
                      <a:pt x="1013" y="243"/>
                    </a:lnTo>
                    <a:lnTo>
                      <a:pt x="993" y="217"/>
                    </a:lnTo>
                    <a:lnTo>
                      <a:pt x="965" y="195"/>
                    </a:lnTo>
                    <a:lnTo>
                      <a:pt x="934" y="176"/>
                    </a:lnTo>
                    <a:lnTo>
                      <a:pt x="896" y="161"/>
                    </a:lnTo>
                    <a:lnTo>
                      <a:pt x="856" y="152"/>
                    </a:lnTo>
                    <a:lnTo>
                      <a:pt x="812" y="146"/>
                    </a:lnTo>
                    <a:lnTo>
                      <a:pt x="801" y="113"/>
                    </a:lnTo>
                    <a:lnTo>
                      <a:pt x="783" y="83"/>
                    </a:lnTo>
                    <a:lnTo>
                      <a:pt x="756" y="56"/>
                    </a:lnTo>
                    <a:lnTo>
                      <a:pt x="721" y="34"/>
                    </a:lnTo>
                    <a:lnTo>
                      <a:pt x="682" y="17"/>
                    </a:lnTo>
                    <a:lnTo>
                      <a:pt x="636" y="5"/>
                    </a:lnTo>
                    <a:lnTo>
                      <a:pt x="588" y="0"/>
                    </a:lnTo>
                    <a:lnTo>
                      <a:pt x="536" y="1"/>
                    </a:lnTo>
                    <a:lnTo>
                      <a:pt x="498" y="5"/>
                    </a:lnTo>
                    <a:lnTo>
                      <a:pt x="462" y="14"/>
                    </a:lnTo>
                    <a:lnTo>
                      <a:pt x="429" y="24"/>
                    </a:lnTo>
                    <a:lnTo>
                      <a:pt x="397" y="39"/>
                    </a:lnTo>
                    <a:lnTo>
                      <a:pt x="370" y="56"/>
                    </a:lnTo>
                    <a:lnTo>
                      <a:pt x="345" y="74"/>
                    </a:lnTo>
                    <a:lnTo>
                      <a:pt x="324" y="96"/>
                    </a:lnTo>
                    <a:lnTo>
                      <a:pt x="308" y="118"/>
                    </a:lnTo>
                    <a:lnTo>
                      <a:pt x="300" y="118"/>
                    </a:lnTo>
                    <a:lnTo>
                      <a:pt x="294" y="118"/>
                    </a:lnTo>
                    <a:lnTo>
                      <a:pt x="286" y="117"/>
                    </a:lnTo>
                    <a:lnTo>
                      <a:pt x="279" y="117"/>
                    </a:lnTo>
                    <a:lnTo>
                      <a:pt x="271" y="117"/>
                    </a:lnTo>
                    <a:lnTo>
                      <a:pt x="264" y="118"/>
                    </a:lnTo>
                    <a:lnTo>
                      <a:pt x="256" y="118"/>
                    </a:lnTo>
                    <a:lnTo>
                      <a:pt x="248" y="118"/>
                    </a:lnTo>
                    <a:lnTo>
                      <a:pt x="196" y="127"/>
                    </a:lnTo>
                    <a:lnTo>
                      <a:pt x="147" y="141"/>
                    </a:lnTo>
                    <a:lnTo>
                      <a:pt x="104" y="160"/>
                    </a:lnTo>
                    <a:lnTo>
                      <a:pt x="67" y="185"/>
                    </a:lnTo>
                    <a:lnTo>
                      <a:pt x="36" y="214"/>
                    </a:lnTo>
                    <a:lnTo>
                      <a:pt x="15" y="245"/>
                    </a:lnTo>
                    <a:lnTo>
                      <a:pt x="3" y="280"/>
                    </a:lnTo>
                    <a:lnTo>
                      <a:pt x="0" y="316"/>
                    </a:lnTo>
                    <a:lnTo>
                      <a:pt x="3" y="335"/>
                    </a:lnTo>
                    <a:lnTo>
                      <a:pt x="9" y="355"/>
                    </a:lnTo>
                    <a:lnTo>
                      <a:pt x="19" y="372"/>
                    </a:lnTo>
                    <a:lnTo>
                      <a:pt x="31" y="390"/>
                    </a:lnTo>
                    <a:lnTo>
                      <a:pt x="46" y="405"/>
                    </a:lnTo>
                    <a:lnTo>
                      <a:pt x="64" y="419"/>
                    </a:lnTo>
                    <a:lnTo>
                      <a:pt x="83" y="432"/>
                    </a:lnTo>
                    <a:lnTo>
                      <a:pt x="105" y="443"/>
                    </a:lnTo>
                    <a:lnTo>
                      <a:pt x="91" y="454"/>
                    </a:lnTo>
                    <a:lnTo>
                      <a:pt x="79" y="466"/>
                    </a:lnTo>
                    <a:lnTo>
                      <a:pt x="69" y="478"/>
                    </a:lnTo>
                    <a:lnTo>
                      <a:pt x="60" y="491"/>
                    </a:lnTo>
                    <a:lnTo>
                      <a:pt x="54" y="505"/>
                    </a:lnTo>
                    <a:lnTo>
                      <a:pt x="49" y="518"/>
                    </a:lnTo>
                    <a:lnTo>
                      <a:pt x="46" y="533"/>
                    </a:lnTo>
                    <a:lnTo>
                      <a:pt x="47" y="547"/>
                    </a:lnTo>
                    <a:lnTo>
                      <a:pt x="53" y="574"/>
                    </a:lnTo>
                    <a:lnTo>
                      <a:pt x="67" y="598"/>
                    </a:lnTo>
                    <a:lnTo>
                      <a:pt x="88" y="620"/>
                    </a:lnTo>
                    <a:lnTo>
                      <a:pt x="114" y="637"/>
                    </a:lnTo>
                    <a:lnTo>
                      <a:pt x="144" y="651"/>
                    </a:lnTo>
                    <a:lnTo>
                      <a:pt x="179" y="661"/>
                    </a:lnTo>
                    <a:lnTo>
                      <a:pt x="217" y="666"/>
                    </a:lnTo>
                    <a:lnTo>
                      <a:pt x="258" y="666"/>
                    </a:lnTo>
                    <a:lnTo>
                      <a:pt x="259" y="666"/>
                    </a:lnTo>
                    <a:lnTo>
                      <a:pt x="260" y="666"/>
                    </a:lnTo>
                    <a:lnTo>
                      <a:pt x="262" y="665"/>
                    </a:lnTo>
                    <a:lnTo>
                      <a:pt x="264" y="665"/>
                    </a:lnTo>
                    <a:lnTo>
                      <a:pt x="265" y="665"/>
                    </a:lnTo>
                    <a:lnTo>
                      <a:pt x="267" y="665"/>
                    </a:lnTo>
                    <a:lnTo>
                      <a:pt x="268" y="665"/>
                    </a:lnTo>
                    <a:lnTo>
                      <a:pt x="269" y="665"/>
                    </a:lnTo>
                    <a:lnTo>
                      <a:pt x="269" y="666"/>
                    </a:lnTo>
                    <a:lnTo>
                      <a:pt x="269" y="667"/>
                    </a:lnTo>
                    <a:lnTo>
                      <a:pt x="269" y="669"/>
                    </a:lnTo>
                    <a:lnTo>
                      <a:pt x="269" y="670"/>
                    </a:lnTo>
                    <a:lnTo>
                      <a:pt x="269" y="672"/>
                    </a:lnTo>
                    <a:lnTo>
                      <a:pt x="269" y="673"/>
                    </a:lnTo>
                    <a:lnTo>
                      <a:pt x="269" y="674"/>
                    </a:lnTo>
                    <a:lnTo>
                      <a:pt x="269" y="676"/>
                    </a:lnTo>
                    <a:lnTo>
                      <a:pt x="275" y="701"/>
                    </a:lnTo>
                    <a:lnTo>
                      <a:pt x="289" y="725"/>
                    </a:lnTo>
                    <a:lnTo>
                      <a:pt x="308" y="745"/>
                    </a:lnTo>
                    <a:lnTo>
                      <a:pt x="333" y="762"/>
                    </a:lnTo>
                    <a:lnTo>
                      <a:pt x="362" y="776"/>
                    </a:lnTo>
                    <a:lnTo>
                      <a:pt x="396" y="785"/>
                    </a:lnTo>
                    <a:lnTo>
                      <a:pt x="433" y="790"/>
                    </a:lnTo>
                    <a:lnTo>
                      <a:pt x="472" y="790"/>
                    </a:lnTo>
                    <a:lnTo>
                      <a:pt x="499" y="786"/>
                    </a:lnTo>
                    <a:lnTo>
                      <a:pt x="524" y="780"/>
                    </a:lnTo>
                    <a:lnTo>
                      <a:pt x="549" y="772"/>
                    </a:lnTo>
                    <a:lnTo>
                      <a:pt x="571" y="762"/>
                    </a:lnTo>
                    <a:lnTo>
                      <a:pt x="592" y="750"/>
                    </a:lnTo>
                    <a:lnTo>
                      <a:pt x="609" y="737"/>
                    </a:lnTo>
                    <a:lnTo>
                      <a:pt x="624" y="722"/>
                    </a:lnTo>
                    <a:lnTo>
                      <a:pt x="636" y="707"/>
                    </a:lnTo>
                    <a:lnTo>
                      <a:pt x="649" y="711"/>
                    </a:lnTo>
                    <a:lnTo>
                      <a:pt x="662" y="715"/>
                    </a:lnTo>
                    <a:lnTo>
                      <a:pt x="676" y="718"/>
                    </a:lnTo>
                    <a:lnTo>
                      <a:pt x="691" y="721"/>
                    </a:lnTo>
                    <a:lnTo>
                      <a:pt x="705" y="722"/>
                    </a:lnTo>
                    <a:lnTo>
                      <a:pt x="720" y="723"/>
                    </a:lnTo>
                    <a:lnTo>
                      <a:pt x="735" y="723"/>
                    </a:lnTo>
                    <a:lnTo>
                      <a:pt x="751" y="722"/>
                    </a:lnTo>
                    <a:lnTo>
                      <a:pt x="789" y="717"/>
                    </a:lnTo>
                    <a:lnTo>
                      <a:pt x="825" y="706"/>
                    </a:lnTo>
                    <a:lnTo>
                      <a:pt x="857" y="692"/>
                    </a:lnTo>
                    <a:lnTo>
                      <a:pt x="884" y="673"/>
                    </a:lnTo>
                    <a:lnTo>
                      <a:pt x="906" y="653"/>
                    </a:lnTo>
                    <a:lnTo>
                      <a:pt x="922" y="630"/>
                    </a:lnTo>
                    <a:lnTo>
                      <a:pt x="932" y="604"/>
                    </a:lnTo>
                    <a:lnTo>
                      <a:pt x="933" y="578"/>
                    </a:lnTo>
                    <a:lnTo>
                      <a:pt x="933" y="577"/>
                    </a:lnTo>
                    <a:lnTo>
                      <a:pt x="933" y="575"/>
                    </a:lnTo>
                    <a:lnTo>
                      <a:pt x="933" y="573"/>
                    </a:lnTo>
                    <a:lnTo>
                      <a:pt x="933" y="572"/>
                    </a:lnTo>
                    <a:lnTo>
                      <a:pt x="932" y="571"/>
                    </a:lnTo>
                    <a:lnTo>
                      <a:pt x="932" y="570"/>
                    </a:lnTo>
                    <a:lnTo>
                      <a:pt x="932" y="569"/>
                    </a:lnTo>
                    <a:lnTo>
                      <a:pt x="932" y="567"/>
                    </a:lnTo>
                    <a:lnTo>
                      <a:pt x="963" y="558"/>
                    </a:lnTo>
                    <a:lnTo>
                      <a:pt x="993" y="546"/>
                    </a:lnTo>
                    <a:lnTo>
                      <a:pt x="1019" y="532"/>
                    </a:lnTo>
                    <a:lnTo>
                      <a:pt x="1040" y="515"/>
                    </a:lnTo>
                    <a:lnTo>
                      <a:pt x="1058" y="495"/>
                    </a:lnTo>
                    <a:lnTo>
                      <a:pt x="1070" y="473"/>
                    </a:lnTo>
                    <a:lnTo>
                      <a:pt x="1077" y="452"/>
                    </a:lnTo>
                    <a:lnTo>
                      <a:pt x="1079" y="428"/>
                    </a:lnTo>
                  </a:path>
                </a:pathLst>
              </a:custGeom>
              <a:solidFill>
                <a:srgbClr val="006699"/>
              </a:solidFill>
              <a:ln w="19050" cap="rnd" cmpd="sng">
                <a:solidFill>
                  <a:srgbClr val="006699"/>
                </a:solidFill>
                <a:round/>
                <a:headEnd/>
                <a:tailEnd/>
              </a:ln>
            </p:spPr>
            <p:txBody>
              <a:bodyPr/>
              <a:lstStyle/>
              <a:p>
                <a:endParaRPr lang="zh-CN" altLang="en-US" sz="1200"/>
              </a:p>
            </p:txBody>
          </p:sp>
          <p:sp>
            <p:nvSpPr>
              <p:cNvPr id="8" name="Freeform 6"/>
              <p:cNvSpPr>
                <a:spLocks/>
              </p:cNvSpPr>
              <p:nvPr/>
            </p:nvSpPr>
            <p:spPr bwMode="auto">
              <a:xfrm>
                <a:off x="759" y="732"/>
                <a:ext cx="1894" cy="1369"/>
              </a:xfrm>
              <a:custGeom>
                <a:avLst/>
                <a:gdLst>
                  <a:gd name="T0" fmla="*/ 5812 w 1078"/>
                  <a:gd name="T1" fmla="*/ 2099 h 791"/>
                  <a:gd name="T2" fmla="*/ 5722 w 1078"/>
                  <a:gd name="T3" fmla="*/ 1938 h 791"/>
                  <a:gd name="T4" fmla="*/ 5570 w 1078"/>
                  <a:gd name="T5" fmla="*/ 1809 h 791"/>
                  <a:gd name="T6" fmla="*/ 5591 w 1078"/>
                  <a:gd name="T7" fmla="*/ 1722 h 791"/>
                  <a:gd name="T8" fmla="*/ 5603 w 1078"/>
                  <a:gd name="T9" fmla="*/ 1627 h 791"/>
                  <a:gd name="T10" fmla="*/ 5570 w 1078"/>
                  <a:gd name="T11" fmla="*/ 1405 h 791"/>
                  <a:gd name="T12" fmla="*/ 5232 w 1078"/>
                  <a:gd name="T13" fmla="*/ 1007 h 791"/>
                  <a:gd name="T14" fmla="*/ 4630 w 1078"/>
                  <a:gd name="T15" fmla="*/ 782 h 791"/>
                  <a:gd name="T16" fmla="*/ 4236 w 1078"/>
                  <a:gd name="T17" fmla="*/ 426 h 791"/>
                  <a:gd name="T18" fmla="*/ 3690 w 1078"/>
                  <a:gd name="T19" fmla="*/ 87 h 791"/>
                  <a:gd name="T20" fmla="*/ 2908 w 1078"/>
                  <a:gd name="T21" fmla="*/ 0 h 791"/>
                  <a:gd name="T22" fmla="*/ 2316 w 1078"/>
                  <a:gd name="T23" fmla="*/ 126 h 791"/>
                  <a:gd name="T24" fmla="*/ 1871 w 1078"/>
                  <a:gd name="T25" fmla="*/ 384 h 791"/>
                  <a:gd name="T26" fmla="*/ 1627 w 1078"/>
                  <a:gd name="T27" fmla="*/ 611 h 791"/>
                  <a:gd name="T28" fmla="*/ 1504 w 1078"/>
                  <a:gd name="T29" fmla="*/ 606 h 791"/>
                  <a:gd name="T30" fmla="*/ 1383 w 1078"/>
                  <a:gd name="T31" fmla="*/ 611 h 791"/>
                  <a:gd name="T32" fmla="*/ 794 w 1078"/>
                  <a:gd name="T33" fmla="*/ 725 h 791"/>
                  <a:gd name="T34" fmla="*/ 195 w 1078"/>
                  <a:gd name="T35" fmla="*/ 1108 h 791"/>
                  <a:gd name="T36" fmla="*/ 0 w 1078"/>
                  <a:gd name="T37" fmla="*/ 1639 h 791"/>
                  <a:gd name="T38" fmla="*/ 98 w 1078"/>
                  <a:gd name="T39" fmla="*/ 1930 h 791"/>
                  <a:gd name="T40" fmla="*/ 337 w 1078"/>
                  <a:gd name="T41" fmla="*/ 2172 h 791"/>
                  <a:gd name="T42" fmla="*/ 494 w 1078"/>
                  <a:gd name="T43" fmla="*/ 2354 h 791"/>
                  <a:gd name="T44" fmla="*/ 322 w 1078"/>
                  <a:gd name="T45" fmla="*/ 2546 h 791"/>
                  <a:gd name="T46" fmla="*/ 249 w 1078"/>
                  <a:gd name="T47" fmla="*/ 2759 h 791"/>
                  <a:gd name="T48" fmla="*/ 358 w 1078"/>
                  <a:gd name="T49" fmla="*/ 3100 h 791"/>
                  <a:gd name="T50" fmla="*/ 775 w 1078"/>
                  <a:gd name="T51" fmla="*/ 3377 h 791"/>
                  <a:gd name="T52" fmla="*/ 1395 w 1078"/>
                  <a:gd name="T53" fmla="*/ 3455 h 791"/>
                  <a:gd name="T54" fmla="*/ 1416 w 1078"/>
                  <a:gd name="T55" fmla="*/ 3448 h 791"/>
                  <a:gd name="T56" fmla="*/ 1439 w 1078"/>
                  <a:gd name="T57" fmla="*/ 3448 h 791"/>
                  <a:gd name="T58" fmla="*/ 1460 w 1078"/>
                  <a:gd name="T59" fmla="*/ 3455 h 791"/>
                  <a:gd name="T60" fmla="*/ 1455 w 1078"/>
                  <a:gd name="T61" fmla="*/ 3475 h 791"/>
                  <a:gd name="T62" fmla="*/ 1460 w 1078"/>
                  <a:gd name="T63" fmla="*/ 3496 h 791"/>
                  <a:gd name="T64" fmla="*/ 1557 w 1078"/>
                  <a:gd name="T65" fmla="*/ 3754 h 791"/>
                  <a:gd name="T66" fmla="*/ 1963 w 1078"/>
                  <a:gd name="T67" fmla="*/ 4017 h 791"/>
                  <a:gd name="T68" fmla="*/ 2556 w 1078"/>
                  <a:gd name="T69" fmla="*/ 4095 h 791"/>
                  <a:gd name="T70" fmla="*/ 2973 w 1078"/>
                  <a:gd name="T71" fmla="*/ 4001 h 791"/>
                  <a:gd name="T72" fmla="*/ 3303 w 1078"/>
                  <a:gd name="T73" fmla="*/ 3821 h 791"/>
                  <a:gd name="T74" fmla="*/ 3516 w 1078"/>
                  <a:gd name="T75" fmla="*/ 3688 h 791"/>
                  <a:gd name="T76" fmla="*/ 3739 w 1078"/>
                  <a:gd name="T77" fmla="*/ 3731 h 791"/>
                  <a:gd name="T78" fmla="*/ 3985 w 1078"/>
                  <a:gd name="T79" fmla="*/ 3747 h 791"/>
                  <a:gd name="T80" fmla="*/ 4473 w 1078"/>
                  <a:gd name="T81" fmla="*/ 3660 h 791"/>
                  <a:gd name="T82" fmla="*/ 4909 w 1078"/>
                  <a:gd name="T83" fmla="*/ 3385 h 791"/>
                  <a:gd name="T84" fmla="*/ 5053 w 1078"/>
                  <a:gd name="T85" fmla="*/ 2996 h 791"/>
                  <a:gd name="T86" fmla="*/ 5049 w 1078"/>
                  <a:gd name="T87" fmla="*/ 2972 h 791"/>
                  <a:gd name="T88" fmla="*/ 5049 w 1078"/>
                  <a:gd name="T89" fmla="*/ 2951 h 791"/>
                  <a:gd name="T90" fmla="*/ 5223 w 1078"/>
                  <a:gd name="T91" fmla="*/ 2894 h 791"/>
                  <a:gd name="T92" fmla="*/ 5633 w 1078"/>
                  <a:gd name="T93" fmla="*/ 2660 h 791"/>
                  <a:gd name="T94" fmla="*/ 5831 w 1078"/>
                  <a:gd name="T95" fmla="*/ 2333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78"/>
                  <a:gd name="T145" fmla="*/ 0 h 791"/>
                  <a:gd name="T146" fmla="*/ 1078 w 1078"/>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78" h="791">
                    <a:moveTo>
                      <a:pt x="1077" y="428"/>
                    </a:moveTo>
                    <a:lnTo>
                      <a:pt x="1075" y="416"/>
                    </a:lnTo>
                    <a:lnTo>
                      <a:pt x="1072" y="405"/>
                    </a:lnTo>
                    <a:lnTo>
                      <a:pt x="1068" y="395"/>
                    </a:lnTo>
                    <a:lnTo>
                      <a:pt x="1062" y="384"/>
                    </a:lnTo>
                    <a:lnTo>
                      <a:pt x="1055" y="374"/>
                    </a:lnTo>
                    <a:lnTo>
                      <a:pt x="1046" y="366"/>
                    </a:lnTo>
                    <a:lnTo>
                      <a:pt x="1037" y="357"/>
                    </a:lnTo>
                    <a:lnTo>
                      <a:pt x="1027" y="349"/>
                    </a:lnTo>
                    <a:lnTo>
                      <a:pt x="1029" y="344"/>
                    </a:lnTo>
                    <a:lnTo>
                      <a:pt x="1030" y="337"/>
                    </a:lnTo>
                    <a:lnTo>
                      <a:pt x="1031" y="332"/>
                    </a:lnTo>
                    <a:lnTo>
                      <a:pt x="1032" y="325"/>
                    </a:lnTo>
                    <a:lnTo>
                      <a:pt x="1033" y="320"/>
                    </a:lnTo>
                    <a:lnTo>
                      <a:pt x="1033" y="314"/>
                    </a:lnTo>
                    <a:lnTo>
                      <a:pt x="1033" y="307"/>
                    </a:lnTo>
                    <a:lnTo>
                      <a:pt x="1033" y="302"/>
                    </a:lnTo>
                    <a:lnTo>
                      <a:pt x="1027" y="271"/>
                    </a:lnTo>
                    <a:lnTo>
                      <a:pt x="1012" y="242"/>
                    </a:lnTo>
                    <a:lnTo>
                      <a:pt x="992" y="217"/>
                    </a:lnTo>
                    <a:lnTo>
                      <a:pt x="965" y="194"/>
                    </a:lnTo>
                    <a:lnTo>
                      <a:pt x="932" y="176"/>
                    </a:lnTo>
                    <a:lnTo>
                      <a:pt x="895" y="161"/>
                    </a:lnTo>
                    <a:lnTo>
                      <a:pt x="854" y="151"/>
                    </a:lnTo>
                    <a:lnTo>
                      <a:pt x="811" y="146"/>
                    </a:lnTo>
                    <a:lnTo>
                      <a:pt x="801" y="113"/>
                    </a:lnTo>
                    <a:lnTo>
                      <a:pt x="781" y="82"/>
                    </a:lnTo>
                    <a:lnTo>
                      <a:pt x="754" y="56"/>
                    </a:lnTo>
                    <a:lnTo>
                      <a:pt x="720" y="34"/>
                    </a:lnTo>
                    <a:lnTo>
                      <a:pt x="680" y="17"/>
                    </a:lnTo>
                    <a:lnTo>
                      <a:pt x="636" y="5"/>
                    </a:lnTo>
                    <a:lnTo>
                      <a:pt x="587" y="0"/>
                    </a:lnTo>
                    <a:lnTo>
                      <a:pt x="536" y="0"/>
                    </a:lnTo>
                    <a:lnTo>
                      <a:pt x="498" y="5"/>
                    </a:lnTo>
                    <a:lnTo>
                      <a:pt x="461" y="14"/>
                    </a:lnTo>
                    <a:lnTo>
                      <a:pt x="427" y="24"/>
                    </a:lnTo>
                    <a:lnTo>
                      <a:pt x="397" y="39"/>
                    </a:lnTo>
                    <a:lnTo>
                      <a:pt x="369" y="56"/>
                    </a:lnTo>
                    <a:lnTo>
                      <a:pt x="345" y="74"/>
                    </a:lnTo>
                    <a:lnTo>
                      <a:pt x="324" y="95"/>
                    </a:lnTo>
                    <a:lnTo>
                      <a:pt x="308" y="118"/>
                    </a:lnTo>
                    <a:lnTo>
                      <a:pt x="300" y="118"/>
                    </a:lnTo>
                    <a:lnTo>
                      <a:pt x="293" y="117"/>
                    </a:lnTo>
                    <a:lnTo>
                      <a:pt x="285" y="117"/>
                    </a:lnTo>
                    <a:lnTo>
                      <a:pt x="277" y="117"/>
                    </a:lnTo>
                    <a:lnTo>
                      <a:pt x="270" y="117"/>
                    </a:lnTo>
                    <a:lnTo>
                      <a:pt x="263" y="117"/>
                    </a:lnTo>
                    <a:lnTo>
                      <a:pt x="255" y="118"/>
                    </a:lnTo>
                    <a:lnTo>
                      <a:pt x="248" y="118"/>
                    </a:lnTo>
                    <a:lnTo>
                      <a:pt x="195" y="126"/>
                    </a:lnTo>
                    <a:lnTo>
                      <a:pt x="146" y="140"/>
                    </a:lnTo>
                    <a:lnTo>
                      <a:pt x="104" y="160"/>
                    </a:lnTo>
                    <a:lnTo>
                      <a:pt x="66" y="184"/>
                    </a:lnTo>
                    <a:lnTo>
                      <a:pt x="36" y="214"/>
                    </a:lnTo>
                    <a:lnTo>
                      <a:pt x="15" y="245"/>
                    </a:lnTo>
                    <a:lnTo>
                      <a:pt x="2" y="279"/>
                    </a:lnTo>
                    <a:lnTo>
                      <a:pt x="0" y="316"/>
                    </a:lnTo>
                    <a:lnTo>
                      <a:pt x="3" y="335"/>
                    </a:lnTo>
                    <a:lnTo>
                      <a:pt x="9" y="354"/>
                    </a:lnTo>
                    <a:lnTo>
                      <a:pt x="18" y="372"/>
                    </a:lnTo>
                    <a:lnTo>
                      <a:pt x="31" y="389"/>
                    </a:lnTo>
                    <a:lnTo>
                      <a:pt x="45" y="405"/>
                    </a:lnTo>
                    <a:lnTo>
                      <a:pt x="62" y="419"/>
                    </a:lnTo>
                    <a:lnTo>
                      <a:pt x="82" y="432"/>
                    </a:lnTo>
                    <a:lnTo>
                      <a:pt x="104" y="443"/>
                    </a:lnTo>
                    <a:lnTo>
                      <a:pt x="91" y="454"/>
                    </a:lnTo>
                    <a:lnTo>
                      <a:pt x="79" y="466"/>
                    </a:lnTo>
                    <a:lnTo>
                      <a:pt x="68" y="478"/>
                    </a:lnTo>
                    <a:lnTo>
                      <a:pt x="59" y="491"/>
                    </a:lnTo>
                    <a:lnTo>
                      <a:pt x="53" y="504"/>
                    </a:lnTo>
                    <a:lnTo>
                      <a:pt x="48" y="518"/>
                    </a:lnTo>
                    <a:lnTo>
                      <a:pt x="46" y="532"/>
                    </a:lnTo>
                    <a:lnTo>
                      <a:pt x="46" y="547"/>
                    </a:lnTo>
                    <a:lnTo>
                      <a:pt x="53" y="573"/>
                    </a:lnTo>
                    <a:lnTo>
                      <a:pt x="66" y="598"/>
                    </a:lnTo>
                    <a:lnTo>
                      <a:pt x="86" y="619"/>
                    </a:lnTo>
                    <a:lnTo>
                      <a:pt x="112" y="637"/>
                    </a:lnTo>
                    <a:lnTo>
                      <a:pt x="143" y="651"/>
                    </a:lnTo>
                    <a:lnTo>
                      <a:pt x="179" y="661"/>
                    </a:lnTo>
                    <a:lnTo>
                      <a:pt x="217" y="666"/>
                    </a:lnTo>
                    <a:lnTo>
                      <a:pt x="257" y="666"/>
                    </a:lnTo>
                    <a:lnTo>
                      <a:pt x="258" y="665"/>
                    </a:lnTo>
                    <a:lnTo>
                      <a:pt x="260" y="665"/>
                    </a:lnTo>
                    <a:lnTo>
                      <a:pt x="261" y="665"/>
                    </a:lnTo>
                    <a:lnTo>
                      <a:pt x="262" y="665"/>
                    </a:lnTo>
                    <a:lnTo>
                      <a:pt x="264" y="665"/>
                    </a:lnTo>
                    <a:lnTo>
                      <a:pt x="265" y="665"/>
                    </a:lnTo>
                    <a:lnTo>
                      <a:pt x="267" y="665"/>
                    </a:lnTo>
                    <a:lnTo>
                      <a:pt x="269" y="663"/>
                    </a:lnTo>
                    <a:lnTo>
                      <a:pt x="269" y="666"/>
                    </a:lnTo>
                    <a:lnTo>
                      <a:pt x="268" y="667"/>
                    </a:lnTo>
                    <a:lnTo>
                      <a:pt x="268" y="668"/>
                    </a:lnTo>
                    <a:lnTo>
                      <a:pt x="268" y="670"/>
                    </a:lnTo>
                    <a:lnTo>
                      <a:pt x="268" y="671"/>
                    </a:lnTo>
                    <a:lnTo>
                      <a:pt x="269" y="673"/>
                    </a:lnTo>
                    <a:lnTo>
                      <a:pt x="269" y="674"/>
                    </a:lnTo>
                    <a:lnTo>
                      <a:pt x="269" y="675"/>
                    </a:lnTo>
                    <a:lnTo>
                      <a:pt x="274" y="701"/>
                    </a:lnTo>
                    <a:lnTo>
                      <a:pt x="287" y="724"/>
                    </a:lnTo>
                    <a:lnTo>
                      <a:pt x="307" y="745"/>
                    </a:lnTo>
                    <a:lnTo>
                      <a:pt x="332" y="762"/>
                    </a:lnTo>
                    <a:lnTo>
                      <a:pt x="362" y="775"/>
                    </a:lnTo>
                    <a:lnTo>
                      <a:pt x="395" y="785"/>
                    </a:lnTo>
                    <a:lnTo>
                      <a:pt x="432" y="790"/>
                    </a:lnTo>
                    <a:lnTo>
                      <a:pt x="471" y="790"/>
                    </a:lnTo>
                    <a:lnTo>
                      <a:pt x="498" y="785"/>
                    </a:lnTo>
                    <a:lnTo>
                      <a:pt x="524" y="780"/>
                    </a:lnTo>
                    <a:lnTo>
                      <a:pt x="548" y="772"/>
                    </a:lnTo>
                    <a:lnTo>
                      <a:pt x="571" y="762"/>
                    </a:lnTo>
                    <a:lnTo>
                      <a:pt x="590" y="750"/>
                    </a:lnTo>
                    <a:lnTo>
                      <a:pt x="609" y="737"/>
                    </a:lnTo>
                    <a:lnTo>
                      <a:pt x="624" y="722"/>
                    </a:lnTo>
                    <a:lnTo>
                      <a:pt x="636" y="706"/>
                    </a:lnTo>
                    <a:lnTo>
                      <a:pt x="648" y="711"/>
                    </a:lnTo>
                    <a:lnTo>
                      <a:pt x="662" y="715"/>
                    </a:lnTo>
                    <a:lnTo>
                      <a:pt x="675" y="718"/>
                    </a:lnTo>
                    <a:lnTo>
                      <a:pt x="689" y="720"/>
                    </a:lnTo>
                    <a:lnTo>
                      <a:pt x="704" y="722"/>
                    </a:lnTo>
                    <a:lnTo>
                      <a:pt x="719" y="723"/>
                    </a:lnTo>
                    <a:lnTo>
                      <a:pt x="735" y="723"/>
                    </a:lnTo>
                    <a:lnTo>
                      <a:pt x="750" y="722"/>
                    </a:lnTo>
                    <a:lnTo>
                      <a:pt x="789" y="717"/>
                    </a:lnTo>
                    <a:lnTo>
                      <a:pt x="825" y="706"/>
                    </a:lnTo>
                    <a:lnTo>
                      <a:pt x="856" y="692"/>
                    </a:lnTo>
                    <a:lnTo>
                      <a:pt x="883" y="673"/>
                    </a:lnTo>
                    <a:lnTo>
                      <a:pt x="905" y="653"/>
                    </a:lnTo>
                    <a:lnTo>
                      <a:pt x="921" y="629"/>
                    </a:lnTo>
                    <a:lnTo>
                      <a:pt x="930" y="604"/>
                    </a:lnTo>
                    <a:lnTo>
                      <a:pt x="932" y="578"/>
                    </a:lnTo>
                    <a:lnTo>
                      <a:pt x="932" y="577"/>
                    </a:lnTo>
                    <a:lnTo>
                      <a:pt x="931" y="574"/>
                    </a:lnTo>
                    <a:lnTo>
                      <a:pt x="931" y="573"/>
                    </a:lnTo>
                    <a:lnTo>
                      <a:pt x="931" y="572"/>
                    </a:lnTo>
                    <a:lnTo>
                      <a:pt x="931" y="571"/>
                    </a:lnTo>
                    <a:lnTo>
                      <a:pt x="931" y="569"/>
                    </a:lnTo>
                    <a:lnTo>
                      <a:pt x="930" y="568"/>
                    </a:lnTo>
                    <a:lnTo>
                      <a:pt x="930" y="567"/>
                    </a:lnTo>
                    <a:lnTo>
                      <a:pt x="963" y="558"/>
                    </a:lnTo>
                    <a:lnTo>
                      <a:pt x="991" y="546"/>
                    </a:lnTo>
                    <a:lnTo>
                      <a:pt x="1017" y="531"/>
                    </a:lnTo>
                    <a:lnTo>
                      <a:pt x="1039" y="513"/>
                    </a:lnTo>
                    <a:lnTo>
                      <a:pt x="1056" y="495"/>
                    </a:lnTo>
                    <a:lnTo>
                      <a:pt x="1069" y="473"/>
                    </a:lnTo>
                    <a:lnTo>
                      <a:pt x="1075" y="450"/>
                    </a:lnTo>
                    <a:lnTo>
                      <a:pt x="1077" y="428"/>
                    </a:lnTo>
                  </a:path>
                </a:pathLst>
              </a:custGeom>
              <a:solidFill>
                <a:schemeClr val="bg1"/>
              </a:solidFill>
              <a:ln w="19050" cap="rnd" cmpd="sng">
                <a:solidFill>
                  <a:srgbClr val="006699"/>
                </a:solidFill>
                <a:round/>
                <a:headEnd/>
                <a:tailEnd/>
              </a:ln>
            </p:spPr>
            <p:txBody>
              <a:bodyPr/>
              <a:lstStyle/>
              <a:p>
                <a:endParaRPr lang="zh-CN" altLang="en-US" sz="1200"/>
              </a:p>
            </p:txBody>
          </p:sp>
        </p:grpSp>
        <p:sp>
          <p:nvSpPr>
            <p:cNvPr id="9" name="Oval 171"/>
            <p:cNvSpPr>
              <a:spLocks noChangeArrowheads="1"/>
            </p:cNvSpPr>
            <p:nvPr/>
          </p:nvSpPr>
          <p:spPr bwMode="auto">
            <a:xfrm>
              <a:off x="1293813" y="2132683"/>
              <a:ext cx="2520950" cy="2016397"/>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solidFill>
                  <a:schemeClr val="lt1"/>
                </a:solidFill>
                <a:latin typeface="+mn-lt"/>
                <a:ea typeface="+mn-ea"/>
              </a:endParaRPr>
            </a:p>
          </p:txBody>
        </p:sp>
        <p:sp>
          <p:nvSpPr>
            <p:cNvPr id="13" name="Text Box 8"/>
            <p:cNvSpPr txBox="1">
              <a:spLocks noChangeArrowheads="1"/>
            </p:cNvSpPr>
            <p:nvPr/>
          </p:nvSpPr>
          <p:spPr bwMode="auto">
            <a:xfrm>
              <a:off x="3741338" y="1700807"/>
              <a:ext cx="1925889" cy="326957"/>
            </a:xfrm>
            <a:prstGeom prst="rect">
              <a:avLst/>
            </a:prstGeom>
            <a:noFill/>
            <a:ln w="9525">
              <a:noFill/>
              <a:miter lim="800000"/>
              <a:headEnd/>
              <a:tailEnd/>
            </a:ln>
          </p:spPr>
          <p:txBody>
            <a:bodyPr wrap="none" lIns="91393" tIns="45698" rIns="91393" bIns="45698">
              <a:spAutoFit/>
            </a:bodyPr>
            <a:lstStyle/>
            <a:p>
              <a:pPr algn="ctr"/>
              <a:r>
                <a:rPr lang="en-US" altLang="zh-CN" sz="1100" b="1" dirty="0"/>
                <a:t>MPLS/IP Backbone </a:t>
              </a:r>
              <a:r>
                <a:rPr lang="en-US" altLang="zh-CN" sz="1100" b="1" dirty="0">
                  <a:solidFill>
                    <a:srgbClr val="4D4D4D"/>
                  </a:solidFill>
                </a:rPr>
                <a:t> </a:t>
              </a:r>
            </a:p>
          </p:txBody>
        </p:sp>
        <p:grpSp>
          <p:nvGrpSpPr>
            <p:cNvPr id="23" name="Group 13"/>
            <p:cNvGrpSpPr>
              <a:grpSpLocks/>
            </p:cNvGrpSpPr>
            <p:nvPr/>
          </p:nvGrpSpPr>
          <p:grpSpPr bwMode="auto">
            <a:xfrm>
              <a:off x="6335713" y="1556420"/>
              <a:ext cx="1163637" cy="676275"/>
              <a:chOff x="3593" y="4294"/>
              <a:chExt cx="733" cy="426"/>
            </a:xfrm>
          </p:grpSpPr>
          <p:pic>
            <p:nvPicPr>
              <p:cNvPr id="24" name="Picture 14"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25" name="Text Box 15"/>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a:solidFill>
                      <a:schemeClr val="bg1"/>
                    </a:solidFill>
                    <a:latin typeface="FrutigerNext LT BlackCn" pitchFamily="34" charset="0"/>
                    <a:ea typeface="ＭＳ Ｐゴシック" pitchFamily="34" charset="-128"/>
                  </a:rPr>
                  <a:t>PE-2</a:t>
                </a:r>
              </a:p>
            </p:txBody>
          </p:sp>
        </p:grpSp>
        <p:sp>
          <p:nvSpPr>
            <p:cNvPr id="35" name="Text Box 103"/>
            <p:cNvSpPr txBox="1">
              <a:spLocks noChangeArrowheads="1"/>
            </p:cNvSpPr>
            <p:nvPr/>
          </p:nvSpPr>
          <p:spPr bwMode="auto">
            <a:xfrm>
              <a:off x="2092773" y="3783448"/>
              <a:ext cx="1116491" cy="307776"/>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#1</a:t>
              </a:r>
              <a:endParaRPr lang="en-US" altLang="zh-CN" sz="1000" b="1" dirty="0"/>
            </a:p>
          </p:txBody>
        </p:sp>
        <p:sp>
          <p:nvSpPr>
            <p:cNvPr id="36" name="Text Box 103"/>
            <p:cNvSpPr txBox="1">
              <a:spLocks noChangeArrowheads="1"/>
            </p:cNvSpPr>
            <p:nvPr/>
          </p:nvSpPr>
          <p:spPr bwMode="auto">
            <a:xfrm>
              <a:off x="6413253" y="3783448"/>
              <a:ext cx="1116491" cy="307776"/>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#2</a:t>
              </a:r>
              <a:endParaRPr lang="en-US" altLang="zh-CN" sz="1000" b="1" dirty="0"/>
            </a:p>
          </p:txBody>
        </p:sp>
        <p:sp>
          <p:nvSpPr>
            <p:cNvPr id="47" name="Text Box 162"/>
            <p:cNvSpPr txBox="1">
              <a:spLocks noChangeArrowheads="1"/>
            </p:cNvSpPr>
            <p:nvPr/>
          </p:nvSpPr>
          <p:spPr bwMode="auto">
            <a:xfrm>
              <a:off x="7430288" y="3386668"/>
              <a:ext cx="747801" cy="307776"/>
            </a:xfrm>
            <a:prstGeom prst="rect">
              <a:avLst/>
            </a:prstGeom>
            <a:noFill/>
            <a:ln w="9525">
              <a:noFill/>
              <a:miter lim="800000"/>
              <a:headEnd/>
              <a:tailEnd/>
            </a:ln>
          </p:spPr>
          <p:txBody>
            <a:bodyPr wrap="none">
              <a:spAutoFit/>
            </a:bodyPr>
            <a:lstStyle/>
            <a:p>
              <a:r>
                <a:rPr lang="en-US" altLang="zh-CN" sz="1000" b="1" dirty="0"/>
                <a:t>Host </a:t>
              </a:r>
              <a:r>
                <a:rPr lang="en-US" altLang="zh-CN" sz="1000" b="1" dirty="0" smtClean="0"/>
                <a:t>D</a:t>
              </a:r>
              <a:endParaRPr lang="en-US" altLang="zh-CN" sz="1000" b="1" dirty="0"/>
            </a:p>
          </p:txBody>
        </p:sp>
        <p:sp>
          <p:nvSpPr>
            <p:cNvPr id="48" name="Text Box 163"/>
            <p:cNvSpPr txBox="1">
              <a:spLocks noChangeArrowheads="1"/>
            </p:cNvSpPr>
            <p:nvPr/>
          </p:nvSpPr>
          <p:spPr bwMode="auto">
            <a:xfrm>
              <a:off x="5774005" y="3426082"/>
              <a:ext cx="747801" cy="307776"/>
            </a:xfrm>
            <a:prstGeom prst="rect">
              <a:avLst/>
            </a:prstGeom>
            <a:noFill/>
            <a:ln w="9525">
              <a:noFill/>
              <a:miter lim="800000"/>
              <a:headEnd/>
              <a:tailEnd/>
            </a:ln>
          </p:spPr>
          <p:txBody>
            <a:bodyPr wrap="none">
              <a:spAutoFit/>
            </a:bodyPr>
            <a:lstStyle/>
            <a:p>
              <a:r>
                <a:rPr lang="en-US" altLang="zh-CN" sz="1000" b="1" dirty="0"/>
                <a:t>Host </a:t>
              </a:r>
              <a:r>
                <a:rPr lang="en-US" altLang="zh-CN" sz="1000" b="1" dirty="0" smtClean="0"/>
                <a:t>B</a:t>
              </a:r>
              <a:endParaRPr lang="en-US" altLang="zh-CN" sz="1000" b="1" dirty="0"/>
            </a:p>
          </p:txBody>
        </p:sp>
        <p:sp>
          <p:nvSpPr>
            <p:cNvPr id="49" name="Text Box 152"/>
            <p:cNvSpPr txBox="1">
              <a:spLocks noChangeArrowheads="1"/>
            </p:cNvSpPr>
            <p:nvPr/>
          </p:nvSpPr>
          <p:spPr bwMode="auto">
            <a:xfrm>
              <a:off x="3109113" y="3405718"/>
              <a:ext cx="747801" cy="307776"/>
            </a:xfrm>
            <a:prstGeom prst="rect">
              <a:avLst/>
            </a:prstGeom>
            <a:noFill/>
            <a:ln w="9525">
              <a:noFill/>
              <a:miter lim="800000"/>
              <a:headEnd/>
              <a:tailEnd/>
            </a:ln>
          </p:spPr>
          <p:txBody>
            <a:bodyPr wrap="none">
              <a:spAutoFit/>
            </a:bodyPr>
            <a:lstStyle/>
            <a:p>
              <a:r>
                <a:rPr lang="en-US" altLang="zh-CN" sz="1000" b="1" dirty="0"/>
                <a:t>Host </a:t>
              </a:r>
              <a:r>
                <a:rPr lang="en-US" altLang="zh-CN" sz="1000" b="1" dirty="0" smtClean="0"/>
                <a:t>C</a:t>
              </a:r>
              <a:endParaRPr lang="en-US" altLang="zh-CN" sz="1000" b="1" dirty="0"/>
            </a:p>
          </p:txBody>
        </p:sp>
        <p:sp>
          <p:nvSpPr>
            <p:cNvPr id="50" name="Text Box 153"/>
            <p:cNvSpPr txBox="1">
              <a:spLocks noChangeArrowheads="1"/>
            </p:cNvSpPr>
            <p:nvPr/>
          </p:nvSpPr>
          <p:spPr bwMode="auto">
            <a:xfrm>
              <a:off x="1308888" y="3404129"/>
              <a:ext cx="747801" cy="307776"/>
            </a:xfrm>
            <a:prstGeom prst="rect">
              <a:avLst/>
            </a:prstGeom>
            <a:noFill/>
            <a:ln w="9525">
              <a:noFill/>
              <a:miter lim="800000"/>
              <a:headEnd/>
              <a:tailEnd/>
            </a:ln>
          </p:spPr>
          <p:txBody>
            <a:bodyPr wrap="none">
              <a:spAutoFit/>
            </a:bodyPr>
            <a:lstStyle/>
            <a:p>
              <a:r>
                <a:rPr lang="en-US" altLang="zh-CN" sz="1000" b="1" dirty="0"/>
                <a:t>Host </a:t>
              </a:r>
              <a:r>
                <a:rPr lang="en-US" altLang="zh-CN" sz="1000" b="1" dirty="0" smtClean="0"/>
                <a:t>A</a:t>
              </a:r>
              <a:endParaRPr lang="en-US" altLang="zh-CN" sz="1000" b="1" dirty="0"/>
            </a:p>
          </p:txBody>
        </p:sp>
        <p:sp>
          <p:nvSpPr>
            <p:cNvPr id="51" name="Text Box 152"/>
            <p:cNvSpPr txBox="1">
              <a:spLocks noChangeArrowheads="1"/>
            </p:cNvSpPr>
            <p:nvPr/>
          </p:nvSpPr>
          <p:spPr bwMode="auto">
            <a:xfrm>
              <a:off x="611560" y="1268760"/>
              <a:ext cx="1649490" cy="317395"/>
            </a:xfrm>
            <a:prstGeom prst="rect">
              <a:avLst/>
            </a:prstGeom>
            <a:noFill/>
            <a:ln w="9525">
              <a:noFill/>
              <a:miter lim="800000"/>
              <a:headEnd/>
              <a:tailEnd/>
            </a:ln>
          </p:spPr>
          <p:txBody>
            <a:bodyPr wrap="none">
              <a:spAutoFit/>
            </a:bodyPr>
            <a:lstStyle/>
            <a:p>
              <a:r>
                <a:rPr lang="en-US" altLang="zh-CN" sz="1050" b="1" dirty="0" smtClean="0">
                  <a:solidFill>
                    <a:srgbClr val="FF0000"/>
                  </a:solidFill>
                </a:rPr>
                <a:t>No route, no pass</a:t>
              </a:r>
              <a:endParaRPr lang="en-US" altLang="zh-CN" sz="1050" b="1" dirty="0">
                <a:solidFill>
                  <a:srgbClr val="FF0000"/>
                </a:solidFill>
              </a:endParaRPr>
            </a:p>
          </p:txBody>
        </p:sp>
        <p:sp>
          <p:nvSpPr>
            <p:cNvPr id="52" name="禁止符 51"/>
            <p:cNvSpPr/>
            <p:nvPr/>
          </p:nvSpPr>
          <p:spPr>
            <a:xfrm>
              <a:off x="1187624" y="1540167"/>
              <a:ext cx="432048" cy="432048"/>
            </a:xfrm>
            <a:prstGeom prst="noSmoking">
              <a:avLst/>
            </a:prstGeom>
            <a:solidFill>
              <a:srgbClr val="FF33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nvGrpSpPr>
            <p:cNvPr id="65" name="组合 64"/>
            <p:cNvGrpSpPr/>
            <p:nvPr/>
          </p:nvGrpSpPr>
          <p:grpSpPr>
            <a:xfrm>
              <a:off x="2051720" y="2060848"/>
              <a:ext cx="1224135" cy="1155178"/>
              <a:chOff x="1763687" y="3573463"/>
              <a:chExt cx="1224135" cy="1155178"/>
            </a:xfrm>
          </p:grpSpPr>
          <p:sp>
            <p:nvSpPr>
              <p:cNvPr id="66" name="Line 37"/>
              <p:cNvSpPr>
                <a:spLocks noChangeShapeType="1"/>
              </p:cNvSpPr>
              <p:nvPr/>
            </p:nvSpPr>
            <p:spPr bwMode="auto">
              <a:xfrm flipH="1" flipV="1">
                <a:off x="2338388" y="3573463"/>
                <a:ext cx="1587" cy="64770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67" name="Line 68"/>
              <p:cNvSpPr>
                <a:spLocks noChangeShapeType="1"/>
              </p:cNvSpPr>
              <p:nvPr/>
            </p:nvSpPr>
            <p:spPr bwMode="auto">
              <a:xfrm>
                <a:off x="2123728" y="4221087"/>
                <a:ext cx="347" cy="506487"/>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68" name="Line 164"/>
              <p:cNvSpPr>
                <a:spLocks noChangeShapeType="1"/>
              </p:cNvSpPr>
              <p:nvPr/>
            </p:nvSpPr>
            <p:spPr bwMode="auto">
              <a:xfrm flipH="1">
                <a:off x="2555776" y="4221088"/>
                <a:ext cx="0" cy="507553"/>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69" name="Line 68"/>
              <p:cNvSpPr>
                <a:spLocks noChangeShapeType="1"/>
              </p:cNvSpPr>
              <p:nvPr/>
            </p:nvSpPr>
            <p:spPr bwMode="auto">
              <a:xfrm flipH="1">
                <a:off x="1763687" y="4221089"/>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p>
            </p:txBody>
          </p:sp>
        </p:grpSp>
        <p:grpSp>
          <p:nvGrpSpPr>
            <p:cNvPr id="70" name="组合 69"/>
            <p:cNvGrpSpPr/>
            <p:nvPr/>
          </p:nvGrpSpPr>
          <p:grpSpPr>
            <a:xfrm>
              <a:off x="6372201" y="2087834"/>
              <a:ext cx="1224135" cy="1165225"/>
              <a:chOff x="6084168" y="3600449"/>
              <a:chExt cx="1224135" cy="1165225"/>
            </a:xfrm>
          </p:grpSpPr>
          <p:sp>
            <p:nvSpPr>
              <p:cNvPr id="71" name="Line 40"/>
              <p:cNvSpPr>
                <a:spLocks noChangeShapeType="1"/>
              </p:cNvSpPr>
              <p:nvPr/>
            </p:nvSpPr>
            <p:spPr bwMode="auto">
              <a:xfrm flipV="1">
                <a:off x="6660232" y="3600449"/>
                <a:ext cx="918" cy="692646"/>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72" name="Line 167"/>
              <p:cNvSpPr>
                <a:spLocks noChangeShapeType="1"/>
              </p:cNvSpPr>
              <p:nvPr/>
            </p:nvSpPr>
            <p:spPr bwMode="auto">
              <a:xfrm>
                <a:off x="6516216" y="4293096"/>
                <a:ext cx="472" cy="399554"/>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73" name="Line 168"/>
              <p:cNvSpPr>
                <a:spLocks noChangeShapeType="1"/>
              </p:cNvSpPr>
              <p:nvPr/>
            </p:nvSpPr>
            <p:spPr bwMode="auto">
              <a:xfrm flipH="1">
                <a:off x="6948264" y="4293096"/>
                <a:ext cx="794" cy="472578"/>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74" name="Line 68"/>
              <p:cNvSpPr>
                <a:spLocks noChangeShapeType="1"/>
              </p:cNvSpPr>
              <p:nvPr/>
            </p:nvSpPr>
            <p:spPr bwMode="auto">
              <a:xfrm flipH="1">
                <a:off x="6084168" y="4293096"/>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grpSp>
        <p:sp>
          <p:nvSpPr>
            <p:cNvPr id="75" name="AutoShape 196"/>
            <p:cNvSpPr>
              <a:spLocks noChangeArrowheads="1"/>
            </p:cNvSpPr>
            <p:nvPr/>
          </p:nvSpPr>
          <p:spPr bwMode="auto">
            <a:xfrm>
              <a:off x="2479675" y="2102520"/>
              <a:ext cx="649288" cy="503238"/>
            </a:xfrm>
            <a:prstGeom prst="star16">
              <a:avLst>
                <a:gd name="adj" fmla="val 37500"/>
              </a:avLst>
            </a:prstGeom>
            <a:solidFill>
              <a:srgbClr val="FF0000"/>
            </a:solidFill>
            <a:ln w="9525">
              <a:solidFill>
                <a:srgbClr val="FF0000"/>
              </a:solidFill>
              <a:miter lim="800000"/>
              <a:headEnd/>
              <a:tailEnd/>
            </a:ln>
          </p:spPr>
          <p:txBody>
            <a:bodyPr wrap="none" anchor="ctr"/>
            <a:lstStyle/>
            <a:p>
              <a:pPr algn="ctr"/>
              <a:r>
                <a:rPr lang="en-US" altLang="zh-CN" sz="700" b="1" dirty="0">
                  <a:solidFill>
                    <a:schemeClr val="bg1"/>
                  </a:solidFill>
                </a:rPr>
                <a:t>ARP </a:t>
              </a:r>
            </a:p>
            <a:p>
              <a:pPr algn="ctr"/>
              <a:r>
                <a:rPr lang="en-US" altLang="zh-CN" sz="700" b="1" dirty="0">
                  <a:solidFill>
                    <a:schemeClr val="bg1"/>
                  </a:solidFill>
                </a:rPr>
                <a:t>Proxy</a:t>
              </a:r>
            </a:p>
          </p:txBody>
        </p:sp>
        <p:sp>
          <p:nvSpPr>
            <p:cNvPr id="76" name="AutoShape 198"/>
            <p:cNvSpPr>
              <a:spLocks noChangeArrowheads="1"/>
            </p:cNvSpPr>
            <p:nvPr/>
          </p:nvSpPr>
          <p:spPr bwMode="auto">
            <a:xfrm>
              <a:off x="6407150" y="2088233"/>
              <a:ext cx="649288" cy="503237"/>
            </a:xfrm>
            <a:prstGeom prst="star16">
              <a:avLst>
                <a:gd name="adj" fmla="val 37500"/>
              </a:avLst>
            </a:prstGeom>
            <a:solidFill>
              <a:srgbClr val="FF0000"/>
            </a:solidFill>
            <a:ln w="9525">
              <a:solidFill>
                <a:srgbClr val="FF0000"/>
              </a:solidFill>
              <a:miter lim="800000"/>
              <a:headEnd/>
              <a:tailEnd/>
            </a:ln>
          </p:spPr>
          <p:txBody>
            <a:bodyPr wrap="none" anchor="ctr"/>
            <a:lstStyle/>
            <a:p>
              <a:pPr algn="ctr"/>
              <a:r>
                <a:rPr lang="en-US" altLang="zh-CN" sz="700" b="1" dirty="0">
                  <a:solidFill>
                    <a:schemeClr val="bg1"/>
                  </a:solidFill>
                </a:rPr>
                <a:t>ARP </a:t>
              </a:r>
            </a:p>
            <a:p>
              <a:pPr algn="ctr"/>
              <a:r>
                <a:rPr lang="en-US" altLang="zh-CN" sz="700" b="1" dirty="0">
                  <a:solidFill>
                    <a:schemeClr val="bg1"/>
                  </a:solidFill>
                </a:rPr>
                <a:t>Proxy</a:t>
              </a:r>
            </a:p>
          </p:txBody>
        </p:sp>
        <p:grpSp>
          <p:nvGrpSpPr>
            <p:cNvPr id="14" name="Group 16"/>
            <p:cNvGrpSpPr>
              <a:grpSpLocks/>
            </p:cNvGrpSpPr>
            <p:nvPr/>
          </p:nvGrpSpPr>
          <p:grpSpPr bwMode="auto">
            <a:xfrm>
              <a:off x="2162175" y="1535783"/>
              <a:ext cx="1163638" cy="676275"/>
              <a:chOff x="3593" y="4294"/>
              <a:chExt cx="733" cy="426"/>
            </a:xfrm>
          </p:grpSpPr>
          <p:pic>
            <p:nvPicPr>
              <p:cNvPr id="15" name="Picture 17"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16" name="Text Box 18"/>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a:solidFill>
                      <a:schemeClr val="bg1"/>
                    </a:solidFill>
                    <a:latin typeface="FrutigerNext LT BlackCn" pitchFamily="34" charset="0"/>
                    <a:ea typeface="ＭＳ Ｐゴシック" pitchFamily="34" charset="-128"/>
                  </a:rPr>
                  <a:t>PE-1</a:t>
                </a:r>
              </a:p>
            </p:txBody>
          </p:sp>
        </p:grpSp>
        <p:pic>
          <p:nvPicPr>
            <p:cNvPr id="11" name="Picture 159" descr="07"/>
            <p:cNvPicPr>
              <a:picLocks noChangeAspect="1" noChangeArrowheads="1"/>
            </p:cNvPicPr>
            <p:nvPr/>
          </p:nvPicPr>
          <p:blipFill>
            <a:blip r:embed="rId4" cstate="print"/>
            <a:srcRect/>
            <a:stretch>
              <a:fillRect/>
            </a:stretch>
          </p:blipFill>
          <p:spPr bwMode="auto">
            <a:xfrm>
              <a:off x="6910388" y="3035965"/>
              <a:ext cx="542925" cy="719138"/>
            </a:xfrm>
            <a:prstGeom prst="rect">
              <a:avLst/>
            </a:prstGeom>
            <a:noFill/>
            <a:ln w="9525">
              <a:noFill/>
              <a:miter lim="800000"/>
              <a:headEnd/>
              <a:tailEnd/>
            </a:ln>
          </p:spPr>
        </p:pic>
        <p:pic>
          <p:nvPicPr>
            <p:cNvPr id="10" name="Picture 158" descr="07"/>
            <p:cNvPicPr>
              <a:picLocks noChangeAspect="1" noChangeArrowheads="1"/>
            </p:cNvPicPr>
            <p:nvPr/>
          </p:nvPicPr>
          <p:blipFill>
            <a:blip r:embed="rId4" cstate="print"/>
            <a:srcRect/>
            <a:stretch>
              <a:fillRect/>
            </a:stretch>
          </p:blipFill>
          <p:spPr bwMode="auto">
            <a:xfrm>
              <a:off x="6478588" y="3035965"/>
              <a:ext cx="542925" cy="719138"/>
            </a:xfrm>
            <a:prstGeom prst="rect">
              <a:avLst/>
            </a:prstGeom>
            <a:noFill/>
            <a:ln w="9525">
              <a:noFill/>
              <a:miter lim="800000"/>
              <a:headEnd/>
              <a:tailEnd/>
            </a:ln>
          </p:spPr>
        </p:pic>
        <p:pic>
          <p:nvPicPr>
            <p:cNvPr id="21" name="Picture 97" descr="07"/>
            <p:cNvPicPr>
              <a:picLocks noChangeAspect="1" noChangeArrowheads="1"/>
            </p:cNvPicPr>
            <p:nvPr/>
          </p:nvPicPr>
          <p:blipFill>
            <a:blip r:embed="rId4" cstate="print"/>
            <a:srcRect/>
            <a:stretch>
              <a:fillRect/>
            </a:stretch>
          </p:blipFill>
          <p:spPr bwMode="auto">
            <a:xfrm>
              <a:off x="2517775" y="3070890"/>
              <a:ext cx="542925" cy="719138"/>
            </a:xfrm>
            <a:prstGeom prst="rect">
              <a:avLst/>
            </a:prstGeom>
            <a:noFill/>
            <a:ln w="9525">
              <a:noFill/>
              <a:miter lim="800000"/>
              <a:headEnd/>
              <a:tailEnd/>
            </a:ln>
          </p:spPr>
        </p:pic>
        <p:pic>
          <p:nvPicPr>
            <p:cNvPr id="20" name="Picture 95" descr="07"/>
            <p:cNvPicPr>
              <a:picLocks noChangeAspect="1" noChangeArrowheads="1"/>
            </p:cNvPicPr>
            <p:nvPr/>
          </p:nvPicPr>
          <p:blipFill>
            <a:blip r:embed="rId4" cstate="print"/>
            <a:srcRect/>
            <a:stretch>
              <a:fillRect/>
            </a:stretch>
          </p:blipFill>
          <p:spPr bwMode="auto">
            <a:xfrm>
              <a:off x="2014538" y="3070890"/>
              <a:ext cx="542925" cy="719138"/>
            </a:xfrm>
            <a:prstGeom prst="rect">
              <a:avLst/>
            </a:prstGeom>
            <a:noFill/>
            <a:ln w="9525">
              <a:noFill/>
              <a:miter lim="800000"/>
              <a:headEnd/>
              <a:tailEnd/>
            </a:ln>
          </p:spPr>
        </p:pic>
        <p:grpSp>
          <p:nvGrpSpPr>
            <p:cNvPr id="77" name="组合 76"/>
            <p:cNvGrpSpPr/>
            <p:nvPr/>
          </p:nvGrpSpPr>
          <p:grpSpPr>
            <a:xfrm>
              <a:off x="539552" y="1966707"/>
              <a:ext cx="1584325" cy="935732"/>
              <a:chOff x="539552" y="1966707"/>
              <a:chExt cx="1584325" cy="935732"/>
            </a:xfrm>
          </p:grpSpPr>
          <p:grpSp>
            <p:nvGrpSpPr>
              <p:cNvPr id="42" name="Group 205"/>
              <p:cNvGrpSpPr>
                <a:grpSpLocks/>
              </p:cNvGrpSpPr>
              <p:nvPr/>
            </p:nvGrpSpPr>
            <p:grpSpPr bwMode="auto">
              <a:xfrm>
                <a:off x="539552" y="2254739"/>
                <a:ext cx="1584325" cy="647700"/>
                <a:chOff x="204" y="1888"/>
                <a:chExt cx="998" cy="408"/>
              </a:xfrm>
            </p:grpSpPr>
            <p:sp>
              <p:nvSpPr>
                <p:cNvPr id="43" name="Rectangle 112"/>
                <p:cNvSpPr>
                  <a:spLocks noChangeArrowheads="1"/>
                </p:cNvSpPr>
                <p:nvPr/>
              </p:nvSpPr>
              <p:spPr bwMode="auto">
                <a:xfrm>
                  <a:off x="204" y="1888"/>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dirty="0">
                      <a:ea typeface="宋体" pitchFamily="2" charset="-122"/>
                    </a:rPr>
                    <a:t>IP(A)-&gt;</a:t>
                  </a:r>
                  <a:r>
                    <a:rPr lang="en-US" altLang="zh-CN" sz="1000" b="1" dirty="0">
                      <a:solidFill>
                        <a:srgbClr val="FF0000"/>
                      </a:solidFill>
                      <a:ea typeface="宋体" pitchFamily="2" charset="-122"/>
                    </a:rPr>
                    <a:t>IP</a:t>
                  </a:r>
                  <a:r>
                    <a:rPr lang="en-US" altLang="zh-CN" sz="1000" b="1" dirty="0" smtClean="0">
                      <a:solidFill>
                        <a:srgbClr val="FF0000"/>
                      </a:solidFill>
                      <a:ea typeface="宋体" pitchFamily="2" charset="-122"/>
                    </a:rPr>
                    <a:t>(?)</a:t>
                  </a:r>
                  <a:endParaRPr lang="en-US" altLang="zh-CN" sz="1000" b="1" dirty="0">
                    <a:solidFill>
                      <a:srgbClr val="FF0000"/>
                    </a:solidFill>
                    <a:ea typeface="宋体" pitchFamily="2" charset="-122"/>
                  </a:endParaRPr>
                </a:p>
              </p:txBody>
            </p:sp>
            <p:sp>
              <p:nvSpPr>
                <p:cNvPr id="44" name="Rectangle 181"/>
                <p:cNvSpPr>
                  <a:spLocks noChangeArrowheads="1"/>
                </p:cNvSpPr>
                <p:nvPr/>
              </p:nvSpPr>
              <p:spPr bwMode="auto">
                <a:xfrm>
                  <a:off x="204" y="2024"/>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a:ea typeface="宋体" pitchFamily="2" charset="-122"/>
                    </a:rPr>
                    <a:t>VLAN ID</a:t>
                  </a:r>
                </a:p>
              </p:txBody>
            </p:sp>
            <p:sp>
              <p:nvSpPr>
                <p:cNvPr id="45" name="Rectangle 114"/>
                <p:cNvSpPr>
                  <a:spLocks noChangeArrowheads="1"/>
                </p:cNvSpPr>
                <p:nvPr/>
              </p:nvSpPr>
              <p:spPr bwMode="auto">
                <a:xfrm>
                  <a:off x="204" y="2160"/>
                  <a:ext cx="998" cy="136"/>
                </a:xfrm>
                <a:prstGeom prst="rect">
                  <a:avLst/>
                </a:prstGeom>
                <a:solidFill>
                  <a:schemeClr val="bg1"/>
                </a:solidFill>
                <a:ln w="9525">
                  <a:solidFill>
                    <a:schemeClr val="tx1"/>
                  </a:solidFill>
                  <a:miter lim="800000"/>
                  <a:headEnd/>
                  <a:tailEnd/>
                </a:ln>
                <a:effectLst>
                  <a:outerShdw dist="107763" dir="8100000" algn="ctr" rotWithShape="0">
                    <a:schemeClr val="bg2">
                      <a:alpha val="50000"/>
                    </a:schemeClr>
                  </a:outerShdw>
                </a:effectLst>
              </p:spPr>
              <p:txBody>
                <a:bodyPr wrap="none" anchor="ctr"/>
                <a:lstStyle/>
                <a:p>
                  <a:pPr algn="ctr">
                    <a:defRPr/>
                  </a:pPr>
                  <a:r>
                    <a:rPr lang="en-US" altLang="zh-CN" sz="1000" b="1" dirty="0">
                      <a:ea typeface="宋体" pitchFamily="2" charset="-122"/>
                    </a:rPr>
                    <a:t>MAC(A)-&gt;MAC(PE-1)</a:t>
                  </a:r>
                </a:p>
              </p:txBody>
            </p:sp>
          </p:grpSp>
          <p:sp>
            <p:nvSpPr>
              <p:cNvPr id="46" name="Line 165"/>
              <p:cNvSpPr>
                <a:spLocks noChangeShapeType="1"/>
              </p:cNvSpPr>
              <p:nvPr/>
            </p:nvSpPr>
            <p:spPr bwMode="auto">
              <a:xfrm flipV="1">
                <a:off x="1403648" y="1966707"/>
                <a:ext cx="0" cy="288032"/>
              </a:xfrm>
              <a:prstGeom prst="line">
                <a:avLst/>
              </a:prstGeom>
              <a:noFill/>
              <a:ln w="57150">
                <a:solidFill>
                  <a:schemeClr val="tx1"/>
                </a:solidFill>
                <a:round/>
                <a:headEnd/>
                <a:tailEnd type="triangle" w="med" len="med"/>
              </a:ln>
              <a:effectLst>
                <a:outerShdw dist="107763" dir="8100000" algn="ctr" rotWithShape="0">
                  <a:schemeClr val="bg2">
                    <a:alpha val="50000"/>
                  </a:schemeClr>
                </a:outerShdw>
              </a:effectLst>
            </p:spPr>
            <p:txBody>
              <a:bodyPr/>
              <a:lstStyle/>
              <a:p>
                <a:pPr>
                  <a:defRPr/>
                </a:pPr>
                <a:endParaRPr lang="zh-CN" altLang="en-US" sz="1200">
                  <a:ea typeface="宋体" pitchFamily="2" charset="-122"/>
                </a:endParaRPr>
              </a:p>
            </p:txBody>
          </p:sp>
        </p:grpSp>
      </p:grpSp>
    </p:spTree>
  </p:cSld>
  <p:clrMapOvr>
    <a:masterClrMapping/>
  </p:clrMapOvr>
  <p:transition>
    <p:pull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zh-CN" sz="3600" dirty="0" smtClean="0"/>
              <a:t>ARP Broadcast Prevention</a:t>
            </a:r>
          </a:p>
        </p:txBody>
      </p:sp>
      <p:sp>
        <p:nvSpPr>
          <p:cNvPr id="10243" name="Rectangle 3"/>
          <p:cNvSpPr>
            <a:spLocks noGrp="1" noChangeArrowheads="1"/>
          </p:cNvSpPr>
          <p:nvPr>
            <p:ph idx="1"/>
          </p:nvPr>
        </p:nvSpPr>
        <p:spPr>
          <a:xfrm>
            <a:off x="457200" y="4149080"/>
            <a:ext cx="8229600" cy="1977083"/>
          </a:xfrm>
        </p:spPr>
        <p:txBody>
          <a:bodyPr/>
          <a:lstStyle/>
          <a:p>
            <a:pPr eaLnBrk="1" hangingPunct="1"/>
            <a:r>
              <a:rPr lang="en-US" altLang="zh-CN" sz="2000" dirty="0" smtClean="0"/>
              <a:t>No flooding of ARP broadcasts across the IP/MPLS backbone:</a:t>
            </a:r>
          </a:p>
          <a:p>
            <a:pPr lvl="1" eaLnBrk="1" hangingPunct="1"/>
            <a:r>
              <a:rPr lang="en-US" altLang="zh-CN" sz="1800" dirty="0" smtClean="0"/>
              <a:t>For an ARP request for a local CE host, discards it.</a:t>
            </a:r>
          </a:p>
          <a:p>
            <a:pPr lvl="1" eaLnBrk="1" hangingPunct="1"/>
            <a:r>
              <a:rPr lang="en-US" altLang="zh-CN" sz="1800" dirty="0" smtClean="0"/>
              <a:t>For an ARP request for a remote CE host, returns its own MAC as a response.</a:t>
            </a:r>
          </a:p>
          <a:p>
            <a:pPr lvl="1" eaLnBrk="1" hangingPunct="1"/>
            <a:r>
              <a:rPr lang="en-US" altLang="zh-CN" sz="1800" dirty="0" smtClean="0"/>
              <a:t>For an ARP request for an unknown CE host (i.e., no matching host route found), discards it.</a:t>
            </a:r>
            <a:endParaRPr lang="en-US" altLang="zh-CN" sz="2000" dirty="0" smtClean="0"/>
          </a:p>
          <a:p>
            <a:pPr eaLnBrk="1" hangingPunct="1"/>
            <a:endParaRPr lang="en-US" altLang="zh-CN" sz="2800" dirty="0" smtClean="0"/>
          </a:p>
        </p:txBody>
      </p:sp>
      <p:grpSp>
        <p:nvGrpSpPr>
          <p:cNvPr id="73" name="组合 72"/>
          <p:cNvGrpSpPr/>
          <p:nvPr/>
        </p:nvGrpSpPr>
        <p:grpSpPr>
          <a:xfrm>
            <a:off x="1058408" y="1680052"/>
            <a:ext cx="6748332" cy="2283250"/>
            <a:chOff x="25017" y="1412776"/>
            <a:chExt cx="8435415" cy="2854062"/>
          </a:xfrm>
        </p:grpSpPr>
        <p:sp>
          <p:nvSpPr>
            <p:cNvPr id="4" name="Text Box 103"/>
            <p:cNvSpPr txBox="1">
              <a:spLocks noChangeArrowheads="1"/>
            </p:cNvSpPr>
            <p:nvPr/>
          </p:nvSpPr>
          <p:spPr bwMode="auto">
            <a:xfrm>
              <a:off x="1043607" y="2016222"/>
              <a:ext cx="7416825" cy="2250616"/>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8100000" scaled="1"/>
              <a:tileRect/>
            </a:gradFill>
            <a:ln>
              <a:headEnd/>
              <a:tailEnd/>
            </a:ln>
            <a:effectLst>
              <a:glow rad="101600">
                <a:schemeClr val="accent2">
                  <a:satMod val="175000"/>
                  <a:alpha val="40000"/>
                </a:schemeClr>
              </a:glow>
              <a:outerShdw blurRad="40000" dist="20000" dir="5400000" rotWithShape="0">
                <a:srgbClr val="000000">
                  <a:alpha val="38000"/>
                </a:srgbClr>
              </a:outerShdw>
            </a:effectLst>
          </p:spPr>
          <p:style>
            <a:lnRef idx="3">
              <a:schemeClr val="lt1"/>
            </a:lnRef>
            <a:fillRef idx="1">
              <a:schemeClr val="accent2"/>
            </a:fillRef>
            <a:effectRef idx="1">
              <a:schemeClr val="accent2"/>
            </a:effectRef>
            <a:fontRef idx="minor">
              <a:schemeClr val="lt1"/>
            </a:fontRef>
          </p:style>
          <p:txBody>
            <a:bodyPr wrap="square">
              <a:spAutoFit/>
            </a:bodyPr>
            <a:lstStyle/>
            <a:p>
              <a:r>
                <a:rPr lang="en-US" altLang="zh-CN" sz="1000" b="1" dirty="0" smtClean="0"/>
                <a:t>                                                                  </a:t>
              </a:r>
            </a:p>
            <a:p>
              <a:endParaRPr lang="en-US" altLang="zh-CN" sz="1000" b="1" dirty="0" smtClean="0"/>
            </a:p>
            <a:p>
              <a:endParaRPr lang="en-US" altLang="zh-CN" sz="1000" b="1" dirty="0" smtClean="0"/>
            </a:p>
            <a:p>
              <a:r>
                <a:rPr lang="en-US" altLang="zh-CN" sz="1000" b="1" dirty="0" smtClean="0"/>
                <a:t>                                                              </a:t>
              </a:r>
            </a:p>
            <a:p>
              <a:endParaRPr lang="en-US" altLang="zh-CN" sz="1000" b="1" dirty="0" smtClean="0"/>
            </a:p>
            <a:p>
              <a:endParaRPr lang="en-US" altLang="zh-CN" sz="1000" b="1" dirty="0" smtClean="0"/>
            </a:p>
            <a:p>
              <a:endParaRPr lang="en-US" altLang="zh-CN" sz="1000" b="1" dirty="0" smtClean="0"/>
            </a:p>
            <a:p>
              <a:endParaRPr lang="en-US" altLang="zh-CN" sz="1000" b="1" dirty="0" smtClean="0"/>
            </a:p>
            <a:p>
              <a:endParaRPr lang="en-US" altLang="zh-CN" sz="1000" b="1" dirty="0" smtClean="0"/>
            </a:p>
            <a:p>
              <a:endParaRPr lang="en-US" altLang="zh-CN" sz="1000" b="1" dirty="0" smtClean="0"/>
            </a:p>
            <a:p>
              <a:pPr algn="ctr"/>
              <a:r>
                <a:rPr lang="en-US" altLang="zh-CN" sz="1100" b="1" dirty="0" smtClean="0">
                  <a:solidFill>
                    <a:schemeClr val="tx1"/>
                  </a:solidFill>
                </a:rPr>
                <a:t>VPN Subnet: 1.1.0.0/16</a:t>
              </a:r>
              <a:endParaRPr lang="en-US" altLang="zh-CN" sz="1000" b="1" dirty="0">
                <a:solidFill>
                  <a:schemeClr val="tx1"/>
                </a:solidFill>
              </a:endParaRPr>
            </a:p>
          </p:txBody>
        </p:sp>
        <p:sp>
          <p:nvSpPr>
            <p:cNvPr id="5" name="Oval 203"/>
            <p:cNvSpPr>
              <a:spLocks noChangeArrowheads="1"/>
            </p:cNvSpPr>
            <p:nvPr/>
          </p:nvSpPr>
          <p:spPr bwMode="auto">
            <a:xfrm>
              <a:off x="5686425" y="2132683"/>
              <a:ext cx="2520950" cy="2016397"/>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solidFill>
                  <a:schemeClr val="lt1"/>
                </a:solidFill>
                <a:latin typeface="+mn-lt"/>
                <a:ea typeface="+mn-ea"/>
              </a:endParaRPr>
            </a:p>
          </p:txBody>
        </p:sp>
        <p:grpSp>
          <p:nvGrpSpPr>
            <p:cNvPr id="6" name="Group 4"/>
            <p:cNvGrpSpPr>
              <a:grpSpLocks/>
            </p:cNvGrpSpPr>
            <p:nvPr/>
          </p:nvGrpSpPr>
          <p:grpSpPr bwMode="auto">
            <a:xfrm>
              <a:off x="2806700" y="1412776"/>
              <a:ext cx="3887788" cy="1008112"/>
              <a:chOff x="755" y="732"/>
              <a:chExt cx="1898" cy="1412"/>
            </a:xfrm>
          </p:grpSpPr>
          <p:sp>
            <p:nvSpPr>
              <p:cNvPr id="7" name="Freeform 5"/>
              <p:cNvSpPr>
                <a:spLocks/>
              </p:cNvSpPr>
              <p:nvPr/>
            </p:nvSpPr>
            <p:spPr bwMode="auto">
              <a:xfrm>
                <a:off x="755" y="774"/>
                <a:ext cx="1898" cy="1370"/>
              </a:xfrm>
              <a:custGeom>
                <a:avLst/>
                <a:gdLst>
                  <a:gd name="T0" fmla="*/ 5824 w 1080"/>
                  <a:gd name="T1" fmla="*/ 2110 h 791"/>
                  <a:gd name="T2" fmla="*/ 5733 w 1080"/>
                  <a:gd name="T3" fmla="*/ 1947 h 791"/>
                  <a:gd name="T4" fmla="*/ 5583 w 1080"/>
                  <a:gd name="T5" fmla="*/ 1812 h 791"/>
                  <a:gd name="T6" fmla="*/ 5606 w 1080"/>
                  <a:gd name="T7" fmla="*/ 1725 h 791"/>
                  <a:gd name="T8" fmla="*/ 5618 w 1080"/>
                  <a:gd name="T9" fmla="*/ 1638 h 791"/>
                  <a:gd name="T10" fmla="*/ 5574 w 1080"/>
                  <a:gd name="T11" fmla="*/ 1406 h 791"/>
                  <a:gd name="T12" fmla="*/ 5239 w 1080"/>
                  <a:gd name="T13" fmla="*/ 1013 h 791"/>
                  <a:gd name="T14" fmla="*/ 4645 w 1080"/>
                  <a:gd name="T15" fmla="*/ 790 h 791"/>
                  <a:gd name="T16" fmla="*/ 4249 w 1080"/>
                  <a:gd name="T17" fmla="*/ 431 h 791"/>
                  <a:gd name="T18" fmla="*/ 3703 w 1080"/>
                  <a:gd name="T19" fmla="*/ 87 h 791"/>
                  <a:gd name="T20" fmla="*/ 2909 w 1080"/>
                  <a:gd name="T21" fmla="*/ 5 h 791"/>
                  <a:gd name="T22" fmla="*/ 2329 w 1080"/>
                  <a:gd name="T23" fmla="*/ 126 h 791"/>
                  <a:gd name="T24" fmla="*/ 1872 w 1080"/>
                  <a:gd name="T25" fmla="*/ 385 h 791"/>
                  <a:gd name="T26" fmla="*/ 1627 w 1080"/>
                  <a:gd name="T27" fmla="*/ 611 h 791"/>
                  <a:gd name="T28" fmla="*/ 1513 w 1080"/>
                  <a:gd name="T29" fmla="*/ 610 h 791"/>
                  <a:gd name="T30" fmla="*/ 1390 w 1080"/>
                  <a:gd name="T31" fmla="*/ 611 h 791"/>
                  <a:gd name="T32" fmla="*/ 796 w 1080"/>
                  <a:gd name="T33" fmla="*/ 733 h 791"/>
                  <a:gd name="T34" fmla="*/ 195 w 1080"/>
                  <a:gd name="T35" fmla="*/ 1114 h 791"/>
                  <a:gd name="T36" fmla="*/ 0 w 1080"/>
                  <a:gd name="T37" fmla="*/ 1640 h 791"/>
                  <a:gd name="T38" fmla="*/ 102 w 1080"/>
                  <a:gd name="T39" fmla="*/ 1931 h 791"/>
                  <a:gd name="T40" fmla="*/ 346 w 1080"/>
                  <a:gd name="T41" fmla="*/ 2177 h 791"/>
                  <a:gd name="T42" fmla="*/ 494 w 1080"/>
                  <a:gd name="T43" fmla="*/ 2357 h 791"/>
                  <a:gd name="T44" fmla="*/ 325 w 1080"/>
                  <a:gd name="T45" fmla="*/ 2549 h 791"/>
                  <a:gd name="T46" fmla="*/ 250 w 1080"/>
                  <a:gd name="T47" fmla="*/ 2769 h 791"/>
                  <a:gd name="T48" fmla="*/ 364 w 1080"/>
                  <a:gd name="T49" fmla="*/ 3107 h 791"/>
                  <a:gd name="T50" fmla="*/ 782 w 1080"/>
                  <a:gd name="T51" fmla="*/ 3384 h 791"/>
                  <a:gd name="T52" fmla="*/ 1399 w 1080"/>
                  <a:gd name="T53" fmla="*/ 3462 h 791"/>
                  <a:gd name="T54" fmla="*/ 1420 w 1080"/>
                  <a:gd name="T55" fmla="*/ 3455 h 791"/>
                  <a:gd name="T56" fmla="*/ 1448 w 1080"/>
                  <a:gd name="T57" fmla="*/ 3455 h 791"/>
                  <a:gd name="T58" fmla="*/ 1460 w 1080"/>
                  <a:gd name="T59" fmla="*/ 3462 h 791"/>
                  <a:gd name="T60" fmla="*/ 1460 w 1080"/>
                  <a:gd name="T61" fmla="*/ 3480 h 791"/>
                  <a:gd name="T62" fmla="*/ 1460 w 1080"/>
                  <a:gd name="T63" fmla="*/ 3500 h 791"/>
                  <a:gd name="T64" fmla="*/ 1569 w 1080"/>
                  <a:gd name="T65" fmla="*/ 3767 h 791"/>
                  <a:gd name="T66" fmla="*/ 1965 w 1080"/>
                  <a:gd name="T67" fmla="*/ 4032 h 791"/>
                  <a:gd name="T68" fmla="*/ 2561 w 1080"/>
                  <a:gd name="T69" fmla="*/ 4103 h 791"/>
                  <a:gd name="T70" fmla="*/ 2981 w 1080"/>
                  <a:gd name="T71" fmla="*/ 4011 h 791"/>
                  <a:gd name="T72" fmla="*/ 3304 w 1080"/>
                  <a:gd name="T73" fmla="*/ 3828 h 791"/>
                  <a:gd name="T74" fmla="*/ 3524 w 1080"/>
                  <a:gd name="T75" fmla="*/ 3693 h 791"/>
                  <a:gd name="T76" fmla="*/ 3749 w 1080"/>
                  <a:gd name="T77" fmla="*/ 3746 h 791"/>
                  <a:gd name="T78" fmla="*/ 3991 w 1080"/>
                  <a:gd name="T79" fmla="*/ 3755 h 791"/>
                  <a:gd name="T80" fmla="*/ 4478 w 1080"/>
                  <a:gd name="T81" fmla="*/ 3668 h 791"/>
                  <a:gd name="T82" fmla="*/ 4917 w 1080"/>
                  <a:gd name="T83" fmla="*/ 3393 h 791"/>
                  <a:gd name="T84" fmla="*/ 5065 w 1080"/>
                  <a:gd name="T85" fmla="*/ 3003 h 791"/>
                  <a:gd name="T86" fmla="*/ 5065 w 1080"/>
                  <a:gd name="T87" fmla="*/ 2976 h 791"/>
                  <a:gd name="T88" fmla="*/ 5060 w 1080"/>
                  <a:gd name="T89" fmla="*/ 2960 h 791"/>
                  <a:gd name="T90" fmla="*/ 5227 w 1080"/>
                  <a:gd name="T91" fmla="*/ 2898 h 791"/>
                  <a:gd name="T92" fmla="*/ 5647 w 1080"/>
                  <a:gd name="T93" fmla="*/ 2676 h 791"/>
                  <a:gd name="T94" fmla="*/ 5847 w 1080"/>
                  <a:gd name="T95" fmla="*/ 2349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80"/>
                  <a:gd name="T145" fmla="*/ 0 h 791"/>
                  <a:gd name="T146" fmla="*/ 1080 w 1080"/>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80" h="791">
                    <a:moveTo>
                      <a:pt x="1079" y="428"/>
                    </a:moveTo>
                    <a:lnTo>
                      <a:pt x="1076" y="417"/>
                    </a:lnTo>
                    <a:lnTo>
                      <a:pt x="1073" y="406"/>
                    </a:lnTo>
                    <a:lnTo>
                      <a:pt x="1069" y="395"/>
                    </a:lnTo>
                    <a:lnTo>
                      <a:pt x="1063" y="385"/>
                    </a:lnTo>
                    <a:lnTo>
                      <a:pt x="1056" y="375"/>
                    </a:lnTo>
                    <a:lnTo>
                      <a:pt x="1048" y="366"/>
                    </a:lnTo>
                    <a:lnTo>
                      <a:pt x="1038" y="358"/>
                    </a:lnTo>
                    <a:lnTo>
                      <a:pt x="1029" y="349"/>
                    </a:lnTo>
                    <a:lnTo>
                      <a:pt x="1030" y="344"/>
                    </a:lnTo>
                    <a:lnTo>
                      <a:pt x="1032" y="339"/>
                    </a:lnTo>
                    <a:lnTo>
                      <a:pt x="1033" y="332"/>
                    </a:lnTo>
                    <a:lnTo>
                      <a:pt x="1034" y="327"/>
                    </a:lnTo>
                    <a:lnTo>
                      <a:pt x="1034" y="320"/>
                    </a:lnTo>
                    <a:lnTo>
                      <a:pt x="1035" y="315"/>
                    </a:lnTo>
                    <a:lnTo>
                      <a:pt x="1035" y="308"/>
                    </a:lnTo>
                    <a:lnTo>
                      <a:pt x="1034" y="302"/>
                    </a:lnTo>
                    <a:lnTo>
                      <a:pt x="1027" y="271"/>
                    </a:lnTo>
                    <a:lnTo>
                      <a:pt x="1013" y="243"/>
                    </a:lnTo>
                    <a:lnTo>
                      <a:pt x="993" y="217"/>
                    </a:lnTo>
                    <a:lnTo>
                      <a:pt x="965" y="195"/>
                    </a:lnTo>
                    <a:lnTo>
                      <a:pt x="934" y="176"/>
                    </a:lnTo>
                    <a:lnTo>
                      <a:pt x="896" y="161"/>
                    </a:lnTo>
                    <a:lnTo>
                      <a:pt x="856" y="152"/>
                    </a:lnTo>
                    <a:lnTo>
                      <a:pt x="812" y="146"/>
                    </a:lnTo>
                    <a:lnTo>
                      <a:pt x="801" y="113"/>
                    </a:lnTo>
                    <a:lnTo>
                      <a:pt x="783" y="83"/>
                    </a:lnTo>
                    <a:lnTo>
                      <a:pt x="756" y="56"/>
                    </a:lnTo>
                    <a:lnTo>
                      <a:pt x="721" y="34"/>
                    </a:lnTo>
                    <a:lnTo>
                      <a:pt x="682" y="17"/>
                    </a:lnTo>
                    <a:lnTo>
                      <a:pt x="636" y="5"/>
                    </a:lnTo>
                    <a:lnTo>
                      <a:pt x="588" y="0"/>
                    </a:lnTo>
                    <a:lnTo>
                      <a:pt x="536" y="1"/>
                    </a:lnTo>
                    <a:lnTo>
                      <a:pt x="498" y="5"/>
                    </a:lnTo>
                    <a:lnTo>
                      <a:pt x="462" y="14"/>
                    </a:lnTo>
                    <a:lnTo>
                      <a:pt x="429" y="24"/>
                    </a:lnTo>
                    <a:lnTo>
                      <a:pt x="397" y="39"/>
                    </a:lnTo>
                    <a:lnTo>
                      <a:pt x="370" y="56"/>
                    </a:lnTo>
                    <a:lnTo>
                      <a:pt x="345" y="74"/>
                    </a:lnTo>
                    <a:lnTo>
                      <a:pt x="324" y="96"/>
                    </a:lnTo>
                    <a:lnTo>
                      <a:pt x="308" y="118"/>
                    </a:lnTo>
                    <a:lnTo>
                      <a:pt x="300" y="118"/>
                    </a:lnTo>
                    <a:lnTo>
                      <a:pt x="294" y="118"/>
                    </a:lnTo>
                    <a:lnTo>
                      <a:pt x="286" y="117"/>
                    </a:lnTo>
                    <a:lnTo>
                      <a:pt x="279" y="117"/>
                    </a:lnTo>
                    <a:lnTo>
                      <a:pt x="271" y="117"/>
                    </a:lnTo>
                    <a:lnTo>
                      <a:pt x="264" y="118"/>
                    </a:lnTo>
                    <a:lnTo>
                      <a:pt x="256" y="118"/>
                    </a:lnTo>
                    <a:lnTo>
                      <a:pt x="248" y="118"/>
                    </a:lnTo>
                    <a:lnTo>
                      <a:pt x="196" y="127"/>
                    </a:lnTo>
                    <a:lnTo>
                      <a:pt x="147" y="141"/>
                    </a:lnTo>
                    <a:lnTo>
                      <a:pt x="104" y="160"/>
                    </a:lnTo>
                    <a:lnTo>
                      <a:pt x="67" y="185"/>
                    </a:lnTo>
                    <a:lnTo>
                      <a:pt x="36" y="214"/>
                    </a:lnTo>
                    <a:lnTo>
                      <a:pt x="15" y="245"/>
                    </a:lnTo>
                    <a:lnTo>
                      <a:pt x="3" y="280"/>
                    </a:lnTo>
                    <a:lnTo>
                      <a:pt x="0" y="316"/>
                    </a:lnTo>
                    <a:lnTo>
                      <a:pt x="3" y="335"/>
                    </a:lnTo>
                    <a:lnTo>
                      <a:pt x="9" y="355"/>
                    </a:lnTo>
                    <a:lnTo>
                      <a:pt x="19" y="372"/>
                    </a:lnTo>
                    <a:lnTo>
                      <a:pt x="31" y="390"/>
                    </a:lnTo>
                    <a:lnTo>
                      <a:pt x="46" y="405"/>
                    </a:lnTo>
                    <a:lnTo>
                      <a:pt x="64" y="419"/>
                    </a:lnTo>
                    <a:lnTo>
                      <a:pt x="83" y="432"/>
                    </a:lnTo>
                    <a:lnTo>
                      <a:pt x="105" y="443"/>
                    </a:lnTo>
                    <a:lnTo>
                      <a:pt x="91" y="454"/>
                    </a:lnTo>
                    <a:lnTo>
                      <a:pt x="79" y="466"/>
                    </a:lnTo>
                    <a:lnTo>
                      <a:pt x="69" y="478"/>
                    </a:lnTo>
                    <a:lnTo>
                      <a:pt x="60" y="491"/>
                    </a:lnTo>
                    <a:lnTo>
                      <a:pt x="54" y="505"/>
                    </a:lnTo>
                    <a:lnTo>
                      <a:pt x="49" y="518"/>
                    </a:lnTo>
                    <a:lnTo>
                      <a:pt x="46" y="533"/>
                    </a:lnTo>
                    <a:lnTo>
                      <a:pt x="47" y="547"/>
                    </a:lnTo>
                    <a:lnTo>
                      <a:pt x="53" y="574"/>
                    </a:lnTo>
                    <a:lnTo>
                      <a:pt x="67" y="598"/>
                    </a:lnTo>
                    <a:lnTo>
                      <a:pt x="88" y="620"/>
                    </a:lnTo>
                    <a:lnTo>
                      <a:pt x="114" y="637"/>
                    </a:lnTo>
                    <a:lnTo>
                      <a:pt x="144" y="651"/>
                    </a:lnTo>
                    <a:lnTo>
                      <a:pt x="179" y="661"/>
                    </a:lnTo>
                    <a:lnTo>
                      <a:pt x="217" y="666"/>
                    </a:lnTo>
                    <a:lnTo>
                      <a:pt x="258" y="666"/>
                    </a:lnTo>
                    <a:lnTo>
                      <a:pt x="259" y="666"/>
                    </a:lnTo>
                    <a:lnTo>
                      <a:pt x="260" y="666"/>
                    </a:lnTo>
                    <a:lnTo>
                      <a:pt x="262" y="665"/>
                    </a:lnTo>
                    <a:lnTo>
                      <a:pt x="264" y="665"/>
                    </a:lnTo>
                    <a:lnTo>
                      <a:pt x="265" y="665"/>
                    </a:lnTo>
                    <a:lnTo>
                      <a:pt x="267" y="665"/>
                    </a:lnTo>
                    <a:lnTo>
                      <a:pt x="268" y="665"/>
                    </a:lnTo>
                    <a:lnTo>
                      <a:pt x="269" y="665"/>
                    </a:lnTo>
                    <a:lnTo>
                      <a:pt x="269" y="666"/>
                    </a:lnTo>
                    <a:lnTo>
                      <a:pt x="269" y="667"/>
                    </a:lnTo>
                    <a:lnTo>
                      <a:pt x="269" y="669"/>
                    </a:lnTo>
                    <a:lnTo>
                      <a:pt x="269" y="670"/>
                    </a:lnTo>
                    <a:lnTo>
                      <a:pt x="269" y="672"/>
                    </a:lnTo>
                    <a:lnTo>
                      <a:pt x="269" y="673"/>
                    </a:lnTo>
                    <a:lnTo>
                      <a:pt x="269" y="674"/>
                    </a:lnTo>
                    <a:lnTo>
                      <a:pt x="269" y="676"/>
                    </a:lnTo>
                    <a:lnTo>
                      <a:pt x="275" y="701"/>
                    </a:lnTo>
                    <a:lnTo>
                      <a:pt x="289" y="725"/>
                    </a:lnTo>
                    <a:lnTo>
                      <a:pt x="308" y="745"/>
                    </a:lnTo>
                    <a:lnTo>
                      <a:pt x="333" y="762"/>
                    </a:lnTo>
                    <a:lnTo>
                      <a:pt x="362" y="776"/>
                    </a:lnTo>
                    <a:lnTo>
                      <a:pt x="396" y="785"/>
                    </a:lnTo>
                    <a:lnTo>
                      <a:pt x="433" y="790"/>
                    </a:lnTo>
                    <a:lnTo>
                      <a:pt x="472" y="790"/>
                    </a:lnTo>
                    <a:lnTo>
                      <a:pt x="499" y="786"/>
                    </a:lnTo>
                    <a:lnTo>
                      <a:pt x="524" y="780"/>
                    </a:lnTo>
                    <a:lnTo>
                      <a:pt x="549" y="772"/>
                    </a:lnTo>
                    <a:lnTo>
                      <a:pt x="571" y="762"/>
                    </a:lnTo>
                    <a:lnTo>
                      <a:pt x="592" y="750"/>
                    </a:lnTo>
                    <a:lnTo>
                      <a:pt x="609" y="737"/>
                    </a:lnTo>
                    <a:lnTo>
                      <a:pt x="624" y="722"/>
                    </a:lnTo>
                    <a:lnTo>
                      <a:pt x="636" y="707"/>
                    </a:lnTo>
                    <a:lnTo>
                      <a:pt x="649" y="711"/>
                    </a:lnTo>
                    <a:lnTo>
                      <a:pt x="662" y="715"/>
                    </a:lnTo>
                    <a:lnTo>
                      <a:pt x="676" y="718"/>
                    </a:lnTo>
                    <a:lnTo>
                      <a:pt x="691" y="721"/>
                    </a:lnTo>
                    <a:lnTo>
                      <a:pt x="705" y="722"/>
                    </a:lnTo>
                    <a:lnTo>
                      <a:pt x="720" y="723"/>
                    </a:lnTo>
                    <a:lnTo>
                      <a:pt x="735" y="723"/>
                    </a:lnTo>
                    <a:lnTo>
                      <a:pt x="751" y="722"/>
                    </a:lnTo>
                    <a:lnTo>
                      <a:pt x="789" y="717"/>
                    </a:lnTo>
                    <a:lnTo>
                      <a:pt x="825" y="706"/>
                    </a:lnTo>
                    <a:lnTo>
                      <a:pt x="857" y="692"/>
                    </a:lnTo>
                    <a:lnTo>
                      <a:pt x="884" y="673"/>
                    </a:lnTo>
                    <a:lnTo>
                      <a:pt x="906" y="653"/>
                    </a:lnTo>
                    <a:lnTo>
                      <a:pt x="922" y="630"/>
                    </a:lnTo>
                    <a:lnTo>
                      <a:pt x="932" y="604"/>
                    </a:lnTo>
                    <a:lnTo>
                      <a:pt x="933" y="578"/>
                    </a:lnTo>
                    <a:lnTo>
                      <a:pt x="933" y="577"/>
                    </a:lnTo>
                    <a:lnTo>
                      <a:pt x="933" y="575"/>
                    </a:lnTo>
                    <a:lnTo>
                      <a:pt x="933" y="573"/>
                    </a:lnTo>
                    <a:lnTo>
                      <a:pt x="933" y="572"/>
                    </a:lnTo>
                    <a:lnTo>
                      <a:pt x="932" y="571"/>
                    </a:lnTo>
                    <a:lnTo>
                      <a:pt x="932" y="570"/>
                    </a:lnTo>
                    <a:lnTo>
                      <a:pt x="932" y="569"/>
                    </a:lnTo>
                    <a:lnTo>
                      <a:pt x="932" y="567"/>
                    </a:lnTo>
                    <a:lnTo>
                      <a:pt x="963" y="558"/>
                    </a:lnTo>
                    <a:lnTo>
                      <a:pt x="993" y="546"/>
                    </a:lnTo>
                    <a:lnTo>
                      <a:pt x="1019" y="532"/>
                    </a:lnTo>
                    <a:lnTo>
                      <a:pt x="1040" y="515"/>
                    </a:lnTo>
                    <a:lnTo>
                      <a:pt x="1058" y="495"/>
                    </a:lnTo>
                    <a:lnTo>
                      <a:pt x="1070" y="473"/>
                    </a:lnTo>
                    <a:lnTo>
                      <a:pt x="1077" y="452"/>
                    </a:lnTo>
                    <a:lnTo>
                      <a:pt x="1079" y="428"/>
                    </a:lnTo>
                  </a:path>
                </a:pathLst>
              </a:custGeom>
              <a:solidFill>
                <a:srgbClr val="006699"/>
              </a:solidFill>
              <a:ln w="19050" cap="rnd" cmpd="sng">
                <a:solidFill>
                  <a:srgbClr val="006699"/>
                </a:solidFill>
                <a:round/>
                <a:headEnd/>
                <a:tailEnd/>
              </a:ln>
            </p:spPr>
            <p:txBody>
              <a:bodyPr/>
              <a:lstStyle/>
              <a:p>
                <a:endParaRPr lang="zh-CN" altLang="en-US" sz="1200"/>
              </a:p>
            </p:txBody>
          </p:sp>
          <p:sp>
            <p:nvSpPr>
              <p:cNvPr id="8" name="Freeform 6"/>
              <p:cNvSpPr>
                <a:spLocks/>
              </p:cNvSpPr>
              <p:nvPr/>
            </p:nvSpPr>
            <p:spPr bwMode="auto">
              <a:xfrm>
                <a:off x="759" y="732"/>
                <a:ext cx="1894" cy="1369"/>
              </a:xfrm>
              <a:custGeom>
                <a:avLst/>
                <a:gdLst>
                  <a:gd name="T0" fmla="*/ 5812 w 1078"/>
                  <a:gd name="T1" fmla="*/ 2099 h 791"/>
                  <a:gd name="T2" fmla="*/ 5722 w 1078"/>
                  <a:gd name="T3" fmla="*/ 1938 h 791"/>
                  <a:gd name="T4" fmla="*/ 5570 w 1078"/>
                  <a:gd name="T5" fmla="*/ 1809 h 791"/>
                  <a:gd name="T6" fmla="*/ 5591 w 1078"/>
                  <a:gd name="T7" fmla="*/ 1722 h 791"/>
                  <a:gd name="T8" fmla="*/ 5603 w 1078"/>
                  <a:gd name="T9" fmla="*/ 1627 h 791"/>
                  <a:gd name="T10" fmla="*/ 5570 w 1078"/>
                  <a:gd name="T11" fmla="*/ 1405 h 791"/>
                  <a:gd name="T12" fmla="*/ 5232 w 1078"/>
                  <a:gd name="T13" fmla="*/ 1007 h 791"/>
                  <a:gd name="T14" fmla="*/ 4630 w 1078"/>
                  <a:gd name="T15" fmla="*/ 782 h 791"/>
                  <a:gd name="T16" fmla="*/ 4236 w 1078"/>
                  <a:gd name="T17" fmla="*/ 426 h 791"/>
                  <a:gd name="T18" fmla="*/ 3690 w 1078"/>
                  <a:gd name="T19" fmla="*/ 87 h 791"/>
                  <a:gd name="T20" fmla="*/ 2908 w 1078"/>
                  <a:gd name="T21" fmla="*/ 0 h 791"/>
                  <a:gd name="T22" fmla="*/ 2316 w 1078"/>
                  <a:gd name="T23" fmla="*/ 126 h 791"/>
                  <a:gd name="T24" fmla="*/ 1871 w 1078"/>
                  <a:gd name="T25" fmla="*/ 384 h 791"/>
                  <a:gd name="T26" fmla="*/ 1627 w 1078"/>
                  <a:gd name="T27" fmla="*/ 611 h 791"/>
                  <a:gd name="T28" fmla="*/ 1504 w 1078"/>
                  <a:gd name="T29" fmla="*/ 606 h 791"/>
                  <a:gd name="T30" fmla="*/ 1383 w 1078"/>
                  <a:gd name="T31" fmla="*/ 611 h 791"/>
                  <a:gd name="T32" fmla="*/ 794 w 1078"/>
                  <a:gd name="T33" fmla="*/ 725 h 791"/>
                  <a:gd name="T34" fmla="*/ 195 w 1078"/>
                  <a:gd name="T35" fmla="*/ 1108 h 791"/>
                  <a:gd name="T36" fmla="*/ 0 w 1078"/>
                  <a:gd name="T37" fmla="*/ 1639 h 791"/>
                  <a:gd name="T38" fmla="*/ 98 w 1078"/>
                  <a:gd name="T39" fmla="*/ 1930 h 791"/>
                  <a:gd name="T40" fmla="*/ 337 w 1078"/>
                  <a:gd name="T41" fmla="*/ 2172 h 791"/>
                  <a:gd name="T42" fmla="*/ 494 w 1078"/>
                  <a:gd name="T43" fmla="*/ 2354 h 791"/>
                  <a:gd name="T44" fmla="*/ 322 w 1078"/>
                  <a:gd name="T45" fmla="*/ 2546 h 791"/>
                  <a:gd name="T46" fmla="*/ 249 w 1078"/>
                  <a:gd name="T47" fmla="*/ 2759 h 791"/>
                  <a:gd name="T48" fmla="*/ 358 w 1078"/>
                  <a:gd name="T49" fmla="*/ 3100 h 791"/>
                  <a:gd name="T50" fmla="*/ 775 w 1078"/>
                  <a:gd name="T51" fmla="*/ 3377 h 791"/>
                  <a:gd name="T52" fmla="*/ 1395 w 1078"/>
                  <a:gd name="T53" fmla="*/ 3455 h 791"/>
                  <a:gd name="T54" fmla="*/ 1416 w 1078"/>
                  <a:gd name="T55" fmla="*/ 3448 h 791"/>
                  <a:gd name="T56" fmla="*/ 1439 w 1078"/>
                  <a:gd name="T57" fmla="*/ 3448 h 791"/>
                  <a:gd name="T58" fmla="*/ 1460 w 1078"/>
                  <a:gd name="T59" fmla="*/ 3455 h 791"/>
                  <a:gd name="T60" fmla="*/ 1455 w 1078"/>
                  <a:gd name="T61" fmla="*/ 3475 h 791"/>
                  <a:gd name="T62" fmla="*/ 1460 w 1078"/>
                  <a:gd name="T63" fmla="*/ 3496 h 791"/>
                  <a:gd name="T64" fmla="*/ 1557 w 1078"/>
                  <a:gd name="T65" fmla="*/ 3754 h 791"/>
                  <a:gd name="T66" fmla="*/ 1963 w 1078"/>
                  <a:gd name="T67" fmla="*/ 4017 h 791"/>
                  <a:gd name="T68" fmla="*/ 2556 w 1078"/>
                  <a:gd name="T69" fmla="*/ 4095 h 791"/>
                  <a:gd name="T70" fmla="*/ 2973 w 1078"/>
                  <a:gd name="T71" fmla="*/ 4001 h 791"/>
                  <a:gd name="T72" fmla="*/ 3303 w 1078"/>
                  <a:gd name="T73" fmla="*/ 3821 h 791"/>
                  <a:gd name="T74" fmla="*/ 3516 w 1078"/>
                  <a:gd name="T75" fmla="*/ 3688 h 791"/>
                  <a:gd name="T76" fmla="*/ 3739 w 1078"/>
                  <a:gd name="T77" fmla="*/ 3731 h 791"/>
                  <a:gd name="T78" fmla="*/ 3985 w 1078"/>
                  <a:gd name="T79" fmla="*/ 3747 h 791"/>
                  <a:gd name="T80" fmla="*/ 4473 w 1078"/>
                  <a:gd name="T81" fmla="*/ 3660 h 791"/>
                  <a:gd name="T82" fmla="*/ 4909 w 1078"/>
                  <a:gd name="T83" fmla="*/ 3385 h 791"/>
                  <a:gd name="T84" fmla="*/ 5053 w 1078"/>
                  <a:gd name="T85" fmla="*/ 2996 h 791"/>
                  <a:gd name="T86" fmla="*/ 5049 w 1078"/>
                  <a:gd name="T87" fmla="*/ 2972 h 791"/>
                  <a:gd name="T88" fmla="*/ 5049 w 1078"/>
                  <a:gd name="T89" fmla="*/ 2951 h 791"/>
                  <a:gd name="T90" fmla="*/ 5223 w 1078"/>
                  <a:gd name="T91" fmla="*/ 2894 h 791"/>
                  <a:gd name="T92" fmla="*/ 5633 w 1078"/>
                  <a:gd name="T93" fmla="*/ 2660 h 791"/>
                  <a:gd name="T94" fmla="*/ 5831 w 1078"/>
                  <a:gd name="T95" fmla="*/ 2333 h 7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78"/>
                  <a:gd name="T145" fmla="*/ 0 h 791"/>
                  <a:gd name="T146" fmla="*/ 1078 w 1078"/>
                  <a:gd name="T147" fmla="*/ 791 h 7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78" h="791">
                    <a:moveTo>
                      <a:pt x="1077" y="428"/>
                    </a:moveTo>
                    <a:lnTo>
                      <a:pt x="1075" y="416"/>
                    </a:lnTo>
                    <a:lnTo>
                      <a:pt x="1072" y="405"/>
                    </a:lnTo>
                    <a:lnTo>
                      <a:pt x="1068" y="395"/>
                    </a:lnTo>
                    <a:lnTo>
                      <a:pt x="1062" y="384"/>
                    </a:lnTo>
                    <a:lnTo>
                      <a:pt x="1055" y="374"/>
                    </a:lnTo>
                    <a:lnTo>
                      <a:pt x="1046" y="366"/>
                    </a:lnTo>
                    <a:lnTo>
                      <a:pt x="1037" y="357"/>
                    </a:lnTo>
                    <a:lnTo>
                      <a:pt x="1027" y="349"/>
                    </a:lnTo>
                    <a:lnTo>
                      <a:pt x="1029" y="344"/>
                    </a:lnTo>
                    <a:lnTo>
                      <a:pt x="1030" y="337"/>
                    </a:lnTo>
                    <a:lnTo>
                      <a:pt x="1031" y="332"/>
                    </a:lnTo>
                    <a:lnTo>
                      <a:pt x="1032" y="325"/>
                    </a:lnTo>
                    <a:lnTo>
                      <a:pt x="1033" y="320"/>
                    </a:lnTo>
                    <a:lnTo>
                      <a:pt x="1033" y="314"/>
                    </a:lnTo>
                    <a:lnTo>
                      <a:pt x="1033" y="307"/>
                    </a:lnTo>
                    <a:lnTo>
                      <a:pt x="1033" y="302"/>
                    </a:lnTo>
                    <a:lnTo>
                      <a:pt x="1027" y="271"/>
                    </a:lnTo>
                    <a:lnTo>
                      <a:pt x="1012" y="242"/>
                    </a:lnTo>
                    <a:lnTo>
                      <a:pt x="992" y="217"/>
                    </a:lnTo>
                    <a:lnTo>
                      <a:pt x="965" y="194"/>
                    </a:lnTo>
                    <a:lnTo>
                      <a:pt x="932" y="176"/>
                    </a:lnTo>
                    <a:lnTo>
                      <a:pt x="895" y="161"/>
                    </a:lnTo>
                    <a:lnTo>
                      <a:pt x="854" y="151"/>
                    </a:lnTo>
                    <a:lnTo>
                      <a:pt x="811" y="146"/>
                    </a:lnTo>
                    <a:lnTo>
                      <a:pt x="801" y="113"/>
                    </a:lnTo>
                    <a:lnTo>
                      <a:pt x="781" y="82"/>
                    </a:lnTo>
                    <a:lnTo>
                      <a:pt x="754" y="56"/>
                    </a:lnTo>
                    <a:lnTo>
                      <a:pt x="720" y="34"/>
                    </a:lnTo>
                    <a:lnTo>
                      <a:pt x="680" y="17"/>
                    </a:lnTo>
                    <a:lnTo>
                      <a:pt x="636" y="5"/>
                    </a:lnTo>
                    <a:lnTo>
                      <a:pt x="587" y="0"/>
                    </a:lnTo>
                    <a:lnTo>
                      <a:pt x="536" y="0"/>
                    </a:lnTo>
                    <a:lnTo>
                      <a:pt x="498" y="5"/>
                    </a:lnTo>
                    <a:lnTo>
                      <a:pt x="461" y="14"/>
                    </a:lnTo>
                    <a:lnTo>
                      <a:pt x="427" y="24"/>
                    </a:lnTo>
                    <a:lnTo>
                      <a:pt x="397" y="39"/>
                    </a:lnTo>
                    <a:lnTo>
                      <a:pt x="369" y="56"/>
                    </a:lnTo>
                    <a:lnTo>
                      <a:pt x="345" y="74"/>
                    </a:lnTo>
                    <a:lnTo>
                      <a:pt x="324" y="95"/>
                    </a:lnTo>
                    <a:lnTo>
                      <a:pt x="308" y="118"/>
                    </a:lnTo>
                    <a:lnTo>
                      <a:pt x="300" y="118"/>
                    </a:lnTo>
                    <a:lnTo>
                      <a:pt x="293" y="117"/>
                    </a:lnTo>
                    <a:lnTo>
                      <a:pt x="285" y="117"/>
                    </a:lnTo>
                    <a:lnTo>
                      <a:pt x="277" y="117"/>
                    </a:lnTo>
                    <a:lnTo>
                      <a:pt x="270" y="117"/>
                    </a:lnTo>
                    <a:lnTo>
                      <a:pt x="263" y="117"/>
                    </a:lnTo>
                    <a:lnTo>
                      <a:pt x="255" y="118"/>
                    </a:lnTo>
                    <a:lnTo>
                      <a:pt x="248" y="118"/>
                    </a:lnTo>
                    <a:lnTo>
                      <a:pt x="195" y="126"/>
                    </a:lnTo>
                    <a:lnTo>
                      <a:pt x="146" y="140"/>
                    </a:lnTo>
                    <a:lnTo>
                      <a:pt x="104" y="160"/>
                    </a:lnTo>
                    <a:lnTo>
                      <a:pt x="66" y="184"/>
                    </a:lnTo>
                    <a:lnTo>
                      <a:pt x="36" y="214"/>
                    </a:lnTo>
                    <a:lnTo>
                      <a:pt x="15" y="245"/>
                    </a:lnTo>
                    <a:lnTo>
                      <a:pt x="2" y="279"/>
                    </a:lnTo>
                    <a:lnTo>
                      <a:pt x="0" y="316"/>
                    </a:lnTo>
                    <a:lnTo>
                      <a:pt x="3" y="335"/>
                    </a:lnTo>
                    <a:lnTo>
                      <a:pt x="9" y="354"/>
                    </a:lnTo>
                    <a:lnTo>
                      <a:pt x="18" y="372"/>
                    </a:lnTo>
                    <a:lnTo>
                      <a:pt x="31" y="389"/>
                    </a:lnTo>
                    <a:lnTo>
                      <a:pt x="45" y="405"/>
                    </a:lnTo>
                    <a:lnTo>
                      <a:pt x="62" y="419"/>
                    </a:lnTo>
                    <a:lnTo>
                      <a:pt x="82" y="432"/>
                    </a:lnTo>
                    <a:lnTo>
                      <a:pt x="104" y="443"/>
                    </a:lnTo>
                    <a:lnTo>
                      <a:pt x="91" y="454"/>
                    </a:lnTo>
                    <a:lnTo>
                      <a:pt x="79" y="466"/>
                    </a:lnTo>
                    <a:lnTo>
                      <a:pt x="68" y="478"/>
                    </a:lnTo>
                    <a:lnTo>
                      <a:pt x="59" y="491"/>
                    </a:lnTo>
                    <a:lnTo>
                      <a:pt x="53" y="504"/>
                    </a:lnTo>
                    <a:lnTo>
                      <a:pt x="48" y="518"/>
                    </a:lnTo>
                    <a:lnTo>
                      <a:pt x="46" y="532"/>
                    </a:lnTo>
                    <a:lnTo>
                      <a:pt x="46" y="547"/>
                    </a:lnTo>
                    <a:lnTo>
                      <a:pt x="53" y="573"/>
                    </a:lnTo>
                    <a:lnTo>
                      <a:pt x="66" y="598"/>
                    </a:lnTo>
                    <a:lnTo>
                      <a:pt x="86" y="619"/>
                    </a:lnTo>
                    <a:lnTo>
                      <a:pt x="112" y="637"/>
                    </a:lnTo>
                    <a:lnTo>
                      <a:pt x="143" y="651"/>
                    </a:lnTo>
                    <a:lnTo>
                      <a:pt x="179" y="661"/>
                    </a:lnTo>
                    <a:lnTo>
                      <a:pt x="217" y="666"/>
                    </a:lnTo>
                    <a:lnTo>
                      <a:pt x="257" y="666"/>
                    </a:lnTo>
                    <a:lnTo>
                      <a:pt x="258" y="665"/>
                    </a:lnTo>
                    <a:lnTo>
                      <a:pt x="260" y="665"/>
                    </a:lnTo>
                    <a:lnTo>
                      <a:pt x="261" y="665"/>
                    </a:lnTo>
                    <a:lnTo>
                      <a:pt x="262" y="665"/>
                    </a:lnTo>
                    <a:lnTo>
                      <a:pt x="264" y="665"/>
                    </a:lnTo>
                    <a:lnTo>
                      <a:pt x="265" y="665"/>
                    </a:lnTo>
                    <a:lnTo>
                      <a:pt x="267" y="665"/>
                    </a:lnTo>
                    <a:lnTo>
                      <a:pt x="269" y="663"/>
                    </a:lnTo>
                    <a:lnTo>
                      <a:pt x="269" y="666"/>
                    </a:lnTo>
                    <a:lnTo>
                      <a:pt x="268" y="667"/>
                    </a:lnTo>
                    <a:lnTo>
                      <a:pt x="268" y="668"/>
                    </a:lnTo>
                    <a:lnTo>
                      <a:pt x="268" y="670"/>
                    </a:lnTo>
                    <a:lnTo>
                      <a:pt x="268" y="671"/>
                    </a:lnTo>
                    <a:lnTo>
                      <a:pt x="269" y="673"/>
                    </a:lnTo>
                    <a:lnTo>
                      <a:pt x="269" y="674"/>
                    </a:lnTo>
                    <a:lnTo>
                      <a:pt x="269" y="675"/>
                    </a:lnTo>
                    <a:lnTo>
                      <a:pt x="274" y="701"/>
                    </a:lnTo>
                    <a:lnTo>
                      <a:pt x="287" y="724"/>
                    </a:lnTo>
                    <a:lnTo>
                      <a:pt x="307" y="745"/>
                    </a:lnTo>
                    <a:lnTo>
                      <a:pt x="332" y="762"/>
                    </a:lnTo>
                    <a:lnTo>
                      <a:pt x="362" y="775"/>
                    </a:lnTo>
                    <a:lnTo>
                      <a:pt x="395" y="785"/>
                    </a:lnTo>
                    <a:lnTo>
                      <a:pt x="432" y="790"/>
                    </a:lnTo>
                    <a:lnTo>
                      <a:pt x="471" y="790"/>
                    </a:lnTo>
                    <a:lnTo>
                      <a:pt x="498" y="785"/>
                    </a:lnTo>
                    <a:lnTo>
                      <a:pt x="524" y="780"/>
                    </a:lnTo>
                    <a:lnTo>
                      <a:pt x="548" y="772"/>
                    </a:lnTo>
                    <a:lnTo>
                      <a:pt x="571" y="762"/>
                    </a:lnTo>
                    <a:lnTo>
                      <a:pt x="590" y="750"/>
                    </a:lnTo>
                    <a:lnTo>
                      <a:pt x="609" y="737"/>
                    </a:lnTo>
                    <a:lnTo>
                      <a:pt x="624" y="722"/>
                    </a:lnTo>
                    <a:lnTo>
                      <a:pt x="636" y="706"/>
                    </a:lnTo>
                    <a:lnTo>
                      <a:pt x="648" y="711"/>
                    </a:lnTo>
                    <a:lnTo>
                      <a:pt x="662" y="715"/>
                    </a:lnTo>
                    <a:lnTo>
                      <a:pt x="675" y="718"/>
                    </a:lnTo>
                    <a:lnTo>
                      <a:pt x="689" y="720"/>
                    </a:lnTo>
                    <a:lnTo>
                      <a:pt x="704" y="722"/>
                    </a:lnTo>
                    <a:lnTo>
                      <a:pt x="719" y="723"/>
                    </a:lnTo>
                    <a:lnTo>
                      <a:pt x="735" y="723"/>
                    </a:lnTo>
                    <a:lnTo>
                      <a:pt x="750" y="722"/>
                    </a:lnTo>
                    <a:lnTo>
                      <a:pt x="789" y="717"/>
                    </a:lnTo>
                    <a:lnTo>
                      <a:pt x="825" y="706"/>
                    </a:lnTo>
                    <a:lnTo>
                      <a:pt x="856" y="692"/>
                    </a:lnTo>
                    <a:lnTo>
                      <a:pt x="883" y="673"/>
                    </a:lnTo>
                    <a:lnTo>
                      <a:pt x="905" y="653"/>
                    </a:lnTo>
                    <a:lnTo>
                      <a:pt x="921" y="629"/>
                    </a:lnTo>
                    <a:lnTo>
                      <a:pt x="930" y="604"/>
                    </a:lnTo>
                    <a:lnTo>
                      <a:pt x="932" y="578"/>
                    </a:lnTo>
                    <a:lnTo>
                      <a:pt x="932" y="577"/>
                    </a:lnTo>
                    <a:lnTo>
                      <a:pt x="931" y="574"/>
                    </a:lnTo>
                    <a:lnTo>
                      <a:pt x="931" y="573"/>
                    </a:lnTo>
                    <a:lnTo>
                      <a:pt x="931" y="572"/>
                    </a:lnTo>
                    <a:lnTo>
                      <a:pt x="931" y="571"/>
                    </a:lnTo>
                    <a:lnTo>
                      <a:pt x="931" y="569"/>
                    </a:lnTo>
                    <a:lnTo>
                      <a:pt x="930" y="568"/>
                    </a:lnTo>
                    <a:lnTo>
                      <a:pt x="930" y="567"/>
                    </a:lnTo>
                    <a:lnTo>
                      <a:pt x="963" y="558"/>
                    </a:lnTo>
                    <a:lnTo>
                      <a:pt x="991" y="546"/>
                    </a:lnTo>
                    <a:lnTo>
                      <a:pt x="1017" y="531"/>
                    </a:lnTo>
                    <a:lnTo>
                      <a:pt x="1039" y="513"/>
                    </a:lnTo>
                    <a:lnTo>
                      <a:pt x="1056" y="495"/>
                    </a:lnTo>
                    <a:lnTo>
                      <a:pt x="1069" y="473"/>
                    </a:lnTo>
                    <a:lnTo>
                      <a:pt x="1075" y="450"/>
                    </a:lnTo>
                    <a:lnTo>
                      <a:pt x="1077" y="428"/>
                    </a:lnTo>
                  </a:path>
                </a:pathLst>
              </a:custGeom>
              <a:solidFill>
                <a:schemeClr val="bg1"/>
              </a:solidFill>
              <a:ln w="19050" cap="rnd" cmpd="sng">
                <a:solidFill>
                  <a:srgbClr val="006699"/>
                </a:solidFill>
                <a:round/>
                <a:headEnd/>
                <a:tailEnd/>
              </a:ln>
            </p:spPr>
            <p:txBody>
              <a:bodyPr/>
              <a:lstStyle/>
              <a:p>
                <a:endParaRPr lang="zh-CN" altLang="en-US" sz="1200"/>
              </a:p>
            </p:txBody>
          </p:sp>
        </p:grpSp>
        <p:sp>
          <p:nvSpPr>
            <p:cNvPr id="9" name="Oval 171"/>
            <p:cNvSpPr>
              <a:spLocks noChangeArrowheads="1"/>
            </p:cNvSpPr>
            <p:nvPr/>
          </p:nvSpPr>
          <p:spPr bwMode="auto">
            <a:xfrm>
              <a:off x="1293813" y="2132683"/>
              <a:ext cx="2520950" cy="2016397"/>
            </a:xfrm>
            <a:prstGeom prst="ellipse">
              <a:avLst/>
            </a:prstGeom>
            <a:solidFill>
              <a:srgbClr val="99CCFF"/>
            </a:solidFill>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zh-CN" altLang="en-US" sz="1200">
                <a:solidFill>
                  <a:schemeClr val="lt1"/>
                </a:solidFill>
                <a:latin typeface="+mn-lt"/>
                <a:ea typeface="+mn-ea"/>
              </a:endParaRPr>
            </a:p>
          </p:txBody>
        </p:sp>
        <p:sp>
          <p:nvSpPr>
            <p:cNvPr id="13" name="Text Box 8"/>
            <p:cNvSpPr txBox="1">
              <a:spLocks noChangeArrowheads="1"/>
            </p:cNvSpPr>
            <p:nvPr/>
          </p:nvSpPr>
          <p:spPr bwMode="auto">
            <a:xfrm>
              <a:off x="3741338" y="1700808"/>
              <a:ext cx="1925889" cy="326957"/>
            </a:xfrm>
            <a:prstGeom prst="rect">
              <a:avLst/>
            </a:prstGeom>
            <a:noFill/>
            <a:ln w="9525">
              <a:noFill/>
              <a:miter lim="800000"/>
              <a:headEnd/>
              <a:tailEnd/>
            </a:ln>
          </p:spPr>
          <p:txBody>
            <a:bodyPr wrap="none" lIns="91393" tIns="45698" rIns="91393" bIns="45698">
              <a:spAutoFit/>
            </a:bodyPr>
            <a:lstStyle/>
            <a:p>
              <a:pPr algn="ctr"/>
              <a:r>
                <a:rPr lang="en-US" altLang="zh-CN" sz="1100" b="1" dirty="0"/>
                <a:t>MPLS/IP Backbone </a:t>
              </a:r>
              <a:r>
                <a:rPr lang="en-US" altLang="zh-CN" sz="1100" b="1" dirty="0">
                  <a:solidFill>
                    <a:srgbClr val="4D4D4D"/>
                  </a:solidFill>
                </a:rPr>
                <a:t> </a:t>
              </a:r>
            </a:p>
          </p:txBody>
        </p:sp>
        <p:grpSp>
          <p:nvGrpSpPr>
            <p:cNvPr id="14" name="Group 16"/>
            <p:cNvGrpSpPr>
              <a:grpSpLocks/>
            </p:cNvGrpSpPr>
            <p:nvPr/>
          </p:nvGrpSpPr>
          <p:grpSpPr bwMode="auto">
            <a:xfrm>
              <a:off x="2162175" y="1535783"/>
              <a:ext cx="1163638" cy="676275"/>
              <a:chOff x="3593" y="4294"/>
              <a:chExt cx="733" cy="426"/>
            </a:xfrm>
          </p:grpSpPr>
          <p:pic>
            <p:nvPicPr>
              <p:cNvPr id="15" name="Picture 17"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16" name="Text Box 18"/>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a:solidFill>
                      <a:schemeClr val="bg1"/>
                    </a:solidFill>
                    <a:latin typeface="FrutigerNext LT BlackCn" pitchFamily="34" charset="0"/>
                    <a:ea typeface="ＭＳ Ｐゴシック" pitchFamily="34" charset="-128"/>
                  </a:rPr>
                  <a:t>PE-1</a:t>
                </a:r>
              </a:p>
            </p:txBody>
          </p:sp>
        </p:grpSp>
        <p:grpSp>
          <p:nvGrpSpPr>
            <p:cNvPr id="23" name="Group 13"/>
            <p:cNvGrpSpPr>
              <a:grpSpLocks/>
            </p:cNvGrpSpPr>
            <p:nvPr/>
          </p:nvGrpSpPr>
          <p:grpSpPr bwMode="auto">
            <a:xfrm>
              <a:off x="6335713" y="1556420"/>
              <a:ext cx="1163637" cy="676275"/>
              <a:chOff x="3593" y="4294"/>
              <a:chExt cx="733" cy="426"/>
            </a:xfrm>
          </p:grpSpPr>
          <p:pic>
            <p:nvPicPr>
              <p:cNvPr id="24" name="Picture 14" descr="05"/>
              <p:cNvPicPr>
                <a:picLocks noChangeAspect="1" noChangeArrowheads="1"/>
              </p:cNvPicPr>
              <p:nvPr/>
            </p:nvPicPr>
            <p:blipFill>
              <a:blip r:embed="rId3" cstate="print"/>
              <a:srcRect/>
              <a:stretch>
                <a:fillRect/>
              </a:stretch>
            </p:blipFill>
            <p:spPr bwMode="auto">
              <a:xfrm>
                <a:off x="3718" y="4294"/>
                <a:ext cx="454" cy="404"/>
              </a:xfrm>
              <a:prstGeom prst="rect">
                <a:avLst/>
              </a:prstGeom>
              <a:noFill/>
              <a:ln w="9525">
                <a:noFill/>
                <a:miter lim="800000"/>
                <a:headEnd/>
                <a:tailEnd/>
              </a:ln>
            </p:spPr>
          </p:pic>
          <p:sp>
            <p:nvSpPr>
              <p:cNvPr id="25" name="Text Box 15"/>
              <p:cNvSpPr txBox="1">
                <a:spLocks noChangeArrowheads="1"/>
              </p:cNvSpPr>
              <p:nvPr/>
            </p:nvSpPr>
            <p:spPr bwMode="auto">
              <a:xfrm>
                <a:off x="3593" y="4537"/>
                <a:ext cx="733" cy="183"/>
              </a:xfrm>
              <a:prstGeom prst="rect">
                <a:avLst/>
              </a:prstGeom>
              <a:noFill/>
              <a:ln w="9525">
                <a:noFill/>
                <a:miter lim="800000"/>
                <a:headEnd/>
                <a:tailEnd/>
              </a:ln>
            </p:spPr>
            <p:txBody>
              <a:bodyPr lIns="78355" tIns="39177" rIns="78355" bIns="39177">
                <a:spAutoFit/>
              </a:bodyPr>
              <a:lstStyle/>
              <a:p>
                <a:pPr algn="ctr" defTabSz="784225" eaLnBrk="0" hangingPunct="0">
                  <a:spcBef>
                    <a:spcPct val="50000"/>
                  </a:spcBef>
                </a:pPr>
                <a:r>
                  <a:rPr lang="en-US" altLang="zh-CN" sz="1000" b="1">
                    <a:solidFill>
                      <a:schemeClr val="bg1"/>
                    </a:solidFill>
                    <a:latin typeface="FrutigerNext LT BlackCn" pitchFamily="34" charset="0"/>
                    <a:ea typeface="ＭＳ Ｐゴシック" pitchFamily="34" charset="-128"/>
                  </a:rPr>
                  <a:t>PE-2</a:t>
                </a:r>
              </a:p>
            </p:txBody>
          </p:sp>
        </p:grpSp>
        <p:sp>
          <p:nvSpPr>
            <p:cNvPr id="35" name="Text Box 103"/>
            <p:cNvSpPr txBox="1">
              <a:spLocks noChangeArrowheads="1"/>
            </p:cNvSpPr>
            <p:nvPr/>
          </p:nvSpPr>
          <p:spPr bwMode="auto">
            <a:xfrm>
              <a:off x="2092772" y="3783448"/>
              <a:ext cx="1116491" cy="307776"/>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#1</a:t>
              </a:r>
              <a:endParaRPr lang="en-US" altLang="zh-CN" sz="1000" b="1" dirty="0"/>
            </a:p>
          </p:txBody>
        </p:sp>
        <p:sp>
          <p:nvSpPr>
            <p:cNvPr id="36" name="Text Box 103"/>
            <p:cNvSpPr txBox="1">
              <a:spLocks noChangeArrowheads="1"/>
            </p:cNvSpPr>
            <p:nvPr/>
          </p:nvSpPr>
          <p:spPr bwMode="auto">
            <a:xfrm>
              <a:off x="6413253" y="3783448"/>
              <a:ext cx="1116491" cy="307776"/>
            </a:xfrm>
            <a:prstGeom prst="rect">
              <a:avLst/>
            </a:prstGeom>
            <a:noFill/>
            <a:ln w="9525">
              <a:noFill/>
              <a:miter lim="800000"/>
              <a:headEnd/>
              <a:tailEnd/>
            </a:ln>
          </p:spPr>
          <p:txBody>
            <a:bodyPr wrap="none">
              <a:spAutoFit/>
            </a:bodyPr>
            <a:lstStyle/>
            <a:p>
              <a:r>
                <a:rPr lang="en-US" altLang="zh-CN" sz="1000" b="1" dirty="0"/>
                <a:t>VPN </a:t>
              </a:r>
              <a:r>
                <a:rPr lang="en-US" altLang="zh-CN" sz="1000" b="1" dirty="0" smtClean="0"/>
                <a:t>Site #2</a:t>
              </a:r>
              <a:endParaRPr lang="en-US" altLang="zh-CN" sz="1000" b="1" dirty="0"/>
            </a:p>
          </p:txBody>
        </p:sp>
        <p:sp>
          <p:nvSpPr>
            <p:cNvPr id="47" name="Text Box 162"/>
            <p:cNvSpPr txBox="1">
              <a:spLocks noChangeArrowheads="1"/>
            </p:cNvSpPr>
            <p:nvPr/>
          </p:nvSpPr>
          <p:spPr bwMode="auto">
            <a:xfrm>
              <a:off x="7430288" y="3386668"/>
              <a:ext cx="747801" cy="307776"/>
            </a:xfrm>
            <a:prstGeom prst="rect">
              <a:avLst/>
            </a:prstGeom>
            <a:noFill/>
            <a:ln w="9525">
              <a:noFill/>
              <a:miter lim="800000"/>
              <a:headEnd/>
              <a:tailEnd/>
            </a:ln>
          </p:spPr>
          <p:txBody>
            <a:bodyPr wrap="none">
              <a:spAutoFit/>
            </a:bodyPr>
            <a:lstStyle/>
            <a:p>
              <a:r>
                <a:rPr lang="en-US" altLang="zh-CN" sz="1000" b="1" dirty="0"/>
                <a:t>Host </a:t>
              </a:r>
              <a:r>
                <a:rPr lang="en-US" altLang="zh-CN" sz="1000" b="1" dirty="0" smtClean="0"/>
                <a:t>D</a:t>
              </a:r>
              <a:endParaRPr lang="en-US" altLang="zh-CN" sz="1000" b="1" dirty="0"/>
            </a:p>
          </p:txBody>
        </p:sp>
        <p:sp>
          <p:nvSpPr>
            <p:cNvPr id="48" name="Text Box 163"/>
            <p:cNvSpPr txBox="1">
              <a:spLocks noChangeArrowheads="1"/>
            </p:cNvSpPr>
            <p:nvPr/>
          </p:nvSpPr>
          <p:spPr bwMode="auto">
            <a:xfrm>
              <a:off x="5774003" y="3426082"/>
              <a:ext cx="747801" cy="307776"/>
            </a:xfrm>
            <a:prstGeom prst="rect">
              <a:avLst/>
            </a:prstGeom>
            <a:noFill/>
            <a:ln w="9525">
              <a:noFill/>
              <a:miter lim="800000"/>
              <a:headEnd/>
              <a:tailEnd/>
            </a:ln>
          </p:spPr>
          <p:txBody>
            <a:bodyPr wrap="none">
              <a:spAutoFit/>
            </a:bodyPr>
            <a:lstStyle/>
            <a:p>
              <a:r>
                <a:rPr lang="en-US" altLang="zh-CN" sz="1000" b="1" dirty="0"/>
                <a:t>Host </a:t>
              </a:r>
              <a:r>
                <a:rPr lang="en-US" altLang="zh-CN" sz="1000" b="1" dirty="0" smtClean="0"/>
                <a:t>B</a:t>
              </a:r>
              <a:endParaRPr lang="en-US" altLang="zh-CN" sz="1000" b="1" dirty="0"/>
            </a:p>
          </p:txBody>
        </p:sp>
        <p:sp>
          <p:nvSpPr>
            <p:cNvPr id="49" name="Text Box 152"/>
            <p:cNvSpPr txBox="1">
              <a:spLocks noChangeArrowheads="1"/>
            </p:cNvSpPr>
            <p:nvPr/>
          </p:nvSpPr>
          <p:spPr bwMode="auto">
            <a:xfrm>
              <a:off x="3109115" y="3405718"/>
              <a:ext cx="747801" cy="307776"/>
            </a:xfrm>
            <a:prstGeom prst="rect">
              <a:avLst/>
            </a:prstGeom>
            <a:noFill/>
            <a:ln w="9525">
              <a:noFill/>
              <a:miter lim="800000"/>
              <a:headEnd/>
              <a:tailEnd/>
            </a:ln>
          </p:spPr>
          <p:txBody>
            <a:bodyPr wrap="none">
              <a:spAutoFit/>
            </a:bodyPr>
            <a:lstStyle/>
            <a:p>
              <a:r>
                <a:rPr lang="en-US" altLang="zh-CN" sz="1000" b="1" dirty="0"/>
                <a:t>Host </a:t>
              </a:r>
              <a:r>
                <a:rPr lang="en-US" altLang="zh-CN" sz="1000" b="1" dirty="0" smtClean="0"/>
                <a:t>C</a:t>
              </a:r>
              <a:endParaRPr lang="en-US" altLang="zh-CN" sz="1000" b="1" dirty="0"/>
            </a:p>
          </p:txBody>
        </p:sp>
        <p:sp>
          <p:nvSpPr>
            <p:cNvPr id="50" name="Text Box 153"/>
            <p:cNvSpPr txBox="1">
              <a:spLocks noChangeArrowheads="1"/>
            </p:cNvSpPr>
            <p:nvPr/>
          </p:nvSpPr>
          <p:spPr bwMode="auto">
            <a:xfrm>
              <a:off x="1308887" y="3404129"/>
              <a:ext cx="747801" cy="307776"/>
            </a:xfrm>
            <a:prstGeom prst="rect">
              <a:avLst/>
            </a:prstGeom>
            <a:noFill/>
            <a:ln w="9525">
              <a:noFill/>
              <a:miter lim="800000"/>
              <a:headEnd/>
              <a:tailEnd/>
            </a:ln>
          </p:spPr>
          <p:txBody>
            <a:bodyPr wrap="none">
              <a:spAutoFit/>
            </a:bodyPr>
            <a:lstStyle/>
            <a:p>
              <a:r>
                <a:rPr lang="en-US" altLang="zh-CN" sz="1000" b="1" dirty="0"/>
                <a:t>Host </a:t>
              </a:r>
              <a:r>
                <a:rPr lang="en-US" altLang="zh-CN" sz="1000" b="1" dirty="0" smtClean="0"/>
                <a:t>A</a:t>
              </a:r>
              <a:endParaRPr lang="en-US" altLang="zh-CN" sz="1000" b="1" dirty="0"/>
            </a:p>
          </p:txBody>
        </p:sp>
        <p:sp>
          <p:nvSpPr>
            <p:cNvPr id="51" name="任意多边形 50"/>
            <p:cNvSpPr/>
            <p:nvPr/>
          </p:nvSpPr>
          <p:spPr>
            <a:xfrm>
              <a:off x="1763688" y="1988840"/>
              <a:ext cx="676103" cy="1325239"/>
            </a:xfrm>
            <a:custGeom>
              <a:avLst/>
              <a:gdLst>
                <a:gd name="connsiteX0" fmla="*/ 410095 w 676103"/>
                <a:gd name="connsiteY0" fmla="*/ 1197033 h 1197033"/>
                <a:gd name="connsiteX1" fmla="*/ 44335 w 676103"/>
                <a:gd name="connsiteY1" fmla="*/ 615142 h 1197033"/>
                <a:gd name="connsiteX2" fmla="*/ 676103 w 676103"/>
                <a:gd name="connsiteY2" fmla="*/ 0 h 1197033"/>
                <a:gd name="connsiteX3" fmla="*/ 676103 w 676103"/>
                <a:gd name="connsiteY3" fmla="*/ 0 h 1197033"/>
                <a:gd name="connsiteX4" fmla="*/ 676103 w 676103"/>
                <a:gd name="connsiteY4" fmla="*/ 0 h 11970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103" h="1197033">
                  <a:moveTo>
                    <a:pt x="410095" y="1197033"/>
                  </a:moveTo>
                  <a:cubicBezTo>
                    <a:pt x="205047" y="1005840"/>
                    <a:pt x="0" y="814648"/>
                    <a:pt x="44335" y="615142"/>
                  </a:cubicBezTo>
                  <a:cubicBezTo>
                    <a:pt x="88670" y="415636"/>
                    <a:pt x="676103" y="0"/>
                    <a:pt x="676103" y="0"/>
                  </a:cubicBezTo>
                  <a:lnTo>
                    <a:pt x="676103" y="0"/>
                  </a:lnTo>
                  <a:lnTo>
                    <a:pt x="676103" y="0"/>
                  </a:lnTo>
                </a:path>
              </a:pathLst>
            </a:custGeom>
            <a:noFill/>
            <a:ln w="57150">
              <a:solidFill>
                <a:srgbClr val="FF0000"/>
              </a:solidFill>
              <a:round/>
              <a:headEnd/>
              <a:tailEnd type="triangle" w="med" len="med"/>
            </a:ln>
            <a:effectLst>
              <a:outerShdw dist="107763" dir="8100000" algn="ctr" rotWithShape="0">
                <a:schemeClr val="bg2">
                  <a:alpha val="50000"/>
                </a:schemeClr>
              </a:outerShdw>
            </a:effectLst>
          </p:spPr>
          <p:txBody>
            <a:bodyPr rtlCol="0" anchor="ctr"/>
            <a:lstStyle/>
            <a:p>
              <a:pPr algn="ctr"/>
              <a:endParaRPr lang="zh-CN" altLang="en-US" sz="1200">
                <a:latin typeface="Arial" charset="0"/>
                <a:ea typeface="宋体" charset="-122"/>
              </a:endParaRPr>
            </a:p>
          </p:txBody>
        </p:sp>
        <p:sp>
          <p:nvSpPr>
            <p:cNvPr id="52" name="Text Box 8"/>
            <p:cNvSpPr txBox="1">
              <a:spLocks noChangeArrowheads="1"/>
            </p:cNvSpPr>
            <p:nvPr/>
          </p:nvSpPr>
          <p:spPr bwMode="auto">
            <a:xfrm>
              <a:off x="954540" y="2852936"/>
              <a:ext cx="1020192" cy="326957"/>
            </a:xfrm>
            <a:prstGeom prst="rect">
              <a:avLst/>
            </a:prstGeom>
            <a:solidFill>
              <a:schemeClr val="bg1"/>
            </a:solidFill>
            <a:ln w="9525">
              <a:solidFill>
                <a:srgbClr val="FF0000"/>
              </a:solidFill>
              <a:miter lim="800000"/>
              <a:headEnd/>
              <a:tailEnd/>
            </a:ln>
          </p:spPr>
          <p:txBody>
            <a:bodyPr wrap="none" lIns="91393" tIns="45698" rIns="91393" bIns="45698">
              <a:spAutoFit/>
            </a:bodyPr>
            <a:lstStyle/>
            <a:p>
              <a:pPr algn="ctr"/>
              <a:r>
                <a:rPr lang="en-US" altLang="zh-CN" sz="1050" b="1" dirty="0" smtClean="0"/>
                <a:t>B’MAC=?</a:t>
              </a:r>
              <a:endParaRPr lang="en-US" altLang="zh-CN" sz="1050" b="1" dirty="0">
                <a:solidFill>
                  <a:srgbClr val="4D4D4D"/>
                </a:solidFill>
              </a:endParaRPr>
            </a:p>
          </p:txBody>
        </p:sp>
        <p:sp>
          <p:nvSpPr>
            <p:cNvPr id="57" name="任意多边形 56"/>
            <p:cNvSpPr/>
            <p:nvPr/>
          </p:nvSpPr>
          <p:spPr>
            <a:xfrm>
              <a:off x="1221971" y="1828800"/>
              <a:ext cx="1138844" cy="864524"/>
            </a:xfrm>
            <a:custGeom>
              <a:avLst/>
              <a:gdLst>
                <a:gd name="connsiteX0" fmla="*/ 1138844 w 1138844"/>
                <a:gd name="connsiteY0" fmla="*/ 0 h 864524"/>
                <a:gd name="connsiteX1" fmla="*/ 157942 w 1138844"/>
                <a:gd name="connsiteY1" fmla="*/ 266007 h 864524"/>
                <a:gd name="connsiteX2" fmla="*/ 191193 w 1138844"/>
                <a:gd name="connsiteY2" fmla="*/ 864524 h 864524"/>
                <a:gd name="connsiteX3" fmla="*/ 191193 w 1138844"/>
                <a:gd name="connsiteY3" fmla="*/ 864524 h 864524"/>
              </a:gdLst>
              <a:ahLst/>
              <a:cxnLst>
                <a:cxn ang="0">
                  <a:pos x="connsiteX0" y="connsiteY0"/>
                </a:cxn>
                <a:cxn ang="0">
                  <a:pos x="connsiteX1" y="connsiteY1"/>
                </a:cxn>
                <a:cxn ang="0">
                  <a:pos x="connsiteX2" y="connsiteY2"/>
                </a:cxn>
                <a:cxn ang="0">
                  <a:pos x="connsiteX3" y="connsiteY3"/>
                </a:cxn>
              </a:cxnLst>
              <a:rect l="l" t="t" r="r" b="b"/>
              <a:pathLst>
                <a:path w="1138844" h="864524">
                  <a:moveTo>
                    <a:pt x="1138844" y="0"/>
                  </a:moveTo>
                  <a:cubicBezTo>
                    <a:pt x="727364" y="60960"/>
                    <a:pt x="315884" y="121920"/>
                    <a:pt x="157942" y="266007"/>
                  </a:cubicBezTo>
                  <a:cubicBezTo>
                    <a:pt x="0" y="410094"/>
                    <a:pt x="191193" y="864524"/>
                    <a:pt x="191193" y="864524"/>
                  </a:cubicBezTo>
                  <a:lnTo>
                    <a:pt x="191193" y="864524"/>
                  </a:lnTo>
                </a:path>
              </a:pathLst>
            </a:custGeom>
            <a:noFill/>
            <a:ln w="57150">
              <a:solidFill>
                <a:srgbClr val="FF0000"/>
              </a:solidFill>
              <a:round/>
              <a:headEnd/>
              <a:tailEnd type="triangle" w="med" len="med"/>
            </a:ln>
            <a:effectLst>
              <a:outerShdw dist="107763" dir="8100000" algn="ctr" rotWithShape="0">
                <a:schemeClr val="bg2">
                  <a:alpha val="50000"/>
                </a:schemeClr>
              </a:outerShdw>
            </a:effectLst>
          </p:spPr>
          <p:txBody>
            <a:bodyPr rtlCol="0" anchor="ctr"/>
            <a:lstStyle/>
            <a:p>
              <a:pPr algn="ctr"/>
              <a:endParaRPr lang="zh-CN" altLang="en-US" sz="1200"/>
            </a:p>
          </p:txBody>
        </p:sp>
        <p:sp>
          <p:nvSpPr>
            <p:cNvPr id="54" name="Text Box 8"/>
            <p:cNvSpPr txBox="1">
              <a:spLocks noChangeArrowheads="1"/>
            </p:cNvSpPr>
            <p:nvPr/>
          </p:nvSpPr>
          <p:spPr bwMode="auto">
            <a:xfrm>
              <a:off x="25017" y="1988840"/>
              <a:ext cx="1753566" cy="317339"/>
            </a:xfrm>
            <a:prstGeom prst="rect">
              <a:avLst/>
            </a:prstGeom>
            <a:solidFill>
              <a:schemeClr val="bg1"/>
            </a:solidFill>
            <a:ln w="9525">
              <a:solidFill>
                <a:srgbClr val="FF0000"/>
              </a:solidFill>
              <a:miter lim="800000"/>
              <a:headEnd/>
              <a:tailEnd/>
            </a:ln>
          </p:spPr>
          <p:txBody>
            <a:bodyPr wrap="none" lIns="91393" tIns="45698" rIns="91393" bIns="45698">
              <a:spAutoFit/>
            </a:bodyPr>
            <a:lstStyle/>
            <a:p>
              <a:pPr algn="ctr"/>
              <a:r>
                <a:rPr lang="en-US" altLang="zh-CN" sz="1050" b="1" dirty="0" smtClean="0"/>
                <a:t>B’MAC=MAC(PE-1)</a:t>
              </a:r>
              <a:endParaRPr lang="en-US" altLang="zh-CN" sz="1050" b="1" dirty="0">
                <a:solidFill>
                  <a:srgbClr val="4D4D4D"/>
                </a:solidFill>
              </a:endParaRPr>
            </a:p>
          </p:txBody>
        </p:sp>
        <p:sp>
          <p:nvSpPr>
            <p:cNvPr id="58" name="七边形 57"/>
            <p:cNvSpPr/>
            <p:nvPr/>
          </p:nvSpPr>
          <p:spPr>
            <a:xfrm>
              <a:off x="1691680" y="2420888"/>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Q</a:t>
              </a:r>
              <a:endParaRPr lang="zh-CN" altLang="en-US" sz="1200" dirty="0">
                <a:solidFill>
                  <a:schemeClr val="bg1"/>
                </a:solidFill>
              </a:endParaRPr>
            </a:p>
          </p:txBody>
        </p:sp>
        <p:sp>
          <p:nvSpPr>
            <p:cNvPr id="59" name="七边形 58"/>
            <p:cNvSpPr/>
            <p:nvPr/>
          </p:nvSpPr>
          <p:spPr>
            <a:xfrm>
              <a:off x="1259632" y="1628800"/>
              <a:ext cx="360040" cy="360040"/>
            </a:xfrm>
            <a:prstGeom prst="heptagon">
              <a:avLst/>
            </a:prstGeom>
            <a:solidFill>
              <a:srgbClr val="FF0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1200" dirty="0" smtClean="0">
                  <a:solidFill>
                    <a:schemeClr val="bg1"/>
                  </a:solidFill>
                </a:rPr>
                <a:t>A</a:t>
              </a:r>
              <a:endParaRPr lang="zh-CN" altLang="en-US" sz="1200" dirty="0">
                <a:solidFill>
                  <a:schemeClr val="bg1"/>
                </a:solidFill>
              </a:endParaRPr>
            </a:p>
          </p:txBody>
        </p:sp>
        <p:sp>
          <p:nvSpPr>
            <p:cNvPr id="60" name="Text Box 152"/>
            <p:cNvSpPr txBox="1">
              <a:spLocks noChangeArrowheads="1"/>
            </p:cNvSpPr>
            <p:nvPr/>
          </p:nvSpPr>
          <p:spPr bwMode="auto">
            <a:xfrm>
              <a:off x="2982316" y="2924944"/>
              <a:ext cx="1439096" cy="519372"/>
            </a:xfrm>
            <a:prstGeom prst="rect">
              <a:avLst/>
            </a:prstGeom>
            <a:noFill/>
            <a:ln w="9525">
              <a:noFill/>
              <a:miter lim="800000"/>
              <a:headEnd/>
              <a:tailEnd/>
            </a:ln>
          </p:spPr>
          <p:txBody>
            <a:bodyPr wrap="none">
              <a:spAutoFit/>
            </a:bodyPr>
            <a:lstStyle/>
            <a:p>
              <a:r>
                <a:rPr lang="en-US" altLang="zh-CN" sz="1050" b="1" dirty="0" smtClean="0">
                  <a:solidFill>
                    <a:srgbClr val="FF0000"/>
                  </a:solidFill>
                </a:rPr>
                <a:t>ARP broadcast</a:t>
              </a:r>
            </a:p>
            <a:p>
              <a:r>
                <a:rPr lang="en-US" altLang="zh-CN" sz="1050" b="1" dirty="0" smtClean="0">
                  <a:solidFill>
                    <a:srgbClr val="FF0000"/>
                  </a:solidFill>
                </a:rPr>
                <a:t>domain  #1</a:t>
              </a:r>
              <a:endParaRPr lang="en-US" altLang="zh-CN" sz="1050" b="1" dirty="0">
                <a:solidFill>
                  <a:srgbClr val="FF0000"/>
                </a:solidFill>
              </a:endParaRPr>
            </a:p>
          </p:txBody>
        </p:sp>
        <p:sp>
          <p:nvSpPr>
            <p:cNvPr id="61" name="Text Box 152"/>
            <p:cNvSpPr txBox="1">
              <a:spLocks noChangeArrowheads="1"/>
            </p:cNvSpPr>
            <p:nvPr/>
          </p:nvSpPr>
          <p:spPr bwMode="auto">
            <a:xfrm>
              <a:off x="5004048" y="2924944"/>
              <a:ext cx="1439096" cy="519372"/>
            </a:xfrm>
            <a:prstGeom prst="rect">
              <a:avLst/>
            </a:prstGeom>
            <a:noFill/>
            <a:ln w="9525">
              <a:noFill/>
              <a:miter lim="800000"/>
              <a:headEnd/>
              <a:tailEnd/>
            </a:ln>
          </p:spPr>
          <p:txBody>
            <a:bodyPr wrap="none">
              <a:spAutoFit/>
            </a:bodyPr>
            <a:lstStyle/>
            <a:p>
              <a:r>
                <a:rPr lang="en-US" altLang="zh-CN" sz="1050" b="1" dirty="0" smtClean="0">
                  <a:solidFill>
                    <a:srgbClr val="FF0000"/>
                  </a:solidFill>
                </a:rPr>
                <a:t>ARP broadcast</a:t>
              </a:r>
            </a:p>
            <a:p>
              <a:r>
                <a:rPr lang="en-US" altLang="zh-CN" sz="1050" b="1" dirty="0" smtClean="0">
                  <a:solidFill>
                    <a:srgbClr val="FF0000"/>
                  </a:solidFill>
                </a:rPr>
                <a:t>domain  #2</a:t>
              </a:r>
              <a:endParaRPr lang="en-US" altLang="zh-CN" sz="1050" b="1" dirty="0">
                <a:solidFill>
                  <a:srgbClr val="FF0000"/>
                </a:solidFill>
              </a:endParaRPr>
            </a:p>
          </p:txBody>
        </p:sp>
        <p:sp>
          <p:nvSpPr>
            <p:cNvPr id="68" name="任意多边形 67"/>
            <p:cNvSpPr/>
            <p:nvPr/>
          </p:nvSpPr>
          <p:spPr>
            <a:xfrm>
              <a:off x="1979712" y="2276872"/>
              <a:ext cx="548640" cy="745374"/>
            </a:xfrm>
            <a:custGeom>
              <a:avLst/>
              <a:gdLst>
                <a:gd name="connsiteX0" fmla="*/ 0 w 548640"/>
                <a:gd name="connsiteY0" fmla="*/ 163483 h 745374"/>
                <a:gd name="connsiteX1" fmla="*/ 315884 w 548640"/>
                <a:gd name="connsiteY1" fmla="*/ 96982 h 745374"/>
                <a:gd name="connsiteX2" fmla="*/ 548640 w 548640"/>
                <a:gd name="connsiteY2" fmla="*/ 745374 h 745374"/>
                <a:gd name="connsiteX3" fmla="*/ 548640 w 548640"/>
                <a:gd name="connsiteY3" fmla="*/ 745374 h 745374"/>
              </a:gdLst>
              <a:ahLst/>
              <a:cxnLst>
                <a:cxn ang="0">
                  <a:pos x="connsiteX0" y="connsiteY0"/>
                </a:cxn>
                <a:cxn ang="0">
                  <a:pos x="connsiteX1" y="connsiteY1"/>
                </a:cxn>
                <a:cxn ang="0">
                  <a:pos x="connsiteX2" y="connsiteY2"/>
                </a:cxn>
                <a:cxn ang="0">
                  <a:pos x="connsiteX3" y="connsiteY3"/>
                </a:cxn>
              </a:cxnLst>
              <a:rect l="l" t="t" r="r" b="b"/>
              <a:pathLst>
                <a:path w="548640" h="745374">
                  <a:moveTo>
                    <a:pt x="0" y="163483"/>
                  </a:moveTo>
                  <a:cubicBezTo>
                    <a:pt x="112222" y="81741"/>
                    <a:pt x="224444" y="0"/>
                    <a:pt x="315884" y="96982"/>
                  </a:cubicBezTo>
                  <a:cubicBezTo>
                    <a:pt x="407324" y="193964"/>
                    <a:pt x="548640" y="745374"/>
                    <a:pt x="548640" y="745374"/>
                  </a:cubicBezTo>
                  <a:lnTo>
                    <a:pt x="548640" y="745374"/>
                  </a:lnTo>
                </a:path>
              </a:pathLst>
            </a:custGeom>
            <a:noFill/>
            <a:ln w="57150">
              <a:solidFill>
                <a:srgbClr val="FF0000"/>
              </a:solidFill>
              <a:round/>
              <a:headEnd/>
              <a:tailEnd type="triangle" w="med" len="med"/>
            </a:ln>
            <a:effectLst>
              <a:outerShdw dist="107763" dir="8100000" algn="ctr" rotWithShape="0">
                <a:schemeClr val="bg2">
                  <a:alpha val="50000"/>
                </a:schemeClr>
              </a:outerShdw>
            </a:effectLst>
          </p:spPr>
          <p:txBody>
            <a:bodyPr rtlCol="0" anchor="ctr"/>
            <a:lstStyle/>
            <a:p>
              <a:pPr algn="ctr"/>
              <a:endParaRPr lang="zh-CN" altLang="en-US" sz="1200">
                <a:latin typeface="Arial" charset="0"/>
                <a:ea typeface="宋体" charset="-122"/>
              </a:endParaRPr>
            </a:p>
          </p:txBody>
        </p:sp>
        <p:grpSp>
          <p:nvGrpSpPr>
            <p:cNvPr id="72" name="组合 71"/>
            <p:cNvGrpSpPr/>
            <p:nvPr/>
          </p:nvGrpSpPr>
          <p:grpSpPr>
            <a:xfrm>
              <a:off x="2014538" y="2060848"/>
              <a:ext cx="5581798" cy="1729180"/>
              <a:chOff x="2014538" y="2060848"/>
              <a:chExt cx="5581798" cy="1729180"/>
            </a:xfrm>
          </p:grpSpPr>
          <p:grpSp>
            <p:nvGrpSpPr>
              <p:cNvPr id="53" name="组合 52"/>
              <p:cNvGrpSpPr/>
              <p:nvPr/>
            </p:nvGrpSpPr>
            <p:grpSpPr>
              <a:xfrm>
                <a:off x="2051720" y="2060848"/>
                <a:ext cx="1224135" cy="1155178"/>
                <a:chOff x="1763687" y="3573463"/>
                <a:chExt cx="1224135" cy="1155178"/>
              </a:xfrm>
            </p:grpSpPr>
            <p:sp>
              <p:nvSpPr>
                <p:cNvPr id="55" name="Line 37"/>
                <p:cNvSpPr>
                  <a:spLocks noChangeShapeType="1"/>
                </p:cNvSpPr>
                <p:nvPr/>
              </p:nvSpPr>
              <p:spPr bwMode="auto">
                <a:xfrm flipH="1" flipV="1">
                  <a:off x="2338388" y="3573463"/>
                  <a:ext cx="1587" cy="64770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56" name="Line 68"/>
                <p:cNvSpPr>
                  <a:spLocks noChangeShapeType="1"/>
                </p:cNvSpPr>
                <p:nvPr/>
              </p:nvSpPr>
              <p:spPr bwMode="auto">
                <a:xfrm>
                  <a:off x="2123728" y="4221087"/>
                  <a:ext cx="347" cy="506487"/>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62" name="Line 164"/>
                <p:cNvSpPr>
                  <a:spLocks noChangeShapeType="1"/>
                </p:cNvSpPr>
                <p:nvPr/>
              </p:nvSpPr>
              <p:spPr bwMode="auto">
                <a:xfrm flipH="1">
                  <a:off x="2555776" y="4221088"/>
                  <a:ext cx="0" cy="507553"/>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63" name="Line 68"/>
                <p:cNvSpPr>
                  <a:spLocks noChangeShapeType="1"/>
                </p:cNvSpPr>
                <p:nvPr/>
              </p:nvSpPr>
              <p:spPr bwMode="auto">
                <a:xfrm flipH="1">
                  <a:off x="1763687" y="4221089"/>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p>
              </p:txBody>
            </p:sp>
          </p:grpSp>
          <p:grpSp>
            <p:nvGrpSpPr>
              <p:cNvPr id="64" name="组合 63"/>
              <p:cNvGrpSpPr/>
              <p:nvPr/>
            </p:nvGrpSpPr>
            <p:grpSpPr>
              <a:xfrm>
                <a:off x="6372201" y="2087834"/>
                <a:ext cx="1224135" cy="1165225"/>
                <a:chOff x="6084168" y="3600449"/>
                <a:chExt cx="1224135" cy="1165225"/>
              </a:xfrm>
            </p:grpSpPr>
            <p:sp>
              <p:nvSpPr>
                <p:cNvPr id="65" name="Line 40"/>
                <p:cNvSpPr>
                  <a:spLocks noChangeShapeType="1"/>
                </p:cNvSpPr>
                <p:nvPr/>
              </p:nvSpPr>
              <p:spPr bwMode="auto">
                <a:xfrm flipV="1">
                  <a:off x="6660232" y="3600449"/>
                  <a:ext cx="918" cy="692646"/>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66" name="Line 167"/>
                <p:cNvSpPr>
                  <a:spLocks noChangeShapeType="1"/>
                </p:cNvSpPr>
                <p:nvPr/>
              </p:nvSpPr>
              <p:spPr bwMode="auto">
                <a:xfrm>
                  <a:off x="6516216" y="4293096"/>
                  <a:ext cx="472" cy="399554"/>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67" name="Line 168"/>
                <p:cNvSpPr>
                  <a:spLocks noChangeShapeType="1"/>
                </p:cNvSpPr>
                <p:nvPr/>
              </p:nvSpPr>
              <p:spPr bwMode="auto">
                <a:xfrm flipH="1">
                  <a:off x="6948264" y="4293096"/>
                  <a:ext cx="794" cy="472578"/>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sp>
              <p:nvSpPr>
                <p:cNvPr id="69" name="Line 68"/>
                <p:cNvSpPr>
                  <a:spLocks noChangeShapeType="1"/>
                </p:cNvSpPr>
                <p:nvPr/>
              </p:nvSpPr>
              <p:spPr bwMode="auto">
                <a:xfrm flipH="1">
                  <a:off x="6084168" y="4293096"/>
                  <a:ext cx="1224135" cy="0"/>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zh-CN" altLang="en-US" sz="1200">
                    <a:latin typeface="+mn-lt"/>
                    <a:ea typeface="+mn-ea"/>
                  </a:endParaRPr>
                </a:p>
              </p:txBody>
            </p:sp>
          </p:grpSp>
          <p:sp>
            <p:nvSpPr>
              <p:cNvPr id="70" name="AutoShape 196"/>
              <p:cNvSpPr>
                <a:spLocks noChangeArrowheads="1"/>
              </p:cNvSpPr>
              <p:nvPr/>
            </p:nvSpPr>
            <p:spPr bwMode="auto">
              <a:xfrm>
                <a:off x="2479675" y="2102520"/>
                <a:ext cx="649288" cy="503238"/>
              </a:xfrm>
              <a:prstGeom prst="star16">
                <a:avLst>
                  <a:gd name="adj" fmla="val 37500"/>
                </a:avLst>
              </a:prstGeom>
              <a:solidFill>
                <a:srgbClr val="FF0000"/>
              </a:solidFill>
              <a:ln w="9525">
                <a:solidFill>
                  <a:srgbClr val="FF0000"/>
                </a:solidFill>
                <a:miter lim="800000"/>
                <a:headEnd/>
                <a:tailEnd/>
              </a:ln>
            </p:spPr>
            <p:txBody>
              <a:bodyPr wrap="none" anchor="ctr"/>
              <a:lstStyle/>
              <a:p>
                <a:pPr algn="ctr"/>
                <a:r>
                  <a:rPr lang="en-US" altLang="zh-CN" sz="700" b="1" dirty="0">
                    <a:solidFill>
                      <a:schemeClr val="bg1"/>
                    </a:solidFill>
                  </a:rPr>
                  <a:t>ARP </a:t>
                </a:r>
              </a:p>
              <a:p>
                <a:pPr algn="ctr"/>
                <a:r>
                  <a:rPr lang="en-US" altLang="zh-CN" sz="700" b="1" dirty="0">
                    <a:solidFill>
                      <a:schemeClr val="bg1"/>
                    </a:solidFill>
                  </a:rPr>
                  <a:t>Proxy</a:t>
                </a:r>
              </a:p>
            </p:txBody>
          </p:sp>
          <p:sp>
            <p:nvSpPr>
              <p:cNvPr id="71" name="AutoShape 198"/>
              <p:cNvSpPr>
                <a:spLocks noChangeArrowheads="1"/>
              </p:cNvSpPr>
              <p:nvPr/>
            </p:nvSpPr>
            <p:spPr bwMode="auto">
              <a:xfrm>
                <a:off x="6407150" y="2088233"/>
                <a:ext cx="649288" cy="503237"/>
              </a:xfrm>
              <a:prstGeom prst="star16">
                <a:avLst>
                  <a:gd name="adj" fmla="val 37500"/>
                </a:avLst>
              </a:prstGeom>
              <a:solidFill>
                <a:srgbClr val="FF0000"/>
              </a:solidFill>
              <a:ln w="9525">
                <a:solidFill>
                  <a:srgbClr val="FF0000"/>
                </a:solidFill>
                <a:miter lim="800000"/>
                <a:headEnd/>
                <a:tailEnd/>
              </a:ln>
            </p:spPr>
            <p:txBody>
              <a:bodyPr wrap="none" anchor="ctr"/>
              <a:lstStyle/>
              <a:p>
                <a:pPr algn="ctr"/>
                <a:r>
                  <a:rPr lang="en-US" altLang="zh-CN" sz="700" b="1" dirty="0">
                    <a:solidFill>
                      <a:schemeClr val="bg1"/>
                    </a:solidFill>
                  </a:rPr>
                  <a:t>ARP </a:t>
                </a:r>
              </a:p>
              <a:p>
                <a:pPr algn="ctr"/>
                <a:r>
                  <a:rPr lang="en-US" altLang="zh-CN" sz="700" b="1" dirty="0">
                    <a:solidFill>
                      <a:schemeClr val="bg1"/>
                    </a:solidFill>
                  </a:rPr>
                  <a:t>Proxy</a:t>
                </a:r>
              </a:p>
            </p:txBody>
          </p:sp>
          <p:pic>
            <p:nvPicPr>
              <p:cNvPr id="10" name="Picture 158" descr="07"/>
              <p:cNvPicPr>
                <a:picLocks noChangeAspect="1" noChangeArrowheads="1"/>
              </p:cNvPicPr>
              <p:nvPr/>
            </p:nvPicPr>
            <p:blipFill>
              <a:blip r:embed="rId4" cstate="print"/>
              <a:srcRect/>
              <a:stretch>
                <a:fillRect/>
              </a:stretch>
            </p:blipFill>
            <p:spPr bwMode="auto">
              <a:xfrm>
                <a:off x="6478588" y="3035965"/>
                <a:ext cx="542925" cy="719138"/>
              </a:xfrm>
              <a:prstGeom prst="rect">
                <a:avLst/>
              </a:prstGeom>
              <a:noFill/>
              <a:ln w="9525">
                <a:noFill/>
                <a:miter lim="800000"/>
                <a:headEnd/>
                <a:tailEnd/>
              </a:ln>
            </p:spPr>
          </p:pic>
          <p:pic>
            <p:nvPicPr>
              <p:cNvPr id="11" name="Picture 159" descr="07"/>
              <p:cNvPicPr>
                <a:picLocks noChangeAspect="1" noChangeArrowheads="1"/>
              </p:cNvPicPr>
              <p:nvPr/>
            </p:nvPicPr>
            <p:blipFill>
              <a:blip r:embed="rId4" cstate="print"/>
              <a:srcRect/>
              <a:stretch>
                <a:fillRect/>
              </a:stretch>
            </p:blipFill>
            <p:spPr bwMode="auto">
              <a:xfrm>
                <a:off x="6910388" y="3035965"/>
                <a:ext cx="542925" cy="719138"/>
              </a:xfrm>
              <a:prstGeom prst="rect">
                <a:avLst/>
              </a:prstGeom>
              <a:noFill/>
              <a:ln w="9525">
                <a:noFill/>
                <a:miter lim="800000"/>
                <a:headEnd/>
                <a:tailEnd/>
              </a:ln>
            </p:spPr>
          </p:pic>
          <p:pic>
            <p:nvPicPr>
              <p:cNvPr id="20" name="Picture 95" descr="07"/>
              <p:cNvPicPr>
                <a:picLocks noChangeAspect="1" noChangeArrowheads="1"/>
              </p:cNvPicPr>
              <p:nvPr/>
            </p:nvPicPr>
            <p:blipFill>
              <a:blip r:embed="rId4" cstate="print"/>
              <a:srcRect/>
              <a:stretch>
                <a:fillRect/>
              </a:stretch>
            </p:blipFill>
            <p:spPr bwMode="auto">
              <a:xfrm>
                <a:off x="2014538" y="3070890"/>
                <a:ext cx="542925" cy="719138"/>
              </a:xfrm>
              <a:prstGeom prst="rect">
                <a:avLst/>
              </a:prstGeom>
              <a:noFill/>
              <a:ln w="9525">
                <a:noFill/>
                <a:miter lim="800000"/>
                <a:headEnd/>
                <a:tailEnd/>
              </a:ln>
            </p:spPr>
          </p:pic>
          <p:pic>
            <p:nvPicPr>
              <p:cNvPr id="21" name="Picture 97" descr="07"/>
              <p:cNvPicPr>
                <a:picLocks noChangeAspect="1" noChangeArrowheads="1"/>
              </p:cNvPicPr>
              <p:nvPr/>
            </p:nvPicPr>
            <p:blipFill>
              <a:blip r:embed="rId4" cstate="print"/>
              <a:srcRect/>
              <a:stretch>
                <a:fillRect/>
              </a:stretch>
            </p:blipFill>
            <p:spPr bwMode="auto">
              <a:xfrm>
                <a:off x="2517775" y="3070890"/>
                <a:ext cx="542925" cy="719138"/>
              </a:xfrm>
              <a:prstGeom prst="rect">
                <a:avLst/>
              </a:prstGeom>
              <a:noFill/>
              <a:ln w="9525">
                <a:noFill/>
                <a:miter lim="800000"/>
                <a:headEnd/>
                <a:tailEnd/>
              </a:ln>
            </p:spPr>
          </p:pic>
        </p:grpSp>
      </p:grpSp>
    </p:spTree>
  </p:cSld>
  <p:clrMapOvr>
    <a:masterClrMapping/>
  </p:clrMapOvr>
  <p:transition>
    <p:pull dir="ru"/>
  </p:transition>
  <p:timing>
    <p:tnLst>
      <p:par>
        <p:cTn id="1" dur="indefinite" restart="never" nodeType="tmRoot"/>
      </p:par>
    </p:tnLst>
  </p:timing>
</p:sld>
</file>

<file path=ppt/theme/theme1.xml><?xml version="1.0" encoding="utf-8"?>
<a:theme xmlns:a="http://schemas.openxmlformats.org/drawingml/2006/main" name="MPLS_2003">
  <a:themeElements>
    <a:clrScheme name="MPLS_2003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fontScheme name="MPLS_2003">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4925" cap="flat" cmpd="sng" algn="ctr">
          <a:solidFill>
            <a:srgbClr val="0000FF"/>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34925" cap="flat" cmpd="sng" algn="ctr">
          <a:solidFill>
            <a:srgbClr val="0000FF"/>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PLS_2003 1">
        <a:dk1>
          <a:srgbClr val="FC6600"/>
        </a:dk1>
        <a:lt1>
          <a:srgbClr val="C6FE82"/>
        </a:lt1>
        <a:dk2>
          <a:srgbClr val="FFFFFF"/>
        </a:dk2>
        <a:lt2>
          <a:srgbClr val="000000"/>
        </a:lt2>
        <a:accent1>
          <a:srgbClr val="00CC00"/>
        </a:accent1>
        <a:accent2>
          <a:srgbClr val="FF822D"/>
        </a:accent2>
        <a:accent3>
          <a:srgbClr val="DFFEC1"/>
        </a:accent3>
        <a:accent4>
          <a:srgbClr val="D75600"/>
        </a:accent4>
        <a:accent5>
          <a:srgbClr val="AAE2AA"/>
        </a:accent5>
        <a:accent6>
          <a:srgbClr val="E77528"/>
        </a:accent6>
        <a:hlink>
          <a:srgbClr val="FF63B1"/>
        </a:hlink>
        <a:folHlink>
          <a:srgbClr val="DDDDDD"/>
        </a:folHlink>
      </a:clrScheme>
      <a:clrMap bg1="lt1" tx1="dk1" bg2="lt2" tx2="dk2" accent1="accent1" accent2="accent2" accent3="accent3" accent4="accent4" accent5="accent5" accent6="accent6" hlink="hlink" folHlink="folHlink"/>
    </a:extraClrScheme>
    <a:extraClrScheme>
      <a:clrScheme name="MPLS_2003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clrMap bg1="lt1" tx1="dk1" bg2="lt2" tx2="dk2" accent1="accent1" accent2="accent2" accent3="accent3" accent4="accent4" accent5="accent5" accent6="accent6" hlink="hlink" folHlink="folHlink"/>
    </a:extraClrScheme>
    <a:extraClrScheme>
      <a:clrScheme name="MPLS_2003 3">
        <a:dk1>
          <a:srgbClr val="000000"/>
        </a:dk1>
        <a:lt1>
          <a:srgbClr val="FFFFFF"/>
        </a:lt1>
        <a:dk2>
          <a:srgbClr val="000000"/>
        </a:dk2>
        <a:lt2>
          <a:srgbClr val="4D4D4D"/>
        </a:lt2>
        <a:accent1>
          <a:srgbClr val="C0C0C0"/>
        </a:accent1>
        <a:accent2>
          <a:srgbClr val="808080"/>
        </a:accent2>
        <a:accent3>
          <a:srgbClr val="FFFFFF"/>
        </a:accent3>
        <a:accent4>
          <a:srgbClr val="000000"/>
        </a:accent4>
        <a:accent5>
          <a:srgbClr val="DCDCDC"/>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PLS_2003 4">
        <a:dk1>
          <a:srgbClr val="000000"/>
        </a:dk1>
        <a:lt1>
          <a:srgbClr val="FFFFFF"/>
        </a:lt1>
        <a:dk2>
          <a:srgbClr val="000000"/>
        </a:dk2>
        <a:lt2>
          <a:srgbClr val="777777"/>
        </a:lt2>
        <a:accent1>
          <a:srgbClr val="72CE86"/>
        </a:accent1>
        <a:accent2>
          <a:srgbClr val="F6B070"/>
        </a:accent2>
        <a:accent3>
          <a:srgbClr val="FFFFFF"/>
        </a:accent3>
        <a:accent4>
          <a:srgbClr val="000000"/>
        </a:accent4>
        <a:accent5>
          <a:srgbClr val="BCE3C3"/>
        </a:accent5>
        <a:accent6>
          <a:srgbClr val="DF9F65"/>
        </a:accent6>
        <a:hlink>
          <a:srgbClr val="EB9DC4"/>
        </a:hlink>
        <a:folHlink>
          <a:srgbClr val="B2B2B2"/>
        </a:folHlink>
      </a:clrScheme>
      <a:clrMap bg1="lt1" tx1="dk1" bg2="lt2" tx2="dk2" accent1="accent1" accent2="accent2" accent3="accent3" accent4="accent4" accent5="accent5" accent6="accent6" hlink="hlink" folHlink="folHlink"/>
    </a:extraClrScheme>
    <a:extraClrScheme>
      <a:clrScheme name="MPLS_2003 5">
        <a:dk1>
          <a:srgbClr val="000000"/>
        </a:dk1>
        <a:lt1>
          <a:srgbClr val="FFFFFF"/>
        </a:lt1>
        <a:dk2>
          <a:srgbClr val="000000"/>
        </a:dk2>
        <a:lt2>
          <a:srgbClr val="777777"/>
        </a:lt2>
        <a:accent1>
          <a:srgbClr val="F58F91"/>
        </a:accent1>
        <a:accent2>
          <a:srgbClr val="CE7162"/>
        </a:accent2>
        <a:accent3>
          <a:srgbClr val="FFFFFF"/>
        </a:accent3>
        <a:accent4>
          <a:srgbClr val="000000"/>
        </a:accent4>
        <a:accent5>
          <a:srgbClr val="F9C6C7"/>
        </a:accent5>
        <a:accent6>
          <a:srgbClr val="BA6658"/>
        </a:accent6>
        <a:hlink>
          <a:srgbClr val="F6CA7C"/>
        </a:hlink>
        <a:folHlink>
          <a:srgbClr val="C0C0C0"/>
        </a:folHlink>
      </a:clrScheme>
      <a:clrMap bg1="lt1" tx1="dk1" bg2="lt2" tx2="dk2" accent1="accent1" accent2="accent2" accent3="accent3" accent4="accent4" accent5="accent5" accent6="accent6" hlink="hlink" folHlink="folHlink"/>
    </a:extraClrScheme>
    <a:extraClrScheme>
      <a:clrScheme name="MPLS_2003 6">
        <a:dk1>
          <a:srgbClr val="000000"/>
        </a:dk1>
        <a:lt1>
          <a:srgbClr val="FFFFFF"/>
        </a:lt1>
        <a:dk2>
          <a:srgbClr val="000000"/>
        </a:dk2>
        <a:lt2>
          <a:srgbClr val="777777"/>
        </a:lt2>
        <a:accent1>
          <a:srgbClr val="FAB774"/>
        </a:accent1>
        <a:accent2>
          <a:srgbClr val="CBACD4"/>
        </a:accent2>
        <a:accent3>
          <a:srgbClr val="FFFFFF"/>
        </a:accent3>
        <a:accent4>
          <a:srgbClr val="000000"/>
        </a:accent4>
        <a:accent5>
          <a:srgbClr val="FCD8BC"/>
        </a:accent5>
        <a:accent6>
          <a:srgbClr val="B89BC0"/>
        </a:accent6>
        <a:hlink>
          <a:srgbClr val="C2EB77"/>
        </a:hlink>
        <a:folHlink>
          <a:srgbClr val="C0C0C0"/>
        </a:folHlink>
      </a:clrScheme>
      <a:clrMap bg1="lt1" tx1="dk1" bg2="lt2" tx2="dk2" accent1="accent1" accent2="accent2" accent3="accent3" accent4="accent4" accent5="accent5" accent6="accent6" hlink="hlink" folHlink="folHlink"/>
    </a:extraClrScheme>
    <a:extraClrScheme>
      <a:clrScheme name="MPLS_2003 7">
        <a:dk1>
          <a:srgbClr val="3B6147"/>
        </a:dk1>
        <a:lt1>
          <a:srgbClr val="CED5E8"/>
        </a:lt1>
        <a:dk2>
          <a:srgbClr val="FFFFFF"/>
        </a:dk2>
        <a:lt2>
          <a:srgbClr val="777777"/>
        </a:lt2>
        <a:accent1>
          <a:srgbClr val="FEA868"/>
        </a:accent1>
        <a:accent2>
          <a:srgbClr val="9AA8D0"/>
        </a:accent2>
        <a:accent3>
          <a:srgbClr val="E3E7F2"/>
        </a:accent3>
        <a:accent4>
          <a:srgbClr val="31523B"/>
        </a:accent4>
        <a:accent5>
          <a:srgbClr val="FED1B9"/>
        </a:accent5>
        <a:accent6>
          <a:srgbClr val="8B98BC"/>
        </a:accent6>
        <a:hlink>
          <a:srgbClr val="9CE157"/>
        </a:hlink>
        <a:folHlink>
          <a:srgbClr val="969696"/>
        </a:folHlink>
      </a:clrScheme>
      <a:clrMap bg1="lt1" tx1="dk1" bg2="lt2" tx2="dk2" accent1="accent1" accent2="accent2" accent3="accent3" accent4="accent4" accent5="accent5" accent6="accent6" hlink="hlink" folHlink="folHlink"/>
    </a:extraClrScheme>
    <a:extraClrScheme>
      <a:clrScheme name="MPLS_2003 8">
        <a:dk1>
          <a:srgbClr val="2C395E"/>
        </a:dk1>
        <a:lt1>
          <a:srgbClr val="8798C7"/>
        </a:lt1>
        <a:dk2>
          <a:srgbClr val="FFFFFF"/>
        </a:dk2>
        <a:lt2>
          <a:srgbClr val="000000"/>
        </a:lt2>
        <a:accent1>
          <a:srgbClr val="FEE168"/>
        </a:accent1>
        <a:accent2>
          <a:srgbClr val="BAE482"/>
        </a:accent2>
        <a:accent3>
          <a:srgbClr val="C3CAE0"/>
        </a:accent3>
        <a:accent4>
          <a:srgbClr val="242F4F"/>
        </a:accent4>
        <a:accent5>
          <a:srgbClr val="FEEEB9"/>
        </a:accent5>
        <a:accent6>
          <a:srgbClr val="A8CF75"/>
        </a:accent6>
        <a:hlink>
          <a:srgbClr val="EFAD6B"/>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7636</TotalTime>
  <Words>2535</Words>
  <Application>Microsoft Office PowerPoint</Application>
  <PresentationFormat>全屏显示(4:3)</PresentationFormat>
  <Paragraphs>737</Paragraphs>
  <Slides>19</Slides>
  <Notes>14</Notes>
  <HiddenSlides>0</HiddenSlides>
  <MMClips>0</MMClips>
  <ScaleCrop>false</ScaleCrop>
  <HeadingPairs>
    <vt:vector size="4" baseType="variant">
      <vt:variant>
        <vt:lpstr>主题</vt:lpstr>
      </vt:variant>
      <vt:variant>
        <vt:i4>1</vt:i4>
      </vt:variant>
      <vt:variant>
        <vt:lpstr>幻灯片标题</vt:lpstr>
      </vt:variant>
      <vt:variant>
        <vt:i4>19</vt:i4>
      </vt:variant>
    </vt:vector>
  </HeadingPairs>
  <TitlesOfParts>
    <vt:vector size="20" baseType="lpstr">
      <vt:lpstr>MPLS_2003</vt:lpstr>
      <vt:lpstr>Virtual Subnet: A Scalable Cloud Data Center Interconnect Solution draft-xu-virtual-subnet-06 </vt:lpstr>
      <vt:lpstr>Why VM Mobility across Data Centers</vt:lpstr>
      <vt:lpstr>Cloud Data Center Interconnect Requirements </vt:lpstr>
      <vt:lpstr>Virtual Subnet Overview</vt:lpstr>
      <vt:lpstr>Control Plane:  Routing Table</vt:lpstr>
      <vt:lpstr>Data Plane: Unicast</vt:lpstr>
      <vt:lpstr>MAC Table Reduction on CE Switches</vt:lpstr>
      <vt:lpstr>Unknown Unicast Flooding Avoidance</vt:lpstr>
      <vt:lpstr>ARP Broadcast Prevention</vt:lpstr>
      <vt:lpstr>Site Multi-homing</vt:lpstr>
      <vt:lpstr>CE Host Mobility(VM Mobility)</vt:lpstr>
      <vt:lpstr>Active-active DC Exits  (Path Symmetry Guaranteed )</vt:lpstr>
      <vt:lpstr>Path Optimization for VPN Access</vt:lpstr>
      <vt:lpstr>Path Optimization for Internet Access</vt:lpstr>
      <vt:lpstr>FIB Scalability on PE: On-Demand FIB Installation (using VA-Auto)</vt:lpstr>
      <vt:lpstr>RIB Scalability on PE: On-Demand Route Announcement(using prefix-ORF)</vt:lpstr>
      <vt:lpstr>Comments and Questions?</vt:lpstr>
      <vt:lpstr>Multicast/Broadcast  (P-Multicast Tree Mode)</vt:lpstr>
      <vt:lpstr>Multicast/Broadcast (Ingress Replication Mode)</vt:lpstr>
    </vt:vector>
  </TitlesOfParts>
  <Company>Huawei Technologies Co.,Ltd.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VS (Virtual Subnet)</dc:title>
  <dc:creator>huawei</dc:creator>
  <cp:lastModifiedBy>Xuxiaohu 41208</cp:lastModifiedBy>
  <cp:revision>2109</cp:revision>
  <dcterms:created xsi:type="dcterms:W3CDTF">2010-05-21T03:41:28Z</dcterms:created>
  <dcterms:modified xsi:type="dcterms:W3CDTF">2011-11-09T07:03:23Z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(2)bxfq7SeRrYz/lyzXQFwmepKQNmKUwvXQZnfWd7/PFigTA6N1Bv2hV9rJM1MggzgGF7jDn4zt
SHJdTNsbXDkKs81uc3nVwe0dONX41DEclyeafJt3+O0N23JLypm216BGAew1ze0y/LMbWWHc
TBiT1KwlkJJKqcd7IaXdyUoHWrBOMD8vfW93ZSIWRrnN8r7Nx7pF+PZcFO2/+Ac48sjBQGO2
b/IecOWs84tEbBGzpUJHY</vt:lpwstr>
  </property>
  <property fmtid="{D5CDD505-2E9C-101B-9397-08002B2CF9AE}" pid="3" name="_ms_pID_7253431">
    <vt:lpwstr>jFcSAWwIE+28Y/HprOY9KrLl8eyWKZjDK3ldEzuYUSWvMBuX2cp
XC9EziEMydevOw6M4ZD62lghIcqfrNgo9Xpp13s8u6swgXrA355+Cb9+wgEBClZQJtq6g18V
DGcUhAoXjBGyt6vq+pmEh478V9OvKYv/ZtdTUeUywQrST+eysdP4iO/TDTiAxmBedWY9swPZ
EmhddIwsJnuMzwUL</vt:lpwstr>
  </property>
  <property fmtid="{D5CDD505-2E9C-101B-9397-08002B2CF9AE}" pid="4" name="sflag">
    <vt:lpwstr>1320821341</vt:lpwstr>
  </property>
</Properties>
</file>