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5"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6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5C5D5E-01E3-8F42-9A44-181B484724EE}"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BD21DA8D-FC1A-FA40-BE15-AC5295C835B4}"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95C5D5E-01E3-8F42-9A44-181B484724EE}" type="datetimeFigureOut">
              <a:rPr lang="en-US" smtClean="0"/>
              <a:pPr/>
              <a:t>11/13/11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C5D5E-01E3-8F42-9A44-181B484724EE}" type="datetimeFigureOut">
              <a:rPr lang="en-US" smtClean="0"/>
              <a:pPr/>
              <a:t>11/13/11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395C5D5E-01E3-8F42-9A44-181B484724EE}"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1DA8D-FC1A-FA40-BE15-AC5295C835B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395C5D5E-01E3-8F42-9A44-181B484724EE}" type="datetimeFigureOut">
              <a:rPr lang="en-US" smtClean="0"/>
              <a:pPr/>
              <a:t>11/13/11</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BD21DA8D-FC1A-FA40-BE15-AC5295C835B4}"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image" Target="../media/image3.wmf"/><Relationship Id="rId7" Type="http://schemas.openxmlformats.org/officeDocument/2006/relationships/image" Target="../media/image4.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PAWS: Use Cases</a:t>
            </a:r>
            <a:endParaRPr lang="en-US" dirty="0"/>
          </a:p>
        </p:txBody>
      </p:sp>
      <p:sp>
        <p:nvSpPr>
          <p:cNvPr id="3" name="Subtitle 2"/>
          <p:cNvSpPr>
            <a:spLocks noGrp="1"/>
          </p:cNvSpPr>
          <p:nvPr>
            <p:ph type="subTitle" idx="1"/>
          </p:nvPr>
        </p:nvSpPr>
        <p:spPr/>
        <p:txBody>
          <a:bodyPr/>
          <a:lstStyle/>
          <a:p>
            <a:r>
              <a:rPr lang="en-US" dirty="0" smtClean="0"/>
              <a:t>I-D: </a:t>
            </a:r>
            <a:r>
              <a:rPr lang="en-US" dirty="0"/>
              <a:t>draft-</a:t>
            </a:r>
            <a:r>
              <a:rPr lang="en-US" dirty="0" err="1"/>
              <a:t>ietf</a:t>
            </a:r>
            <a:r>
              <a:rPr lang="en-US" dirty="0"/>
              <a:t>-paws-problem-</a:t>
            </a:r>
            <a:r>
              <a:rPr lang="en-US" dirty="0" err="1"/>
              <a:t>stmt</a:t>
            </a:r>
            <a:r>
              <a:rPr lang="en-US" dirty="0"/>
              <a:t>-</a:t>
            </a:r>
            <a:r>
              <a:rPr lang="en-US" dirty="0" err="1"/>
              <a:t>usecases-rqmts</a:t>
            </a:r>
            <a:endParaRPr lang="en-US" dirty="0" smtClean="0"/>
          </a:p>
          <a:p>
            <a:endParaRPr lang="en-US" dirty="0"/>
          </a:p>
          <a:p>
            <a:r>
              <a:rPr lang="en-US" dirty="0" smtClean="0"/>
              <a:t>Basavaraj Patil, Scott </a:t>
            </a:r>
            <a:r>
              <a:rPr lang="en-US" dirty="0" err="1" smtClean="0"/>
              <a:t>Probasco</a:t>
            </a:r>
            <a:r>
              <a:rPr lang="en-US" dirty="0" smtClean="0"/>
              <a:t> (Nokia)</a:t>
            </a:r>
          </a:p>
          <a:p>
            <a:r>
              <a:rPr lang="en-US" dirty="0" smtClean="0"/>
              <a:t>Juan Carlos Zuniga (</a:t>
            </a:r>
            <a:r>
              <a:rPr lang="en-US" dirty="0" err="1" smtClean="0"/>
              <a:t>Interdigital</a:t>
            </a:r>
            <a:r>
              <a:rPr lang="en-US" dirty="0"/>
              <a:t>)</a:t>
            </a:r>
            <a:endParaRPr lang="en-US" dirty="0" smtClean="0"/>
          </a:p>
          <a:p>
            <a:endParaRPr lang="en-US" dirty="0"/>
          </a:p>
          <a:p>
            <a:r>
              <a:rPr lang="en-US" dirty="0" smtClean="0"/>
              <a:t>IETF 82</a:t>
            </a:r>
          </a:p>
        </p:txBody>
      </p:sp>
    </p:spTree>
    <p:extLst>
      <p:ext uri="{BB962C8B-B14F-4D97-AF65-F5344CB8AC3E}">
        <p14:creationId xmlns:p14="http://schemas.microsoft.com/office/powerpoint/2010/main" val="2227356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113"/>
            <a:ext cx="8913813" cy="914400"/>
          </a:xfrm>
        </p:spPr>
        <p:txBody>
          <a:bodyPr/>
          <a:lstStyle/>
          <a:p>
            <a:r>
              <a:rPr lang="en-US" dirty="0"/>
              <a:t>Rural internet broadband access</a:t>
            </a:r>
          </a:p>
        </p:txBody>
      </p:sp>
      <p:sp>
        <p:nvSpPr>
          <p:cNvPr id="3" name="Content Placeholder 2"/>
          <p:cNvSpPr>
            <a:spLocks noGrp="1"/>
          </p:cNvSpPr>
          <p:nvPr>
            <p:ph idx="1"/>
          </p:nvPr>
        </p:nvSpPr>
        <p:spPr>
          <a:xfrm>
            <a:off x="1114424" y="1531610"/>
            <a:ext cx="7610476" cy="4734719"/>
          </a:xfrm>
        </p:spPr>
        <p:txBody>
          <a:bodyPr>
            <a:normAutofit/>
          </a:bodyPr>
          <a:lstStyle/>
          <a:p>
            <a:r>
              <a:rPr lang="en-US" dirty="0" smtClean="0"/>
              <a:t>Internet access is provided as a WAN or </a:t>
            </a:r>
            <a:r>
              <a:rPr lang="en-US" dirty="0"/>
              <a:t>Wireless Regional Area Network (WRAN</a:t>
            </a:r>
            <a:r>
              <a:rPr lang="en-US" dirty="0" smtClean="0"/>
              <a:t>)</a:t>
            </a:r>
          </a:p>
          <a:p>
            <a:r>
              <a:rPr lang="en-US" dirty="0"/>
              <a:t>T</a:t>
            </a:r>
            <a:r>
              <a:rPr lang="en-US" dirty="0" smtClean="0"/>
              <a:t>ypically </a:t>
            </a:r>
            <a:r>
              <a:rPr lang="en-US" dirty="0"/>
              <a:t>characterized by one or more </a:t>
            </a:r>
            <a:r>
              <a:rPr lang="en-US" dirty="0" smtClean="0"/>
              <a:t>fixed master</a:t>
            </a:r>
            <a:r>
              <a:rPr lang="en-US" dirty="0"/>
              <a:t>(s)/BS(s), cells with relatively large radius (tens </a:t>
            </a:r>
            <a:r>
              <a:rPr lang="en-US" dirty="0" smtClean="0"/>
              <a:t>of </a:t>
            </a:r>
            <a:r>
              <a:rPr lang="en-US" dirty="0" err="1" smtClean="0"/>
              <a:t>kms</a:t>
            </a:r>
            <a:r>
              <a:rPr lang="en-US" dirty="0"/>
              <a:t>, up to 100 km), and a number of available radio </a:t>
            </a:r>
            <a:r>
              <a:rPr lang="en-US" dirty="0" smtClean="0"/>
              <a:t>channels</a:t>
            </a:r>
          </a:p>
          <a:p>
            <a:r>
              <a:rPr lang="en-US" dirty="0"/>
              <a:t>The BS in this scenario use a TDD </a:t>
            </a:r>
            <a:r>
              <a:rPr lang="en-US" dirty="0" smtClean="0"/>
              <a:t>radio </a:t>
            </a:r>
            <a:r>
              <a:rPr lang="en-US" dirty="0"/>
              <a:t>technology and transmit at or below a transmit power </a:t>
            </a:r>
            <a:r>
              <a:rPr lang="en-US" dirty="0" smtClean="0"/>
              <a:t>limit established </a:t>
            </a:r>
            <a:r>
              <a:rPr lang="en-US" dirty="0"/>
              <a:t>by the local </a:t>
            </a:r>
            <a:r>
              <a:rPr lang="en-US" dirty="0" smtClean="0"/>
              <a:t>regulator</a:t>
            </a:r>
          </a:p>
          <a:p>
            <a:r>
              <a:rPr lang="en-US" dirty="0"/>
              <a:t>Each base station has </a:t>
            </a:r>
            <a:r>
              <a:rPr lang="en-US" dirty="0" smtClean="0"/>
              <a:t>a </a:t>
            </a:r>
            <a:r>
              <a:rPr lang="en-US" dirty="0"/>
              <a:t>connection to the internet and provides internet connectivity </a:t>
            </a:r>
            <a:r>
              <a:rPr lang="en-US" dirty="0" smtClean="0"/>
              <a:t>to </a:t>
            </a:r>
            <a:r>
              <a:rPr lang="en-US" dirty="0"/>
              <a:t>multiple slave/end-user </a:t>
            </a:r>
            <a:r>
              <a:rPr lang="en-US" dirty="0" smtClean="0"/>
              <a:t>devices which can be fixed or mobile</a:t>
            </a:r>
            <a:endParaRPr lang="en-US" dirty="0"/>
          </a:p>
        </p:txBody>
      </p:sp>
    </p:spTree>
    <p:extLst>
      <p:ext uri="{BB962C8B-B14F-4D97-AF65-F5344CB8AC3E}">
        <p14:creationId xmlns:p14="http://schemas.microsoft.com/office/powerpoint/2010/main" val="4278029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9456"/>
            <a:ext cx="8913813" cy="914400"/>
          </a:xfrm>
        </p:spPr>
        <p:txBody>
          <a:bodyPr>
            <a:normAutofit fontScale="90000"/>
          </a:bodyPr>
          <a:lstStyle/>
          <a:p>
            <a:r>
              <a:rPr lang="en-US" dirty="0" smtClean="0"/>
              <a:t>Offloading: Moving traffic to a WS network</a:t>
            </a:r>
            <a:endParaRPr lang="en-US" dirty="0"/>
          </a:p>
        </p:txBody>
      </p:sp>
      <p:sp>
        <p:nvSpPr>
          <p:cNvPr id="3" name="Content Placeholder 2"/>
          <p:cNvSpPr>
            <a:spLocks noGrp="1"/>
          </p:cNvSpPr>
          <p:nvPr>
            <p:ph idx="1"/>
          </p:nvPr>
        </p:nvSpPr>
        <p:spPr>
          <a:xfrm>
            <a:off x="1114424" y="1332376"/>
            <a:ext cx="7610476" cy="4933953"/>
          </a:xfrm>
        </p:spPr>
        <p:txBody>
          <a:bodyPr/>
          <a:lstStyle/>
          <a:p>
            <a:r>
              <a:rPr lang="en-US" dirty="0" smtClean="0"/>
              <a:t>Mobile devices using 3G/4G Cellular networks for data can offload the session to a WS network if a network is available</a:t>
            </a:r>
          </a:p>
          <a:p>
            <a:endParaRPr lang="en-US" dirty="0" smtClean="0"/>
          </a:p>
          <a:p>
            <a:r>
              <a:rPr lang="en-US" dirty="0" smtClean="0"/>
              <a:t>A device attached to a 3G/4G cellular network has an ongoing video streaming session</a:t>
            </a:r>
          </a:p>
          <a:p>
            <a:endParaRPr lang="en-US" dirty="0" smtClean="0"/>
          </a:p>
          <a:p>
            <a:r>
              <a:rPr lang="en-US" dirty="0" smtClean="0"/>
              <a:t>Policy on the device is configured to use an alternate access network such as WS when one is available for use</a:t>
            </a:r>
            <a:endParaRPr lang="en-US" dirty="0"/>
          </a:p>
        </p:txBody>
      </p:sp>
    </p:spTree>
    <p:extLst>
      <p:ext uri="{BB962C8B-B14F-4D97-AF65-F5344CB8AC3E}">
        <p14:creationId xmlns:p14="http://schemas.microsoft.com/office/powerpoint/2010/main" val="3736100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9373"/>
            <a:ext cx="8913813" cy="914400"/>
          </a:xfrm>
        </p:spPr>
        <p:txBody>
          <a:bodyPr/>
          <a:lstStyle/>
          <a:p>
            <a:r>
              <a:rPr lang="en-US" dirty="0" smtClean="0"/>
              <a:t>Offloading</a:t>
            </a:r>
            <a:endParaRPr lang="en-US" dirty="0"/>
          </a:p>
        </p:txBody>
      </p:sp>
      <p:sp>
        <p:nvSpPr>
          <p:cNvPr id="4" name="Rectangle 3"/>
          <p:cNvSpPr/>
          <p:nvPr/>
        </p:nvSpPr>
        <p:spPr>
          <a:xfrm>
            <a:off x="853218" y="4308980"/>
            <a:ext cx="1098309" cy="60960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Cellular/WS Device</a:t>
            </a:r>
            <a:endParaRPr lang="en-US" sz="1200" dirty="0"/>
          </a:p>
        </p:txBody>
      </p:sp>
      <p:sp>
        <p:nvSpPr>
          <p:cNvPr id="5" name="Rounded Rectangle 4"/>
          <p:cNvSpPr/>
          <p:nvPr/>
        </p:nvSpPr>
        <p:spPr>
          <a:xfrm>
            <a:off x="3706795" y="3314025"/>
            <a:ext cx="1224158" cy="65584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WS Master</a:t>
            </a:r>
            <a:endParaRPr lang="en-US" dirty="0"/>
          </a:p>
        </p:txBody>
      </p:sp>
      <p:cxnSp>
        <p:nvCxnSpPr>
          <p:cNvPr id="6" name="Straight Connector 5"/>
          <p:cNvCxnSpPr/>
          <p:nvPr/>
        </p:nvCxnSpPr>
        <p:spPr>
          <a:xfrm flipV="1">
            <a:off x="3935610" y="3009225"/>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7" name="Freeform 6"/>
          <p:cNvSpPr/>
          <p:nvPr/>
        </p:nvSpPr>
        <p:spPr>
          <a:xfrm>
            <a:off x="3786880" y="2952016"/>
            <a:ext cx="240256" cy="194512"/>
          </a:xfrm>
          <a:custGeom>
            <a:avLst/>
            <a:gdLst>
              <a:gd name="connsiteX0" fmla="*/ 0 w 240256"/>
              <a:gd name="connsiteY0" fmla="*/ 0 h 194512"/>
              <a:gd name="connsiteX1" fmla="*/ 148730 w 240256"/>
              <a:gd name="connsiteY1" fmla="*/ 194512 h 194512"/>
              <a:gd name="connsiteX2" fmla="*/ 240256 w 240256"/>
              <a:gd name="connsiteY2" fmla="*/ 0 h 194512"/>
            </a:gdLst>
            <a:ahLst/>
            <a:cxnLst>
              <a:cxn ang="0">
                <a:pos x="connsiteX0" y="connsiteY0"/>
              </a:cxn>
              <a:cxn ang="0">
                <a:pos x="connsiteX1" y="connsiteY1"/>
              </a:cxn>
              <a:cxn ang="0">
                <a:pos x="connsiteX2" y="connsiteY2"/>
              </a:cxn>
            </a:cxnLst>
            <a:rect l="l" t="t" r="r" b="b"/>
            <a:pathLst>
              <a:path w="240256" h="194512">
                <a:moveTo>
                  <a:pt x="0" y="0"/>
                </a:moveTo>
                <a:lnTo>
                  <a:pt x="148730" y="194512"/>
                </a:lnTo>
                <a:lnTo>
                  <a:pt x="240256"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8" name="Picture 11" descr="cloud_P120"/>
          <p:cNvPicPr>
            <a:picLocks noChangeAspect="1" noChangeArrowheads="1"/>
          </p:cNvPicPr>
          <p:nvPr/>
        </p:nvPicPr>
        <p:blipFill>
          <a:blip r:embed="rId3">
            <a:extLst>
              <a:ext uri="{28A0092B-C50C-407E-A947-70E740481C1C}">
                <a14:useLocalDpi xmlns:a14="http://schemas.microsoft.com/office/drawing/2010/main" val="0"/>
              </a:ext>
            </a:extLst>
          </a:blip>
          <a:srcRect l="8696" t="9238" r="8696" b="13164"/>
          <a:stretch>
            <a:fillRect/>
          </a:stretch>
        </p:blipFill>
        <p:spPr bwMode="auto">
          <a:xfrm>
            <a:off x="5577488" y="3140461"/>
            <a:ext cx="1841957" cy="10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973752" y="3504882"/>
            <a:ext cx="1049160" cy="369332"/>
          </a:xfrm>
          <a:prstGeom prst="rect">
            <a:avLst/>
          </a:prstGeom>
          <a:noFill/>
        </p:spPr>
        <p:txBody>
          <a:bodyPr wrap="none" rtlCol="0">
            <a:spAutoFit/>
          </a:bodyPr>
          <a:lstStyle/>
          <a:p>
            <a:r>
              <a:rPr lang="en-US" dirty="0" smtClean="0"/>
              <a:t>Internet</a:t>
            </a:r>
            <a:endParaRPr lang="en-US" dirty="0"/>
          </a:p>
        </p:txBody>
      </p:sp>
      <p:sp>
        <p:nvSpPr>
          <p:cNvPr id="10" name="Freeform 9"/>
          <p:cNvSpPr/>
          <p:nvPr/>
        </p:nvSpPr>
        <p:spPr>
          <a:xfrm rot="19143063">
            <a:off x="2484213" y="3748913"/>
            <a:ext cx="812292" cy="140809"/>
          </a:xfrm>
          <a:custGeom>
            <a:avLst/>
            <a:gdLst>
              <a:gd name="connsiteX0" fmla="*/ 0 w 812292"/>
              <a:gd name="connsiteY0" fmla="*/ 0 h 114419"/>
              <a:gd name="connsiteX1" fmla="*/ 537715 w 812292"/>
              <a:gd name="connsiteY1" fmla="*/ 11442 h 114419"/>
              <a:gd name="connsiteX2" fmla="*/ 240256 w 812292"/>
              <a:gd name="connsiteY2" fmla="*/ 80093 h 114419"/>
              <a:gd name="connsiteX3" fmla="*/ 812292 w 812292"/>
              <a:gd name="connsiteY3" fmla="*/ 114419 h 114419"/>
              <a:gd name="connsiteX4" fmla="*/ 812292 w 812292"/>
              <a:gd name="connsiteY4" fmla="*/ 114419 h 114419"/>
              <a:gd name="connsiteX5" fmla="*/ 812292 w 812292"/>
              <a:gd name="connsiteY5" fmla="*/ 114419 h 11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292" h="114419">
                <a:moveTo>
                  <a:pt x="0" y="0"/>
                </a:moveTo>
                <a:lnTo>
                  <a:pt x="537715" y="11442"/>
                </a:lnTo>
                <a:lnTo>
                  <a:pt x="240256" y="80093"/>
                </a:lnTo>
                <a:lnTo>
                  <a:pt x="812292" y="114419"/>
                </a:lnTo>
                <a:lnTo>
                  <a:pt x="812292" y="114419"/>
                </a:lnTo>
                <a:lnTo>
                  <a:pt x="812292" y="114419"/>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1" name="Straight Connector 10"/>
          <p:cNvCxnSpPr>
            <a:stCxn id="5" idx="3"/>
          </p:cNvCxnSpPr>
          <p:nvPr/>
        </p:nvCxnSpPr>
        <p:spPr>
          <a:xfrm>
            <a:off x="4930953" y="3641947"/>
            <a:ext cx="726619" cy="231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a:off x="4942393" y="2837596"/>
            <a:ext cx="1281362" cy="640747"/>
          </a:xfrm>
          <a:custGeom>
            <a:avLst/>
            <a:gdLst>
              <a:gd name="connsiteX0" fmla="*/ 0 w 1281362"/>
              <a:gd name="connsiteY0" fmla="*/ 594980 h 640747"/>
              <a:gd name="connsiteX1" fmla="*/ 1281362 w 1281362"/>
              <a:gd name="connsiteY1" fmla="*/ 640747 h 640747"/>
              <a:gd name="connsiteX2" fmla="*/ 1155514 w 1281362"/>
              <a:gd name="connsiteY2" fmla="*/ 0 h 640747"/>
            </a:gdLst>
            <a:ahLst/>
            <a:cxnLst>
              <a:cxn ang="0">
                <a:pos x="connsiteX0" y="connsiteY0"/>
              </a:cxn>
              <a:cxn ang="0">
                <a:pos x="connsiteX1" y="connsiteY1"/>
              </a:cxn>
              <a:cxn ang="0">
                <a:pos x="connsiteX2" y="connsiteY2"/>
              </a:cxn>
            </a:cxnLst>
            <a:rect l="l" t="t" r="r" b="b"/>
            <a:pathLst>
              <a:path w="1281362" h="640747">
                <a:moveTo>
                  <a:pt x="0" y="594980"/>
                </a:moveTo>
                <a:lnTo>
                  <a:pt x="1281362" y="640747"/>
                </a:lnTo>
                <a:lnTo>
                  <a:pt x="1155514" y="0"/>
                </a:lnTo>
              </a:path>
            </a:pathLst>
          </a:custGeom>
          <a:ln>
            <a:solidFill>
              <a:schemeClr val="accent5"/>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Can 14"/>
          <p:cNvSpPr/>
          <p:nvPr/>
        </p:nvSpPr>
        <p:spPr>
          <a:xfrm>
            <a:off x="5608883" y="2063225"/>
            <a:ext cx="983902" cy="78581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5657572" y="2324581"/>
            <a:ext cx="889449" cy="369332"/>
          </a:xfrm>
          <a:prstGeom prst="rect">
            <a:avLst/>
          </a:prstGeom>
          <a:noFill/>
        </p:spPr>
        <p:txBody>
          <a:bodyPr wrap="none" rtlCol="0">
            <a:spAutoFit/>
          </a:bodyPr>
          <a:lstStyle/>
          <a:p>
            <a:r>
              <a:rPr lang="en-US" dirty="0" smtClean="0"/>
              <a:t>WS DB</a:t>
            </a:r>
            <a:endParaRPr lang="en-US" dirty="0"/>
          </a:p>
        </p:txBody>
      </p:sp>
      <p:graphicFrame>
        <p:nvGraphicFramePr>
          <p:cNvPr id="17" name="Object 30"/>
          <p:cNvGraphicFramePr>
            <a:graphicFrameLocks noChangeAspect="1"/>
          </p:cNvGraphicFramePr>
          <p:nvPr>
            <p:extLst>
              <p:ext uri="{D42A27DB-BD31-4B8C-83A1-F6EECF244321}">
                <p14:modId xmlns:p14="http://schemas.microsoft.com/office/powerpoint/2010/main" val="2934885635"/>
              </p:ext>
            </p:extLst>
          </p:nvPr>
        </p:nvGraphicFramePr>
        <p:xfrm>
          <a:off x="3638747" y="4812424"/>
          <a:ext cx="593725" cy="987425"/>
        </p:xfrm>
        <a:graphic>
          <a:graphicData uri="http://schemas.openxmlformats.org/presentationml/2006/ole">
            <mc:AlternateContent xmlns:mc="http://schemas.openxmlformats.org/markup-compatibility/2006">
              <mc:Choice xmlns:v="urn:schemas-microsoft-com:vml" Requires="v">
                <p:oleObj spid="_x0000_s4106" name="VISIO" r:id="rId4" imgW="585000" imgH="978120" progId="Visio.Drawing.11">
                  <p:embed/>
                </p:oleObj>
              </mc:Choice>
              <mc:Fallback>
                <p:oleObj name="VISIO" r:id="rId4" imgW="585000" imgH="978120" progId="Visio.Drawing.11">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8747" y="4812424"/>
                        <a:ext cx="593725" cy="9874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pic>
        <p:nvPicPr>
          <p:cNvPr id="18" name="Picture 6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2539" y="4812424"/>
            <a:ext cx="811213"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Connector 18"/>
          <p:cNvCxnSpPr/>
          <p:nvPr/>
        </p:nvCxnSpPr>
        <p:spPr>
          <a:xfrm>
            <a:off x="4027136" y="5363313"/>
            <a:ext cx="1135403" cy="0"/>
          </a:xfrm>
          <a:prstGeom prst="line">
            <a:avLst/>
          </a:prstGeom>
          <a:ln w="38100" cmpd="sng">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8" idx="0"/>
          </p:cNvCxnSpPr>
          <p:nvPr/>
        </p:nvCxnSpPr>
        <p:spPr>
          <a:xfrm flipV="1">
            <a:off x="5568146" y="4096745"/>
            <a:ext cx="655609" cy="715679"/>
          </a:xfrm>
          <a:prstGeom prst="line">
            <a:avLst/>
          </a:prstGeom>
          <a:ln w="38100" cmpd="sng">
            <a:solidFill>
              <a:srgbClr val="660066"/>
            </a:solidFill>
          </a:ln>
        </p:spPr>
        <p:style>
          <a:lnRef idx="2">
            <a:schemeClr val="accent1"/>
          </a:lnRef>
          <a:fillRef idx="0">
            <a:schemeClr val="accent1"/>
          </a:fillRef>
          <a:effectRef idx="1">
            <a:schemeClr val="accent1"/>
          </a:effectRef>
          <a:fontRef idx="minor">
            <a:schemeClr val="tx1"/>
          </a:fontRef>
        </p:style>
      </p:cxnSp>
      <p:sp>
        <p:nvSpPr>
          <p:cNvPr id="24" name="Freeform 23"/>
          <p:cNvSpPr/>
          <p:nvPr/>
        </p:nvSpPr>
        <p:spPr>
          <a:xfrm rot="1302208">
            <a:off x="2484213" y="5073831"/>
            <a:ext cx="812292" cy="140809"/>
          </a:xfrm>
          <a:custGeom>
            <a:avLst/>
            <a:gdLst>
              <a:gd name="connsiteX0" fmla="*/ 0 w 812292"/>
              <a:gd name="connsiteY0" fmla="*/ 0 h 114419"/>
              <a:gd name="connsiteX1" fmla="*/ 537715 w 812292"/>
              <a:gd name="connsiteY1" fmla="*/ 11442 h 114419"/>
              <a:gd name="connsiteX2" fmla="*/ 240256 w 812292"/>
              <a:gd name="connsiteY2" fmla="*/ 80093 h 114419"/>
              <a:gd name="connsiteX3" fmla="*/ 812292 w 812292"/>
              <a:gd name="connsiteY3" fmla="*/ 114419 h 114419"/>
              <a:gd name="connsiteX4" fmla="*/ 812292 w 812292"/>
              <a:gd name="connsiteY4" fmla="*/ 114419 h 114419"/>
              <a:gd name="connsiteX5" fmla="*/ 812292 w 812292"/>
              <a:gd name="connsiteY5" fmla="*/ 114419 h 11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292" h="114419">
                <a:moveTo>
                  <a:pt x="0" y="0"/>
                </a:moveTo>
                <a:lnTo>
                  <a:pt x="537715" y="11442"/>
                </a:lnTo>
                <a:lnTo>
                  <a:pt x="240256" y="80093"/>
                </a:lnTo>
                <a:lnTo>
                  <a:pt x="812292" y="114419"/>
                </a:lnTo>
                <a:lnTo>
                  <a:pt x="812292" y="114419"/>
                </a:lnTo>
                <a:lnTo>
                  <a:pt x="812292" y="114419"/>
                </a:lnTo>
              </a:path>
            </a:pathLst>
          </a:custGeom>
          <a:ln>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5" name="Picture 25" descr="compaqes40"/>
          <p:cNvPicPr>
            <a:picLocks noChangeAspect="1" noChangeArrowheads="1"/>
          </p:cNvPicPr>
          <p:nvPr/>
        </p:nvPicPr>
        <p:blipFill>
          <a:blip r:embed="rId7">
            <a:clrChange>
              <a:clrFrom>
                <a:srgbClr val="F7F9F9"/>
              </a:clrFrom>
              <a:clrTo>
                <a:srgbClr val="F7F9F9">
                  <a:alpha val="0"/>
                </a:srgbClr>
              </a:clrTo>
            </a:clrChange>
            <a:extLst>
              <a:ext uri="{28A0092B-C50C-407E-A947-70E740481C1C}">
                <a14:useLocalDpi xmlns:a14="http://schemas.microsoft.com/office/drawing/2010/main" val="0"/>
              </a:ext>
            </a:extLst>
          </a:blip>
          <a:srcRect/>
          <a:stretch>
            <a:fillRect/>
          </a:stretch>
        </p:blipFill>
        <p:spPr bwMode="auto">
          <a:xfrm>
            <a:off x="7921363" y="3307384"/>
            <a:ext cx="4699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7690134" y="3969869"/>
            <a:ext cx="866456" cy="646331"/>
          </a:xfrm>
          <a:prstGeom prst="rect">
            <a:avLst/>
          </a:prstGeom>
          <a:noFill/>
        </p:spPr>
        <p:txBody>
          <a:bodyPr wrap="none" rtlCol="0">
            <a:spAutoFit/>
          </a:bodyPr>
          <a:lstStyle/>
          <a:p>
            <a:r>
              <a:rPr lang="en-US" dirty="0" smtClean="0"/>
              <a:t>Video</a:t>
            </a:r>
          </a:p>
          <a:p>
            <a:r>
              <a:rPr lang="en-US" dirty="0" smtClean="0"/>
              <a:t>Server</a:t>
            </a:r>
            <a:endParaRPr lang="en-US" dirty="0"/>
          </a:p>
        </p:txBody>
      </p:sp>
      <p:sp>
        <p:nvSpPr>
          <p:cNvPr id="28" name="Freeform 27"/>
          <p:cNvSpPr/>
          <p:nvPr/>
        </p:nvSpPr>
        <p:spPr>
          <a:xfrm>
            <a:off x="1979246" y="3713115"/>
            <a:ext cx="5949177" cy="1633766"/>
          </a:xfrm>
          <a:custGeom>
            <a:avLst/>
            <a:gdLst>
              <a:gd name="connsiteX0" fmla="*/ 0 w 5949177"/>
              <a:gd name="connsiteY0" fmla="*/ 989514 h 1633766"/>
              <a:gd name="connsiteX1" fmla="*/ 1922041 w 5949177"/>
              <a:gd name="connsiteY1" fmla="*/ 1630261 h 1633766"/>
              <a:gd name="connsiteX2" fmla="*/ 4164424 w 5949177"/>
              <a:gd name="connsiteY2" fmla="*/ 1195468 h 1633766"/>
              <a:gd name="connsiteX3" fmla="*/ 4610612 w 5949177"/>
              <a:gd name="connsiteY3" fmla="*/ 154254 h 1633766"/>
              <a:gd name="connsiteX4" fmla="*/ 5949177 w 5949177"/>
              <a:gd name="connsiteY4" fmla="*/ 5509 h 1633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49177" h="1633766">
                <a:moveTo>
                  <a:pt x="0" y="989514"/>
                </a:moveTo>
                <a:cubicBezTo>
                  <a:pt x="613985" y="1292724"/>
                  <a:pt x="1227970" y="1595935"/>
                  <a:pt x="1922041" y="1630261"/>
                </a:cubicBezTo>
                <a:cubicBezTo>
                  <a:pt x="2616112" y="1664587"/>
                  <a:pt x="3716329" y="1441469"/>
                  <a:pt x="4164424" y="1195468"/>
                </a:cubicBezTo>
                <a:cubicBezTo>
                  <a:pt x="4612519" y="949467"/>
                  <a:pt x="4313153" y="352581"/>
                  <a:pt x="4610612" y="154254"/>
                </a:cubicBezTo>
                <a:cubicBezTo>
                  <a:pt x="4908071" y="-44073"/>
                  <a:pt x="5949177" y="5509"/>
                  <a:pt x="5949177" y="5509"/>
                </a:cubicBezTo>
              </a:path>
            </a:pathLst>
          </a:custGeom>
          <a:ln>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Freeform 28"/>
          <p:cNvSpPr/>
          <p:nvPr/>
        </p:nvSpPr>
        <p:spPr>
          <a:xfrm>
            <a:off x="1979246" y="3455223"/>
            <a:ext cx="5937736" cy="1132986"/>
          </a:xfrm>
          <a:custGeom>
            <a:avLst/>
            <a:gdLst>
              <a:gd name="connsiteX0" fmla="*/ 0 w 5937736"/>
              <a:gd name="connsiteY0" fmla="*/ 1132986 h 1132986"/>
              <a:gd name="connsiteX1" fmla="*/ 1853397 w 5937736"/>
              <a:gd name="connsiteY1" fmla="*/ 217633 h 1132986"/>
              <a:gd name="connsiteX2" fmla="*/ 4427560 w 5937736"/>
              <a:gd name="connsiteY2" fmla="*/ 236 h 1132986"/>
              <a:gd name="connsiteX3" fmla="*/ 5937736 w 5937736"/>
              <a:gd name="connsiteY3" fmla="*/ 171865 h 1132986"/>
            </a:gdLst>
            <a:ahLst/>
            <a:cxnLst>
              <a:cxn ang="0">
                <a:pos x="connsiteX0" y="connsiteY0"/>
              </a:cxn>
              <a:cxn ang="0">
                <a:pos x="connsiteX1" y="connsiteY1"/>
              </a:cxn>
              <a:cxn ang="0">
                <a:pos x="connsiteX2" y="connsiteY2"/>
              </a:cxn>
              <a:cxn ang="0">
                <a:pos x="connsiteX3" y="connsiteY3"/>
              </a:cxn>
            </a:cxnLst>
            <a:rect l="l" t="t" r="r" b="b"/>
            <a:pathLst>
              <a:path w="5937736" h="1132986">
                <a:moveTo>
                  <a:pt x="0" y="1132986"/>
                </a:moveTo>
                <a:cubicBezTo>
                  <a:pt x="557735" y="769705"/>
                  <a:pt x="1115470" y="406425"/>
                  <a:pt x="1853397" y="217633"/>
                </a:cubicBezTo>
                <a:cubicBezTo>
                  <a:pt x="2591324" y="28841"/>
                  <a:pt x="3746837" y="7864"/>
                  <a:pt x="4427560" y="236"/>
                </a:cubicBezTo>
                <a:cubicBezTo>
                  <a:pt x="5108283" y="-7392"/>
                  <a:pt x="5937736" y="171865"/>
                  <a:pt x="5937736" y="171865"/>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29"/>
          <p:cNvSpPr txBox="1"/>
          <p:nvPr/>
        </p:nvSpPr>
        <p:spPr>
          <a:xfrm>
            <a:off x="3293750" y="4945444"/>
            <a:ext cx="312593" cy="369332"/>
          </a:xfrm>
          <a:prstGeom prst="rect">
            <a:avLst/>
          </a:prstGeom>
          <a:noFill/>
          <a:ln>
            <a:solidFill>
              <a:schemeClr val="tx1"/>
            </a:solidFill>
          </a:ln>
        </p:spPr>
        <p:txBody>
          <a:bodyPr wrap="none" rtlCol="0">
            <a:spAutoFit/>
          </a:bodyPr>
          <a:lstStyle/>
          <a:p>
            <a:r>
              <a:rPr lang="en-US" dirty="0" smtClean="0"/>
              <a:t>1</a:t>
            </a:r>
            <a:endParaRPr lang="en-US" dirty="0"/>
          </a:p>
        </p:txBody>
      </p:sp>
      <p:sp>
        <p:nvSpPr>
          <p:cNvPr id="31" name="TextBox 30"/>
          <p:cNvSpPr txBox="1"/>
          <p:nvPr/>
        </p:nvSpPr>
        <p:spPr>
          <a:xfrm>
            <a:off x="2725384" y="3969869"/>
            <a:ext cx="312593" cy="369332"/>
          </a:xfrm>
          <a:prstGeom prst="rect">
            <a:avLst/>
          </a:prstGeom>
          <a:noFill/>
          <a:ln>
            <a:solidFill>
              <a:schemeClr val="tx1"/>
            </a:solidFill>
          </a:ln>
        </p:spPr>
        <p:txBody>
          <a:bodyPr wrap="none" rtlCol="0">
            <a:spAutoFit/>
          </a:bodyPr>
          <a:lstStyle/>
          <a:p>
            <a:r>
              <a:rPr lang="en-US" dirty="0"/>
              <a:t>2</a:t>
            </a:r>
          </a:p>
        </p:txBody>
      </p:sp>
    </p:spTree>
    <p:extLst>
      <p:ext uri="{BB962C8B-B14F-4D97-AF65-F5344CB8AC3E}">
        <p14:creationId xmlns:p14="http://schemas.microsoft.com/office/powerpoint/2010/main" val="231742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0225"/>
            <a:ext cx="8913813" cy="914400"/>
          </a:xfrm>
        </p:spPr>
        <p:txBody>
          <a:bodyPr/>
          <a:lstStyle/>
          <a:p>
            <a:r>
              <a:rPr lang="en-US" dirty="0" smtClean="0"/>
              <a:t>Backhaul</a:t>
            </a:r>
            <a:endParaRPr lang="en-US" dirty="0"/>
          </a:p>
        </p:txBody>
      </p:sp>
      <p:sp>
        <p:nvSpPr>
          <p:cNvPr id="3" name="Content Placeholder 2"/>
          <p:cNvSpPr>
            <a:spLocks noGrp="1"/>
          </p:cNvSpPr>
          <p:nvPr>
            <p:ph idx="1"/>
          </p:nvPr>
        </p:nvSpPr>
        <p:spPr>
          <a:xfrm>
            <a:off x="1114424" y="1796382"/>
            <a:ext cx="7610476" cy="1189959"/>
          </a:xfrm>
        </p:spPr>
        <p:txBody>
          <a:bodyPr/>
          <a:lstStyle/>
          <a:p>
            <a:r>
              <a:rPr lang="en-US" dirty="0" smtClean="0"/>
              <a:t>WS spectrum can be used as a backhaul and thus enable various types of network deployments (mesh, Muni </a:t>
            </a:r>
            <a:r>
              <a:rPr lang="en-US" dirty="0" err="1" smtClean="0"/>
              <a:t>wifi</a:t>
            </a:r>
            <a:r>
              <a:rPr lang="en-US" dirty="0" smtClean="0"/>
              <a:t> etc.)</a:t>
            </a:r>
          </a:p>
          <a:p>
            <a:endParaRPr lang="en-US" dirty="0"/>
          </a:p>
          <a:p>
            <a:endParaRPr lang="en-US" dirty="0"/>
          </a:p>
        </p:txBody>
      </p:sp>
      <p:sp>
        <p:nvSpPr>
          <p:cNvPr id="4" name="Rounded Rectangle 3"/>
          <p:cNvSpPr/>
          <p:nvPr/>
        </p:nvSpPr>
        <p:spPr>
          <a:xfrm>
            <a:off x="4404696" y="4626166"/>
            <a:ext cx="1224158" cy="65584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21449B"/>
                </a:solidFill>
              </a:rPr>
              <a:t>WS Master</a:t>
            </a:r>
            <a:endParaRPr lang="en-US" dirty="0">
              <a:solidFill>
                <a:srgbClr val="21449B"/>
              </a:solidFill>
            </a:endParaRPr>
          </a:p>
        </p:txBody>
      </p:sp>
      <p:cxnSp>
        <p:nvCxnSpPr>
          <p:cNvPr id="5" name="Straight Connector 4"/>
          <p:cNvCxnSpPr/>
          <p:nvPr/>
        </p:nvCxnSpPr>
        <p:spPr>
          <a:xfrm flipV="1">
            <a:off x="4633511" y="4321366"/>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6" name="Freeform 5"/>
          <p:cNvSpPr/>
          <p:nvPr/>
        </p:nvSpPr>
        <p:spPr>
          <a:xfrm>
            <a:off x="4484781" y="4264157"/>
            <a:ext cx="240256" cy="194512"/>
          </a:xfrm>
          <a:custGeom>
            <a:avLst/>
            <a:gdLst>
              <a:gd name="connsiteX0" fmla="*/ 0 w 240256"/>
              <a:gd name="connsiteY0" fmla="*/ 0 h 194512"/>
              <a:gd name="connsiteX1" fmla="*/ 148730 w 240256"/>
              <a:gd name="connsiteY1" fmla="*/ 194512 h 194512"/>
              <a:gd name="connsiteX2" fmla="*/ 240256 w 240256"/>
              <a:gd name="connsiteY2" fmla="*/ 0 h 194512"/>
            </a:gdLst>
            <a:ahLst/>
            <a:cxnLst>
              <a:cxn ang="0">
                <a:pos x="connsiteX0" y="connsiteY0"/>
              </a:cxn>
              <a:cxn ang="0">
                <a:pos x="connsiteX1" y="connsiteY1"/>
              </a:cxn>
              <a:cxn ang="0">
                <a:pos x="connsiteX2" y="connsiteY2"/>
              </a:cxn>
            </a:cxnLst>
            <a:rect l="l" t="t" r="r" b="b"/>
            <a:pathLst>
              <a:path w="240256" h="194512">
                <a:moveTo>
                  <a:pt x="0" y="0"/>
                </a:moveTo>
                <a:lnTo>
                  <a:pt x="148730" y="194512"/>
                </a:lnTo>
                <a:lnTo>
                  <a:pt x="240256"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7" name="Picture 11" descr="cloud_P120"/>
          <p:cNvPicPr>
            <a:picLocks noChangeAspect="1" noChangeArrowheads="1"/>
          </p:cNvPicPr>
          <p:nvPr/>
        </p:nvPicPr>
        <p:blipFill>
          <a:blip r:embed="rId2">
            <a:extLst>
              <a:ext uri="{28A0092B-C50C-407E-A947-70E740481C1C}">
                <a14:useLocalDpi xmlns:a14="http://schemas.microsoft.com/office/drawing/2010/main" val="0"/>
              </a:ext>
            </a:extLst>
          </a:blip>
          <a:srcRect l="8696" t="9238" r="8696" b="13164"/>
          <a:stretch>
            <a:fillRect/>
          </a:stretch>
        </p:blipFill>
        <p:spPr bwMode="auto">
          <a:xfrm>
            <a:off x="6275389" y="4452602"/>
            <a:ext cx="1841957" cy="10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671653" y="4817023"/>
            <a:ext cx="1049160" cy="369332"/>
          </a:xfrm>
          <a:prstGeom prst="rect">
            <a:avLst/>
          </a:prstGeom>
          <a:noFill/>
        </p:spPr>
        <p:txBody>
          <a:bodyPr wrap="none" rtlCol="0">
            <a:spAutoFit/>
          </a:bodyPr>
          <a:lstStyle/>
          <a:p>
            <a:r>
              <a:rPr lang="en-US" dirty="0" smtClean="0"/>
              <a:t>Internet</a:t>
            </a:r>
            <a:endParaRPr lang="en-US" dirty="0"/>
          </a:p>
        </p:txBody>
      </p:sp>
      <p:cxnSp>
        <p:nvCxnSpPr>
          <p:cNvPr id="9" name="Straight Connector 8"/>
          <p:cNvCxnSpPr>
            <a:stCxn id="4" idx="3"/>
          </p:cNvCxnSpPr>
          <p:nvPr/>
        </p:nvCxnSpPr>
        <p:spPr>
          <a:xfrm>
            <a:off x="5628854" y="4954088"/>
            <a:ext cx="726619" cy="231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5640294" y="4149737"/>
            <a:ext cx="1281362" cy="640747"/>
          </a:xfrm>
          <a:custGeom>
            <a:avLst/>
            <a:gdLst>
              <a:gd name="connsiteX0" fmla="*/ 0 w 1281362"/>
              <a:gd name="connsiteY0" fmla="*/ 594980 h 640747"/>
              <a:gd name="connsiteX1" fmla="*/ 1281362 w 1281362"/>
              <a:gd name="connsiteY1" fmla="*/ 640747 h 640747"/>
              <a:gd name="connsiteX2" fmla="*/ 1155514 w 1281362"/>
              <a:gd name="connsiteY2" fmla="*/ 0 h 640747"/>
            </a:gdLst>
            <a:ahLst/>
            <a:cxnLst>
              <a:cxn ang="0">
                <a:pos x="connsiteX0" y="connsiteY0"/>
              </a:cxn>
              <a:cxn ang="0">
                <a:pos x="connsiteX1" y="connsiteY1"/>
              </a:cxn>
              <a:cxn ang="0">
                <a:pos x="connsiteX2" y="connsiteY2"/>
              </a:cxn>
            </a:cxnLst>
            <a:rect l="l" t="t" r="r" b="b"/>
            <a:pathLst>
              <a:path w="1281362" h="640747">
                <a:moveTo>
                  <a:pt x="0" y="594980"/>
                </a:moveTo>
                <a:lnTo>
                  <a:pt x="1281362" y="640747"/>
                </a:lnTo>
                <a:lnTo>
                  <a:pt x="1155514" y="0"/>
                </a:lnTo>
              </a:path>
            </a:pathLst>
          </a:custGeom>
          <a:ln>
            <a:solidFill>
              <a:schemeClr val="accent5"/>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Can 10"/>
          <p:cNvSpPr/>
          <p:nvPr/>
        </p:nvSpPr>
        <p:spPr>
          <a:xfrm>
            <a:off x="6306784" y="3375366"/>
            <a:ext cx="983902" cy="78581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355473" y="3636722"/>
            <a:ext cx="889449" cy="369332"/>
          </a:xfrm>
          <a:prstGeom prst="rect">
            <a:avLst/>
          </a:prstGeom>
          <a:noFill/>
        </p:spPr>
        <p:txBody>
          <a:bodyPr wrap="none" rtlCol="0">
            <a:spAutoFit/>
          </a:bodyPr>
          <a:lstStyle/>
          <a:p>
            <a:r>
              <a:rPr lang="en-US" dirty="0" smtClean="0"/>
              <a:t>WS DB</a:t>
            </a:r>
            <a:endParaRPr lang="en-US" dirty="0"/>
          </a:p>
        </p:txBody>
      </p:sp>
      <p:sp>
        <p:nvSpPr>
          <p:cNvPr id="13" name="Freeform 12"/>
          <p:cNvSpPr/>
          <p:nvPr/>
        </p:nvSpPr>
        <p:spPr>
          <a:xfrm rot="20919714">
            <a:off x="3479555" y="4967070"/>
            <a:ext cx="812292" cy="140809"/>
          </a:xfrm>
          <a:custGeom>
            <a:avLst/>
            <a:gdLst>
              <a:gd name="connsiteX0" fmla="*/ 0 w 812292"/>
              <a:gd name="connsiteY0" fmla="*/ 0 h 114419"/>
              <a:gd name="connsiteX1" fmla="*/ 537715 w 812292"/>
              <a:gd name="connsiteY1" fmla="*/ 11442 h 114419"/>
              <a:gd name="connsiteX2" fmla="*/ 240256 w 812292"/>
              <a:gd name="connsiteY2" fmla="*/ 80093 h 114419"/>
              <a:gd name="connsiteX3" fmla="*/ 812292 w 812292"/>
              <a:gd name="connsiteY3" fmla="*/ 114419 h 114419"/>
              <a:gd name="connsiteX4" fmla="*/ 812292 w 812292"/>
              <a:gd name="connsiteY4" fmla="*/ 114419 h 114419"/>
              <a:gd name="connsiteX5" fmla="*/ 812292 w 812292"/>
              <a:gd name="connsiteY5" fmla="*/ 114419 h 11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292" h="114419">
                <a:moveTo>
                  <a:pt x="0" y="0"/>
                </a:moveTo>
                <a:lnTo>
                  <a:pt x="537715" y="11442"/>
                </a:lnTo>
                <a:lnTo>
                  <a:pt x="240256" y="80093"/>
                </a:lnTo>
                <a:lnTo>
                  <a:pt x="812292" y="114419"/>
                </a:lnTo>
                <a:lnTo>
                  <a:pt x="812292" y="114419"/>
                </a:lnTo>
                <a:lnTo>
                  <a:pt x="812292" y="114419"/>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Rectangle 13"/>
          <p:cNvSpPr/>
          <p:nvPr/>
        </p:nvSpPr>
        <p:spPr>
          <a:xfrm>
            <a:off x="2528400" y="4626166"/>
            <a:ext cx="835173" cy="740094"/>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Wifi</a:t>
            </a:r>
            <a:r>
              <a:rPr lang="en-US" dirty="0" smtClean="0"/>
              <a:t> </a:t>
            </a:r>
          </a:p>
          <a:p>
            <a:pPr algn="ctr"/>
            <a:r>
              <a:rPr lang="en-US" dirty="0" smtClean="0"/>
              <a:t>AP</a:t>
            </a:r>
            <a:endParaRPr lang="en-US" dirty="0"/>
          </a:p>
        </p:txBody>
      </p:sp>
      <p:cxnSp>
        <p:nvCxnSpPr>
          <p:cNvPr id="16" name="Straight Connector 15"/>
          <p:cNvCxnSpPr>
            <a:endCxn id="14" idx="0"/>
          </p:cNvCxnSpPr>
          <p:nvPr/>
        </p:nvCxnSpPr>
        <p:spPr>
          <a:xfrm>
            <a:off x="2905944" y="4161179"/>
            <a:ext cx="40043" cy="4649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8" name="Freeform 17"/>
          <p:cNvSpPr/>
          <p:nvPr/>
        </p:nvSpPr>
        <p:spPr>
          <a:xfrm>
            <a:off x="2722893" y="4073323"/>
            <a:ext cx="366103" cy="354700"/>
          </a:xfrm>
          <a:custGeom>
            <a:avLst/>
            <a:gdLst>
              <a:gd name="connsiteX0" fmla="*/ 0 w 366103"/>
              <a:gd name="connsiteY0" fmla="*/ 91535 h 354700"/>
              <a:gd name="connsiteX1" fmla="*/ 217373 w 366103"/>
              <a:gd name="connsiteY1" fmla="*/ 354700 h 354700"/>
              <a:gd name="connsiteX2" fmla="*/ 366103 w 366103"/>
              <a:gd name="connsiteY2" fmla="*/ 0 h 354700"/>
            </a:gdLst>
            <a:ahLst/>
            <a:cxnLst>
              <a:cxn ang="0">
                <a:pos x="connsiteX0" y="connsiteY0"/>
              </a:cxn>
              <a:cxn ang="0">
                <a:pos x="connsiteX1" y="connsiteY1"/>
              </a:cxn>
              <a:cxn ang="0">
                <a:pos x="connsiteX2" y="connsiteY2"/>
              </a:cxn>
            </a:cxnLst>
            <a:rect l="l" t="t" r="r" b="b"/>
            <a:pathLst>
              <a:path w="366103" h="354700">
                <a:moveTo>
                  <a:pt x="0" y="91535"/>
                </a:moveTo>
                <a:lnTo>
                  <a:pt x="217373" y="354700"/>
                </a:lnTo>
                <a:lnTo>
                  <a:pt x="366103" y="0"/>
                </a:ln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Rectangle 18"/>
          <p:cNvSpPr/>
          <p:nvPr/>
        </p:nvSpPr>
        <p:spPr>
          <a:xfrm>
            <a:off x="565269" y="4672408"/>
            <a:ext cx="1098309" cy="60960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t>Wifi</a:t>
            </a:r>
            <a:r>
              <a:rPr lang="en-US" sz="1200" dirty="0" smtClean="0"/>
              <a:t> Device</a:t>
            </a:r>
            <a:endParaRPr lang="en-US" sz="1200" dirty="0"/>
          </a:p>
        </p:txBody>
      </p:sp>
      <p:cxnSp>
        <p:nvCxnSpPr>
          <p:cNvPr id="21" name="Straight Connector 20"/>
          <p:cNvCxnSpPr/>
          <p:nvPr/>
        </p:nvCxnSpPr>
        <p:spPr>
          <a:xfrm>
            <a:off x="1819075" y="4977210"/>
            <a:ext cx="549155" cy="0"/>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2680800" y="4778566"/>
            <a:ext cx="835173" cy="740094"/>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Wifi</a:t>
            </a:r>
            <a:r>
              <a:rPr lang="en-US" dirty="0" smtClean="0"/>
              <a:t> </a:t>
            </a:r>
          </a:p>
          <a:p>
            <a:pPr algn="ctr"/>
            <a:r>
              <a:rPr lang="en-US" dirty="0" smtClean="0"/>
              <a:t>AP</a:t>
            </a:r>
            <a:endParaRPr lang="en-US" dirty="0"/>
          </a:p>
        </p:txBody>
      </p:sp>
      <p:sp>
        <p:nvSpPr>
          <p:cNvPr id="23" name="Rectangle 22"/>
          <p:cNvSpPr/>
          <p:nvPr/>
        </p:nvSpPr>
        <p:spPr>
          <a:xfrm>
            <a:off x="2833200" y="4930966"/>
            <a:ext cx="835173" cy="740094"/>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Wifi</a:t>
            </a:r>
            <a:r>
              <a:rPr lang="en-US" dirty="0" smtClean="0"/>
              <a:t> </a:t>
            </a:r>
          </a:p>
          <a:p>
            <a:pPr algn="ctr"/>
            <a:r>
              <a:rPr lang="en-US" dirty="0" smtClean="0"/>
              <a:t>AP</a:t>
            </a:r>
            <a:endParaRPr lang="en-US" dirty="0"/>
          </a:p>
        </p:txBody>
      </p:sp>
    </p:spTree>
    <p:extLst>
      <p:ext uri="{BB962C8B-B14F-4D97-AF65-F5344CB8AC3E}">
        <p14:creationId xmlns:p14="http://schemas.microsoft.com/office/powerpoint/2010/main" val="3702783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Rapid deployed network for emergency scenario</a:t>
            </a:r>
          </a:p>
        </p:txBody>
      </p:sp>
      <p:sp>
        <p:nvSpPr>
          <p:cNvPr id="3" name="Content Placeholder 2"/>
          <p:cNvSpPr>
            <a:spLocks noGrp="1"/>
          </p:cNvSpPr>
          <p:nvPr>
            <p:ph idx="1"/>
          </p:nvPr>
        </p:nvSpPr>
        <p:spPr/>
        <p:txBody>
          <a:bodyPr/>
          <a:lstStyle/>
          <a:p>
            <a:r>
              <a:rPr lang="en-US" dirty="0" smtClean="0"/>
              <a:t>In the event of an emergency spectrum can be made available for the establishment of a rapid response network</a:t>
            </a:r>
          </a:p>
          <a:p>
            <a:endParaRPr lang="en-US" dirty="0"/>
          </a:p>
          <a:p>
            <a:r>
              <a:rPr lang="en-US" dirty="0" smtClean="0"/>
              <a:t>WS Master devices can be deployed or existing ones use the freed spectrum in such scenarios</a:t>
            </a:r>
            <a:endParaRPr lang="en-US" dirty="0"/>
          </a:p>
        </p:txBody>
      </p:sp>
    </p:spTree>
    <p:extLst>
      <p:ext uri="{BB962C8B-B14F-4D97-AF65-F5344CB8AC3E}">
        <p14:creationId xmlns:p14="http://schemas.microsoft.com/office/powerpoint/2010/main" val="1358387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4364"/>
            <a:ext cx="8913813" cy="914400"/>
          </a:xfrm>
        </p:spPr>
        <p:txBody>
          <a:bodyPr/>
          <a:lstStyle/>
          <a:p>
            <a:r>
              <a:rPr lang="en-US" dirty="0" smtClean="0"/>
              <a:t>Mobility in white space</a:t>
            </a:r>
            <a:endParaRPr lang="en-US" dirty="0"/>
          </a:p>
        </p:txBody>
      </p:sp>
      <p:sp>
        <p:nvSpPr>
          <p:cNvPr id="3" name="Content Placeholder 2"/>
          <p:cNvSpPr>
            <a:spLocks noGrp="1"/>
          </p:cNvSpPr>
          <p:nvPr>
            <p:ph idx="1"/>
          </p:nvPr>
        </p:nvSpPr>
        <p:spPr>
          <a:xfrm>
            <a:off x="1114424" y="1446576"/>
            <a:ext cx="7610476" cy="4819754"/>
          </a:xfrm>
        </p:spPr>
        <p:txBody>
          <a:bodyPr>
            <a:normAutofit fontScale="85000" lnSpcReduction="10000"/>
          </a:bodyPr>
          <a:lstStyle/>
          <a:p>
            <a:r>
              <a:rPr lang="en-US" dirty="0"/>
              <a:t>Operation</a:t>
            </a:r>
          </a:p>
          <a:p>
            <a:pPr marL="457200" indent="-457200">
              <a:buFont typeface="+mj-lt"/>
              <a:buAutoNum type="arabicPeriod"/>
            </a:pPr>
            <a:r>
              <a:rPr lang="en-US" dirty="0"/>
              <a:t>The master/AP powers up (WS Radio in idle mode)</a:t>
            </a:r>
          </a:p>
          <a:p>
            <a:pPr marL="457200" indent="-457200">
              <a:buFont typeface="+mj-lt"/>
              <a:buAutoNum type="arabicPeriod"/>
            </a:pPr>
            <a:r>
              <a:rPr lang="en-US" dirty="0"/>
              <a:t>Master/AP discovers a database and registers with it</a:t>
            </a:r>
          </a:p>
          <a:p>
            <a:pPr marL="457200" indent="-457200">
              <a:buFont typeface="+mj-lt"/>
              <a:buAutoNum type="arabicPeriod"/>
            </a:pPr>
            <a:r>
              <a:rPr lang="en-US" dirty="0"/>
              <a:t>Master/AP queries the database requesting a list of </a:t>
            </a:r>
            <a:r>
              <a:rPr lang="en-US" dirty="0" smtClean="0"/>
              <a:t>channels that are available </a:t>
            </a:r>
            <a:r>
              <a:rPr lang="en-US" dirty="0"/>
              <a:t>at its current location </a:t>
            </a:r>
            <a:r>
              <a:rPr lang="en-US" dirty="0" smtClean="0"/>
              <a:t>and also a future location.</a:t>
            </a:r>
            <a:endParaRPr lang="en-US" dirty="0"/>
          </a:p>
          <a:p>
            <a:pPr marL="457200" indent="-457200">
              <a:buFont typeface="+mj-lt"/>
              <a:buAutoNum type="arabicPeriod"/>
            </a:pPr>
            <a:r>
              <a:rPr lang="en-US" dirty="0"/>
              <a:t>Database responds with a list of available </a:t>
            </a:r>
            <a:r>
              <a:rPr lang="en-US" dirty="0" smtClean="0"/>
              <a:t>channels that are available at all locations identified in the request.</a:t>
            </a:r>
            <a:endParaRPr lang="en-US" dirty="0"/>
          </a:p>
          <a:p>
            <a:pPr marL="457200" indent="-457200">
              <a:buFont typeface="+mj-lt"/>
              <a:buAutoNum type="arabicPeriod"/>
            </a:pPr>
            <a:r>
              <a:rPr lang="en-US" dirty="0"/>
              <a:t>Master/AP selects a channel(s) and activates the WS radio interface </a:t>
            </a:r>
            <a:endParaRPr lang="en-US" dirty="0" smtClean="0"/>
          </a:p>
          <a:p>
            <a:pPr marL="457200" indent="-457200">
              <a:buFont typeface="+mj-lt"/>
              <a:buAutoNum type="arabicPeriod"/>
            </a:pPr>
            <a:r>
              <a:rPr lang="en-US" dirty="0" smtClean="0"/>
              <a:t>Master/AP may use channels from the list while moving within the predicted area without requirement to query the database due to mobility (i.e. moving more than 100 m). Time based restrictions are still applicable</a:t>
            </a:r>
            <a:endParaRPr lang="en-US" dirty="0"/>
          </a:p>
        </p:txBody>
      </p:sp>
    </p:spTree>
    <p:extLst>
      <p:ext uri="{BB962C8B-B14F-4D97-AF65-F5344CB8AC3E}">
        <p14:creationId xmlns:p14="http://schemas.microsoft.com/office/powerpoint/2010/main" val="1972388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4499992" y="2492896"/>
            <a:ext cx="4060577" cy="2868935"/>
          </a:xfrm>
          <a:prstGeom prst="rect">
            <a:avLst/>
          </a:prstGeom>
          <a:noFill/>
        </p:spPr>
      </p:pic>
      <p:sp>
        <p:nvSpPr>
          <p:cNvPr id="2" name="Title 1"/>
          <p:cNvSpPr>
            <a:spLocks noGrp="1"/>
          </p:cNvSpPr>
          <p:nvPr>
            <p:ph type="title"/>
          </p:nvPr>
        </p:nvSpPr>
        <p:spPr>
          <a:xfrm>
            <a:off x="0" y="448783"/>
            <a:ext cx="8913813" cy="914400"/>
          </a:xfrm>
        </p:spPr>
        <p:txBody>
          <a:bodyPr/>
          <a:lstStyle/>
          <a:p>
            <a:r>
              <a:rPr lang="en-GB" dirty="0" smtClean="0"/>
              <a:t>Indoor networking use case</a:t>
            </a:r>
            <a:endParaRPr lang="en-GB" dirty="0"/>
          </a:p>
        </p:txBody>
      </p:sp>
      <p:sp>
        <p:nvSpPr>
          <p:cNvPr id="3" name="Content Placeholder 2"/>
          <p:cNvSpPr>
            <a:spLocks noGrp="1"/>
          </p:cNvSpPr>
          <p:nvPr>
            <p:ph idx="1"/>
          </p:nvPr>
        </p:nvSpPr>
        <p:spPr>
          <a:xfrm>
            <a:off x="457200" y="1600200"/>
            <a:ext cx="4258816" cy="4525963"/>
          </a:xfrm>
        </p:spPr>
        <p:txBody>
          <a:bodyPr>
            <a:normAutofit fontScale="70000" lnSpcReduction="20000"/>
          </a:bodyPr>
          <a:lstStyle/>
          <a:p>
            <a:r>
              <a:rPr lang="en-GB" dirty="0" smtClean="0"/>
              <a:t>User devices are inside a house or office, requiring connectivity to the Internet or to equipment in the same or other houses/offices</a:t>
            </a:r>
          </a:p>
          <a:p>
            <a:r>
              <a:rPr lang="en-GB" dirty="0" smtClean="0"/>
              <a:t>Database query from the master device includes </a:t>
            </a:r>
            <a:r>
              <a:rPr lang="en-GB" dirty="0" err="1" smtClean="0"/>
              <a:t>geolocation</a:t>
            </a:r>
            <a:r>
              <a:rPr lang="en-GB" dirty="0" smtClean="0"/>
              <a:t> and location uncertainty and optional additional information such as device ID</a:t>
            </a:r>
          </a:p>
          <a:p>
            <a:r>
              <a:rPr lang="en-GB" dirty="0" smtClean="0"/>
              <a:t>Response is list of channels available, and optional additional information such as channel validity time and maximum radiated power</a:t>
            </a:r>
          </a:p>
          <a:p>
            <a:r>
              <a:rPr lang="en-GB" dirty="0" smtClean="0"/>
              <a:t>The master authenticates the response and selects one or more channels from the list </a:t>
            </a:r>
          </a:p>
          <a:p>
            <a:r>
              <a:rPr lang="en-GB" dirty="0" smtClean="0"/>
              <a:t>The user device scans the TVWS bands to locate the master device transmissions, and associates with the master</a:t>
            </a:r>
          </a:p>
          <a:p>
            <a:endParaRPr lang="en-GB" dirty="0"/>
          </a:p>
        </p:txBody>
      </p:sp>
    </p:spTree>
    <p:extLst>
      <p:ext uri="{BB962C8B-B14F-4D97-AF65-F5344CB8AC3E}">
        <p14:creationId xmlns:p14="http://schemas.microsoft.com/office/powerpoint/2010/main" val="2690458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a:stretch>
            <a:fillRect/>
          </a:stretch>
        </p:blipFill>
        <p:spPr bwMode="auto">
          <a:xfrm>
            <a:off x="4283968" y="1890886"/>
            <a:ext cx="4484251" cy="2330202"/>
          </a:xfrm>
          <a:prstGeom prst="rect">
            <a:avLst/>
          </a:prstGeom>
          <a:noFill/>
        </p:spPr>
      </p:pic>
      <p:sp>
        <p:nvSpPr>
          <p:cNvPr id="2" name="Title 1"/>
          <p:cNvSpPr>
            <a:spLocks noGrp="1"/>
          </p:cNvSpPr>
          <p:nvPr>
            <p:ph type="title"/>
          </p:nvPr>
        </p:nvSpPr>
        <p:spPr>
          <a:xfrm>
            <a:off x="0" y="483108"/>
            <a:ext cx="8913813" cy="914400"/>
          </a:xfrm>
        </p:spPr>
        <p:txBody>
          <a:bodyPr>
            <a:normAutofit fontScale="90000"/>
          </a:bodyPr>
          <a:lstStyle/>
          <a:p>
            <a:r>
              <a:rPr lang="en-GB" dirty="0" smtClean="0"/>
              <a:t>Machine to machine (M2M) use case</a:t>
            </a:r>
            <a:endParaRPr lang="en-GB" dirty="0"/>
          </a:p>
        </p:txBody>
      </p:sp>
      <p:sp>
        <p:nvSpPr>
          <p:cNvPr id="3" name="Content Placeholder 2"/>
          <p:cNvSpPr>
            <a:spLocks noGrp="1"/>
          </p:cNvSpPr>
          <p:nvPr>
            <p:ph idx="1"/>
          </p:nvPr>
        </p:nvSpPr>
        <p:spPr>
          <a:xfrm>
            <a:off x="457200" y="1600200"/>
            <a:ext cx="4114800" cy="4997152"/>
          </a:xfrm>
        </p:spPr>
        <p:txBody>
          <a:bodyPr>
            <a:normAutofit fontScale="70000" lnSpcReduction="20000"/>
          </a:bodyPr>
          <a:lstStyle/>
          <a:p>
            <a:r>
              <a:rPr lang="en-US" dirty="0"/>
              <a:t>M</a:t>
            </a:r>
            <a:r>
              <a:rPr lang="en-US" dirty="0" smtClean="0"/>
              <a:t>achines </a:t>
            </a:r>
            <a:r>
              <a:rPr lang="en-US" dirty="0"/>
              <a:t>include a whitespace device and can be located anywhere, fixed or on the </a:t>
            </a:r>
            <a:r>
              <a:rPr lang="en-US" dirty="0" smtClean="0"/>
              <a:t>move. Each machine needs connectivity </a:t>
            </a:r>
            <a:r>
              <a:rPr lang="en-US" dirty="0"/>
              <a:t>to the internet </a:t>
            </a:r>
            <a:r>
              <a:rPr lang="en-US" dirty="0" smtClean="0"/>
              <a:t>and/or </a:t>
            </a:r>
            <a:r>
              <a:rPr lang="en-US" dirty="0"/>
              <a:t>to other machines in the </a:t>
            </a:r>
            <a:r>
              <a:rPr lang="en-US" dirty="0" smtClean="0"/>
              <a:t>vicinity</a:t>
            </a:r>
          </a:p>
          <a:p>
            <a:r>
              <a:rPr lang="en-GB" dirty="0" smtClean="0"/>
              <a:t>Database query from the master device includes </a:t>
            </a:r>
            <a:r>
              <a:rPr lang="en-GB" dirty="0" err="1" smtClean="0"/>
              <a:t>geolocation</a:t>
            </a:r>
            <a:r>
              <a:rPr lang="en-GB" dirty="0" smtClean="0"/>
              <a:t> and location uncertainty and optional additional information such as device ID</a:t>
            </a:r>
          </a:p>
          <a:p>
            <a:r>
              <a:rPr lang="en-GB" dirty="0" smtClean="0"/>
              <a:t>Response is list of channels available, and optional additional information such as channel validity time and maximum radiated power</a:t>
            </a:r>
          </a:p>
          <a:p>
            <a:r>
              <a:rPr lang="en-GB" dirty="0" smtClean="0"/>
              <a:t>The master authenticates the response and selects one or more channels from the list </a:t>
            </a:r>
          </a:p>
          <a:p>
            <a:r>
              <a:rPr lang="en-US" dirty="0" smtClean="0"/>
              <a:t>The slave devices </a:t>
            </a:r>
            <a:r>
              <a:rPr lang="en-US" dirty="0"/>
              <a:t>fitted to the machines scan the TV bands to locate the master transmissions, and associate with the master device. </a:t>
            </a:r>
            <a:endParaRPr lang="en-US" dirty="0" smtClean="0"/>
          </a:p>
        </p:txBody>
      </p:sp>
      <p:sp>
        <p:nvSpPr>
          <p:cNvPr id="6" name="Content Placeholder 2"/>
          <p:cNvSpPr txBox="1">
            <a:spLocks/>
          </p:cNvSpPr>
          <p:nvPr/>
        </p:nvSpPr>
        <p:spPr>
          <a:xfrm>
            <a:off x="4355976" y="4620202"/>
            <a:ext cx="4608512" cy="212116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US" sz="1400" dirty="0" smtClean="0"/>
              <a:t>Note: Further </a:t>
            </a:r>
            <a:r>
              <a:rPr lang="en-GB" sz="1400" dirty="0" smtClean="0"/>
              <a:t>signalling</a:t>
            </a:r>
            <a:r>
              <a:rPr lang="en-US" sz="1400" dirty="0" smtClean="0"/>
              <a:t> can take place (outside the scope of PAWS) to establish direct links among those slave devices that have associated with the master device. Machine communication over a TVWS channel, whether to a master device or to another machine (slave device), is under the control of a master device</a:t>
            </a:r>
            <a:endParaRPr lang="en-GB" sz="1400" dirty="0"/>
          </a:p>
        </p:txBody>
      </p:sp>
    </p:spTree>
    <p:extLst>
      <p:ext uri="{BB962C8B-B14F-4D97-AF65-F5344CB8AC3E}">
        <p14:creationId xmlns:p14="http://schemas.microsoft.com/office/powerpoint/2010/main" val="688496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Request further reviews and comments</a:t>
            </a:r>
          </a:p>
          <a:p>
            <a:r>
              <a:rPr lang="en-US" dirty="0" smtClean="0"/>
              <a:t>Would like to progress the I-D to WGLC before IETF83</a:t>
            </a:r>
            <a:endParaRPr lang="en-US" dirty="0"/>
          </a:p>
        </p:txBody>
      </p:sp>
    </p:spTree>
    <p:extLst>
      <p:ext uri="{BB962C8B-B14F-4D97-AF65-F5344CB8AC3E}">
        <p14:creationId xmlns:p14="http://schemas.microsoft.com/office/powerpoint/2010/main" val="6587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03155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4693" y="1681797"/>
            <a:ext cx="4202731" cy="2997948"/>
          </a:xfrm>
          <a:prstGeom prst="rect">
            <a:avLst/>
          </a:prstGeom>
        </p:spPr>
      </p:pic>
    </p:spTree>
    <p:extLst>
      <p:ext uri="{BB962C8B-B14F-4D97-AF65-F5344CB8AC3E}">
        <p14:creationId xmlns:p14="http://schemas.microsoft.com/office/powerpoint/2010/main" val="2310733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 from Rev 00 to 01</a:t>
            </a:r>
            <a:endParaRPr lang="en-US" dirty="0"/>
          </a:p>
        </p:txBody>
      </p:sp>
      <p:sp>
        <p:nvSpPr>
          <p:cNvPr id="3" name="Content Placeholder 2"/>
          <p:cNvSpPr>
            <a:spLocks noGrp="1"/>
          </p:cNvSpPr>
          <p:nvPr>
            <p:ph idx="1"/>
          </p:nvPr>
        </p:nvSpPr>
        <p:spPr/>
        <p:txBody>
          <a:bodyPr/>
          <a:lstStyle/>
          <a:p>
            <a:r>
              <a:rPr lang="en-US" dirty="0" smtClean="0"/>
              <a:t>Added the Mobility, Indoor networking and machine-2-machine use cases</a:t>
            </a:r>
          </a:p>
          <a:p>
            <a:r>
              <a:rPr lang="en-US" dirty="0" smtClean="0"/>
              <a:t>Deleted the location based service use case</a:t>
            </a:r>
            <a:endParaRPr lang="en-US" dirty="0"/>
          </a:p>
        </p:txBody>
      </p:sp>
    </p:spTree>
    <p:extLst>
      <p:ext uri="{BB962C8B-B14F-4D97-AF65-F5344CB8AC3E}">
        <p14:creationId xmlns:p14="http://schemas.microsoft.com/office/powerpoint/2010/main" val="2555581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6863"/>
            <a:ext cx="8913813" cy="914400"/>
          </a:xfrm>
        </p:spPr>
        <p:txBody>
          <a:bodyPr/>
          <a:lstStyle/>
          <a:p>
            <a:r>
              <a:rPr lang="en-US" dirty="0" smtClean="0"/>
              <a:t>Database Discovery</a:t>
            </a:r>
            <a:endParaRPr lang="en-US" dirty="0"/>
          </a:p>
        </p:txBody>
      </p:sp>
      <p:sp>
        <p:nvSpPr>
          <p:cNvPr id="3" name="Content Placeholder 2"/>
          <p:cNvSpPr>
            <a:spLocks noGrp="1"/>
          </p:cNvSpPr>
          <p:nvPr>
            <p:ph idx="1"/>
          </p:nvPr>
        </p:nvSpPr>
        <p:spPr>
          <a:xfrm>
            <a:off x="423307" y="1292938"/>
            <a:ext cx="8490506" cy="4973392"/>
          </a:xfrm>
        </p:spPr>
        <p:txBody>
          <a:bodyPr/>
          <a:lstStyle/>
          <a:p>
            <a:r>
              <a:rPr lang="en-US" dirty="0" smtClean="0"/>
              <a:t>Available channels or spectrum can be used by a device only after it has queried a database and obtained a response</a:t>
            </a:r>
          </a:p>
          <a:p>
            <a:r>
              <a:rPr lang="en-US" dirty="0" smtClean="0"/>
              <a:t>Device needs to discover the relevant database to query </a:t>
            </a:r>
          </a:p>
          <a:p>
            <a:r>
              <a:rPr lang="en-US" dirty="0" smtClean="0"/>
              <a:t>Databases are region/country/regulatory domain specific and hence the device needs to discover the relevant database based on its current location</a:t>
            </a:r>
          </a:p>
          <a:p>
            <a:r>
              <a:rPr lang="en-US" dirty="0" smtClean="0"/>
              <a:t>The database discovery itself can be done via various approaches</a:t>
            </a:r>
          </a:p>
          <a:p>
            <a:pPr lvl="1"/>
            <a:r>
              <a:rPr lang="en-US" dirty="0" smtClean="0"/>
              <a:t>Examples include:</a:t>
            </a:r>
          </a:p>
          <a:p>
            <a:pPr lvl="2"/>
            <a:r>
              <a:rPr lang="en-US" dirty="0" smtClean="0"/>
              <a:t>Pre-programmed/configured list of databases on the device</a:t>
            </a:r>
          </a:p>
          <a:p>
            <a:pPr lvl="2"/>
            <a:r>
              <a:rPr lang="en-US" dirty="0" smtClean="0"/>
              <a:t>Query a well-known website operated by the regulator</a:t>
            </a:r>
          </a:p>
          <a:p>
            <a:pPr lvl="2"/>
            <a:r>
              <a:rPr lang="en-US" dirty="0" smtClean="0"/>
              <a:t>Etc.</a:t>
            </a:r>
            <a:endParaRPr lang="en-US" dirty="0"/>
          </a:p>
        </p:txBody>
      </p:sp>
    </p:spTree>
    <p:extLst>
      <p:ext uri="{BB962C8B-B14F-4D97-AF65-F5344CB8AC3E}">
        <p14:creationId xmlns:p14="http://schemas.microsoft.com/office/powerpoint/2010/main" val="2973873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4363"/>
            <a:ext cx="8913813" cy="914400"/>
          </a:xfrm>
        </p:spPr>
        <p:txBody>
          <a:bodyPr/>
          <a:lstStyle/>
          <a:p>
            <a:r>
              <a:rPr lang="en-US" dirty="0" smtClean="0"/>
              <a:t>Database Discovery</a:t>
            </a:r>
            <a:endParaRPr lang="en-US" dirty="0"/>
          </a:p>
        </p:txBody>
      </p:sp>
      <p:sp>
        <p:nvSpPr>
          <p:cNvPr id="3" name="Content Placeholder 2"/>
          <p:cNvSpPr>
            <a:spLocks noGrp="1"/>
          </p:cNvSpPr>
          <p:nvPr>
            <p:ph idx="1"/>
          </p:nvPr>
        </p:nvSpPr>
        <p:spPr>
          <a:xfrm>
            <a:off x="1114424" y="1556102"/>
            <a:ext cx="7610476" cy="4710228"/>
          </a:xfrm>
        </p:spPr>
        <p:txBody>
          <a:bodyPr/>
          <a:lstStyle/>
          <a:p>
            <a:r>
              <a:rPr lang="en-US" dirty="0" smtClean="0"/>
              <a:t>Steps to discovering a database:</a:t>
            </a:r>
          </a:p>
          <a:p>
            <a:pPr marL="457200" indent="-457200">
              <a:buFont typeface="+mj-lt"/>
              <a:buAutoNum type="arabicPeriod"/>
            </a:pPr>
            <a:r>
              <a:rPr lang="en-US" dirty="0" smtClean="0"/>
              <a:t>Master device is connected to the Internet via means other than WS radio</a:t>
            </a:r>
          </a:p>
          <a:p>
            <a:pPr marL="457200" indent="-457200">
              <a:buFont typeface="+mj-lt"/>
              <a:buAutoNum type="arabicPeriod"/>
            </a:pPr>
            <a:r>
              <a:rPr lang="en-US" dirty="0" smtClean="0"/>
              <a:t>Device constructs and broadcasts/multicasts a database discovery message </a:t>
            </a:r>
          </a:p>
          <a:p>
            <a:pPr marL="457200" indent="-457200">
              <a:buFont typeface="+mj-lt"/>
              <a:buAutoNum type="arabicPeriod"/>
            </a:pPr>
            <a:r>
              <a:rPr lang="en-US" dirty="0" smtClean="0"/>
              <a:t>Receives response(s) from available databases or a list of databases from a website</a:t>
            </a:r>
          </a:p>
          <a:p>
            <a:endParaRPr lang="en-US" dirty="0"/>
          </a:p>
          <a:p>
            <a:r>
              <a:rPr lang="en-US" dirty="0" smtClean="0"/>
              <a:t>Device can choose a database from the responses for </a:t>
            </a:r>
            <a:r>
              <a:rPr lang="en-US" smtClean="0"/>
              <a:t>subsequent queries</a:t>
            </a:r>
            <a:endParaRPr lang="en-US" dirty="0"/>
          </a:p>
        </p:txBody>
      </p:sp>
    </p:spTree>
    <p:extLst>
      <p:ext uri="{BB962C8B-B14F-4D97-AF65-F5344CB8AC3E}">
        <p14:creationId xmlns:p14="http://schemas.microsoft.com/office/powerpoint/2010/main" val="993651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3446"/>
            <a:ext cx="8913813" cy="914400"/>
          </a:xfrm>
        </p:spPr>
        <p:txBody>
          <a:bodyPr/>
          <a:lstStyle/>
          <a:p>
            <a:r>
              <a:rPr lang="en-US" dirty="0" smtClean="0"/>
              <a:t>Registration with the DB (1)</a:t>
            </a:r>
            <a:endParaRPr lang="en-US" dirty="0"/>
          </a:p>
        </p:txBody>
      </p:sp>
      <p:sp>
        <p:nvSpPr>
          <p:cNvPr id="3" name="Content Placeholder 2"/>
          <p:cNvSpPr>
            <a:spLocks noGrp="1"/>
          </p:cNvSpPr>
          <p:nvPr>
            <p:ph idx="1"/>
          </p:nvPr>
        </p:nvSpPr>
        <p:spPr>
          <a:xfrm>
            <a:off x="1114424" y="1304380"/>
            <a:ext cx="7610476" cy="4961950"/>
          </a:xfrm>
        </p:spPr>
        <p:txBody>
          <a:bodyPr/>
          <a:lstStyle/>
          <a:p>
            <a:r>
              <a:rPr lang="en-US" dirty="0" smtClean="0"/>
              <a:t>After discovering a trusted database, the device needs to register with it prior to querying it for channel availability info</a:t>
            </a:r>
          </a:p>
          <a:p>
            <a:r>
              <a:rPr lang="en-US" dirty="0" smtClean="0"/>
              <a:t>Requirements for registration can be regulatory domain specific</a:t>
            </a:r>
          </a:p>
          <a:p>
            <a:r>
              <a:rPr lang="en-US" dirty="0" smtClean="0"/>
              <a:t>Various conditions require the device to perform registrations. Examples are:</a:t>
            </a:r>
          </a:p>
          <a:p>
            <a:pPr lvl="1"/>
            <a:r>
              <a:rPr lang="en-US" dirty="0" smtClean="0"/>
              <a:t>Power up</a:t>
            </a:r>
          </a:p>
          <a:p>
            <a:pPr lvl="1"/>
            <a:r>
              <a:rPr lang="en-US" dirty="0" smtClean="0"/>
              <a:t>Change of location by a certain distance</a:t>
            </a:r>
          </a:p>
          <a:p>
            <a:pPr lvl="1"/>
            <a:r>
              <a:rPr lang="en-US" dirty="0" smtClean="0"/>
              <a:t>Periodically based on a time interval</a:t>
            </a:r>
          </a:p>
          <a:p>
            <a:r>
              <a:rPr lang="en-US" dirty="0" smtClean="0"/>
              <a:t>Registration information includes Device ID, Serial number etc.</a:t>
            </a:r>
            <a:endParaRPr lang="en-US" dirty="0"/>
          </a:p>
        </p:txBody>
      </p:sp>
    </p:spTree>
    <p:extLst>
      <p:ext uri="{BB962C8B-B14F-4D97-AF65-F5344CB8AC3E}">
        <p14:creationId xmlns:p14="http://schemas.microsoft.com/office/powerpoint/2010/main" val="99257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3108"/>
            <a:ext cx="8913813" cy="914400"/>
          </a:xfrm>
        </p:spPr>
        <p:txBody>
          <a:bodyPr/>
          <a:lstStyle/>
          <a:p>
            <a:r>
              <a:rPr lang="en-US" dirty="0" smtClean="0"/>
              <a:t>Registration with the DB (2)</a:t>
            </a:r>
            <a:endParaRPr lang="en-US" dirty="0"/>
          </a:p>
        </p:txBody>
      </p:sp>
      <p:sp>
        <p:nvSpPr>
          <p:cNvPr id="6" name="Content Placeholder 5"/>
          <p:cNvSpPr>
            <a:spLocks noGrp="1"/>
          </p:cNvSpPr>
          <p:nvPr>
            <p:ph sz="half" idx="1"/>
          </p:nvPr>
        </p:nvSpPr>
        <p:spPr>
          <a:xfrm>
            <a:off x="499786" y="2595563"/>
            <a:ext cx="3566160" cy="3681412"/>
          </a:xfrm>
        </p:spPr>
        <p:txBody>
          <a:bodyPr/>
          <a:lstStyle/>
          <a:p>
            <a:r>
              <a:rPr lang="en-US" dirty="0" smtClean="0"/>
              <a:t>Device has non-WS based connectivity to the Internet through which it can register with the selected database</a:t>
            </a:r>
            <a:endParaRPr lang="en-US" dirty="0"/>
          </a:p>
        </p:txBody>
      </p:sp>
      <p:sp>
        <p:nvSpPr>
          <p:cNvPr id="8" name="Rounded Rectangle 7"/>
          <p:cNvSpPr/>
          <p:nvPr/>
        </p:nvSpPr>
        <p:spPr>
          <a:xfrm>
            <a:off x="4427561" y="4027555"/>
            <a:ext cx="800851" cy="4920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accent5"/>
                </a:solidFill>
              </a:rPr>
              <a:t>Master Device</a:t>
            </a:r>
            <a:endParaRPr lang="en-US" sz="1200" b="1" dirty="0">
              <a:solidFill>
                <a:schemeClr val="accent5"/>
              </a:solidFill>
            </a:endParaRPr>
          </a:p>
        </p:txBody>
      </p:sp>
      <p:sp>
        <p:nvSpPr>
          <p:cNvPr id="3" name="Can 2"/>
          <p:cNvSpPr/>
          <p:nvPr/>
        </p:nvSpPr>
        <p:spPr>
          <a:xfrm>
            <a:off x="7470794" y="3756628"/>
            <a:ext cx="983902" cy="78581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a:endCxn id="3" idx="2"/>
          </p:cNvCxnSpPr>
          <p:nvPr/>
        </p:nvCxnSpPr>
        <p:spPr>
          <a:xfrm flipV="1">
            <a:off x="5228412" y="4149535"/>
            <a:ext cx="2242382" cy="141184"/>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11" descr="cloud_P120"/>
          <p:cNvPicPr>
            <a:picLocks noChangeAspect="1" noChangeArrowheads="1"/>
          </p:cNvPicPr>
          <p:nvPr/>
        </p:nvPicPr>
        <p:blipFill>
          <a:blip r:embed="rId2">
            <a:extLst>
              <a:ext uri="{28A0092B-C50C-407E-A947-70E740481C1C}">
                <a14:useLocalDpi xmlns:a14="http://schemas.microsoft.com/office/drawing/2010/main" val="0"/>
              </a:ext>
            </a:extLst>
          </a:blip>
          <a:srcRect l="8696" t="9238" r="8696" b="13164"/>
          <a:stretch>
            <a:fillRect/>
          </a:stretch>
        </p:blipFill>
        <p:spPr bwMode="auto">
          <a:xfrm>
            <a:off x="5741100" y="3756628"/>
            <a:ext cx="13795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565247" y="4061881"/>
            <a:ext cx="889449" cy="369332"/>
          </a:xfrm>
          <a:prstGeom prst="rect">
            <a:avLst/>
          </a:prstGeom>
          <a:noFill/>
        </p:spPr>
        <p:txBody>
          <a:bodyPr wrap="none" rtlCol="0">
            <a:spAutoFit/>
          </a:bodyPr>
          <a:lstStyle/>
          <a:p>
            <a:r>
              <a:rPr lang="en-US" dirty="0" smtClean="0"/>
              <a:t>WS DB</a:t>
            </a:r>
            <a:endParaRPr lang="en-US" dirty="0"/>
          </a:p>
        </p:txBody>
      </p:sp>
    </p:spTree>
    <p:extLst>
      <p:ext uri="{BB962C8B-B14F-4D97-AF65-F5344CB8AC3E}">
        <p14:creationId xmlns:p14="http://schemas.microsoft.com/office/powerpoint/2010/main" val="2536326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3108"/>
            <a:ext cx="8913813" cy="914400"/>
          </a:xfrm>
        </p:spPr>
        <p:txBody>
          <a:bodyPr/>
          <a:lstStyle/>
          <a:p>
            <a:r>
              <a:rPr lang="en-US" dirty="0" smtClean="0"/>
              <a:t>Registration with the DB (3)</a:t>
            </a:r>
            <a:endParaRPr lang="en-US" dirty="0"/>
          </a:p>
        </p:txBody>
      </p:sp>
      <p:sp>
        <p:nvSpPr>
          <p:cNvPr id="6" name="Content Placeholder 5"/>
          <p:cNvSpPr>
            <a:spLocks noGrp="1"/>
          </p:cNvSpPr>
          <p:nvPr>
            <p:ph sz="half" idx="1"/>
          </p:nvPr>
        </p:nvSpPr>
        <p:spPr>
          <a:xfrm>
            <a:off x="499786" y="2595563"/>
            <a:ext cx="3566160" cy="3681412"/>
          </a:xfrm>
        </p:spPr>
        <p:txBody>
          <a:bodyPr/>
          <a:lstStyle/>
          <a:p>
            <a:r>
              <a:rPr lang="en-US" dirty="0" smtClean="0"/>
              <a:t>A secondary Master device with no direct connectivity to the WS DB can query the DB using another Master as a relay</a:t>
            </a:r>
            <a:endParaRPr lang="en-US" dirty="0"/>
          </a:p>
        </p:txBody>
      </p:sp>
      <p:sp>
        <p:nvSpPr>
          <p:cNvPr id="8" name="Rounded Rectangle 7"/>
          <p:cNvSpPr/>
          <p:nvPr/>
        </p:nvSpPr>
        <p:spPr>
          <a:xfrm>
            <a:off x="4255951" y="4027555"/>
            <a:ext cx="972462" cy="4920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accent5"/>
                </a:solidFill>
              </a:rPr>
              <a:t>Master Device1</a:t>
            </a:r>
            <a:endParaRPr lang="en-US" sz="1200" b="1" dirty="0">
              <a:solidFill>
                <a:schemeClr val="accent5"/>
              </a:solidFill>
            </a:endParaRPr>
          </a:p>
        </p:txBody>
      </p:sp>
      <p:sp>
        <p:nvSpPr>
          <p:cNvPr id="3" name="Can 2"/>
          <p:cNvSpPr/>
          <p:nvPr/>
        </p:nvSpPr>
        <p:spPr>
          <a:xfrm>
            <a:off x="7470794" y="3756628"/>
            <a:ext cx="983902" cy="78581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a:endCxn id="3" idx="2"/>
          </p:cNvCxnSpPr>
          <p:nvPr/>
        </p:nvCxnSpPr>
        <p:spPr>
          <a:xfrm flipV="1">
            <a:off x="5228412" y="4149535"/>
            <a:ext cx="2242382" cy="141184"/>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11" descr="cloud_P120"/>
          <p:cNvPicPr>
            <a:picLocks noChangeAspect="1" noChangeArrowheads="1"/>
          </p:cNvPicPr>
          <p:nvPr/>
        </p:nvPicPr>
        <p:blipFill>
          <a:blip r:embed="rId2">
            <a:extLst>
              <a:ext uri="{28A0092B-C50C-407E-A947-70E740481C1C}">
                <a14:useLocalDpi xmlns:a14="http://schemas.microsoft.com/office/drawing/2010/main" val="0"/>
              </a:ext>
            </a:extLst>
          </a:blip>
          <a:srcRect l="8696" t="9238" r="8696" b="13164"/>
          <a:stretch>
            <a:fillRect/>
          </a:stretch>
        </p:blipFill>
        <p:spPr bwMode="auto">
          <a:xfrm>
            <a:off x="5741100" y="3756628"/>
            <a:ext cx="137953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565247" y="4061881"/>
            <a:ext cx="889449" cy="369332"/>
          </a:xfrm>
          <a:prstGeom prst="rect">
            <a:avLst/>
          </a:prstGeom>
          <a:noFill/>
        </p:spPr>
        <p:txBody>
          <a:bodyPr wrap="none" rtlCol="0">
            <a:spAutoFit/>
          </a:bodyPr>
          <a:lstStyle/>
          <a:p>
            <a:r>
              <a:rPr lang="en-US" dirty="0" smtClean="0"/>
              <a:t>WS DB</a:t>
            </a:r>
            <a:endParaRPr lang="en-US" dirty="0"/>
          </a:p>
        </p:txBody>
      </p:sp>
      <p:sp>
        <p:nvSpPr>
          <p:cNvPr id="9" name="Rounded Rectangle 8"/>
          <p:cNvSpPr/>
          <p:nvPr/>
        </p:nvSpPr>
        <p:spPr>
          <a:xfrm>
            <a:off x="4255950" y="5244053"/>
            <a:ext cx="972462" cy="4920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accent5"/>
                </a:solidFill>
              </a:rPr>
              <a:t>Master Device2</a:t>
            </a:r>
            <a:endParaRPr lang="en-US" sz="1200" b="1" dirty="0">
              <a:solidFill>
                <a:schemeClr val="accent5"/>
              </a:solidFill>
            </a:endParaRPr>
          </a:p>
        </p:txBody>
      </p:sp>
      <p:cxnSp>
        <p:nvCxnSpPr>
          <p:cNvPr id="7" name="Straight Connector 6"/>
          <p:cNvCxnSpPr>
            <a:endCxn id="9" idx="0"/>
          </p:cNvCxnSpPr>
          <p:nvPr/>
        </p:nvCxnSpPr>
        <p:spPr>
          <a:xfrm>
            <a:off x="4702138" y="4519558"/>
            <a:ext cx="40043" cy="724495"/>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679256" y="4665113"/>
            <a:ext cx="1706154" cy="369332"/>
          </a:xfrm>
          <a:prstGeom prst="rect">
            <a:avLst/>
          </a:prstGeom>
          <a:noFill/>
        </p:spPr>
        <p:txBody>
          <a:bodyPr wrap="none" rtlCol="0">
            <a:spAutoFit/>
          </a:bodyPr>
          <a:lstStyle/>
          <a:p>
            <a:r>
              <a:rPr lang="en-US" dirty="0" smtClean="0"/>
              <a:t>TDD WS Air I/F</a:t>
            </a:r>
            <a:endParaRPr lang="en-US" dirty="0"/>
          </a:p>
        </p:txBody>
      </p:sp>
    </p:spTree>
    <p:extLst>
      <p:ext uri="{BB962C8B-B14F-4D97-AF65-F5344CB8AC3E}">
        <p14:creationId xmlns:p14="http://schemas.microsoft.com/office/powerpoint/2010/main" val="1396995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4363"/>
            <a:ext cx="8913813" cy="914400"/>
          </a:xfrm>
        </p:spPr>
        <p:txBody>
          <a:bodyPr>
            <a:normAutofit fontScale="90000"/>
          </a:bodyPr>
          <a:lstStyle/>
          <a:p>
            <a:r>
              <a:rPr lang="en-US" dirty="0" smtClean="0"/>
              <a:t>Hotspot: Urban Internet connectivity</a:t>
            </a:r>
            <a:endParaRPr lang="en-US" dirty="0"/>
          </a:p>
        </p:txBody>
      </p:sp>
      <p:sp>
        <p:nvSpPr>
          <p:cNvPr id="6" name="Rectangle 5"/>
          <p:cNvSpPr/>
          <p:nvPr/>
        </p:nvSpPr>
        <p:spPr>
          <a:xfrm>
            <a:off x="732206" y="3009225"/>
            <a:ext cx="1098309" cy="50344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WS Device (Slave)</a:t>
            </a:r>
            <a:endParaRPr lang="en-US" sz="1200" dirty="0"/>
          </a:p>
        </p:txBody>
      </p:sp>
      <p:sp>
        <p:nvSpPr>
          <p:cNvPr id="7" name="Rectangle 6"/>
          <p:cNvSpPr/>
          <p:nvPr/>
        </p:nvSpPr>
        <p:spPr>
          <a:xfrm>
            <a:off x="884606" y="3161625"/>
            <a:ext cx="1098309" cy="50344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WS Device (Slave)</a:t>
            </a:r>
            <a:endParaRPr lang="en-US" sz="1200" dirty="0"/>
          </a:p>
        </p:txBody>
      </p:sp>
      <p:sp>
        <p:nvSpPr>
          <p:cNvPr id="8" name="Rectangle 7"/>
          <p:cNvSpPr/>
          <p:nvPr/>
        </p:nvSpPr>
        <p:spPr>
          <a:xfrm>
            <a:off x="1037006" y="3314025"/>
            <a:ext cx="1098309" cy="50344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WS Device (Slave)</a:t>
            </a:r>
            <a:endParaRPr lang="en-US" sz="1200" dirty="0"/>
          </a:p>
        </p:txBody>
      </p:sp>
      <p:sp>
        <p:nvSpPr>
          <p:cNvPr id="9" name="Rectangle 8"/>
          <p:cNvSpPr/>
          <p:nvPr/>
        </p:nvSpPr>
        <p:spPr>
          <a:xfrm>
            <a:off x="1189406" y="3466425"/>
            <a:ext cx="1098309" cy="503444"/>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WS Device (Slave)</a:t>
            </a:r>
            <a:endParaRPr lang="en-US" sz="1200" dirty="0"/>
          </a:p>
        </p:txBody>
      </p:sp>
      <p:sp>
        <p:nvSpPr>
          <p:cNvPr id="10" name="Rounded Rectangle 9"/>
          <p:cNvSpPr/>
          <p:nvPr/>
        </p:nvSpPr>
        <p:spPr>
          <a:xfrm>
            <a:off x="3706795" y="3314025"/>
            <a:ext cx="1224158" cy="65584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WS Master</a:t>
            </a:r>
            <a:endParaRPr lang="en-US" dirty="0"/>
          </a:p>
        </p:txBody>
      </p:sp>
      <p:cxnSp>
        <p:nvCxnSpPr>
          <p:cNvPr id="12" name="Straight Connector 11"/>
          <p:cNvCxnSpPr/>
          <p:nvPr/>
        </p:nvCxnSpPr>
        <p:spPr>
          <a:xfrm flipV="1">
            <a:off x="3935610" y="3009225"/>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3" name="Freeform 12"/>
          <p:cNvSpPr/>
          <p:nvPr/>
        </p:nvSpPr>
        <p:spPr>
          <a:xfrm>
            <a:off x="3786880" y="2952016"/>
            <a:ext cx="240256" cy="194512"/>
          </a:xfrm>
          <a:custGeom>
            <a:avLst/>
            <a:gdLst>
              <a:gd name="connsiteX0" fmla="*/ 0 w 240256"/>
              <a:gd name="connsiteY0" fmla="*/ 0 h 194512"/>
              <a:gd name="connsiteX1" fmla="*/ 148730 w 240256"/>
              <a:gd name="connsiteY1" fmla="*/ 194512 h 194512"/>
              <a:gd name="connsiteX2" fmla="*/ 240256 w 240256"/>
              <a:gd name="connsiteY2" fmla="*/ 0 h 194512"/>
            </a:gdLst>
            <a:ahLst/>
            <a:cxnLst>
              <a:cxn ang="0">
                <a:pos x="connsiteX0" y="connsiteY0"/>
              </a:cxn>
              <a:cxn ang="0">
                <a:pos x="connsiteX1" y="connsiteY1"/>
              </a:cxn>
              <a:cxn ang="0">
                <a:pos x="connsiteX2" y="connsiteY2"/>
              </a:cxn>
            </a:cxnLst>
            <a:rect l="l" t="t" r="r" b="b"/>
            <a:pathLst>
              <a:path w="240256" h="194512">
                <a:moveTo>
                  <a:pt x="0" y="0"/>
                </a:moveTo>
                <a:lnTo>
                  <a:pt x="148730" y="194512"/>
                </a:lnTo>
                <a:lnTo>
                  <a:pt x="240256"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Can 13"/>
          <p:cNvSpPr/>
          <p:nvPr/>
        </p:nvSpPr>
        <p:spPr>
          <a:xfrm>
            <a:off x="5608883" y="2063225"/>
            <a:ext cx="983902" cy="78581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1" descr="cloud_P120"/>
          <p:cNvPicPr>
            <a:picLocks noChangeAspect="1" noChangeArrowheads="1"/>
          </p:cNvPicPr>
          <p:nvPr/>
        </p:nvPicPr>
        <p:blipFill>
          <a:blip r:embed="rId2">
            <a:extLst>
              <a:ext uri="{28A0092B-C50C-407E-A947-70E740481C1C}">
                <a14:useLocalDpi xmlns:a14="http://schemas.microsoft.com/office/drawing/2010/main" val="0"/>
              </a:ext>
            </a:extLst>
          </a:blip>
          <a:srcRect l="8696" t="9238" r="8696" b="13164"/>
          <a:stretch>
            <a:fillRect/>
          </a:stretch>
        </p:blipFill>
        <p:spPr bwMode="auto">
          <a:xfrm>
            <a:off x="5577488" y="3140461"/>
            <a:ext cx="1841957" cy="10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5657572" y="2324581"/>
            <a:ext cx="889449" cy="369332"/>
          </a:xfrm>
          <a:prstGeom prst="rect">
            <a:avLst/>
          </a:prstGeom>
          <a:noFill/>
        </p:spPr>
        <p:txBody>
          <a:bodyPr wrap="none" rtlCol="0">
            <a:spAutoFit/>
          </a:bodyPr>
          <a:lstStyle/>
          <a:p>
            <a:r>
              <a:rPr lang="en-US" dirty="0" smtClean="0"/>
              <a:t>WS DB</a:t>
            </a:r>
            <a:endParaRPr lang="en-US" dirty="0"/>
          </a:p>
        </p:txBody>
      </p:sp>
      <p:sp>
        <p:nvSpPr>
          <p:cNvPr id="17" name="TextBox 16"/>
          <p:cNvSpPr txBox="1"/>
          <p:nvPr/>
        </p:nvSpPr>
        <p:spPr>
          <a:xfrm>
            <a:off x="5973752" y="3504882"/>
            <a:ext cx="1049160" cy="369332"/>
          </a:xfrm>
          <a:prstGeom prst="rect">
            <a:avLst/>
          </a:prstGeom>
          <a:noFill/>
        </p:spPr>
        <p:txBody>
          <a:bodyPr wrap="none" rtlCol="0">
            <a:spAutoFit/>
          </a:bodyPr>
          <a:lstStyle/>
          <a:p>
            <a:r>
              <a:rPr lang="en-US" dirty="0" smtClean="0"/>
              <a:t>Internet</a:t>
            </a:r>
            <a:endParaRPr lang="en-US" dirty="0"/>
          </a:p>
        </p:txBody>
      </p:sp>
      <p:sp>
        <p:nvSpPr>
          <p:cNvPr id="19" name="Freeform 18"/>
          <p:cNvSpPr/>
          <p:nvPr/>
        </p:nvSpPr>
        <p:spPr>
          <a:xfrm>
            <a:off x="2562722" y="3615170"/>
            <a:ext cx="812292" cy="114419"/>
          </a:xfrm>
          <a:custGeom>
            <a:avLst/>
            <a:gdLst>
              <a:gd name="connsiteX0" fmla="*/ 0 w 812292"/>
              <a:gd name="connsiteY0" fmla="*/ 0 h 114419"/>
              <a:gd name="connsiteX1" fmla="*/ 537715 w 812292"/>
              <a:gd name="connsiteY1" fmla="*/ 11442 h 114419"/>
              <a:gd name="connsiteX2" fmla="*/ 240256 w 812292"/>
              <a:gd name="connsiteY2" fmla="*/ 80093 h 114419"/>
              <a:gd name="connsiteX3" fmla="*/ 812292 w 812292"/>
              <a:gd name="connsiteY3" fmla="*/ 114419 h 114419"/>
              <a:gd name="connsiteX4" fmla="*/ 812292 w 812292"/>
              <a:gd name="connsiteY4" fmla="*/ 114419 h 114419"/>
              <a:gd name="connsiteX5" fmla="*/ 812292 w 812292"/>
              <a:gd name="connsiteY5" fmla="*/ 114419 h 11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292" h="114419">
                <a:moveTo>
                  <a:pt x="0" y="0"/>
                </a:moveTo>
                <a:lnTo>
                  <a:pt x="537715" y="11442"/>
                </a:lnTo>
                <a:lnTo>
                  <a:pt x="240256" y="80093"/>
                </a:lnTo>
                <a:lnTo>
                  <a:pt x="812292" y="114419"/>
                </a:lnTo>
                <a:lnTo>
                  <a:pt x="812292" y="114419"/>
                </a:lnTo>
                <a:lnTo>
                  <a:pt x="812292" y="114419"/>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a:stCxn id="10" idx="3"/>
          </p:cNvCxnSpPr>
          <p:nvPr/>
        </p:nvCxnSpPr>
        <p:spPr>
          <a:xfrm>
            <a:off x="4930953" y="3641947"/>
            <a:ext cx="726619" cy="23122"/>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4942393" y="2837596"/>
            <a:ext cx="1281362" cy="640747"/>
          </a:xfrm>
          <a:custGeom>
            <a:avLst/>
            <a:gdLst>
              <a:gd name="connsiteX0" fmla="*/ 0 w 1281362"/>
              <a:gd name="connsiteY0" fmla="*/ 594980 h 640747"/>
              <a:gd name="connsiteX1" fmla="*/ 1281362 w 1281362"/>
              <a:gd name="connsiteY1" fmla="*/ 640747 h 640747"/>
              <a:gd name="connsiteX2" fmla="*/ 1155514 w 1281362"/>
              <a:gd name="connsiteY2" fmla="*/ 0 h 640747"/>
            </a:gdLst>
            <a:ahLst/>
            <a:cxnLst>
              <a:cxn ang="0">
                <a:pos x="connsiteX0" y="connsiteY0"/>
              </a:cxn>
              <a:cxn ang="0">
                <a:pos x="connsiteX1" y="connsiteY1"/>
              </a:cxn>
              <a:cxn ang="0">
                <a:pos x="connsiteX2" y="connsiteY2"/>
              </a:cxn>
            </a:cxnLst>
            <a:rect l="l" t="t" r="r" b="b"/>
            <a:pathLst>
              <a:path w="1281362" h="640747">
                <a:moveTo>
                  <a:pt x="0" y="594980"/>
                </a:moveTo>
                <a:lnTo>
                  <a:pt x="1281362" y="640747"/>
                </a:lnTo>
                <a:lnTo>
                  <a:pt x="1155514" y="0"/>
                </a:lnTo>
              </a:path>
            </a:pathLst>
          </a:custGeom>
          <a:ln>
            <a:solidFill>
              <a:schemeClr val="accent5"/>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Rounded Rectangle 26"/>
          <p:cNvSpPr/>
          <p:nvPr/>
        </p:nvSpPr>
        <p:spPr>
          <a:xfrm>
            <a:off x="3939280" y="4562652"/>
            <a:ext cx="1224158" cy="65584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WS Master</a:t>
            </a:r>
            <a:endParaRPr lang="en-US" dirty="0"/>
          </a:p>
        </p:txBody>
      </p:sp>
      <p:cxnSp>
        <p:nvCxnSpPr>
          <p:cNvPr id="28" name="Straight Connector 27"/>
          <p:cNvCxnSpPr/>
          <p:nvPr/>
        </p:nvCxnSpPr>
        <p:spPr>
          <a:xfrm flipV="1">
            <a:off x="4168095" y="4257852"/>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29" name="Freeform 28"/>
          <p:cNvSpPr/>
          <p:nvPr/>
        </p:nvSpPr>
        <p:spPr>
          <a:xfrm>
            <a:off x="4019365" y="4200643"/>
            <a:ext cx="240256" cy="194512"/>
          </a:xfrm>
          <a:custGeom>
            <a:avLst/>
            <a:gdLst>
              <a:gd name="connsiteX0" fmla="*/ 0 w 240256"/>
              <a:gd name="connsiteY0" fmla="*/ 0 h 194512"/>
              <a:gd name="connsiteX1" fmla="*/ 148730 w 240256"/>
              <a:gd name="connsiteY1" fmla="*/ 194512 h 194512"/>
              <a:gd name="connsiteX2" fmla="*/ 240256 w 240256"/>
              <a:gd name="connsiteY2" fmla="*/ 0 h 194512"/>
            </a:gdLst>
            <a:ahLst/>
            <a:cxnLst>
              <a:cxn ang="0">
                <a:pos x="connsiteX0" y="connsiteY0"/>
              </a:cxn>
              <a:cxn ang="0">
                <a:pos x="connsiteX1" y="connsiteY1"/>
              </a:cxn>
              <a:cxn ang="0">
                <a:pos x="connsiteX2" y="connsiteY2"/>
              </a:cxn>
            </a:cxnLst>
            <a:rect l="l" t="t" r="r" b="b"/>
            <a:pathLst>
              <a:path w="240256" h="194512">
                <a:moveTo>
                  <a:pt x="0" y="0"/>
                </a:moveTo>
                <a:lnTo>
                  <a:pt x="148730" y="194512"/>
                </a:lnTo>
                <a:lnTo>
                  <a:pt x="240256"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0" name="Straight Connector 29"/>
          <p:cNvCxnSpPr/>
          <p:nvPr/>
        </p:nvCxnSpPr>
        <p:spPr>
          <a:xfrm flipV="1">
            <a:off x="5163438" y="3794348"/>
            <a:ext cx="494134" cy="117144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Freeform 33"/>
          <p:cNvSpPr/>
          <p:nvPr/>
        </p:nvSpPr>
        <p:spPr>
          <a:xfrm>
            <a:off x="5163437" y="2837596"/>
            <a:ext cx="1212717" cy="1945126"/>
          </a:xfrm>
          <a:custGeom>
            <a:avLst/>
            <a:gdLst>
              <a:gd name="connsiteX0" fmla="*/ 0 w 1281362"/>
              <a:gd name="connsiteY0" fmla="*/ 594980 h 640747"/>
              <a:gd name="connsiteX1" fmla="*/ 1281362 w 1281362"/>
              <a:gd name="connsiteY1" fmla="*/ 640747 h 640747"/>
              <a:gd name="connsiteX2" fmla="*/ 1155514 w 1281362"/>
              <a:gd name="connsiteY2" fmla="*/ 0 h 640747"/>
            </a:gdLst>
            <a:ahLst/>
            <a:cxnLst>
              <a:cxn ang="0">
                <a:pos x="connsiteX0" y="connsiteY0"/>
              </a:cxn>
              <a:cxn ang="0">
                <a:pos x="connsiteX1" y="connsiteY1"/>
              </a:cxn>
              <a:cxn ang="0">
                <a:pos x="connsiteX2" y="connsiteY2"/>
              </a:cxn>
            </a:cxnLst>
            <a:rect l="l" t="t" r="r" b="b"/>
            <a:pathLst>
              <a:path w="1281362" h="640747">
                <a:moveTo>
                  <a:pt x="0" y="594980"/>
                </a:moveTo>
                <a:lnTo>
                  <a:pt x="1281362" y="640747"/>
                </a:lnTo>
                <a:lnTo>
                  <a:pt x="1155514" y="0"/>
                </a:lnTo>
              </a:path>
            </a:pathLst>
          </a:custGeom>
          <a:ln>
            <a:solidFill>
              <a:schemeClr val="accent5"/>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TextBox 34"/>
          <p:cNvSpPr txBox="1"/>
          <p:nvPr/>
        </p:nvSpPr>
        <p:spPr>
          <a:xfrm>
            <a:off x="510206" y="5665711"/>
            <a:ext cx="7498830" cy="646331"/>
          </a:xfrm>
          <a:prstGeom prst="rect">
            <a:avLst/>
          </a:prstGeom>
          <a:noFill/>
          <a:ln>
            <a:solidFill>
              <a:srgbClr val="21449B"/>
            </a:solidFill>
          </a:ln>
        </p:spPr>
        <p:txBody>
          <a:bodyPr wrap="none" rtlCol="0">
            <a:spAutoFit/>
          </a:bodyPr>
          <a:lstStyle/>
          <a:p>
            <a:r>
              <a:rPr lang="en-US" dirty="0" smtClean="0"/>
              <a:t>Master/AP devices use </a:t>
            </a:r>
            <a:r>
              <a:rPr lang="en-US" dirty="0"/>
              <a:t>a TDD radio technology and transmit at or </a:t>
            </a:r>
            <a:endParaRPr lang="en-US" dirty="0" smtClean="0"/>
          </a:p>
          <a:p>
            <a:r>
              <a:rPr lang="en-US" dirty="0" smtClean="0"/>
              <a:t>below a relatively </a:t>
            </a:r>
            <a:r>
              <a:rPr lang="en-US" dirty="0"/>
              <a:t>low transmit power threshold.</a:t>
            </a:r>
          </a:p>
        </p:txBody>
      </p:sp>
    </p:spTree>
    <p:extLst>
      <p:ext uri="{BB962C8B-B14F-4D97-AF65-F5344CB8AC3E}">
        <p14:creationId xmlns:p14="http://schemas.microsoft.com/office/powerpoint/2010/main" val="394685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1573"/>
            <a:ext cx="8913813" cy="914400"/>
          </a:xfrm>
        </p:spPr>
        <p:txBody>
          <a:bodyPr>
            <a:normAutofit fontScale="90000"/>
          </a:bodyPr>
          <a:lstStyle/>
          <a:p>
            <a:r>
              <a:rPr lang="en-US" dirty="0" smtClean="0"/>
              <a:t>Hotspot: Urban Internet connectivity</a:t>
            </a:r>
            <a:endParaRPr lang="en-US" dirty="0"/>
          </a:p>
        </p:txBody>
      </p:sp>
      <p:sp>
        <p:nvSpPr>
          <p:cNvPr id="3" name="Content Placeholder 2"/>
          <p:cNvSpPr>
            <a:spLocks noGrp="1"/>
          </p:cNvSpPr>
          <p:nvPr>
            <p:ph idx="1"/>
          </p:nvPr>
        </p:nvSpPr>
        <p:spPr>
          <a:xfrm>
            <a:off x="1114424" y="1556102"/>
            <a:ext cx="7610476" cy="4710228"/>
          </a:xfrm>
        </p:spPr>
        <p:txBody>
          <a:bodyPr>
            <a:normAutofit fontScale="92500" lnSpcReduction="20000"/>
          </a:bodyPr>
          <a:lstStyle/>
          <a:p>
            <a:r>
              <a:rPr lang="en-US" dirty="0" smtClean="0"/>
              <a:t>Operation</a:t>
            </a:r>
          </a:p>
          <a:p>
            <a:pPr marL="457200" indent="-457200">
              <a:buFont typeface="+mj-lt"/>
              <a:buAutoNum type="arabicPeriod"/>
            </a:pPr>
            <a:r>
              <a:rPr lang="en-US" dirty="0"/>
              <a:t>The master/AP powers </a:t>
            </a:r>
            <a:r>
              <a:rPr lang="en-US" dirty="0" smtClean="0"/>
              <a:t>up (WS Radio in idle mode)</a:t>
            </a:r>
          </a:p>
          <a:p>
            <a:pPr marL="457200" indent="-457200">
              <a:buFont typeface="+mj-lt"/>
              <a:buAutoNum type="arabicPeriod"/>
            </a:pPr>
            <a:r>
              <a:rPr lang="en-US" dirty="0" smtClean="0"/>
              <a:t>Master/AP discovers a database and registers with it</a:t>
            </a:r>
          </a:p>
          <a:p>
            <a:pPr marL="457200" indent="-457200">
              <a:buFont typeface="+mj-lt"/>
              <a:buAutoNum type="arabicPeriod"/>
            </a:pPr>
            <a:r>
              <a:rPr lang="en-US" dirty="0" smtClean="0"/>
              <a:t>Master/AP queries the database requesting a list of available channels at its current location </a:t>
            </a:r>
          </a:p>
          <a:p>
            <a:pPr marL="457200" indent="-457200">
              <a:buFont typeface="+mj-lt"/>
              <a:buAutoNum type="arabicPeriod"/>
            </a:pPr>
            <a:r>
              <a:rPr lang="en-US" dirty="0" smtClean="0"/>
              <a:t>Database responds with a list of available channels</a:t>
            </a:r>
          </a:p>
          <a:p>
            <a:pPr marL="457200" indent="-457200">
              <a:buFont typeface="+mj-lt"/>
              <a:buAutoNum type="arabicPeriod"/>
            </a:pPr>
            <a:r>
              <a:rPr lang="en-US" dirty="0" smtClean="0"/>
              <a:t>Master/AP selects a channel(s) and activates the WS radio interface </a:t>
            </a:r>
          </a:p>
          <a:p>
            <a:pPr marL="457200" indent="-457200">
              <a:buFont typeface="+mj-lt"/>
              <a:buAutoNum type="arabicPeriod"/>
            </a:pPr>
            <a:r>
              <a:rPr lang="en-US" dirty="0" smtClean="0"/>
              <a:t>Slave devices scans the WS bands and detects the Master/AP and attaches to it </a:t>
            </a:r>
          </a:p>
          <a:p>
            <a:pPr marL="457200" indent="-457200">
              <a:buFont typeface="+mj-lt"/>
              <a:buAutoNum type="arabicPeriod"/>
            </a:pPr>
            <a:r>
              <a:rPr lang="en-US" dirty="0" smtClean="0"/>
              <a:t>Slave devices have Internet connectivity over WS radio channels</a:t>
            </a:r>
            <a:endParaRPr lang="en-US" dirty="0"/>
          </a:p>
        </p:txBody>
      </p:sp>
    </p:spTree>
    <p:extLst>
      <p:ext uri="{BB962C8B-B14F-4D97-AF65-F5344CB8AC3E}">
        <p14:creationId xmlns:p14="http://schemas.microsoft.com/office/powerpoint/2010/main" val="156079590"/>
      </p:ext>
    </p:extLst>
  </p:cSld>
  <p:clrMapOvr>
    <a:masterClrMapping/>
  </p:clrMapOvr>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4404</TotalTime>
  <Words>1198</Words>
  <Application>Microsoft Macintosh PowerPoint</Application>
  <PresentationFormat>On-screen Show (4:3)</PresentationFormat>
  <Paragraphs>124</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Perception</vt:lpstr>
      <vt:lpstr>VISIO</vt:lpstr>
      <vt:lpstr>PAWS: Use Cases</vt:lpstr>
      <vt:lpstr>Updates from Rev 00 to 01</vt:lpstr>
      <vt:lpstr>Database Discovery</vt:lpstr>
      <vt:lpstr>Database Discovery</vt:lpstr>
      <vt:lpstr>Registration with the DB (1)</vt:lpstr>
      <vt:lpstr>Registration with the DB (2)</vt:lpstr>
      <vt:lpstr>Registration with the DB (3)</vt:lpstr>
      <vt:lpstr>Hotspot: Urban Internet connectivity</vt:lpstr>
      <vt:lpstr>Hotspot: Urban Internet connectivity</vt:lpstr>
      <vt:lpstr>Rural internet broadband access</vt:lpstr>
      <vt:lpstr>Offloading: Moving traffic to a WS network</vt:lpstr>
      <vt:lpstr>Offloading</vt:lpstr>
      <vt:lpstr>Backhaul</vt:lpstr>
      <vt:lpstr>Rapid deployed network for emergency scenario</vt:lpstr>
      <vt:lpstr>Mobility in white space</vt:lpstr>
      <vt:lpstr>Indoor networking use case</vt:lpstr>
      <vt:lpstr>Machine to machine (M2M) use case</vt:lpstr>
      <vt:lpstr>Next Steps</vt:lpstr>
      <vt:lpstr>PowerPoint Presentation</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PAWS: Use Cases</dc:title>
  <dc:creator>Basavaraj Patil</dc:creator>
  <cp:lastModifiedBy>Basavaraj Patil</cp:lastModifiedBy>
  <cp:revision>30</cp:revision>
  <dcterms:created xsi:type="dcterms:W3CDTF">2011-11-07T21:24:57Z</dcterms:created>
  <dcterms:modified xsi:type="dcterms:W3CDTF">2011-11-14T10:52:56Z</dcterms:modified>
</cp:coreProperties>
</file>