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1" r:id="rId3"/>
    <p:sldId id="257" r:id="rId4"/>
    <p:sldId id="258" r:id="rId5"/>
    <p:sldId id="262" r:id="rId6"/>
    <p:sldId id="268"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92" d="100"/>
          <a:sy n="92" d="100"/>
        </p:scale>
        <p:origin x="-1464" y="-102"/>
      </p:cViewPr>
      <p:guideLst>
        <p:guide orient="horz" pos="2160"/>
        <p:guide pos="2880"/>
      </p:guideLst>
    </p:cSldViewPr>
  </p:slideViewPr>
  <p:notesTextViewPr>
    <p:cViewPr>
      <p:scale>
        <a:sx n="1" d="1"/>
        <a:sy n="1" d="1"/>
      </p:scale>
      <p:origin x="0" y="0"/>
    </p:cViewPr>
  </p:notesTextViewPr>
  <p:notesViewPr>
    <p:cSldViewPr>
      <p:cViewPr varScale="1">
        <p:scale>
          <a:sx n="70" d="100"/>
          <a:sy n="70" d="100"/>
        </p:scale>
        <p:origin x="-280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9CA8B6-524F-4B2B-AAE6-D39F55721EE5}" type="datetimeFigureOut">
              <a:rPr lang="en-US" smtClean="0"/>
              <a:t>11/11/2011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25054D-5E71-463B-9F53-2176347CB69E}" type="slidenum">
              <a:rPr lang="en-US" smtClean="0"/>
              <a:t>‹#›</a:t>
            </a:fld>
            <a:endParaRPr lang="en-US"/>
          </a:p>
        </p:txBody>
      </p:sp>
    </p:spTree>
    <p:extLst>
      <p:ext uri="{BB962C8B-B14F-4D97-AF65-F5344CB8AC3E}">
        <p14:creationId xmlns:p14="http://schemas.microsoft.com/office/powerpoint/2010/main" val="2185810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B691F4-08E7-431C-96C7-F5601A4A0B1E}" type="datetimeFigureOut">
              <a:rPr lang="en-US" smtClean="0"/>
              <a:t>11/11/2011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2495221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B691F4-08E7-431C-96C7-F5601A4A0B1E}" type="datetimeFigureOut">
              <a:rPr lang="en-US" smtClean="0"/>
              <a:t>11/11/2011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4202492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B691F4-08E7-431C-96C7-F5601A4A0B1E}" type="datetimeFigureOut">
              <a:rPr lang="en-US" smtClean="0"/>
              <a:t>11/11/2011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3150804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B691F4-08E7-431C-96C7-F5601A4A0B1E}" type="datetimeFigureOut">
              <a:rPr lang="en-US" smtClean="0"/>
              <a:pPr/>
              <a:t>11/11/2011</a:t>
            </a:fld>
            <a:r>
              <a:rPr lang="en-US" dirty="0" smtClean="0"/>
              <a:t> </a:t>
            </a:r>
            <a:endParaRPr lang="en-US" dirty="0"/>
          </a:p>
        </p:txBody>
      </p:sp>
      <p:sp>
        <p:nvSpPr>
          <p:cNvPr id="5" name="Footer Placeholder 4"/>
          <p:cNvSpPr>
            <a:spLocks noGrp="1"/>
          </p:cNvSpPr>
          <p:nvPr>
            <p:ph type="ftr" sz="quarter" idx="11"/>
          </p:nvPr>
        </p:nvSpPr>
        <p:spPr>
          <a:xfrm>
            <a:off x="3124200" y="6324600"/>
            <a:ext cx="2895600" cy="365125"/>
          </a:xfrm>
        </p:spPr>
        <p:txBody>
          <a:bodyPr/>
          <a:lstStyle/>
          <a:p>
            <a:r>
              <a:rPr lang="en-US" dirty="0" smtClean="0"/>
              <a:t>IETF 80</a:t>
            </a:r>
            <a:endParaRPr lang="en-US" dirty="0"/>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902656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691F4-08E7-431C-96C7-F5601A4A0B1E}" type="datetimeFigureOut">
              <a:rPr lang="en-US" smtClean="0"/>
              <a:t>11/11/2011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40824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B691F4-08E7-431C-96C7-F5601A4A0B1E}" type="datetimeFigureOut">
              <a:rPr lang="en-US" smtClean="0"/>
              <a:t>11/11/2011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2715285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B691F4-08E7-431C-96C7-F5601A4A0B1E}" type="datetimeFigureOut">
              <a:rPr lang="en-US" smtClean="0"/>
              <a:t>11/11/2011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3867803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B691F4-08E7-431C-96C7-F5601A4A0B1E}" type="datetimeFigureOut">
              <a:rPr lang="en-US" smtClean="0"/>
              <a:t>11/11/2011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3899944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691F4-08E7-431C-96C7-F5601A4A0B1E}" type="datetimeFigureOut">
              <a:rPr lang="en-US" smtClean="0"/>
              <a:t>11/11/2011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146702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B691F4-08E7-431C-96C7-F5601A4A0B1E}" type="datetimeFigureOut">
              <a:rPr lang="en-US" smtClean="0"/>
              <a:t>11/11/2011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502116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B691F4-08E7-431C-96C7-F5601A4A0B1E}" type="datetimeFigureOut">
              <a:rPr lang="en-US" smtClean="0"/>
              <a:t>11/11/2011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281113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B691F4-08E7-431C-96C7-F5601A4A0B1E}" type="datetimeFigureOut">
              <a:rPr lang="en-US" smtClean="0"/>
              <a:t>11/11/2011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8DC3DF-FD68-4B39-8EFB-903E4BB1DEBF}" type="slidenum">
              <a:rPr lang="en-US" smtClean="0"/>
              <a:t>‹#›</a:t>
            </a:fld>
            <a:endParaRPr lang="en-US"/>
          </a:p>
        </p:txBody>
      </p:sp>
    </p:spTree>
    <p:extLst>
      <p:ext uri="{BB962C8B-B14F-4D97-AF65-F5344CB8AC3E}">
        <p14:creationId xmlns:p14="http://schemas.microsoft.com/office/powerpoint/2010/main" val="2120908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datatracker.ietf.org/doc/draft-lei-paws-overview-usecases/" TargetMode="External"/><Relationship Id="rId2" Type="http://schemas.openxmlformats.org/officeDocument/2006/relationships/hyperlink" Target="http://www.ietf.org/id/draft-ietf-paws-problem-stmt-usecases-rqmts-01.txt" TargetMode="External"/><Relationship Id="rId1" Type="http://schemas.openxmlformats.org/officeDocument/2006/relationships/slideLayout" Target="../slideLayouts/slideLayout2.xml"/><Relationship Id="rId6" Type="http://schemas.openxmlformats.org/officeDocument/2006/relationships/hyperlink" Target="http://datatracker.ietf.org/doc/draft-das-paws-protocol/" TargetMode="External"/><Relationship Id="rId5" Type="http://schemas.openxmlformats.org/officeDocument/2006/relationships/hyperlink" Target="http://datatracker.ietf.org/doc/draft-caufield-paws-protocol-for-tvws/" TargetMode="External"/><Relationship Id="rId4" Type="http://schemas.openxmlformats.org/officeDocument/2006/relationships/hyperlink" Target="http://datatracker.ietf.org/doc/draft-zuniga-paws-uk-use-cases-and-requirement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PAWS</a:t>
            </a:r>
            <a:br>
              <a:rPr lang="en-US" dirty="0" smtClean="0"/>
            </a:br>
            <a:r>
              <a:rPr lang="en-US" sz="2800" dirty="0" smtClean="0"/>
              <a:t>Protocol to Access White Space DB</a:t>
            </a:r>
            <a:endParaRPr lang="en-US" dirty="0"/>
          </a:p>
        </p:txBody>
      </p:sp>
      <p:sp>
        <p:nvSpPr>
          <p:cNvPr id="3" name="Subtitle 2"/>
          <p:cNvSpPr>
            <a:spLocks noGrp="1"/>
          </p:cNvSpPr>
          <p:nvPr>
            <p:ph type="subTitle" idx="1"/>
          </p:nvPr>
        </p:nvSpPr>
        <p:spPr/>
        <p:txBody>
          <a:bodyPr>
            <a:normAutofit/>
          </a:bodyPr>
          <a:lstStyle/>
          <a:p>
            <a:pPr algn="l"/>
            <a:r>
              <a:rPr lang="en-US" dirty="0" smtClean="0"/>
              <a:t>IETF 82, Taipei</a:t>
            </a:r>
          </a:p>
          <a:p>
            <a:pPr algn="l"/>
            <a:r>
              <a:rPr lang="en-US" sz="2400" dirty="0" smtClean="0"/>
              <a:t>Gabor Bajko, Brian Rosen</a:t>
            </a:r>
          </a:p>
        </p:txBody>
      </p:sp>
    </p:spTree>
    <p:extLst>
      <p:ext uri="{BB962C8B-B14F-4D97-AF65-F5344CB8AC3E}">
        <p14:creationId xmlns:p14="http://schemas.microsoft.com/office/powerpoint/2010/main" val="304975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p:txBody>
          <a:bodyPr>
            <a:normAutofit fontScale="25000" lnSpcReduction="20000"/>
          </a:bodyPr>
          <a:lstStyle/>
          <a:p>
            <a:pPr marL="0" indent="0">
              <a:buNone/>
            </a:pPr>
            <a:r>
              <a:rPr lang="en-US" sz="64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indent="0">
              <a:buNone/>
            </a:pPr>
            <a:r>
              <a:rPr lang="en-US" sz="6400" dirty="0" smtClean="0"/>
              <a:t>The IETF plenary session</a:t>
            </a:r>
          </a:p>
          <a:p>
            <a:pPr marL="0" indent="0">
              <a:buNone/>
            </a:pPr>
            <a:r>
              <a:rPr lang="en-US" sz="6400" dirty="0" smtClean="0"/>
              <a:t>The IESG, or any member thereof on behalf of the IESG</a:t>
            </a:r>
          </a:p>
          <a:p>
            <a:pPr marL="0" indent="0">
              <a:buNone/>
            </a:pPr>
            <a:r>
              <a:rPr lang="en-US" sz="6400" dirty="0" smtClean="0"/>
              <a:t>Any IETF mailing list, including the IETF list itself, any working group or design team list, or any other list functioning under IETF auspices </a:t>
            </a:r>
          </a:p>
          <a:p>
            <a:pPr marL="0" indent="0">
              <a:buNone/>
            </a:pPr>
            <a:r>
              <a:rPr lang="en-US" sz="6400" dirty="0" smtClean="0"/>
              <a:t>Any IETF working group or portion thereof</a:t>
            </a:r>
          </a:p>
          <a:p>
            <a:pPr marL="0" indent="0">
              <a:buNone/>
            </a:pPr>
            <a:r>
              <a:rPr lang="en-US" sz="6400" dirty="0" smtClean="0"/>
              <a:t>The IAB or any member thereof on behalf of the IAB</a:t>
            </a:r>
          </a:p>
          <a:p>
            <a:pPr marL="0" indent="0">
              <a:buNone/>
            </a:pPr>
            <a:r>
              <a:rPr lang="en-US" sz="6400" dirty="0" smtClean="0"/>
              <a:t>The RFC Editor or the Internet-Drafts function</a:t>
            </a:r>
          </a:p>
          <a:p>
            <a:pPr marL="0" indent="0">
              <a:buNone/>
            </a:pPr>
            <a:r>
              <a:rPr lang="en-US" sz="6400" dirty="0" smtClean="0"/>
              <a:t>All IETF Contributions are subject to the rules of </a:t>
            </a:r>
            <a:r>
              <a:rPr lang="en-US" sz="6400" dirty="0" smtClean="0">
                <a:hlinkClick r:id="rId2"/>
              </a:rPr>
              <a:t>RFC 5378</a:t>
            </a:r>
            <a:r>
              <a:rPr lang="en-US" sz="6400" dirty="0" smtClean="0"/>
              <a:t> and </a:t>
            </a:r>
            <a:r>
              <a:rPr lang="en-US" sz="6400" dirty="0" smtClean="0">
                <a:hlinkClick r:id="rId3"/>
              </a:rPr>
              <a:t>RFC 3979</a:t>
            </a:r>
            <a:r>
              <a:rPr lang="en-US" sz="6400" dirty="0" smtClean="0"/>
              <a:t> (updated by </a:t>
            </a:r>
            <a:r>
              <a:rPr lang="en-US" sz="6400" dirty="0" smtClean="0">
                <a:hlinkClick r:id="rId4"/>
              </a:rPr>
              <a:t>RFC 4879</a:t>
            </a:r>
            <a:r>
              <a:rPr lang="en-US" sz="6400" dirty="0" smtClean="0"/>
              <a:t>). </a:t>
            </a:r>
          </a:p>
          <a:p>
            <a:pPr marL="0" indent="0">
              <a:buNone/>
            </a:pPr>
            <a:r>
              <a:rPr lang="en-US" sz="6400" dirty="0" smtClean="0"/>
              <a:t>Statements made outside of an IETF session, mailing list or other function, that are clearly not intended to be input to an IETF activity, group or function, are not IETF Contributions in the context of this notice.</a:t>
            </a:r>
          </a:p>
          <a:p>
            <a:pPr marL="0" indent="0">
              <a:buNone/>
            </a:pPr>
            <a:r>
              <a:rPr lang="en-US" sz="6400" dirty="0" smtClean="0"/>
              <a:t>Please consult </a:t>
            </a:r>
            <a:r>
              <a:rPr lang="en-US" sz="6400" dirty="0" smtClean="0">
                <a:hlinkClick r:id="rId2"/>
              </a:rPr>
              <a:t>RFC 5378</a:t>
            </a:r>
            <a:r>
              <a:rPr lang="en-US" sz="6400" dirty="0" smtClean="0"/>
              <a:t> and </a:t>
            </a:r>
            <a:r>
              <a:rPr lang="en-US" sz="6400" dirty="0" smtClean="0">
                <a:hlinkClick r:id="rId3"/>
              </a:rPr>
              <a:t>RFC 3979</a:t>
            </a:r>
            <a:r>
              <a:rPr lang="en-US" sz="6400" dirty="0" smtClean="0"/>
              <a:t> for details.</a:t>
            </a:r>
          </a:p>
          <a:p>
            <a:pPr marL="0" indent="0">
              <a:buNone/>
            </a:pPr>
            <a:r>
              <a:rPr lang="en-US" sz="6400" dirty="0" smtClean="0"/>
              <a:t>A participant in any IETF activity is deemed to accept all IETF rules of process, as documented in Best Current Practices RFCs and IESG Statements.</a:t>
            </a:r>
          </a:p>
          <a:p>
            <a:pPr marL="0" indent="0">
              <a:buNone/>
            </a:pPr>
            <a:r>
              <a:rPr lang="en-US" sz="6400" dirty="0" smtClean="0"/>
              <a:t>A participant in any IETF activity acknowledges that written, audio and video records of meetings may be made and may be available to the public. </a:t>
            </a:r>
          </a:p>
          <a:p>
            <a:endParaRPr lang="en-US" dirty="0"/>
          </a:p>
        </p:txBody>
      </p:sp>
    </p:spTree>
    <p:extLst>
      <p:ext uri="{BB962C8B-B14F-4D97-AF65-F5344CB8AC3E}">
        <p14:creationId xmlns:p14="http://schemas.microsoft.com/office/powerpoint/2010/main" val="428279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r>
              <a:rPr lang="en-US" sz="2400" dirty="0" smtClean="0"/>
              <a:t>Administrivia (5 min)</a:t>
            </a:r>
          </a:p>
          <a:p>
            <a:pPr lvl="5"/>
            <a:r>
              <a:rPr lang="en-US" sz="1600" dirty="0" smtClean="0"/>
              <a:t>Blue sheets, minutes taker, </a:t>
            </a:r>
            <a:r>
              <a:rPr lang="en-US" sz="1600" dirty="0" smtClean="0"/>
              <a:t>jabber proxy?</a:t>
            </a:r>
            <a:endParaRPr lang="en-US" sz="1600" dirty="0" smtClean="0"/>
          </a:p>
          <a:p>
            <a:r>
              <a:rPr lang="en-US" sz="2400" dirty="0" smtClean="0"/>
              <a:t>2</a:t>
            </a:r>
            <a:r>
              <a:rPr lang="en-US" sz="2400" dirty="0"/>
              <a:t>. WG </a:t>
            </a:r>
            <a:r>
              <a:rPr lang="en-US" sz="2400" dirty="0" smtClean="0"/>
              <a:t>doc status </a:t>
            </a:r>
            <a:r>
              <a:rPr lang="en-US" sz="2400" dirty="0"/>
              <a:t>(5 min)</a:t>
            </a:r>
          </a:p>
          <a:p>
            <a:r>
              <a:rPr lang="en-US" sz="2400" dirty="0"/>
              <a:t>3. PAWS Use Cases presentation </a:t>
            </a:r>
            <a:r>
              <a:rPr lang="en-US" sz="2400" dirty="0" smtClean="0"/>
              <a:t>(Raj, JC, 20 </a:t>
            </a:r>
            <a:r>
              <a:rPr lang="en-US" sz="2400" dirty="0"/>
              <a:t>min)</a:t>
            </a:r>
          </a:p>
          <a:p>
            <a:r>
              <a:rPr lang="en-US" sz="2400" dirty="0"/>
              <a:t>4. PAWS Requirements presentation </a:t>
            </a:r>
            <a:r>
              <a:rPr lang="en-US" sz="2400" dirty="0" smtClean="0"/>
              <a:t>(Gabor, 30 </a:t>
            </a:r>
            <a:r>
              <a:rPr lang="en-US" sz="2400" dirty="0"/>
              <a:t>min)</a:t>
            </a:r>
          </a:p>
          <a:p>
            <a:r>
              <a:rPr lang="en-US" sz="2400" dirty="0"/>
              <a:t>5. Input on Requirements from 802.22 </a:t>
            </a:r>
            <a:r>
              <a:rPr lang="en-US" sz="2400" dirty="0" smtClean="0"/>
              <a:t>(</a:t>
            </a:r>
            <a:r>
              <a:rPr lang="en-US" sz="2400" dirty="0" err="1" smtClean="0"/>
              <a:t>Apurva</a:t>
            </a:r>
            <a:r>
              <a:rPr lang="en-US" sz="2400" dirty="0" smtClean="0"/>
              <a:t>, 15 </a:t>
            </a:r>
            <a:r>
              <a:rPr lang="en-US" sz="2400" dirty="0"/>
              <a:t>min)  </a:t>
            </a:r>
          </a:p>
          <a:p>
            <a:pPr lvl="1"/>
            <a:r>
              <a:rPr lang="en-US" sz="2000" dirty="0" smtClean="0"/>
              <a:t>5.1 Coexistence In-scope </a:t>
            </a:r>
            <a:r>
              <a:rPr lang="en-US" sz="2000" dirty="0"/>
              <a:t>/ out of scope discussion</a:t>
            </a:r>
          </a:p>
          <a:p>
            <a:r>
              <a:rPr lang="en-US" sz="2400" dirty="0"/>
              <a:t>6. PAWS Data Model </a:t>
            </a:r>
            <a:r>
              <a:rPr lang="en-US" sz="2400" dirty="0" smtClean="0"/>
              <a:t>Format presentation (Jesse, 30 </a:t>
            </a:r>
            <a:r>
              <a:rPr lang="en-US" sz="2400" dirty="0"/>
              <a:t>min)</a:t>
            </a:r>
          </a:p>
          <a:p>
            <a:r>
              <a:rPr lang="en-US" sz="2400" dirty="0"/>
              <a:t>7. PAWS protocol framework (30 min)</a:t>
            </a:r>
          </a:p>
          <a:p>
            <a:r>
              <a:rPr lang="en-US" sz="2400" dirty="0"/>
              <a:t>8. Next steps discussion (10 min)</a:t>
            </a:r>
            <a:endParaRPr lang="en-US" sz="2400" dirty="0"/>
          </a:p>
        </p:txBody>
      </p:sp>
    </p:spTree>
    <p:extLst>
      <p:ext uri="{BB962C8B-B14F-4D97-AF65-F5344CB8AC3E}">
        <p14:creationId xmlns:p14="http://schemas.microsoft.com/office/powerpoint/2010/main" val="1093962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Status</a:t>
            </a:r>
            <a:endParaRPr lang="en-US" dirty="0"/>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sz="2400" dirty="0" smtClean="0"/>
              <a:t>I-D</a:t>
            </a:r>
            <a:r>
              <a:rPr lang="en-US" sz="2400" dirty="0"/>
              <a:t>: </a:t>
            </a:r>
            <a:r>
              <a:rPr lang="en-US" sz="2400" dirty="0" smtClean="0"/>
              <a:t>Problem </a:t>
            </a:r>
            <a:r>
              <a:rPr lang="en-US" sz="2400" dirty="0"/>
              <a:t>statement, use cases and requirements</a:t>
            </a:r>
          </a:p>
          <a:p>
            <a:pPr marL="0" indent="0">
              <a:buNone/>
            </a:pPr>
            <a:r>
              <a:rPr lang="en-US" sz="2400" u="sng" dirty="0" smtClean="0">
                <a:hlinkClick r:id="rId2"/>
              </a:rPr>
              <a:t>http</a:t>
            </a:r>
            <a:r>
              <a:rPr lang="en-US" sz="2400" u="sng" dirty="0">
                <a:hlinkClick r:id="rId2"/>
              </a:rPr>
              <a:t>://</a:t>
            </a:r>
            <a:r>
              <a:rPr lang="en-US" sz="2400" u="sng" dirty="0" smtClean="0">
                <a:hlinkClick r:id="rId2"/>
              </a:rPr>
              <a:t>www.ietf.org/id/draft-ietf-paws-problem-stmt-usecases-rqmts-01.txt</a:t>
            </a:r>
            <a:endParaRPr lang="en-US" sz="2400" u="sng" dirty="0" smtClean="0"/>
          </a:p>
          <a:p>
            <a:pPr marL="0" indent="0">
              <a:buNone/>
            </a:pPr>
            <a:endParaRPr lang="en-US" sz="2400" u="sng" dirty="0" smtClean="0"/>
          </a:p>
          <a:p>
            <a:pPr marL="0" indent="0">
              <a:buNone/>
            </a:pPr>
            <a:r>
              <a:rPr lang="en-US" sz="2400" dirty="0" smtClean="0"/>
              <a:t>Individual Submissions:</a:t>
            </a:r>
          </a:p>
          <a:p>
            <a:r>
              <a:rPr lang="en-US" sz="2400" dirty="0" smtClean="0"/>
              <a:t>Use cases:</a:t>
            </a:r>
          </a:p>
          <a:p>
            <a:pPr lvl="1"/>
            <a:r>
              <a:rPr lang="en-US" sz="2000" dirty="0" smtClean="0">
                <a:hlinkClick r:id="rId3"/>
              </a:rPr>
              <a:t>draft-lei-paws-overview-usecases-00</a:t>
            </a:r>
            <a:endParaRPr lang="en-US" sz="2000" dirty="0" smtClean="0"/>
          </a:p>
          <a:p>
            <a:pPr lvl="1"/>
            <a:r>
              <a:rPr lang="en-US" sz="2000" dirty="0" smtClean="0">
                <a:hlinkClick r:id="rId4"/>
              </a:rPr>
              <a:t>draft-zuniga-paws-uk-use-cases-and-requirements-00</a:t>
            </a:r>
            <a:endParaRPr lang="en-US" sz="2000" dirty="0" smtClean="0"/>
          </a:p>
          <a:p>
            <a:r>
              <a:rPr lang="en-US" sz="2400" dirty="0" smtClean="0"/>
              <a:t>Data model format</a:t>
            </a:r>
          </a:p>
          <a:p>
            <a:pPr lvl="1"/>
            <a:r>
              <a:rPr lang="en-US" sz="2000" dirty="0" smtClean="0">
                <a:hlinkClick r:id="rId5"/>
              </a:rPr>
              <a:t>draft-caufield-paws-protocol-for-tvws-01</a:t>
            </a:r>
            <a:endParaRPr lang="en-US" sz="2000" dirty="0" smtClean="0"/>
          </a:p>
          <a:p>
            <a:r>
              <a:rPr lang="en-US" sz="2400" dirty="0" smtClean="0"/>
              <a:t>Protocol Framework</a:t>
            </a:r>
          </a:p>
          <a:p>
            <a:pPr lvl="1"/>
            <a:r>
              <a:rPr lang="en-US" sz="2000" dirty="0">
                <a:hlinkClick r:id="rId6"/>
              </a:rPr>
              <a:t>draft-das-paws-protocol-00</a:t>
            </a:r>
            <a:endParaRPr lang="en-US" sz="2000" dirty="0" smtClean="0"/>
          </a:p>
        </p:txBody>
      </p:sp>
    </p:spTree>
    <p:extLst>
      <p:ext uri="{BB962C8B-B14F-4D97-AF65-F5344CB8AC3E}">
        <p14:creationId xmlns:p14="http://schemas.microsoft.com/office/powerpoint/2010/main" val="3885188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Deliverables &amp; </a:t>
            </a:r>
            <a:r>
              <a:rPr lang="en-US" dirty="0" smtClean="0"/>
              <a:t>Milestones</a:t>
            </a:r>
            <a:br>
              <a:rPr lang="en-US" dirty="0" smtClean="0"/>
            </a:br>
            <a:r>
              <a:rPr lang="en-US" dirty="0" err="1" smtClean="0">
                <a:solidFill>
                  <a:srgbClr val="FF0000"/>
                </a:solidFill>
              </a:rPr>
              <a:t>Milestones</a:t>
            </a:r>
            <a:r>
              <a:rPr lang="en-US" dirty="0" smtClean="0">
                <a:solidFill>
                  <a:srgbClr val="FF0000"/>
                </a:solidFill>
              </a:rPr>
              <a:t> need to be modified</a:t>
            </a:r>
            <a:endParaRPr lang="en-US"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r>
              <a:rPr lang="en-US" dirty="0" smtClean="0"/>
              <a:t>Deliverables:</a:t>
            </a:r>
          </a:p>
          <a:p>
            <a:pPr lvl="1"/>
            <a:r>
              <a:rPr lang="en-US" dirty="0" smtClean="0"/>
              <a:t>1</a:t>
            </a:r>
            <a:r>
              <a:rPr lang="en-US" dirty="0"/>
              <a:t>. A description of the relevant use cases and requirements. </a:t>
            </a:r>
            <a:r>
              <a:rPr lang="en-US" dirty="0" smtClean="0"/>
              <a:t>This document </a:t>
            </a:r>
            <a:r>
              <a:rPr lang="en-US" dirty="0"/>
              <a:t>shall be </a:t>
            </a:r>
            <a:r>
              <a:rPr lang="en-US" dirty="0" smtClean="0"/>
              <a:t>Informational</a:t>
            </a:r>
          </a:p>
          <a:p>
            <a:pPr lvl="1"/>
            <a:r>
              <a:rPr lang="en-US" dirty="0"/>
              <a:t>2. A specification of the mechanism for discovering a white </a:t>
            </a:r>
            <a:r>
              <a:rPr lang="en-US" dirty="0" smtClean="0"/>
              <a:t>space database</a:t>
            </a:r>
            <a:r>
              <a:rPr lang="en-US" dirty="0"/>
              <a:t>, the method for accessing a white space database, and </a:t>
            </a:r>
            <a:r>
              <a:rPr lang="en-US" dirty="0" smtClean="0"/>
              <a:t>the query/response </a:t>
            </a:r>
            <a:r>
              <a:rPr lang="en-US" dirty="0"/>
              <a:t>formats for interacting with a white space </a:t>
            </a:r>
            <a:r>
              <a:rPr lang="en-US" dirty="0" smtClean="0"/>
              <a:t>database. This </a:t>
            </a:r>
            <a:r>
              <a:rPr lang="en-US" dirty="0"/>
              <a:t>document shall be Standards </a:t>
            </a:r>
            <a:r>
              <a:rPr lang="en-US" dirty="0" smtClean="0"/>
              <a:t>Track</a:t>
            </a:r>
          </a:p>
          <a:p>
            <a:r>
              <a:rPr lang="en-US" dirty="0" smtClean="0"/>
              <a:t>Milestones:</a:t>
            </a:r>
          </a:p>
          <a:p>
            <a:pPr lvl="1"/>
            <a:r>
              <a:rPr lang="en-US" strike="sngStrike" dirty="0"/>
              <a:t>Oct 2011 </a:t>
            </a:r>
            <a:r>
              <a:rPr lang="en-US" dirty="0" smtClean="0">
                <a:solidFill>
                  <a:srgbClr val="FF0000"/>
                </a:solidFill>
              </a:rPr>
              <a:t>April2012</a:t>
            </a:r>
            <a:r>
              <a:rPr lang="en-US" dirty="0" smtClean="0"/>
              <a:t> Submit </a:t>
            </a:r>
            <a:r>
              <a:rPr lang="en-US" dirty="0"/>
              <a:t>'Use Cases and Requirements for Accessing a Radio White Space Database' to the IESG for publication as Informational</a:t>
            </a:r>
          </a:p>
          <a:p>
            <a:pPr lvl="1"/>
            <a:r>
              <a:rPr lang="en-US" strike="sngStrike" dirty="0"/>
              <a:t>Apr 2012 </a:t>
            </a:r>
            <a:r>
              <a:rPr lang="en-US" dirty="0" smtClean="0">
                <a:solidFill>
                  <a:srgbClr val="FF0000"/>
                </a:solidFill>
              </a:rPr>
              <a:t>December2012</a:t>
            </a:r>
            <a:r>
              <a:rPr lang="en-US" dirty="0" smtClean="0"/>
              <a:t> Submit </a:t>
            </a:r>
            <a:r>
              <a:rPr lang="en-US" dirty="0"/>
              <a:t>'Accessing a Radio White Space Database' to the IESG for publication as Proposed Standard </a:t>
            </a:r>
          </a:p>
        </p:txBody>
      </p:sp>
    </p:spTree>
    <p:extLst>
      <p:ext uri="{BB962C8B-B14F-4D97-AF65-F5344CB8AC3E}">
        <p14:creationId xmlns:p14="http://schemas.microsoft.com/office/powerpoint/2010/main" val="34576411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Co-existence in-scope/out of scope discussion</a:t>
            </a:r>
            <a:endParaRPr lang="en-US" dirty="0"/>
          </a:p>
        </p:txBody>
      </p:sp>
      <p:sp>
        <p:nvSpPr>
          <p:cNvPr id="3" name="Content Placeholder 2"/>
          <p:cNvSpPr>
            <a:spLocks noGrp="1"/>
          </p:cNvSpPr>
          <p:nvPr>
            <p:ph idx="1"/>
          </p:nvPr>
        </p:nvSpPr>
        <p:spPr/>
        <p:txBody>
          <a:bodyPr>
            <a:normAutofit fontScale="92500"/>
          </a:bodyPr>
          <a:lstStyle/>
          <a:p>
            <a:r>
              <a:rPr lang="en-US" sz="2400" dirty="0" smtClean="0"/>
              <a:t>IEEE 802.19 will provide co-existence requirements to PAWS in January/February</a:t>
            </a:r>
          </a:p>
          <a:p>
            <a:r>
              <a:rPr lang="en-US" sz="2400" dirty="0" smtClean="0"/>
              <a:t>Question to the WG: should the scope be extended to cover co-existence or not?</a:t>
            </a:r>
          </a:p>
          <a:p>
            <a:r>
              <a:rPr lang="en-US" sz="2400" dirty="0" smtClean="0"/>
              <a:t>Rationale: if the protocol and data model to be designed to meet the regulatory requirements can later easily be extended to cover co-existence, then it should be out of scope for the time being. But: if adding co-existence later will require a major redesign of the protocol, then it would be better to extend the current charter</a:t>
            </a:r>
          </a:p>
          <a:p>
            <a:r>
              <a:rPr lang="en-US" sz="2400" dirty="0" smtClean="0"/>
              <a:t>Gabor’s proposal: wait for the 802.19 co-existence requirements and make an educated guess. Have it as an agenda item for the March IETF, postpone it for now</a:t>
            </a:r>
            <a:endParaRPr lang="en-US" sz="2400" dirty="0"/>
          </a:p>
        </p:txBody>
      </p:sp>
    </p:spTree>
    <p:extLst>
      <p:ext uri="{BB962C8B-B14F-4D97-AF65-F5344CB8AC3E}">
        <p14:creationId xmlns:p14="http://schemas.microsoft.com/office/powerpoint/2010/main" val="7691788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9391</TotalTime>
  <Words>633</Words>
  <Application>Microsoft Office PowerPoint</Application>
  <PresentationFormat>On-screen Show (4:3)</PresentationFormat>
  <Paragraphs>51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PAWS Protocol to Access White Space DB</vt:lpstr>
      <vt:lpstr>NOTE WELL</vt:lpstr>
      <vt:lpstr>Agenda</vt:lpstr>
      <vt:lpstr>Document Status</vt:lpstr>
      <vt:lpstr>Deliverables &amp; Milestones Milestones need to be modified</vt:lpstr>
      <vt:lpstr>Co-existence in-scope/out of scope discussion</vt:lpstr>
    </vt:vector>
  </TitlesOfParts>
  <Company>NOKIA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PAWS BOF Protocol to Access White Space DB</dc:title>
  <dc:creator>Bajko Gabor (Nokia-CIC/MtView)</dc:creator>
  <cp:lastModifiedBy>Bajko Gabor (Nokia-CIC/SiliconValley)</cp:lastModifiedBy>
  <cp:revision>74</cp:revision>
  <dcterms:created xsi:type="dcterms:W3CDTF">2011-03-26T02:26:34Z</dcterms:created>
  <dcterms:modified xsi:type="dcterms:W3CDTF">2011-11-14T06:48:22Z</dcterms:modified>
</cp:coreProperties>
</file>