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5"/>
  </p:notesMasterIdLst>
  <p:handoutMasterIdLst>
    <p:handoutMasterId r:id="rId6"/>
  </p:handoutMasterIdLst>
  <p:sldIdLst>
    <p:sldId id="333" r:id="rId2"/>
    <p:sldId id="332" r:id="rId3"/>
    <p:sldId id="325" r:id="rId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  <a:srgbClr val="CC3300"/>
    <a:srgbClr val="990000"/>
    <a:srgbClr val="00D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5" autoAdjust="0"/>
    <p:restoredTop sz="83694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188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C501D6D7-F5A8-4397-B922-80AF408769F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fld id="{5CA759B4-B1D4-4EDB-843F-B4D9AEA4351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759472-F9C7-4BB2-95A7-A257EFC5EC6D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</p:txBody>
      </p:sp>
      <p:sp>
        <p:nvSpPr>
          <p:cNvPr id="43019" name="Rectangle 11"/>
          <p:cNvSpPr>
            <a:spLocks noChangeArrowheads="1"/>
          </p:cNvSpPr>
          <p:nvPr userDrawn="1"/>
        </p:nvSpPr>
        <p:spPr bwMode="auto">
          <a:xfrm>
            <a:off x="3185199" y="6329363"/>
            <a:ext cx="33276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82</a:t>
            </a:r>
            <a:r>
              <a:rPr lang="en-US" altLang="zh-CN" sz="1400" baseline="300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nd</a:t>
            </a:r>
            <a:r>
              <a:rPr lang="en-US" altLang="zh-CN" sz="1400" baseline="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</a:t>
            </a:r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</a:t>
            </a:r>
            <a:r>
              <a:rPr lang="en-US" altLang="zh-CN" sz="1400" dirty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IETF </a:t>
            </a:r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–</a:t>
            </a:r>
            <a:r>
              <a:rPr lang="en-US" altLang="zh-CN" sz="1400" baseline="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Taipei, Taiwan, November 2011</a:t>
            </a:r>
            <a:endParaRPr lang="zh-CN" altLang="en-US" sz="1400" dirty="0">
              <a:solidFill>
                <a:srgbClr val="000099"/>
              </a:solidFill>
              <a:latin typeface="Calibri" pitchFamily="34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ogondio@tid.es" TargetMode="External"/><Relationship Id="rId3" Type="http://schemas.openxmlformats.org/officeDocument/2006/relationships/hyperlink" Target="mailto:ylee@huawei.com" TargetMode="External"/><Relationship Id="rId7" Type="http://schemas.openxmlformats.org/officeDocument/2006/relationships/hyperlink" Target="mailto:tsuri@kddilabs.j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takeda.tomonori@lab.ntt.co.jp" TargetMode="External"/><Relationship Id="rId5" Type="http://schemas.openxmlformats.org/officeDocument/2006/relationships/hyperlink" Target="mailto:Jonas.Martensson@acreo.se" TargetMode="External"/><Relationship Id="rId4" Type="http://schemas.openxmlformats.org/officeDocument/2006/relationships/hyperlink" Target="mailto:gregb@grotto-networking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altLang="zh-CN" b="0" smtClean="0">
                <a:ea typeface="宋体" pitchFamily="2" charset="-122"/>
              </a:rPr>
              <a:t>PCEP Requirements </a:t>
            </a:r>
            <a:br>
              <a:rPr lang="en-US" altLang="zh-CN" b="0" smtClean="0">
                <a:ea typeface="宋体" pitchFamily="2" charset="-122"/>
              </a:rPr>
            </a:br>
            <a:r>
              <a:rPr lang="en-US" altLang="zh-CN" b="0" smtClean="0">
                <a:ea typeface="宋体" pitchFamily="2" charset="-122"/>
              </a:rPr>
              <a:t>for the support of Wavelength Switched Optical Networks (WSON)</a:t>
            </a:r>
            <a:endParaRPr lang="en-US" altLang="zh-CN" b="0" dirty="0">
              <a:ea typeface="宋体" pitchFamily="2" charset="-122"/>
            </a:endParaRPr>
          </a:p>
        </p:txBody>
      </p:sp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1371600" y="2754313"/>
            <a:ext cx="6237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dirty="0">
                <a:latin typeface="Calibri" pitchFamily="34" charset="0"/>
                <a:ea typeface="宋体" pitchFamily="2" charset="-122"/>
              </a:rPr>
              <a:t>&lt;</a:t>
            </a:r>
            <a:r>
              <a:rPr lang="en-US" altLang="zh-CN" dirty="0" smtClean="0">
                <a:latin typeface="Calibri" pitchFamily="34" charset="0"/>
                <a:ea typeface="宋体" pitchFamily="2" charset="-122"/>
              </a:rPr>
              <a:t>draft-ietf-pce-wson-routing-wavelength-06.txt</a:t>
            </a:r>
            <a:r>
              <a:rPr lang="en-US" altLang="zh-CN" dirty="0">
                <a:latin typeface="Calibri" pitchFamily="34" charset="0"/>
                <a:ea typeface="宋体" pitchFamily="2" charset="-122"/>
              </a:rPr>
              <a:t>&gt;</a:t>
            </a:r>
          </a:p>
        </p:txBody>
      </p:sp>
      <p:sp>
        <p:nvSpPr>
          <p:cNvPr id="115716" name="DtsShapeName" descr="1216692930ED5E2@9920G6D@@CE87362096D;W8:2@4M62793!!!!!!BIHO@]M62793!!!11111111110BCGBD3519QBDQ!sdpthsdldou!gns!VRNO!!SV@,Ihsnrihl`W0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.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838200" y="3733800"/>
            <a:ext cx="7696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Calibri" pitchFamily="34" charset="0"/>
                <a:ea typeface="宋体" pitchFamily="2" charset="-122"/>
              </a:rPr>
              <a:t>Young Lee		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  <a:hlinkClick r:id="rId3"/>
              </a:rPr>
              <a:t>ylee@huawei.com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</a:rPr>
              <a:t> Huawei</a:t>
            </a:r>
            <a:endParaRPr lang="en-US" altLang="zh-CN" sz="1800" dirty="0">
              <a:latin typeface="Calibri" pitchFamily="34" charset="0"/>
              <a:ea typeface="宋体" pitchFamily="2" charset="-122"/>
            </a:endParaRPr>
          </a:p>
          <a:p>
            <a:r>
              <a:rPr lang="en-US" altLang="zh-CN" sz="1800" dirty="0">
                <a:latin typeface="Calibri" pitchFamily="34" charset="0"/>
                <a:ea typeface="宋体" pitchFamily="2" charset="-122"/>
              </a:rPr>
              <a:t>Greg Bernstein		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  <a:hlinkClick r:id="rId4"/>
              </a:rPr>
              <a:t>gregb@grotto-networking.com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</a:rPr>
              <a:t> Grotto </a:t>
            </a:r>
            <a:r>
              <a:rPr lang="en-US" altLang="zh-CN" sz="1800" dirty="0">
                <a:latin typeface="Calibri" pitchFamily="34" charset="0"/>
                <a:ea typeface="宋体" pitchFamily="2" charset="-122"/>
              </a:rPr>
              <a:t>Networking</a:t>
            </a:r>
          </a:p>
          <a:p>
            <a:r>
              <a:rPr lang="en-US" altLang="zh-CN" sz="1800" dirty="0">
                <a:latin typeface="Calibri" pitchFamily="34" charset="0"/>
                <a:ea typeface="宋体" pitchFamily="2" charset="-122"/>
              </a:rPr>
              <a:t>Jonas </a:t>
            </a:r>
            <a:r>
              <a:rPr lang="en-US" altLang="zh-CN" sz="1800" dirty="0" err="1">
                <a:latin typeface="Calibri" pitchFamily="34" charset="0"/>
                <a:ea typeface="宋体" pitchFamily="2" charset="-122"/>
              </a:rPr>
              <a:t>Martensson</a:t>
            </a:r>
            <a:r>
              <a:rPr lang="en-US" altLang="zh-CN" sz="1800" dirty="0">
                <a:latin typeface="Calibri" pitchFamily="34" charset="0"/>
                <a:ea typeface="宋体" pitchFamily="2" charset="-122"/>
              </a:rPr>
              <a:t> 		</a:t>
            </a:r>
            <a:r>
              <a:rPr lang="en-US" altLang="zh-CN" sz="1800" dirty="0">
                <a:latin typeface="Calibri" pitchFamily="34" charset="0"/>
                <a:ea typeface="宋体" pitchFamily="2" charset="-122"/>
                <a:hlinkClick r:id="rId5"/>
              </a:rPr>
              <a:t>Jonas.Martensson@acreo.se</a:t>
            </a:r>
            <a:r>
              <a:rPr lang="en-US" altLang="zh-CN" sz="1800" dirty="0">
                <a:latin typeface="Calibri" pitchFamily="34" charset="0"/>
                <a:ea typeface="宋体" pitchFamily="2" charset="-122"/>
              </a:rPr>
              <a:t>  </a:t>
            </a:r>
            <a:r>
              <a:rPr lang="en-US" altLang="zh-CN" sz="1800" dirty="0" err="1" smtClean="0">
                <a:latin typeface="Calibri" pitchFamily="34" charset="0"/>
                <a:ea typeface="宋体" pitchFamily="2" charset="-122"/>
              </a:rPr>
              <a:t>Acreo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</a:rPr>
              <a:t> </a:t>
            </a:r>
            <a:endParaRPr lang="en-US" altLang="zh-CN" sz="1800" dirty="0">
              <a:latin typeface="Calibri" pitchFamily="34" charset="0"/>
              <a:ea typeface="宋体" pitchFamily="2" charset="-122"/>
            </a:endParaRPr>
          </a:p>
          <a:p>
            <a:r>
              <a:rPr lang="en-US" altLang="zh-CN" sz="1800" dirty="0">
                <a:latin typeface="Calibri" pitchFamily="34" charset="0"/>
                <a:ea typeface="宋体" pitchFamily="2" charset="-122"/>
              </a:rPr>
              <a:t>Tomonori Takeda		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  <a:hlinkClick r:id="rId6"/>
              </a:rPr>
              <a:t>takeda.tomonori@lab.ntt.co.jp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</a:rPr>
              <a:t> NTT</a:t>
            </a:r>
            <a:endParaRPr lang="en-US" altLang="zh-CN" sz="1800" dirty="0">
              <a:latin typeface="Calibri" pitchFamily="34" charset="0"/>
              <a:ea typeface="宋体" pitchFamily="2" charset="-122"/>
            </a:endParaRPr>
          </a:p>
          <a:p>
            <a:r>
              <a:rPr lang="en-US" altLang="zh-CN" sz="1800" dirty="0" err="1">
                <a:latin typeface="Calibri" pitchFamily="34" charset="0"/>
                <a:ea typeface="宋体" pitchFamily="2" charset="-122"/>
              </a:rPr>
              <a:t>Takehiro</a:t>
            </a:r>
            <a:r>
              <a:rPr lang="en-US" altLang="zh-CN" sz="1800" dirty="0">
                <a:latin typeface="Calibri" pitchFamily="34" charset="0"/>
                <a:ea typeface="宋体" pitchFamily="2" charset="-122"/>
              </a:rPr>
              <a:t> </a:t>
            </a:r>
            <a:r>
              <a:rPr lang="en-US" altLang="zh-CN" sz="1800" dirty="0" err="1">
                <a:latin typeface="Calibri" pitchFamily="34" charset="0"/>
                <a:ea typeface="宋体" pitchFamily="2" charset="-122"/>
              </a:rPr>
              <a:t>Tsuritani</a:t>
            </a:r>
            <a:r>
              <a:rPr lang="en-US" altLang="zh-CN" sz="1800" dirty="0">
                <a:latin typeface="Calibri" pitchFamily="34" charset="0"/>
                <a:ea typeface="宋体" pitchFamily="2" charset="-122"/>
              </a:rPr>
              <a:t>		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  <a:hlinkClick r:id="rId7"/>
              </a:rPr>
              <a:t>tsuri@kddilabs.jp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</a:rPr>
              <a:t> KDDI</a:t>
            </a:r>
          </a:p>
          <a:p>
            <a:r>
              <a:rPr lang="es-ES" altLang="zh-CN" sz="1800" dirty="0" smtClean="0">
                <a:latin typeface="Calibri" pitchFamily="34" charset="0"/>
                <a:ea typeface="宋体" pitchFamily="2" charset="-122"/>
              </a:rPr>
              <a:t>Oscar González de Dios 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</a:rPr>
              <a:t>	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  <a:hlinkClick r:id="rId8"/>
              </a:rPr>
              <a:t>ogondio@tid.es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</a:rPr>
              <a:t> </a:t>
            </a:r>
            <a:r>
              <a:rPr lang="en-US" altLang="zh-CN" sz="1800" dirty="0" err="1" smtClean="0">
                <a:latin typeface="Calibri" pitchFamily="34" charset="0"/>
                <a:ea typeface="宋体" pitchFamily="2" charset="-122"/>
              </a:rPr>
              <a:t>Telefonica</a:t>
            </a:r>
            <a:endParaRPr lang="en-US" altLang="zh-CN" sz="1800" dirty="0" smtClean="0">
              <a:latin typeface="Calibri" pitchFamily="34" charset="0"/>
              <a:ea typeface="宋体" pitchFamily="2" charset="-122"/>
            </a:endParaRPr>
          </a:p>
          <a:p>
            <a:endParaRPr lang="en-US" altLang="zh-CN" sz="1800" dirty="0" smtClean="0">
              <a:latin typeface="Calibri" pitchFamily="34" charset="0"/>
              <a:ea typeface="宋体" pitchFamily="2" charset="-122"/>
            </a:endParaRPr>
          </a:p>
          <a:p>
            <a:r>
              <a:rPr lang="en-US" altLang="zh-CN" sz="1800" dirty="0">
                <a:latin typeface="Calibri" pitchFamily="34" charset="0"/>
                <a:ea typeface="宋体" pitchFamily="2" charset="-122"/>
              </a:rPr>
              <a:t>	</a:t>
            </a:r>
            <a:r>
              <a:rPr lang="en-US" altLang="zh-CN" sz="1800" dirty="0" smtClean="0">
                <a:latin typeface="Calibri" pitchFamily="34" charset="0"/>
                <a:ea typeface="宋体" pitchFamily="2" charset="-122"/>
              </a:rPr>
              <a:t>		</a:t>
            </a:r>
            <a:endParaRPr lang="en-US" altLang="zh-CN" sz="1800" dirty="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Updates from the last version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fontAlgn="t"/>
            <a:r>
              <a:rPr lang="en-US" dirty="0"/>
              <a:t>New requirement added </a:t>
            </a:r>
            <a:r>
              <a:rPr lang="en-US" dirty="0" smtClean="0"/>
              <a:t>in </a:t>
            </a:r>
            <a:r>
              <a:rPr lang="en-US" dirty="0"/>
              <a:t>Section </a:t>
            </a:r>
            <a:r>
              <a:rPr lang="en-US" dirty="0" smtClean="0"/>
              <a:t>2.1.5. Wavelength Policy Constraint</a:t>
            </a:r>
            <a:endParaRPr lang="en-US" dirty="0"/>
          </a:p>
          <a:p>
            <a:pPr marL="914400" lvl="1" indent="-457200" fontAlgn="t"/>
            <a:r>
              <a:rPr lang="en-US" dirty="0" smtClean="0"/>
              <a:t>The </a:t>
            </a:r>
            <a:r>
              <a:rPr lang="en-US" dirty="0" err="1" smtClean="0"/>
              <a:t>PCReq</a:t>
            </a:r>
            <a:r>
              <a:rPr lang="en-US" dirty="0" smtClean="0"/>
              <a:t> Message SHOULD be able to request, when requesting a 1+1 connection (e.g. link disjoint paths), that both paths use the same wavelength. Note that this is extremely useful in the case of protection with single transponder.</a:t>
            </a:r>
          </a:p>
          <a:p>
            <a:pPr marL="914400" lvl="1" indent="-457200" fontAlgn="t"/>
            <a:r>
              <a:rPr lang="en-US" dirty="0" smtClean="0"/>
              <a:t>The </a:t>
            </a:r>
            <a:r>
              <a:rPr lang="en-US" dirty="0" err="1" smtClean="0"/>
              <a:t>PCReq</a:t>
            </a:r>
            <a:r>
              <a:rPr lang="en-US" dirty="0" smtClean="0"/>
              <a:t> Message SHOULD be able to request, when performing 3R, that wavelength may change or not.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Summary &amp; Next Steps 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Stable now</a:t>
            </a:r>
          </a:p>
          <a:p>
            <a:r>
              <a:rPr lang="en-US" dirty="0"/>
              <a:t>The solution draft revision has been published (</a:t>
            </a:r>
            <a:r>
              <a:rPr lang="en-US" dirty="0" smtClean="0"/>
              <a:t>03)</a:t>
            </a:r>
            <a:endParaRPr lang="en-US" dirty="0"/>
          </a:p>
          <a:p>
            <a:r>
              <a:rPr lang="en-US" altLang="zh-CN" dirty="0">
                <a:ea typeface="宋体" pitchFamily="2" charset="-122"/>
              </a:rPr>
              <a:t>Ready for WC LC</a:t>
            </a:r>
          </a:p>
          <a:p>
            <a:endParaRPr lang="en-US" altLang="zh-CN" dirty="0">
              <a:ea typeface="宋体" pitchFamily="2" charset="-122"/>
            </a:endParaRPr>
          </a:p>
          <a:p>
            <a:pPr>
              <a:buFont typeface="Wingdings" pitchFamily="2" charset="2"/>
              <a:buNone/>
            </a:pPr>
            <a:endParaRPr lang="en-US" altLang="zh-CN" dirty="0">
              <a:ea typeface="宋体" pitchFamily="2" charset="-122"/>
            </a:endParaRPr>
          </a:p>
          <a:p>
            <a:pPr>
              <a:buFont typeface="Wingdings" pitchFamily="2" charset="2"/>
              <a:buNone/>
            </a:pPr>
            <a:endParaRPr lang="en-US" altLang="zh-CN" dirty="0">
              <a:ea typeface="宋体" pitchFamily="2" charset="-122"/>
            </a:endParaRPr>
          </a:p>
          <a:p>
            <a:pPr>
              <a:buFont typeface="Wingdings" pitchFamily="2" charset="2"/>
              <a:buNone/>
            </a:pPr>
            <a:endParaRPr lang="en-US" altLang="zh-CN" dirty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tto-Template">
  <a:themeElements>
    <a:clrScheme name="Grotto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rotto-Templat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rotto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tto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Settings\Greg\Application Data\Microsoft\Templates\Grotto-Template.pot</Template>
  <TotalTime>2776</TotalTime>
  <Words>107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Grotto-Template</vt:lpstr>
      <vt:lpstr>PCEP Requirements  for the support of Wavelength Switched Optical Networks (WSON)</vt:lpstr>
      <vt:lpstr>Updates from the last version</vt:lpstr>
      <vt:lpstr>Summary &amp; Next Steps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Network Control Overview</dc:title>
  <dc:creator>Young Lee</dc:creator>
  <cp:lastModifiedBy>l73682</cp:lastModifiedBy>
  <cp:revision>127</cp:revision>
  <dcterms:created xsi:type="dcterms:W3CDTF">2004-07-24T21:08:18Z</dcterms:created>
  <dcterms:modified xsi:type="dcterms:W3CDTF">2011-11-10T22:16:11Z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1311045479</vt:lpwstr>
  </property>
  <property fmtid="{D5CDD505-2E9C-101B-9397-08002B2CF9AE}" pid="3" name="_ms_pID_725343">
    <vt:lpwstr>(2)bAdSydgf2TbujLOVa7Caxqe23Pcw0RztA/+Tjlz7dLYLBsQXENDx9PbU1QpcCES6HuOAQulF
YqJOI+hLmsffbsUIJIKSMedn0/jluOWMm1x6ihS8X76/NBnsAWdKDkRZDDXTCIIxIN0PT/pk
pZxfrfoDmG54Cd0DKqJHLQ2K4gZwPv0UTwkUdH/gbCmY03SYPXV9e2x3Cf1gjpT040vZljfL
NgWhA0fcMK0h0+4GJQiLc</vt:lpwstr>
  </property>
  <property fmtid="{D5CDD505-2E9C-101B-9397-08002B2CF9AE}" pid="4" name="_ms_pID_7253431">
    <vt:lpwstr>xd/w6A0H3tUsrJA7oY4aHEeEgTV4BN4RpqowfowoeUY+gJNv4XY
nb/Z0wWgULJ08+o0dL8cit9gsy+wI7IzDwGZI2mk45s29VIifV7cMio5UzPUqbULR2alg1q9
IBwsaXhEADE83yIXs9yLJoC7yr4tcKzukQFFPvqbWN579vTARBGf6bFBZN81qQNKbWA=</vt:lpwstr>
  </property>
</Properties>
</file>