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8"/>
  </p:notesMasterIdLst>
  <p:handoutMasterIdLst>
    <p:handoutMasterId r:id="rId9"/>
  </p:handoutMasterIdLst>
  <p:sldIdLst>
    <p:sldId id="289" r:id="rId2"/>
    <p:sldId id="333" r:id="rId3"/>
    <p:sldId id="334" r:id="rId4"/>
    <p:sldId id="336" r:id="rId5"/>
    <p:sldId id="335" r:id="rId6"/>
    <p:sldId id="332" r:id="rId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  <a:srgbClr val="CC3300"/>
    <a:srgbClr val="990000"/>
    <a:srgbClr val="00D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5" autoAdjust="0"/>
    <p:restoredTop sz="83694" autoAdjust="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32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1182833-B1A2-43C6-870C-03E7A355FD5F}" type="slidenum">
              <a:rPr lang="zh-CN" altLang="en-US"/>
              <a:pPr/>
              <a:t>‹Nº›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7828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fld id="{2AB0C9B0-C46A-4380-A98A-A84126C27CBA}" type="slidenum">
              <a:rPr lang="zh-CN" altLang="en-US"/>
              <a:pPr/>
              <a:t>‹Nº›</a:t>
            </a:fld>
            <a:endParaRPr lang="en-US" altLang="zh-CN"/>
          </a:p>
        </p:txBody>
      </p:sp>
      <p:sp>
        <p:nvSpPr>
          <p:cNvPr id="2" name="1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2156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CAA7C0-AD6C-4DFB-99F6-0AAD96F567CD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</p:txBody>
      </p:sp>
      <p:sp>
        <p:nvSpPr>
          <p:cNvPr id="43019" name="Rectangle 11"/>
          <p:cNvSpPr>
            <a:spLocks noChangeArrowheads="1"/>
          </p:cNvSpPr>
          <p:nvPr userDrawn="1"/>
        </p:nvSpPr>
        <p:spPr bwMode="auto">
          <a:xfrm>
            <a:off x="3172386" y="6329363"/>
            <a:ext cx="33516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82</a:t>
            </a:r>
            <a:r>
              <a:rPr lang="en-US" altLang="zh-CN" sz="1400" baseline="300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nd</a:t>
            </a:r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IETF –</a:t>
            </a:r>
            <a:r>
              <a:rPr lang="en-US" altLang="zh-CN" sz="1400" baseline="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Taipei, Taiwan,</a:t>
            </a:r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November </a:t>
            </a:r>
            <a:r>
              <a:rPr lang="en-US" altLang="zh-CN" sz="1400" dirty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2011</a:t>
            </a:r>
            <a:endParaRPr lang="zh-CN" altLang="en-US" sz="1400" dirty="0">
              <a:solidFill>
                <a:srgbClr val="000099"/>
              </a:solidFill>
              <a:latin typeface="Calibri" pitchFamily="34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066800"/>
            <a:ext cx="7162800" cy="1470025"/>
          </a:xfrm>
        </p:spPr>
        <p:txBody>
          <a:bodyPr/>
          <a:lstStyle/>
          <a:p>
            <a:r>
              <a:rPr lang="en-US" altLang="zh-CN" b="0">
                <a:ea typeface="宋体" pitchFamily="2" charset="-122"/>
              </a:rPr>
              <a:t>Extensions to Path Computation Element </a:t>
            </a:r>
            <a:r>
              <a:rPr lang="en-US" altLang="zh-CN" b="0" smtClean="0">
                <a:ea typeface="宋体" pitchFamily="2" charset="-122"/>
              </a:rPr>
              <a:t>Communication </a:t>
            </a:r>
            <a:r>
              <a:rPr lang="en-US" altLang="zh-CN" b="0">
                <a:ea typeface="宋体" pitchFamily="2" charset="-122"/>
              </a:rPr>
              <a:t>Protocol (PCEP) </a:t>
            </a:r>
            <a:r>
              <a:rPr lang="en-US" altLang="zh-CN" b="0" smtClean="0">
                <a:ea typeface="宋体" pitchFamily="2" charset="-122"/>
              </a:rPr>
              <a:t>for Hierarchical </a:t>
            </a:r>
            <a:r>
              <a:rPr lang="en-US" altLang="zh-CN" b="0">
                <a:ea typeface="宋体" pitchFamily="2" charset="-122"/>
              </a:rPr>
              <a:t>Path Computation </a:t>
            </a:r>
            <a:r>
              <a:rPr lang="en-US" altLang="zh-CN" b="0" smtClean="0">
                <a:ea typeface="宋体" pitchFamily="2" charset="-122"/>
              </a:rPr>
              <a:t>Elements (PCE</a:t>
            </a:r>
            <a:r>
              <a:rPr lang="en-US" altLang="zh-CN" b="0">
                <a:ea typeface="宋体" pitchFamily="2" charset="-122"/>
              </a:rPr>
              <a:t>)</a:t>
            </a:r>
            <a:endParaRPr lang="en-US" altLang="zh-CN">
              <a:ea typeface="宋体" pitchFamily="2" charset="-122"/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1562432" y="2754312"/>
            <a:ext cx="61430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2400">
                <a:ea typeface="宋体" pitchFamily="2" charset="-122"/>
              </a:rPr>
              <a:t>draft-zhang-pce-hierarchy-extensions-01.txt</a:t>
            </a:r>
            <a:endParaRPr lang="en-US" altLang="zh-CN" sz="2400" dirty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45065" name="DtsShapeName" descr="1216692930ED5E2@9920G6D@@CE87362096D;W8:2@4M62793!!!!!!BIHO@]M62793!!!11111111110BCGBD3519QBDQ!sdpthsdldou!gns!VRNO!!SV@,Ihsnrihl`W0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.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2514600" y="3505200"/>
            <a:ext cx="4724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2400" smtClean="0">
                <a:latin typeface="Calibri" pitchFamily="34" charset="0"/>
                <a:ea typeface="宋体" pitchFamily="2" charset="-122"/>
              </a:rPr>
              <a:t>Fatai </a:t>
            </a:r>
            <a:r>
              <a:rPr lang="en-US" altLang="zh-CN" sz="2400" dirty="0" smtClean="0">
                <a:latin typeface="Calibri" pitchFamily="34" charset="0"/>
                <a:ea typeface="宋体" pitchFamily="2" charset="-122"/>
              </a:rPr>
              <a:t>Zhang (Huawei</a:t>
            </a:r>
            <a:r>
              <a:rPr lang="en-US" altLang="zh-CN" sz="2400" smtClean="0">
                <a:latin typeface="Calibri" pitchFamily="34" charset="0"/>
                <a:ea typeface="宋体" pitchFamily="2" charset="-122"/>
              </a:rPr>
              <a:t>) </a:t>
            </a:r>
          </a:p>
          <a:p>
            <a:r>
              <a:rPr lang="en-US" altLang="zh-CN" sz="2400" smtClean="0">
                <a:latin typeface="Calibri" pitchFamily="34" charset="0"/>
                <a:ea typeface="宋体" pitchFamily="2" charset="-122"/>
              </a:rPr>
              <a:t>Quentin Zhao (Huawei)</a:t>
            </a:r>
            <a:r>
              <a:rPr lang="en-US" altLang="zh-CN" sz="2400" dirty="0" smtClean="0">
                <a:latin typeface="Calibri" pitchFamily="34" charset="0"/>
                <a:ea typeface="宋体" pitchFamily="2" charset="-122"/>
              </a:rPr>
              <a:t>	                       </a:t>
            </a:r>
            <a:endParaRPr lang="en-US" altLang="zh-CN" sz="2400" dirty="0">
              <a:latin typeface="Calibri" pitchFamily="34" charset="0"/>
              <a:ea typeface="宋体" pitchFamily="2" charset="-122"/>
            </a:endParaRPr>
          </a:p>
          <a:p>
            <a:r>
              <a:rPr lang="es-ES" altLang="zh-CN" sz="2400" smtClean="0">
                <a:solidFill>
                  <a:srgbClr val="0070C0"/>
                </a:solidFill>
                <a:latin typeface="Calibri" pitchFamily="34" charset="0"/>
                <a:ea typeface="宋体" pitchFamily="2" charset="-122"/>
              </a:rPr>
              <a:t>Óscar González </a:t>
            </a:r>
            <a:r>
              <a:rPr lang="es-ES" altLang="zh-CN" sz="2400" dirty="0">
                <a:solidFill>
                  <a:srgbClr val="0070C0"/>
                </a:solidFill>
                <a:latin typeface="Calibri" pitchFamily="34" charset="0"/>
                <a:ea typeface="宋体" pitchFamily="2" charset="-122"/>
              </a:rPr>
              <a:t>de Dios (</a:t>
            </a:r>
            <a:r>
              <a:rPr lang="es-ES" altLang="zh-CN" sz="2400" dirty="0" err="1">
                <a:solidFill>
                  <a:srgbClr val="0070C0"/>
                </a:solidFill>
                <a:latin typeface="Calibri" pitchFamily="34" charset="0"/>
                <a:ea typeface="宋体" pitchFamily="2" charset="-122"/>
              </a:rPr>
              <a:t>Telefonica</a:t>
            </a:r>
            <a:r>
              <a:rPr lang="es-ES" altLang="zh-CN" sz="2400" dirty="0">
                <a:solidFill>
                  <a:srgbClr val="0070C0"/>
                </a:solidFill>
                <a:latin typeface="Calibri" pitchFamily="34" charset="0"/>
                <a:ea typeface="宋体" pitchFamily="2" charset="-122"/>
              </a:rPr>
              <a:t>)</a:t>
            </a:r>
          </a:p>
          <a:p>
            <a:r>
              <a:rPr lang="en-US" altLang="zh-CN" sz="2400" smtClean="0">
                <a:latin typeface="Calibri" pitchFamily="34" charset="0"/>
                <a:ea typeface="宋体" pitchFamily="2" charset="-122"/>
              </a:rPr>
              <a:t>R</a:t>
            </a:r>
            <a:r>
              <a:rPr lang="en-US" altLang="zh-CN" sz="2400" smtClean="0">
                <a:latin typeface="Calibri" pitchFamily="34" charset="0"/>
                <a:ea typeface="宋体" pitchFamily="2" charset="-122"/>
              </a:rPr>
              <a:t>amón</a:t>
            </a:r>
            <a:r>
              <a:rPr lang="en-US" altLang="zh-CN" sz="2400" smtClean="0">
                <a:latin typeface="Calibri" pitchFamily="34" charset="0"/>
                <a:ea typeface="宋体" pitchFamily="2" charset="-122"/>
              </a:rPr>
              <a:t> </a:t>
            </a:r>
            <a:r>
              <a:rPr lang="en-US" altLang="zh-CN" sz="2400">
                <a:latin typeface="Calibri" pitchFamily="34" charset="0"/>
                <a:ea typeface="宋体" pitchFamily="2" charset="-122"/>
              </a:rPr>
              <a:t>Casellas  </a:t>
            </a:r>
            <a:r>
              <a:rPr lang="en-US" altLang="zh-CN" sz="2400" smtClean="0">
                <a:latin typeface="Calibri" pitchFamily="34" charset="0"/>
                <a:ea typeface="宋体" pitchFamily="2" charset="-122"/>
              </a:rPr>
              <a:t>(CTTC)</a:t>
            </a:r>
            <a:r>
              <a:rPr lang="es-ES" altLang="zh-CN" sz="2400" smtClean="0">
                <a:latin typeface="Calibri" pitchFamily="34" charset="0"/>
                <a:ea typeface="宋体" pitchFamily="2" charset="-122"/>
              </a:rPr>
              <a:t>  </a:t>
            </a:r>
            <a:endParaRPr lang="es-ES" altLang="zh-CN" sz="2400" smtClean="0">
              <a:latin typeface="Calibri" pitchFamily="34" charset="0"/>
              <a:ea typeface="宋体" pitchFamily="2" charset="-122"/>
            </a:endParaRPr>
          </a:p>
          <a:p>
            <a:r>
              <a:rPr lang="es-ES" altLang="zh-CN" sz="2400" smtClean="0">
                <a:latin typeface="Calibri" pitchFamily="34" charset="0"/>
                <a:ea typeface="宋体" pitchFamily="2" charset="-122"/>
              </a:rPr>
              <a:t>Daniel King (Old Dog Consulting)</a:t>
            </a:r>
            <a:endParaRPr lang="es-ES" altLang="zh-CN" sz="2400" dirty="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Updates </a:t>
            </a:r>
            <a:r>
              <a:rPr lang="en-US" smtClean="0"/>
              <a:t>from -00 version</a:t>
            </a:r>
            <a:endParaRPr lang="en-US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53340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 smtClean="0"/>
          </a:p>
          <a:p>
            <a:pPr>
              <a:lnSpc>
                <a:spcPct val="80000"/>
              </a:lnSpc>
            </a:pPr>
            <a:r>
              <a:rPr lang="en-US" smtClean="0"/>
              <a:t>Minor changes</a:t>
            </a:r>
          </a:p>
          <a:p>
            <a:pPr>
              <a:lnSpc>
                <a:spcPct val="80000"/>
              </a:lnSpc>
            </a:pPr>
            <a:r>
              <a:rPr lang="en-US" smtClean="0"/>
              <a:t>Added ditor’s notes with the open points and suggestions</a:t>
            </a:r>
          </a:p>
          <a:p>
            <a:pPr>
              <a:lnSpc>
                <a:spcPct val="80000"/>
              </a:lnSpc>
            </a:pPr>
            <a:r>
              <a:rPr lang="en-US"/>
              <a:t>Added </a:t>
            </a:r>
            <a:r>
              <a:rPr lang="en-US"/>
              <a:t>section on Building of </a:t>
            </a:r>
            <a:r>
              <a:rPr lang="en-US"/>
              <a:t>parent </a:t>
            </a:r>
            <a:r>
              <a:rPr lang="en-US" smtClean="0"/>
              <a:t>topology</a:t>
            </a:r>
          </a:p>
          <a:p>
            <a:pPr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endParaRPr lang="en-US" sz="24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en-US" altLang="ja-JP" sz="2400" dirty="0"/>
          </a:p>
          <a:p>
            <a:pPr>
              <a:lnSpc>
                <a:spcPct val="80000"/>
              </a:lnSpc>
              <a:buNone/>
            </a:pPr>
            <a:endParaRPr lang="en-US" altLang="ja-JP" sz="2400" dirty="0">
              <a:ea typeface="ＭＳ Ｐゴシック" pitchFamily="34" charset="-128"/>
            </a:endParaRPr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914400" y="2286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ja-JP" sz="2000"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mtClean="0"/>
              <a:t>OPEN issues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Parent PCE </a:t>
            </a:r>
            <a:r>
              <a:rPr lang="en-US" sz="2400"/>
              <a:t>TED </a:t>
            </a:r>
            <a:r>
              <a:rPr lang="en-US" sz="2400" smtClean="0"/>
              <a:t>management</a:t>
            </a:r>
          </a:p>
          <a:p>
            <a:pPr lvl="1"/>
            <a:r>
              <a:rPr lang="en-US" sz="2000" smtClean="0"/>
              <a:t>Framework </a:t>
            </a:r>
            <a:r>
              <a:rPr lang="en-US" sz="2000"/>
              <a:t>document </a:t>
            </a:r>
            <a:r>
              <a:rPr lang="en-US" sz="2000" smtClean="0"/>
              <a:t>relies </a:t>
            </a:r>
            <a:r>
              <a:rPr lang="en-US" sz="2000"/>
              <a:t>on basic domain connectivity, precluding TE aggregation mechanisms</a:t>
            </a:r>
            <a:r>
              <a:rPr lang="en-US" sz="2000"/>
              <a:t>. </a:t>
            </a:r>
            <a:endParaRPr lang="en-US" sz="2000" smtClean="0"/>
          </a:p>
          <a:p>
            <a:pPr lvl="1"/>
            <a:r>
              <a:rPr lang="en-US" sz="2000" smtClean="0"/>
              <a:t>Options: </a:t>
            </a:r>
            <a:r>
              <a:rPr lang="en-US" sz="2000"/>
              <a:t>should be a decision of the network </a:t>
            </a:r>
            <a:r>
              <a:rPr lang="en-US" sz="2000"/>
              <a:t>operator </a:t>
            </a:r>
            <a:r>
              <a:rPr lang="en-US" sz="2000" smtClean="0"/>
              <a:t>to </a:t>
            </a:r>
            <a:r>
              <a:rPr lang="en-US" sz="2000"/>
              <a:t>decide the level of information exchange </a:t>
            </a:r>
            <a:r>
              <a:rPr lang="en-US" sz="2000"/>
              <a:t>allowed</a:t>
            </a:r>
            <a:r>
              <a:rPr lang="en-US" sz="2000" smtClean="0"/>
              <a:t>.</a:t>
            </a:r>
          </a:p>
          <a:p>
            <a:pPr lvl="1"/>
            <a:r>
              <a:rPr lang="en-US" sz="2000" smtClean="0"/>
              <a:t>It will </a:t>
            </a:r>
            <a:r>
              <a:rPr lang="en-US" sz="2000"/>
              <a:t>depend on the actual scenario (e.g. multi-area </a:t>
            </a:r>
            <a:r>
              <a:rPr lang="en-US" sz="2000"/>
              <a:t>WSON </a:t>
            </a:r>
            <a:r>
              <a:rPr lang="en-US" sz="2000" smtClean="0"/>
              <a:t>vs Inter-AS/carriers)</a:t>
            </a:r>
          </a:p>
          <a:p>
            <a:r>
              <a:rPr lang="en-US" sz="2400" smtClean="0"/>
              <a:t>Do we decouple Hierarchical TED management?</a:t>
            </a:r>
          </a:p>
          <a:p>
            <a:r>
              <a:rPr lang="en-US" sz="2400" smtClean="0"/>
              <a:t>Alternative approaches:</a:t>
            </a:r>
          </a:p>
          <a:p>
            <a:pPr lvl="1"/>
            <a:r>
              <a:rPr lang="en-US" sz="2000" smtClean="0"/>
              <a:t>(</a:t>
            </a:r>
            <a:r>
              <a:rPr lang="en-US" sz="2000"/>
              <a:t>Dhruv) suggest to keep the </a:t>
            </a:r>
            <a:r>
              <a:rPr lang="en-US" sz="2000"/>
              <a:t>Parent-PCE’s </a:t>
            </a:r>
            <a:r>
              <a:rPr lang="en-US" sz="2000" smtClean="0"/>
              <a:t>topology  </a:t>
            </a:r>
            <a:r>
              <a:rPr lang="en-US" sz="2000"/>
              <a:t>graph free of BNs (Boundary Nodes) and inter-AS TE link; it </a:t>
            </a:r>
            <a:r>
              <a:rPr lang="en-US" sz="2000"/>
              <a:t>being </a:t>
            </a:r>
            <a:r>
              <a:rPr lang="en-US" sz="2000" smtClean="0"/>
              <a:t>composed </a:t>
            </a:r>
            <a:r>
              <a:rPr lang="en-US" sz="2000"/>
              <a:t>only of neighbor domain adjacency.</a:t>
            </a:r>
          </a:p>
          <a:p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1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mtClean="0"/>
              <a:t>OPEN issues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Domain </a:t>
            </a:r>
            <a:r>
              <a:rPr lang="en-US" smtClean="0"/>
              <a:t>representation</a:t>
            </a:r>
          </a:p>
          <a:p>
            <a:pPr lvl="1"/>
            <a:r>
              <a:rPr lang="en-US" smtClean="0"/>
              <a:t>Alignmente </a:t>
            </a:r>
            <a:r>
              <a:rPr lang="en-US"/>
              <a:t>with e.g. draft-dhruv on </a:t>
            </a:r>
            <a:r>
              <a:rPr lang="en-US"/>
              <a:t>domain </a:t>
            </a:r>
            <a:r>
              <a:rPr lang="en-US" smtClean="0"/>
              <a:t>sequence</a:t>
            </a:r>
          </a:p>
          <a:p>
            <a:pPr lvl="1"/>
            <a:r>
              <a:rPr lang="en-US" smtClean="0"/>
              <a:t>Avoid </a:t>
            </a:r>
            <a:r>
              <a:rPr lang="en-US"/>
              <a:t>new encodings for domains which could re-use </a:t>
            </a:r>
            <a:r>
              <a:rPr lang="en-US"/>
              <a:t>Route </a:t>
            </a:r>
            <a:r>
              <a:rPr lang="en-US" smtClean="0"/>
              <a:t>sub-objects</a:t>
            </a:r>
          </a:p>
          <a:p>
            <a:r>
              <a:rPr lang="en-US" smtClean="0"/>
              <a:t>OF codes</a:t>
            </a:r>
          </a:p>
          <a:p>
            <a:pPr lvl="1"/>
            <a:r>
              <a:rPr lang="en-US" smtClean="0"/>
              <a:t>New </a:t>
            </a:r>
            <a:r>
              <a:rPr lang="en-US"/>
              <a:t>requirements arise regarding </a:t>
            </a:r>
            <a:r>
              <a:rPr lang="en-US"/>
              <a:t>OF </a:t>
            </a:r>
            <a:r>
              <a:rPr lang="en-US" smtClean="0"/>
              <a:t>codes</a:t>
            </a:r>
          </a:p>
          <a:p>
            <a:pPr lvl="1"/>
            <a:r>
              <a:rPr lang="en-US" smtClean="0"/>
              <a:t>Consideration </a:t>
            </a:r>
            <a:r>
              <a:rPr lang="en-US"/>
              <a:t>of actual OF codes (e.g. minimize domain crossing</a:t>
            </a:r>
            <a:r>
              <a:rPr lang="en-US"/>
              <a:t>) </a:t>
            </a:r>
            <a:r>
              <a:rPr lang="en-US" smtClean="0"/>
              <a:t>and  </a:t>
            </a:r>
            <a:r>
              <a:rPr lang="en-US"/>
              <a:t>policies affecting them (e.g. do not allow domain re-enter</a:t>
            </a:r>
            <a:r>
              <a:rPr lang="en-US"/>
              <a:t>).  </a:t>
            </a:r>
            <a:endParaRPr lang="en-US" smtClean="0"/>
          </a:p>
          <a:p>
            <a:pPr lvl="1"/>
            <a:r>
              <a:rPr lang="en-US" smtClean="0"/>
              <a:t>specify </a:t>
            </a:r>
            <a:r>
              <a:rPr lang="en-US"/>
              <a:t>the OF codes to apply </a:t>
            </a:r>
            <a:r>
              <a:rPr lang="en-US"/>
              <a:t>at </a:t>
            </a:r>
            <a:r>
              <a:rPr lang="en-US" smtClean="0"/>
              <a:t>both levels?</a:t>
            </a:r>
          </a:p>
          <a:p>
            <a:pPr lvl="2"/>
            <a:r>
              <a:rPr lang="en-US" smtClean="0"/>
              <a:t>at </a:t>
            </a:r>
            <a:r>
              <a:rPr lang="en-US"/>
              <a:t>the parent </a:t>
            </a:r>
            <a:r>
              <a:rPr lang="en-US"/>
              <a:t>level </a:t>
            </a:r>
            <a:r>
              <a:rPr lang="en-US" smtClean="0"/>
              <a:t>and </a:t>
            </a:r>
            <a:r>
              <a:rPr lang="en-US"/>
              <a:t>also the child's (i.e</a:t>
            </a:r>
            <a:r>
              <a:rPr lang="en-US"/>
              <a:t>. </a:t>
            </a:r>
            <a:r>
              <a:rPr lang="en-US" smtClean="0"/>
              <a:t>intra-domain level)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1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mtClean="0"/>
              <a:t>OPEN issues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Reachability</a:t>
            </a:r>
          </a:p>
          <a:p>
            <a:pPr lvl="1"/>
            <a:r>
              <a:rPr lang="en-US" smtClean="0"/>
              <a:t>Current framework and pcep </a:t>
            </a:r>
            <a:r>
              <a:rPr lang="en-US"/>
              <a:t>drafts rely on polling </a:t>
            </a:r>
            <a:r>
              <a:rPr lang="en-US"/>
              <a:t>to </a:t>
            </a:r>
            <a:r>
              <a:rPr lang="en-US" smtClean="0"/>
              <a:t>locate endpoints</a:t>
            </a:r>
            <a:r>
              <a:rPr lang="en-US"/>
              <a:t>. </a:t>
            </a:r>
            <a:r>
              <a:rPr lang="en-US" smtClean="0"/>
              <a:t>(caching is not preculed)</a:t>
            </a:r>
          </a:p>
          <a:p>
            <a:pPr lvl="1"/>
            <a:r>
              <a:rPr lang="en-US" smtClean="0"/>
              <a:t>Solutions </a:t>
            </a:r>
            <a:r>
              <a:rPr lang="en-US"/>
              <a:t>based on notifications/announcements of endpoint (prefixes</a:t>
            </a:r>
            <a:r>
              <a:rPr lang="en-US"/>
              <a:t>) </a:t>
            </a:r>
            <a:r>
              <a:rPr lang="en-US" smtClean="0"/>
              <a:t>can be considered.</a:t>
            </a:r>
            <a:endParaRPr lang="en-US"/>
          </a:p>
          <a:p>
            <a:r>
              <a:rPr lang="en-US" smtClean="0"/>
              <a:t>Exclusions</a:t>
            </a:r>
          </a:p>
          <a:p>
            <a:pPr lvl="1"/>
            <a:r>
              <a:rPr lang="en-US" smtClean="0"/>
              <a:t>exclusions </a:t>
            </a:r>
            <a:r>
              <a:rPr lang="en-US"/>
              <a:t>need to take into account domains.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8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Next Steps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en-US" sz="3200" smtClean="0"/>
              <a:t>Discuss the open points (meeting, mailing list)</a:t>
            </a:r>
            <a:endParaRPr lang="en-US" sz="3200"/>
          </a:p>
          <a:p>
            <a:pPr marL="533400" indent="-533400"/>
            <a:r>
              <a:rPr lang="en-US" sz="3200" smtClean="0"/>
              <a:t>Update the draft according to the chosen direction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tto-Template">
  <a:themeElements>
    <a:clrScheme name="Grotto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rotto-Templat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rotto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tto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Settings\Greg\Application Data\Microsoft\Templates\Grotto-Template.pot</Template>
  <TotalTime>3164</TotalTime>
  <Words>290</Words>
  <Application>Microsoft Office PowerPoint</Application>
  <PresentationFormat>Presentación en pantalla (4:3)</PresentationFormat>
  <Paragraphs>46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Grotto-Template</vt:lpstr>
      <vt:lpstr>Extensions to Path Computation Element Communication Protocol (PCEP) for Hierarchical Path Computation Elements (PCE)</vt:lpstr>
      <vt:lpstr>Updates from -00 version</vt:lpstr>
      <vt:lpstr>OPEN issues</vt:lpstr>
      <vt:lpstr>OPEN issues</vt:lpstr>
      <vt:lpstr>OPEN issues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Network Control Overview</dc:title>
  <dc:creator/>
  <cp:lastModifiedBy>Oscar Gonzalez de Dios</cp:lastModifiedBy>
  <cp:revision>134</cp:revision>
  <dcterms:created xsi:type="dcterms:W3CDTF">2004-07-24T21:08:18Z</dcterms:created>
  <dcterms:modified xsi:type="dcterms:W3CDTF">2011-11-14T02:02:35Z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1311045993</vt:lpwstr>
  </property>
  <property fmtid="{D5CDD505-2E9C-101B-9397-08002B2CF9AE}" pid="3" name="_ms_pID_725343">
    <vt:lpwstr>(2)/2RKKGEY9mIcZurSIsQduIQKbmS70t02ZtgFtTTqUFAi1uKlTpPRE7F6UgYes9TEGBs4IBHN
TZkw6Y/RhxmK2fIeFNh4ScT2NRhW8Z95/zcEUCftKfOx5OYLT4Zhyvcgj/P1RuZyo33xTQ0E
dN6oI+ny72l+iOGEdl+4IF3gdt0KjNZBpfK/c0d6Kb97ohP5eA/n00xg5aO7lFPGa5kLk+XD
Rlh7hicZ1WP9sCBqcZT7Z</vt:lpwstr>
  </property>
  <property fmtid="{D5CDD505-2E9C-101B-9397-08002B2CF9AE}" pid="4" name="_ms_pID_7253431">
    <vt:lpwstr>ZRGLdo5h0yS3VyJX+pUAk+VJRppU6yIYHrxtlNs+KcAWWX146Tu
47aCxOJ527563hKqja0FP4kfXstRr2q1k8N+g/y/taBvcw3hhTVX/skEcbAThqp1/rqn9KNz
duupHNbw2ihs6fxWuxNp/wAwhEwi1Rb35B7TmoWrm9atFw==</vt:lpwstr>
  </property>
</Properties>
</file>