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tags/tag1.xml" ContentType="application/vnd.openxmlformats-officedocument.presentationml.tags+xml"/>
  <Override PartName="/ppt/slides/slide1.xml" ContentType="application/vnd.openxmlformats-officedocument.presentationml.slide+xml"/>
  <Override PartName="/ppt/notesMasters/notesMaster1.xml" ContentType="application/vnd.openxmlformats-officedocument.presentationml.notesMaster+xml"/>
  <Override PartName="/ppt/notesSlides/notesSlide12.xml" ContentType="application/vnd.openxmlformats-officedocument.presentationml.notes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docProps/custom.xml" ContentType="application/vnd.openxmlformats-officedocument.custom-properti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Default Extension="wmf" ContentType="image/x-wmf"/>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trictFirstAndLastChars="0" saveSubsetFonts="1">
  <p:sldMasterIdLst>
    <p:sldMasterId id="2147483648" r:id="rId1"/>
  </p:sldMasterIdLst>
  <p:notesMasterIdLst>
    <p:notesMasterId r:id="rId19"/>
  </p:notesMasterIdLst>
  <p:sldIdLst>
    <p:sldId id="256" r:id="rId2"/>
    <p:sldId id="282" r:id="rId3"/>
    <p:sldId id="298" r:id="rId4"/>
    <p:sldId id="288" r:id="rId5"/>
    <p:sldId id="257" r:id="rId6"/>
    <p:sldId id="276" r:id="rId7"/>
    <p:sldId id="277" r:id="rId8"/>
    <p:sldId id="303" r:id="rId9"/>
    <p:sldId id="304" r:id="rId10"/>
    <p:sldId id="305" r:id="rId11"/>
    <p:sldId id="306" r:id="rId12"/>
    <p:sldId id="302" r:id="rId13"/>
    <p:sldId id="299" r:id="rId14"/>
    <p:sldId id="300" r:id="rId15"/>
    <p:sldId id="301" r:id="rId16"/>
    <p:sldId id="281" r:id="rId17"/>
    <p:sldId id="307" r:id="rId18"/>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clrMru>
    <a:srgbClr val="3366FF"/>
    <a:srgbClr val="009900"/>
    <a:srgbClr val="D60093"/>
    <a:srgbClr val="FFFF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vertBarState="minimized" horzBarState="maximized">
    <p:restoredLeft sz="15620"/>
    <p:restoredTop sz="94660"/>
  </p:normalViewPr>
  <p:slideViewPr>
    <p:cSldViewPr>
      <p:cViewPr varScale="1">
        <p:scale>
          <a:sx n="116" d="100"/>
          <a:sy n="116" d="100"/>
        </p:scale>
        <p:origin x="-105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00D3651-A580-4581-BD06-8D99E65EEC9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7C1877-CBDE-43C6-B752-A09CD43BB420}" type="slidenum">
              <a:rPr lang="en-US"/>
              <a:pPr/>
              <a:t>1</a:t>
            </a:fld>
            <a:endParaRPr lang="en-US"/>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2EB57F-6740-4BD1-8BB0-2061A358B659}" type="slidenum">
              <a:rPr lang="en-US"/>
              <a:pPr/>
              <a:t>10</a:t>
            </a:fld>
            <a:endParaRPr lang="en-US"/>
          </a:p>
        </p:txBody>
      </p:sp>
      <p:sp>
        <p:nvSpPr>
          <p:cNvPr id="179202" name="Rectangle 2"/>
          <p:cNvSpPr>
            <a:spLocks noGrp="1" noRot="1" noChangeAspect="1" noChangeArrowheads="1" noTextEdit="1"/>
          </p:cNvSpPr>
          <p:nvPr>
            <p:ph type="sldImg"/>
          </p:nvPr>
        </p:nvSpPr>
        <p:spPr>
          <a:xfrm>
            <a:off x="839788" y="239713"/>
            <a:ext cx="5233987" cy="3925887"/>
          </a:xfrm>
          <a:ln/>
        </p:spPr>
      </p:sp>
      <p:sp>
        <p:nvSpPr>
          <p:cNvPr id="179203" name="Rectangle 3"/>
          <p:cNvSpPr>
            <a:spLocks noGrp="1" noChangeArrowheads="1"/>
          </p:cNvSpPr>
          <p:nvPr>
            <p:ph type="body" idx="1"/>
          </p:nvPr>
        </p:nvSpPr>
        <p:spPr>
          <a:xfrm>
            <a:off x="750888" y="4306888"/>
            <a:ext cx="5351462" cy="4183062"/>
          </a:xfrm>
        </p:spPr>
        <p:txBody>
          <a:bodyPr/>
          <a:lstStyle/>
          <a:p>
            <a:r>
              <a:rPr lang="en-US" b="1"/>
              <a:t>Transcript</a:t>
            </a:r>
            <a:r>
              <a:rPr lang="en-US"/>
              <a:t>:</a:t>
            </a:r>
          </a:p>
          <a:p>
            <a:endParaRPr lang="en-US"/>
          </a:p>
          <a:p>
            <a:r>
              <a:rPr lang="en-US"/>
              <a:t>So by simply loading MoFRR capability on the PE, we are going to let them in the simple topology send an (inaudible) join on the other link to the distribution router in the PoP. And so from a Deutsche Telekom viewpoint, you get your PEs and they are all the time fed by two disjoints feed of CNN. In the data plane we only receive packets if they are matching the RPF interface. So the RPF interface is the primary interface. So it means that we are leveraging the fact that data plane is doing drop on RPF failure, which is for CRBU we do it so we can make this assumption. So it means that the packets that are coming from the red branch to this PE are dropped here because they are not coming from the RPF interface. And so this is the additional component we're going to look at. How are we going to change the RPF interface when the primary path fail to failover on the backend? Before doing this, two generalization. For Deutsche Telekom we would be fine like this, and France Telecom partially. But there are two generalization we added to extend the scope of topology that we could cover. And don't hesitate to talk to us if you would have something else in mind. Likely we can find ways to extend a bit more.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D0C323-EFEF-4E0A-90FD-3B4D5ADF179D}" type="slidenum">
              <a:rPr lang="en-US"/>
              <a:pPr/>
              <a:t>11</a:t>
            </a:fld>
            <a:endParaRPr lang="en-US"/>
          </a:p>
        </p:txBody>
      </p:sp>
      <p:sp>
        <p:nvSpPr>
          <p:cNvPr id="181250" name="Rectangle 2"/>
          <p:cNvSpPr>
            <a:spLocks noGrp="1" noRot="1" noChangeAspect="1" noChangeArrowheads="1" noTextEdit="1"/>
          </p:cNvSpPr>
          <p:nvPr>
            <p:ph type="sldImg"/>
          </p:nvPr>
        </p:nvSpPr>
        <p:spPr>
          <a:xfrm>
            <a:off x="839788" y="239713"/>
            <a:ext cx="5233987" cy="3925887"/>
          </a:xfrm>
          <a:ln/>
        </p:spPr>
      </p:sp>
      <p:sp>
        <p:nvSpPr>
          <p:cNvPr id="181251" name="Rectangle 3"/>
          <p:cNvSpPr>
            <a:spLocks noGrp="1" noChangeArrowheads="1"/>
          </p:cNvSpPr>
          <p:nvPr>
            <p:ph type="body" idx="1"/>
          </p:nvPr>
        </p:nvSpPr>
        <p:spPr>
          <a:xfrm>
            <a:off x="750888" y="4306888"/>
            <a:ext cx="5351462" cy="4183062"/>
          </a:xfrm>
        </p:spPr>
        <p:txBody>
          <a:bodyPr/>
          <a:lstStyle/>
          <a:p>
            <a:r>
              <a:rPr lang="en-US" b="1"/>
              <a:t>Transcript</a:t>
            </a:r>
            <a:r>
              <a:rPr lang="en-US"/>
              <a:t>:</a:t>
            </a:r>
          </a:p>
          <a:p>
            <a:endParaRPr lang="en-US"/>
          </a:p>
          <a:p>
            <a:r>
              <a:rPr lang="en-US"/>
              <a:t>But the first extension is to reuse IPFRR intelligence. Exactly like IPFRR, in a non-ECMP case I can choose the equivalent of a loop-free alternate. So if I compute that to go to CNN my left arm is the shortest path and there is no other ECMP choice, but I am connected on my right arm to a node, and from the links-type topology I can compute it, he is closer, strictly closer to a CNN than I am, then I can send him a join as well because I am sure he will never do the same to me. I will not create any PIM loop by doing it because he's closer. So if he would use the same algorithm, he would not send a PIM join at me. So that's the first thing. We compute what is the visibility of our neighbors. If they are closer than us and we'd like to use them, then we send a PIM join to them. And we use the topology in order to select the neighbor who is closer to the source than us and whose path will be the most efficient compared to our primary path.</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DC0F0B-2AD0-4B5C-87C1-74DE67B0EF6F}" type="slidenum">
              <a:rPr lang="en-US"/>
              <a:pPr/>
              <a:t>12</a:t>
            </a:fld>
            <a:endParaRPr lang="en-US"/>
          </a:p>
        </p:txBody>
      </p:sp>
      <p:sp>
        <p:nvSpPr>
          <p:cNvPr id="166914" name="Rectangle 2"/>
          <p:cNvSpPr>
            <a:spLocks noGrp="1" noRot="1" noChangeAspect="1" noChangeArrowheads="1" noTextEdit="1"/>
          </p:cNvSpPr>
          <p:nvPr>
            <p:ph type="sldImg"/>
          </p:nvPr>
        </p:nvSpPr>
        <p:spPr>
          <a:xfrm>
            <a:off x="839788" y="239713"/>
            <a:ext cx="5233987" cy="3925887"/>
          </a:xfrm>
          <a:ln/>
        </p:spPr>
      </p:sp>
      <p:sp>
        <p:nvSpPr>
          <p:cNvPr id="166915" name="Rectangle 3"/>
          <p:cNvSpPr>
            <a:spLocks noGrp="1" noChangeArrowheads="1"/>
          </p:cNvSpPr>
          <p:nvPr>
            <p:ph type="body" idx="1"/>
          </p:nvPr>
        </p:nvSpPr>
        <p:spPr>
          <a:xfrm>
            <a:off x="750888" y="4306888"/>
            <a:ext cx="5351462" cy="4183062"/>
          </a:xfrm>
        </p:spPr>
        <p:txBody>
          <a:bodyPr/>
          <a:lstStyle/>
          <a:p>
            <a:r>
              <a:rPr lang="en-US" b="1"/>
              <a:t>Transcript</a:t>
            </a:r>
            <a:r>
              <a:rPr lang="en-US"/>
              <a:t>:</a:t>
            </a:r>
          </a:p>
          <a:p>
            <a:endParaRPr lang="en-US"/>
          </a:p>
          <a:p>
            <a:r>
              <a:rPr lang="en-US"/>
              <a:t>If your topology does not give you the disjoint trees for free, then obviously you need to have more complex technology, multi-topology routing, traffic engineering with RSVP tunnels. Yes, but the impact is on the complete network. MTR will not work before the entire network has been migrated to MTR. So the complexity that you're getting on the entire backbone for specific service is huge.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9DC833-FB40-4806-AAE7-C98ADF0EDAEC}" type="slidenum">
              <a:rPr lang="en-US"/>
              <a:pPr/>
              <a:t>13</a:t>
            </a:fld>
            <a:endParaRPr lang="en-US"/>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6096E1-1393-4CCE-8E65-0D456781823C}" type="slidenum">
              <a:rPr lang="en-US"/>
              <a:pPr/>
              <a:t>14</a:t>
            </a:fld>
            <a:endParaRPr lang="en-US"/>
          </a:p>
        </p:txBody>
      </p:sp>
      <p:sp>
        <p:nvSpPr>
          <p:cNvPr id="162818" name="Rectangle 2"/>
          <p:cNvSpPr>
            <a:spLocks noGrp="1" noRot="1" noChangeAspect="1" noChangeArrowheads="1" noTextEdit="1"/>
          </p:cNvSpPr>
          <p:nvPr>
            <p:ph type="sldImg"/>
          </p:nvPr>
        </p:nvSpPr>
        <p:spPr>
          <a:xfrm>
            <a:off x="839788" y="239713"/>
            <a:ext cx="5233987" cy="3925887"/>
          </a:xfrm>
          <a:ln/>
        </p:spPr>
      </p:sp>
      <p:sp>
        <p:nvSpPr>
          <p:cNvPr id="162819" name="Rectangle 3"/>
          <p:cNvSpPr>
            <a:spLocks noGrp="1" noChangeArrowheads="1"/>
          </p:cNvSpPr>
          <p:nvPr>
            <p:ph type="body" idx="1"/>
          </p:nvPr>
        </p:nvSpPr>
        <p:spPr>
          <a:xfrm>
            <a:off x="750888" y="4306888"/>
            <a:ext cx="5351462" cy="4183062"/>
          </a:xfrm>
        </p:spPr>
        <p:txBody>
          <a:bodyPr/>
          <a:lstStyle/>
          <a:p>
            <a:r>
              <a:rPr lang="en-US" b="1"/>
              <a:t>Transcript</a:t>
            </a:r>
            <a:r>
              <a:rPr lang="en-US"/>
              <a:t>:</a:t>
            </a:r>
          </a:p>
          <a:p>
            <a:endParaRPr lang="en-US"/>
          </a:p>
          <a:p>
            <a:r>
              <a:rPr lang="en-US"/>
              <a:t>Now reality what we are doing in IOX 3.8, so it's committed for 3.8. We are going to do MoFRR based on IGP Trigger. So it's a first step. Next we will do 50 milliseconds with the counter check. But as a first step in 3.8, we're going to allow a PE to send two PIM joins, install only a primary RPF, drop all the packets on the backup branch, and then simply trust the IGP to detect any failure converge. And when the IGP converge it updates the best path in the ring. And this will be the trigger to PIM to change the RPF. And we know that the IGP is sub-200 milliseconds, so our target is to be sub-200 milliseconds with this first phase. And that's really like minimum amount of work because it only requires PIM multicast code. And so we just receive the code drop, and we're doing the characterization and insight in Brussels started yesterday. So you should have the first results I would say in two weeks.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EB52D4-4DD6-451F-A654-27E616A0838C}" type="slidenum">
              <a:rPr lang="en-US"/>
              <a:pPr/>
              <a:t>15</a:t>
            </a:fld>
            <a:endParaRPr lang="en-US"/>
          </a:p>
        </p:txBody>
      </p:sp>
      <p:sp>
        <p:nvSpPr>
          <p:cNvPr id="164866" name="Rectangle 2"/>
          <p:cNvSpPr>
            <a:spLocks noGrp="1" noRot="1" noChangeAspect="1" noChangeArrowheads="1" noTextEdit="1"/>
          </p:cNvSpPr>
          <p:nvPr>
            <p:ph type="sldImg"/>
          </p:nvPr>
        </p:nvSpPr>
        <p:spPr>
          <a:xfrm>
            <a:off x="839788" y="239713"/>
            <a:ext cx="5233987" cy="3925887"/>
          </a:xfrm>
          <a:ln/>
        </p:spPr>
      </p:sp>
      <p:sp>
        <p:nvSpPr>
          <p:cNvPr id="164867" name="Rectangle 3"/>
          <p:cNvSpPr>
            <a:spLocks noGrp="1" noChangeArrowheads="1"/>
          </p:cNvSpPr>
          <p:nvPr>
            <p:ph type="body" idx="1"/>
          </p:nvPr>
        </p:nvSpPr>
        <p:spPr>
          <a:xfrm>
            <a:off x="750888" y="4306888"/>
            <a:ext cx="5351462" cy="4183062"/>
          </a:xfrm>
        </p:spPr>
        <p:txBody>
          <a:bodyPr/>
          <a:lstStyle/>
          <a:p>
            <a:r>
              <a:rPr lang="en-US" b="1"/>
              <a:t>Transcript</a:t>
            </a:r>
            <a:r>
              <a:rPr lang="en-US"/>
              <a:t>:</a:t>
            </a:r>
          </a:p>
          <a:p>
            <a:endParaRPr lang="en-US"/>
          </a:p>
          <a:p>
            <a:r>
              <a:rPr lang="en-US"/>
              <a:t>MoFRR is entirely applicable to MPLS. I mean, if you send two PIM joins or two MLDP joins, it's exactly the same. So like IPFRR, IPFRR is entirely applicable to MPLS.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A0DAF2-8DA3-4ED0-9D0F-56917F5C1289}" type="slidenum">
              <a:rPr lang="en-US"/>
              <a:pPr/>
              <a:t>16</a:t>
            </a:fld>
            <a:endParaRPr lang="en-US"/>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C655C3-7B3E-459E-953C-E118D9D8F376}" type="slidenum">
              <a:rPr lang="en-US"/>
              <a:pPr/>
              <a:t>2</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DC93FD-4341-4AB9-8F45-5B1D71DA6455}" type="slidenum">
              <a:rPr lang="en-US"/>
              <a:pPr/>
              <a:t>3</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5D9BC2-5D1C-4F15-B16E-A8AE54E23B8E}" type="slidenum">
              <a:rPr lang="en-US"/>
              <a:pPr/>
              <a:t>4</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A9D462-85E9-4689-9A67-5C5D6FADB69F}" type="slidenum">
              <a:rPr lang="en-US"/>
              <a:pPr/>
              <a:t>5</a:t>
            </a:fld>
            <a:endParaRPr lang="en-US"/>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FEB1CA-FEC4-4D2F-9FC4-D7DBBC439E38}" type="slidenum">
              <a:rPr lang="en-US"/>
              <a:pPr/>
              <a:t>6</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DA5A76-DEA4-4698-A3E1-51F2B6E17CFD}" type="slidenum">
              <a:rPr lang="en-US"/>
              <a:pPr/>
              <a:t>7</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B88123-9885-4FE6-97A7-2FB439BFE082}" type="slidenum">
              <a:rPr lang="en-US"/>
              <a:pPr/>
              <a:t>8</a:t>
            </a:fld>
            <a:endParaRPr lang="en-US"/>
          </a:p>
        </p:txBody>
      </p:sp>
      <p:sp>
        <p:nvSpPr>
          <p:cNvPr id="175106" name="Rectangle 2"/>
          <p:cNvSpPr>
            <a:spLocks noGrp="1" noRot="1" noChangeAspect="1" noChangeArrowheads="1" noTextEdit="1"/>
          </p:cNvSpPr>
          <p:nvPr>
            <p:ph type="sldImg"/>
          </p:nvPr>
        </p:nvSpPr>
        <p:spPr>
          <a:xfrm>
            <a:off x="839788" y="239713"/>
            <a:ext cx="5233987" cy="3925887"/>
          </a:xfrm>
          <a:ln/>
        </p:spPr>
      </p:sp>
      <p:sp>
        <p:nvSpPr>
          <p:cNvPr id="175107" name="Rectangle 3"/>
          <p:cNvSpPr>
            <a:spLocks noGrp="1" noChangeArrowheads="1"/>
          </p:cNvSpPr>
          <p:nvPr>
            <p:ph type="body" idx="1"/>
          </p:nvPr>
        </p:nvSpPr>
        <p:spPr>
          <a:xfrm>
            <a:off x="750888" y="4306888"/>
            <a:ext cx="5351462" cy="4183062"/>
          </a:xfrm>
        </p:spPr>
        <p:txBody>
          <a:bodyPr/>
          <a:lstStyle/>
          <a:p>
            <a:r>
              <a:rPr lang="en-US" b="1"/>
              <a:t>Transcript</a:t>
            </a:r>
            <a:r>
              <a:rPr lang="en-US"/>
              <a:t>:</a:t>
            </a:r>
          </a:p>
          <a:p>
            <a:endParaRPr lang="en-US"/>
          </a:p>
          <a:p>
            <a:r>
              <a:rPr lang="en-US"/>
              <a:t>So I'll first explain this, and then I'll explain what we do with this, which is the switchover or the repair. This is basically a Deutsche Telekom design, but I think most of Europe is like this. And unfortunately in the US it's getting in this direction because there's a lot of like thinking to evolve the backbones with the huge increase of the traffic. So there are several projects where they are re-architecting the backbone, and they are getting closer to this. Hopefully they'll get to this because there are lots of benefits from this. But in Europe it's pretty common to have this. So the network is built in the backbone with two meshes, which are exactly symmetric. And so for example in Paris you have two backbone routers in two different buildings. In London you have two backbone routers in two different buildings, same in Frankfurt. And so you have always like a blue router and a red router so that you have also fire section or like if there is a terrorist attack they are isolated physically from each other. So you have a blue backbone and a red backbone with symmetry, and they are interconnected with gray links. These gray links, they have a poor IGP metric because the idea is that when a flow gets inside the red backbone, it will go all its way to the destination via the red backbone. When a flow becomes red, it stays red until the end. When a flow becomes blue, it stays blue until its end. And so you would need partitioning of the red plane to force the red flows to the blue plane because it's not like in each plane you have redundancy. And so obviously one single failure is not going to partition the blue plane. So you have ECMP blue or red, but within blue you have ECMP. And within red you have ECMP. So for example BT21C was built like this. And on top of the blue and red, in blue you had three ECMP from the PoP and so on, and then eight in the backbone. So there are variation with a lot of ECMP path there. One thing is that when we talk about IPTV and the resiliency property, we specifically focus about TV channels that are watched by many people or they watch it with KLS. If they are watched by many people, it means that our receivers are everywhere. So it means that the tree is dense.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424AE8-25BF-48E7-A485-3B6C5B398A5C}" type="slidenum">
              <a:rPr lang="en-US"/>
              <a:pPr/>
              <a:t>9</a:t>
            </a:fld>
            <a:endParaRPr lang="en-US"/>
          </a:p>
        </p:txBody>
      </p:sp>
      <p:sp>
        <p:nvSpPr>
          <p:cNvPr id="177154" name="Rectangle 2"/>
          <p:cNvSpPr>
            <a:spLocks noGrp="1" noRot="1" noChangeAspect="1" noChangeArrowheads="1" noTextEdit="1"/>
          </p:cNvSpPr>
          <p:nvPr>
            <p:ph type="sldImg"/>
          </p:nvPr>
        </p:nvSpPr>
        <p:spPr>
          <a:xfrm>
            <a:off x="839788" y="239713"/>
            <a:ext cx="5233987" cy="3925887"/>
          </a:xfrm>
          <a:ln/>
        </p:spPr>
      </p:sp>
      <p:sp>
        <p:nvSpPr>
          <p:cNvPr id="177155" name="Rectangle 3"/>
          <p:cNvSpPr>
            <a:spLocks noGrp="1" noChangeArrowheads="1"/>
          </p:cNvSpPr>
          <p:nvPr>
            <p:ph type="body" idx="1"/>
          </p:nvPr>
        </p:nvSpPr>
        <p:spPr>
          <a:xfrm>
            <a:off x="750888" y="4306888"/>
            <a:ext cx="5351462" cy="4183062"/>
          </a:xfrm>
        </p:spPr>
        <p:txBody>
          <a:bodyPr/>
          <a:lstStyle/>
          <a:p>
            <a:r>
              <a:rPr lang="en-US" b="1"/>
              <a:t>Transcript</a:t>
            </a:r>
            <a:r>
              <a:rPr lang="en-US"/>
              <a:t>:</a:t>
            </a:r>
          </a:p>
          <a:p>
            <a:endParaRPr lang="en-US"/>
          </a:p>
          <a:p>
            <a:r>
              <a:rPr lang="en-US"/>
              <a:t>It's key for the analysis. With this assumption, this topology, the fact that the trees you care about are densely watched, we're going to see that it's just automatic to build disjoint trees and there is zero impact on capacity planning. Doing live-live doesn't cost you any megabits of additional bandwidth to the contrary of what could be thought. Why? If I am a PE in PoP1 and I receive an IGMP join for CNN, I have two path to CNN, which is my yellow circle over there. I can go via blue or red. Here you don't know. It's statistical. We do hash on S-Comanche. Let's say that the first PE does a hash and he selects let's go left, so blue. So he's going to send a PIM join on the blue distribution router. And so it creates the first branch of the CNN tree. Then the next PE also receive an IGMP join for CNN. Same dilemma for him, left or right? He takes a hash; here, let us say picks the same. So he sends a PIM join and it draft immediately in the PoP. Now if you have another PE, then statistically you'll have always one that will pick the red path. And so it will build another disjoin path. And so if you go on through all the PEs like this, we're going to see two properties. The first property is that any backbone router is part of the tree. Just because the branches come from all over the place, CNN is densely watched in the topology. So backbone routers are anyway part of the tree. Worse, from a PoP viewpoint the two distribution routers are connected all the time in two ways to CNN. And these two connection today in these networks are disjoint. This is not something new. It's the way IPTV is being done at France Telecom today. This is the way IPTV is being done in Deutsche Telekom today. And so the only question when you see this, and that's France Telecom that basically told us this, is, Is it not possible to just break the loop and just add in this join there, such that the PE would be joined on two branches? And that's basically MoFRR. MoFRR from a routing component is that if you receive on IGMP join for CNN, you lookup in the routing table. If there are ECMP path to it you select two, the primary where you send your PIM join, a secondary that through the links database, you pick the most disjoint ones. And so if the primary is blue, it's obvious from the links-type topology that the most disjoint is red. And you send another PIM join. This PIM join, is it different? No, it's exactly the same PIM join as the primary one. So it's always a property of the fast convergence, BGP PIC, IPFRR. It's all incremental deployment; no standardization at the IETF. So you do not need any interoperability. We don't want to go to the IETF for this; there's no need.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4301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43012" name="Rectangle 4"/>
          <p:cNvSpPr>
            <a:spLocks noGrp="1" noChangeArrowheads="1"/>
          </p:cNvSpPr>
          <p:nvPr>
            <p:ph type="dt" sz="half" idx="2"/>
          </p:nvPr>
        </p:nvSpPr>
        <p:spPr/>
        <p:txBody>
          <a:bodyPr/>
          <a:lstStyle>
            <a:lvl1pPr>
              <a:defRPr sz="1400" b="0">
                <a:solidFill>
                  <a:schemeClr val="tx1"/>
                </a:solidFill>
                <a:effectLst/>
                <a:latin typeface="Times New Roman" pitchFamily="18" charset="0"/>
              </a:defRPr>
            </a:lvl1pPr>
          </a:lstStyle>
          <a:p>
            <a:endParaRPr lang="en-US"/>
          </a:p>
        </p:txBody>
      </p:sp>
      <p:sp>
        <p:nvSpPr>
          <p:cNvPr id="43013" name="Rectangle 5"/>
          <p:cNvSpPr>
            <a:spLocks noGrp="1" noChangeArrowheads="1"/>
          </p:cNvSpPr>
          <p:nvPr>
            <p:ph type="ftr" sz="quarter" idx="3"/>
          </p:nvPr>
        </p:nvSpPr>
        <p:spPr/>
        <p:txBody>
          <a:bodyPr/>
          <a:lstStyle>
            <a:lvl1pPr>
              <a:defRPr sz="1400" b="0">
                <a:solidFill>
                  <a:schemeClr val="tx1"/>
                </a:solidFill>
                <a:effectLst/>
                <a:latin typeface="Times New Roman" pitchFamily="18" charset="0"/>
              </a:defRPr>
            </a:lvl1pPr>
          </a:lstStyle>
          <a:p>
            <a:endParaRPr lang="en-US"/>
          </a:p>
        </p:txBody>
      </p:sp>
      <p:sp>
        <p:nvSpPr>
          <p:cNvPr id="43014" name="Rectangle 6"/>
          <p:cNvSpPr>
            <a:spLocks noGrp="1" noChangeArrowheads="1"/>
          </p:cNvSpPr>
          <p:nvPr>
            <p:ph type="sldNum" sz="quarter" idx="4"/>
          </p:nvPr>
        </p:nvSpPr>
        <p:spPr/>
        <p:txBody>
          <a:bodyPr/>
          <a:lstStyle>
            <a:lvl1pPr>
              <a:defRPr sz="1400" b="0">
                <a:effectLst/>
              </a:defRPr>
            </a:lvl1pPr>
          </a:lstStyle>
          <a:p>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MoFRR</a:t>
            </a:r>
          </a:p>
        </p:txBody>
      </p:sp>
      <p:sp>
        <p:nvSpPr>
          <p:cNvPr id="5" name="Footer Placeholder 4"/>
          <p:cNvSpPr>
            <a:spLocks noGrp="1"/>
          </p:cNvSpPr>
          <p:nvPr>
            <p:ph type="ftr" sz="quarter" idx="11"/>
          </p:nvPr>
        </p:nvSpPr>
        <p:spPr/>
        <p:txBody>
          <a:bodyPr/>
          <a:lstStyle>
            <a:lvl1pPr>
              <a:defRPr/>
            </a:lvl1pPr>
          </a:lstStyle>
          <a:p>
            <a:r>
              <a:rPr lang="en-US"/>
              <a:t>IETF San Francisco</a:t>
            </a:r>
          </a:p>
        </p:txBody>
      </p:sp>
      <p:sp>
        <p:nvSpPr>
          <p:cNvPr id="6" name="Slide Number Placeholder 5"/>
          <p:cNvSpPr>
            <a:spLocks noGrp="1"/>
          </p:cNvSpPr>
          <p:nvPr>
            <p:ph type="sldNum" sz="quarter" idx="12"/>
          </p:nvPr>
        </p:nvSpPr>
        <p:spPr/>
        <p:txBody>
          <a:bodyPr/>
          <a:lstStyle>
            <a:lvl1pPr>
              <a:defRPr/>
            </a:lvl1pPr>
          </a:lstStyle>
          <a:p>
            <a:r>
              <a:rPr lang="en-US"/>
              <a:t>03/2009 - </a:t>
            </a:r>
            <a:fld id="{005F0AC1-B8C6-485E-B78D-A1C2764F0B2E}" type="slidenum">
              <a:rPr lang="en-US"/>
              <a:pPr/>
              <a:t>‹#›</a:t>
            </a:fld>
            <a:endParaRPr lang="en-US" sz="1400" b="0">
              <a:effectLst/>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810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MoFRR</a:t>
            </a:r>
          </a:p>
        </p:txBody>
      </p:sp>
      <p:sp>
        <p:nvSpPr>
          <p:cNvPr id="5" name="Footer Placeholder 4"/>
          <p:cNvSpPr>
            <a:spLocks noGrp="1"/>
          </p:cNvSpPr>
          <p:nvPr>
            <p:ph type="ftr" sz="quarter" idx="11"/>
          </p:nvPr>
        </p:nvSpPr>
        <p:spPr/>
        <p:txBody>
          <a:bodyPr/>
          <a:lstStyle>
            <a:lvl1pPr>
              <a:defRPr/>
            </a:lvl1pPr>
          </a:lstStyle>
          <a:p>
            <a:r>
              <a:rPr lang="en-US"/>
              <a:t>IETF San Francisco</a:t>
            </a:r>
          </a:p>
        </p:txBody>
      </p:sp>
      <p:sp>
        <p:nvSpPr>
          <p:cNvPr id="6" name="Slide Number Placeholder 5"/>
          <p:cNvSpPr>
            <a:spLocks noGrp="1"/>
          </p:cNvSpPr>
          <p:nvPr>
            <p:ph type="sldNum" sz="quarter" idx="12"/>
          </p:nvPr>
        </p:nvSpPr>
        <p:spPr/>
        <p:txBody>
          <a:bodyPr/>
          <a:lstStyle>
            <a:lvl1pPr>
              <a:defRPr/>
            </a:lvl1pPr>
          </a:lstStyle>
          <a:p>
            <a:r>
              <a:rPr lang="en-US"/>
              <a:t>03/2009 - </a:t>
            </a:r>
            <a:fld id="{64E7A34F-2F47-4D44-BE0D-71050737354C}" type="slidenum">
              <a:rPr lang="en-US"/>
              <a:pPr/>
              <a:t>‹#›</a:t>
            </a:fld>
            <a:endParaRPr lang="en-US" sz="1400" b="0">
              <a:effectLst/>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MoFRR</a:t>
            </a:r>
          </a:p>
        </p:txBody>
      </p:sp>
      <p:sp>
        <p:nvSpPr>
          <p:cNvPr id="5" name="Footer Placeholder 4"/>
          <p:cNvSpPr>
            <a:spLocks noGrp="1"/>
          </p:cNvSpPr>
          <p:nvPr>
            <p:ph type="ftr" sz="quarter" idx="11"/>
          </p:nvPr>
        </p:nvSpPr>
        <p:spPr/>
        <p:txBody>
          <a:bodyPr/>
          <a:lstStyle>
            <a:lvl1pPr>
              <a:defRPr/>
            </a:lvl1pPr>
          </a:lstStyle>
          <a:p>
            <a:r>
              <a:rPr lang="en-US"/>
              <a:t>IETF San Francisco</a:t>
            </a:r>
          </a:p>
        </p:txBody>
      </p:sp>
      <p:sp>
        <p:nvSpPr>
          <p:cNvPr id="6" name="Slide Number Placeholder 5"/>
          <p:cNvSpPr>
            <a:spLocks noGrp="1"/>
          </p:cNvSpPr>
          <p:nvPr>
            <p:ph type="sldNum" sz="quarter" idx="12"/>
          </p:nvPr>
        </p:nvSpPr>
        <p:spPr/>
        <p:txBody>
          <a:bodyPr/>
          <a:lstStyle>
            <a:lvl1pPr>
              <a:defRPr/>
            </a:lvl1pPr>
          </a:lstStyle>
          <a:p>
            <a:r>
              <a:rPr lang="en-US"/>
              <a:t>03/2009 - </a:t>
            </a:r>
            <a:fld id="{47396A73-628E-4604-A394-FFF604916EF9}" type="slidenum">
              <a:rPr lang="en-US"/>
              <a:pPr/>
              <a:t>‹#›</a:t>
            </a:fld>
            <a:endParaRPr lang="en-US" sz="1400" b="0">
              <a:effectLst/>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MoFRR</a:t>
            </a:r>
          </a:p>
        </p:txBody>
      </p:sp>
      <p:sp>
        <p:nvSpPr>
          <p:cNvPr id="5" name="Footer Placeholder 4"/>
          <p:cNvSpPr>
            <a:spLocks noGrp="1"/>
          </p:cNvSpPr>
          <p:nvPr>
            <p:ph type="ftr" sz="quarter" idx="11"/>
          </p:nvPr>
        </p:nvSpPr>
        <p:spPr/>
        <p:txBody>
          <a:bodyPr/>
          <a:lstStyle>
            <a:lvl1pPr>
              <a:defRPr/>
            </a:lvl1pPr>
          </a:lstStyle>
          <a:p>
            <a:r>
              <a:rPr lang="en-US"/>
              <a:t>IETF San Francisco</a:t>
            </a:r>
          </a:p>
        </p:txBody>
      </p:sp>
      <p:sp>
        <p:nvSpPr>
          <p:cNvPr id="6" name="Slide Number Placeholder 5"/>
          <p:cNvSpPr>
            <a:spLocks noGrp="1"/>
          </p:cNvSpPr>
          <p:nvPr>
            <p:ph type="sldNum" sz="quarter" idx="12"/>
          </p:nvPr>
        </p:nvSpPr>
        <p:spPr/>
        <p:txBody>
          <a:bodyPr/>
          <a:lstStyle>
            <a:lvl1pPr>
              <a:defRPr/>
            </a:lvl1pPr>
          </a:lstStyle>
          <a:p>
            <a:r>
              <a:rPr lang="en-US"/>
              <a:t>03/2009 - </a:t>
            </a:r>
            <a:fld id="{C490C611-1F0B-4A99-A2B3-A3763FF2344D}" type="slidenum">
              <a:rPr lang="en-US"/>
              <a:pPr/>
              <a:t>‹#›</a:t>
            </a:fld>
            <a:endParaRPr lang="en-US" sz="1400" b="0">
              <a:effectLst/>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t>MoFRR</a:t>
            </a:r>
          </a:p>
        </p:txBody>
      </p:sp>
      <p:sp>
        <p:nvSpPr>
          <p:cNvPr id="6" name="Footer Placeholder 5"/>
          <p:cNvSpPr>
            <a:spLocks noGrp="1"/>
          </p:cNvSpPr>
          <p:nvPr>
            <p:ph type="ftr" sz="quarter" idx="11"/>
          </p:nvPr>
        </p:nvSpPr>
        <p:spPr/>
        <p:txBody>
          <a:bodyPr/>
          <a:lstStyle>
            <a:lvl1pPr>
              <a:defRPr/>
            </a:lvl1pPr>
          </a:lstStyle>
          <a:p>
            <a:r>
              <a:rPr lang="en-US"/>
              <a:t>IETF San Francisco</a:t>
            </a:r>
          </a:p>
        </p:txBody>
      </p:sp>
      <p:sp>
        <p:nvSpPr>
          <p:cNvPr id="7" name="Slide Number Placeholder 6"/>
          <p:cNvSpPr>
            <a:spLocks noGrp="1"/>
          </p:cNvSpPr>
          <p:nvPr>
            <p:ph type="sldNum" sz="quarter" idx="12"/>
          </p:nvPr>
        </p:nvSpPr>
        <p:spPr/>
        <p:txBody>
          <a:bodyPr/>
          <a:lstStyle>
            <a:lvl1pPr>
              <a:defRPr/>
            </a:lvl1pPr>
          </a:lstStyle>
          <a:p>
            <a:r>
              <a:rPr lang="en-US"/>
              <a:t>03/2009 - </a:t>
            </a:r>
            <a:fld id="{DB8E0FE3-402D-4F7D-9D43-A169B405146E}" type="slidenum">
              <a:rPr lang="en-US"/>
              <a:pPr/>
              <a:t>‹#›</a:t>
            </a:fld>
            <a:endParaRPr lang="en-US" sz="1400" b="0">
              <a:effectLst/>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t>MoFRR</a:t>
            </a:r>
          </a:p>
        </p:txBody>
      </p:sp>
      <p:sp>
        <p:nvSpPr>
          <p:cNvPr id="8" name="Footer Placeholder 7"/>
          <p:cNvSpPr>
            <a:spLocks noGrp="1"/>
          </p:cNvSpPr>
          <p:nvPr>
            <p:ph type="ftr" sz="quarter" idx="11"/>
          </p:nvPr>
        </p:nvSpPr>
        <p:spPr/>
        <p:txBody>
          <a:bodyPr/>
          <a:lstStyle>
            <a:lvl1pPr>
              <a:defRPr/>
            </a:lvl1pPr>
          </a:lstStyle>
          <a:p>
            <a:r>
              <a:rPr lang="en-US"/>
              <a:t>IETF San Francisco</a:t>
            </a:r>
          </a:p>
        </p:txBody>
      </p:sp>
      <p:sp>
        <p:nvSpPr>
          <p:cNvPr id="9" name="Slide Number Placeholder 8"/>
          <p:cNvSpPr>
            <a:spLocks noGrp="1"/>
          </p:cNvSpPr>
          <p:nvPr>
            <p:ph type="sldNum" sz="quarter" idx="12"/>
          </p:nvPr>
        </p:nvSpPr>
        <p:spPr/>
        <p:txBody>
          <a:bodyPr/>
          <a:lstStyle>
            <a:lvl1pPr>
              <a:defRPr/>
            </a:lvl1pPr>
          </a:lstStyle>
          <a:p>
            <a:r>
              <a:rPr lang="en-US"/>
              <a:t>03/2009 - </a:t>
            </a:r>
            <a:fld id="{2A1BB911-26EE-448B-AA0C-9A133CB84621}" type="slidenum">
              <a:rPr lang="en-US"/>
              <a:pPr/>
              <a:t>‹#›</a:t>
            </a:fld>
            <a:endParaRPr lang="en-US" sz="1400" b="0">
              <a:effectLst/>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t>MoFRR</a:t>
            </a:r>
          </a:p>
        </p:txBody>
      </p:sp>
      <p:sp>
        <p:nvSpPr>
          <p:cNvPr id="4" name="Footer Placeholder 3"/>
          <p:cNvSpPr>
            <a:spLocks noGrp="1"/>
          </p:cNvSpPr>
          <p:nvPr>
            <p:ph type="ftr" sz="quarter" idx="11"/>
          </p:nvPr>
        </p:nvSpPr>
        <p:spPr/>
        <p:txBody>
          <a:bodyPr/>
          <a:lstStyle>
            <a:lvl1pPr>
              <a:defRPr/>
            </a:lvl1pPr>
          </a:lstStyle>
          <a:p>
            <a:r>
              <a:rPr lang="en-US"/>
              <a:t>IETF San Francisco</a:t>
            </a:r>
          </a:p>
        </p:txBody>
      </p:sp>
      <p:sp>
        <p:nvSpPr>
          <p:cNvPr id="5" name="Slide Number Placeholder 4"/>
          <p:cNvSpPr>
            <a:spLocks noGrp="1"/>
          </p:cNvSpPr>
          <p:nvPr>
            <p:ph type="sldNum" sz="quarter" idx="12"/>
          </p:nvPr>
        </p:nvSpPr>
        <p:spPr/>
        <p:txBody>
          <a:bodyPr/>
          <a:lstStyle>
            <a:lvl1pPr>
              <a:defRPr/>
            </a:lvl1pPr>
          </a:lstStyle>
          <a:p>
            <a:r>
              <a:rPr lang="en-US"/>
              <a:t>03/2009 - </a:t>
            </a:r>
            <a:fld id="{311BC897-BEE9-4553-B658-7117F93DFB70}" type="slidenum">
              <a:rPr lang="en-US"/>
              <a:pPr/>
              <a:t>‹#›</a:t>
            </a:fld>
            <a:endParaRPr lang="en-US" sz="1400" b="0">
              <a:effectLst/>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MoFRR</a:t>
            </a:r>
          </a:p>
        </p:txBody>
      </p:sp>
      <p:sp>
        <p:nvSpPr>
          <p:cNvPr id="3" name="Footer Placeholder 2"/>
          <p:cNvSpPr>
            <a:spLocks noGrp="1"/>
          </p:cNvSpPr>
          <p:nvPr>
            <p:ph type="ftr" sz="quarter" idx="11"/>
          </p:nvPr>
        </p:nvSpPr>
        <p:spPr/>
        <p:txBody>
          <a:bodyPr/>
          <a:lstStyle>
            <a:lvl1pPr>
              <a:defRPr/>
            </a:lvl1pPr>
          </a:lstStyle>
          <a:p>
            <a:r>
              <a:rPr lang="en-US"/>
              <a:t>IETF San Francisco</a:t>
            </a:r>
          </a:p>
        </p:txBody>
      </p:sp>
      <p:sp>
        <p:nvSpPr>
          <p:cNvPr id="4" name="Slide Number Placeholder 3"/>
          <p:cNvSpPr>
            <a:spLocks noGrp="1"/>
          </p:cNvSpPr>
          <p:nvPr>
            <p:ph type="sldNum" sz="quarter" idx="12"/>
          </p:nvPr>
        </p:nvSpPr>
        <p:spPr/>
        <p:txBody>
          <a:bodyPr/>
          <a:lstStyle>
            <a:lvl1pPr>
              <a:defRPr/>
            </a:lvl1pPr>
          </a:lstStyle>
          <a:p>
            <a:r>
              <a:rPr lang="en-US"/>
              <a:t>03/2009 - </a:t>
            </a:r>
            <a:fld id="{2BDF98C3-757F-46AF-9678-563F0B397E3B}" type="slidenum">
              <a:rPr lang="en-US"/>
              <a:pPr/>
              <a:t>‹#›</a:t>
            </a:fld>
            <a:endParaRPr lang="en-US" sz="1400" b="0">
              <a:effectLst/>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MoFRR</a:t>
            </a:r>
          </a:p>
        </p:txBody>
      </p:sp>
      <p:sp>
        <p:nvSpPr>
          <p:cNvPr id="6" name="Footer Placeholder 5"/>
          <p:cNvSpPr>
            <a:spLocks noGrp="1"/>
          </p:cNvSpPr>
          <p:nvPr>
            <p:ph type="ftr" sz="quarter" idx="11"/>
          </p:nvPr>
        </p:nvSpPr>
        <p:spPr/>
        <p:txBody>
          <a:bodyPr/>
          <a:lstStyle>
            <a:lvl1pPr>
              <a:defRPr/>
            </a:lvl1pPr>
          </a:lstStyle>
          <a:p>
            <a:r>
              <a:rPr lang="en-US"/>
              <a:t>IETF San Francisco</a:t>
            </a:r>
          </a:p>
        </p:txBody>
      </p:sp>
      <p:sp>
        <p:nvSpPr>
          <p:cNvPr id="7" name="Slide Number Placeholder 6"/>
          <p:cNvSpPr>
            <a:spLocks noGrp="1"/>
          </p:cNvSpPr>
          <p:nvPr>
            <p:ph type="sldNum" sz="quarter" idx="12"/>
          </p:nvPr>
        </p:nvSpPr>
        <p:spPr/>
        <p:txBody>
          <a:bodyPr/>
          <a:lstStyle>
            <a:lvl1pPr>
              <a:defRPr/>
            </a:lvl1pPr>
          </a:lstStyle>
          <a:p>
            <a:r>
              <a:rPr lang="en-US"/>
              <a:t>03/2009 - </a:t>
            </a:r>
            <a:fld id="{7EF06B9D-87EB-4A61-96FD-B51908C0DBC6}" type="slidenum">
              <a:rPr lang="en-US"/>
              <a:pPr/>
              <a:t>‹#›</a:t>
            </a:fld>
            <a:endParaRPr lang="en-US" sz="1400" b="0">
              <a:effectLst/>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MoFRR</a:t>
            </a:r>
          </a:p>
        </p:txBody>
      </p:sp>
      <p:sp>
        <p:nvSpPr>
          <p:cNvPr id="6" name="Footer Placeholder 5"/>
          <p:cNvSpPr>
            <a:spLocks noGrp="1"/>
          </p:cNvSpPr>
          <p:nvPr>
            <p:ph type="ftr" sz="quarter" idx="11"/>
          </p:nvPr>
        </p:nvSpPr>
        <p:spPr/>
        <p:txBody>
          <a:bodyPr/>
          <a:lstStyle>
            <a:lvl1pPr>
              <a:defRPr/>
            </a:lvl1pPr>
          </a:lstStyle>
          <a:p>
            <a:r>
              <a:rPr lang="en-US"/>
              <a:t>IETF San Francisco</a:t>
            </a:r>
          </a:p>
        </p:txBody>
      </p:sp>
      <p:sp>
        <p:nvSpPr>
          <p:cNvPr id="7" name="Slide Number Placeholder 6"/>
          <p:cNvSpPr>
            <a:spLocks noGrp="1"/>
          </p:cNvSpPr>
          <p:nvPr>
            <p:ph type="sldNum" sz="quarter" idx="12"/>
          </p:nvPr>
        </p:nvSpPr>
        <p:spPr/>
        <p:txBody>
          <a:bodyPr/>
          <a:lstStyle>
            <a:lvl1pPr>
              <a:defRPr/>
            </a:lvl1pPr>
          </a:lstStyle>
          <a:p>
            <a:r>
              <a:rPr lang="en-US"/>
              <a:t>03/2009 - </a:t>
            </a:r>
            <a:fld id="{C22BD381-33B6-4393-ACED-5595AB97FEA5}" type="slidenum">
              <a:rPr lang="en-US"/>
              <a:pPr/>
              <a:t>‹#›</a:t>
            </a:fld>
            <a:endParaRPr lang="en-US" sz="1400" b="0">
              <a:effectLst/>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810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8288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1">
                <a:solidFill>
                  <a:schemeClr val="accent2"/>
                </a:solidFill>
                <a:effectLst>
                  <a:outerShdw blurRad="38100" dist="38100" dir="2700000" algn="tl">
                    <a:srgbClr val="C0C0C0"/>
                  </a:outerShdw>
                </a:effectLst>
                <a:latin typeface="+mn-lt"/>
              </a:defRPr>
            </a:lvl1pPr>
          </a:lstStyle>
          <a:p>
            <a:r>
              <a:rPr lang="en-US"/>
              <a:t>MoFRR</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chemeClr val="accent2"/>
                </a:solidFill>
                <a:effectLst>
                  <a:outerShdw blurRad="38100" dist="38100" dir="2700000" algn="tl">
                    <a:srgbClr val="C0C0C0"/>
                  </a:outerShdw>
                </a:effectLst>
                <a:latin typeface="+mn-lt"/>
              </a:defRPr>
            </a:lvl1pPr>
          </a:lstStyle>
          <a:p>
            <a:r>
              <a:rPr lang="en-US"/>
              <a:t>IETF San Francisco</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accent2"/>
                </a:solidFill>
                <a:effectLst>
                  <a:outerShdw blurRad="38100" dist="38100" dir="2700000" algn="tl">
                    <a:srgbClr val="C0C0C0"/>
                  </a:outerShdw>
                </a:effectLst>
                <a:latin typeface="+mn-lt"/>
              </a:defRPr>
            </a:lvl1pPr>
          </a:lstStyle>
          <a:p>
            <a:r>
              <a:rPr lang="en-US"/>
              <a:t>03/2009 - </a:t>
            </a:r>
            <a:fld id="{33FDCF2F-5983-4E96-B5B7-2C13FB5AA559}" type="slidenum">
              <a:rPr lang="en-US"/>
              <a:pPr/>
              <a:t>‹#›</a:t>
            </a:fld>
            <a:endParaRPr lang="en-US" sz="14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p:txStyles>
    <p:titleStyle>
      <a:lvl1pPr algn="ctr" rtl="0" eaLnBrk="0" fontAlgn="base" hangingPunct="0">
        <a:spcBef>
          <a:spcPct val="0"/>
        </a:spcBef>
        <a:spcAft>
          <a:spcPct val="0"/>
        </a:spcAft>
        <a:defRPr sz="4400">
          <a:solidFill>
            <a:schemeClr val="accent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a:solidFill>
            <a:schemeClr val="accent2"/>
          </a:solidFill>
          <a:effectLst>
            <a:outerShdw blurRad="38100" dist="38100" dir="2700000" algn="tl">
              <a:srgbClr val="C0C0C0"/>
            </a:outerShdw>
          </a:effectLst>
          <a:latin typeface="Comic Sans MS" pitchFamily="66" charset="0"/>
        </a:defRPr>
      </a:lvl2pPr>
      <a:lvl3pPr algn="ctr" rtl="0" eaLnBrk="0" fontAlgn="base" hangingPunct="0">
        <a:spcBef>
          <a:spcPct val="0"/>
        </a:spcBef>
        <a:spcAft>
          <a:spcPct val="0"/>
        </a:spcAft>
        <a:defRPr sz="4400">
          <a:solidFill>
            <a:schemeClr val="accent2"/>
          </a:solidFill>
          <a:effectLst>
            <a:outerShdw blurRad="38100" dist="38100" dir="2700000" algn="tl">
              <a:srgbClr val="C0C0C0"/>
            </a:outerShdw>
          </a:effectLst>
          <a:latin typeface="Comic Sans MS" pitchFamily="66" charset="0"/>
        </a:defRPr>
      </a:lvl3pPr>
      <a:lvl4pPr algn="ctr" rtl="0" eaLnBrk="0" fontAlgn="base" hangingPunct="0">
        <a:spcBef>
          <a:spcPct val="0"/>
        </a:spcBef>
        <a:spcAft>
          <a:spcPct val="0"/>
        </a:spcAft>
        <a:defRPr sz="4400">
          <a:solidFill>
            <a:schemeClr val="accent2"/>
          </a:solidFill>
          <a:effectLst>
            <a:outerShdw blurRad="38100" dist="38100" dir="2700000" algn="tl">
              <a:srgbClr val="C0C0C0"/>
            </a:outerShdw>
          </a:effectLst>
          <a:latin typeface="Comic Sans MS" pitchFamily="66" charset="0"/>
        </a:defRPr>
      </a:lvl4pPr>
      <a:lvl5pPr algn="ctr" rtl="0" eaLnBrk="0" fontAlgn="base" hangingPunct="0">
        <a:spcBef>
          <a:spcPct val="0"/>
        </a:spcBef>
        <a:spcAft>
          <a:spcPct val="0"/>
        </a:spcAft>
        <a:defRPr sz="4400">
          <a:solidFill>
            <a:schemeClr val="accent2"/>
          </a:solidFill>
          <a:effectLst>
            <a:outerShdw blurRad="38100" dist="38100" dir="2700000" algn="tl">
              <a:srgbClr val="C0C0C0"/>
            </a:outerShdw>
          </a:effectLst>
          <a:latin typeface="Comic Sans MS" pitchFamily="66" charset="0"/>
        </a:defRPr>
      </a:lvl5pPr>
      <a:lvl6pPr marL="457200" algn="ctr" rtl="0" eaLnBrk="0" fontAlgn="base" hangingPunct="0">
        <a:spcBef>
          <a:spcPct val="0"/>
        </a:spcBef>
        <a:spcAft>
          <a:spcPct val="0"/>
        </a:spcAft>
        <a:defRPr sz="4400">
          <a:solidFill>
            <a:schemeClr val="accent2"/>
          </a:solidFill>
          <a:effectLst>
            <a:outerShdw blurRad="38100" dist="38100" dir="2700000" algn="tl">
              <a:srgbClr val="C0C0C0"/>
            </a:outerShdw>
          </a:effectLst>
          <a:latin typeface="Comic Sans MS" pitchFamily="66" charset="0"/>
        </a:defRPr>
      </a:lvl6pPr>
      <a:lvl7pPr marL="914400" algn="ctr" rtl="0" eaLnBrk="0" fontAlgn="base" hangingPunct="0">
        <a:spcBef>
          <a:spcPct val="0"/>
        </a:spcBef>
        <a:spcAft>
          <a:spcPct val="0"/>
        </a:spcAft>
        <a:defRPr sz="4400">
          <a:solidFill>
            <a:schemeClr val="accent2"/>
          </a:solidFill>
          <a:effectLst>
            <a:outerShdw blurRad="38100" dist="38100" dir="2700000" algn="tl">
              <a:srgbClr val="C0C0C0"/>
            </a:outerShdw>
          </a:effectLst>
          <a:latin typeface="Comic Sans MS" pitchFamily="66" charset="0"/>
        </a:defRPr>
      </a:lvl7pPr>
      <a:lvl8pPr marL="1371600" algn="ctr" rtl="0" eaLnBrk="0" fontAlgn="base" hangingPunct="0">
        <a:spcBef>
          <a:spcPct val="0"/>
        </a:spcBef>
        <a:spcAft>
          <a:spcPct val="0"/>
        </a:spcAft>
        <a:defRPr sz="4400">
          <a:solidFill>
            <a:schemeClr val="accent2"/>
          </a:solidFill>
          <a:effectLst>
            <a:outerShdw blurRad="38100" dist="38100" dir="2700000" algn="tl">
              <a:srgbClr val="C0C0C0"/>
            </a:outerShdw>
          </a:effectLst>
          <a:latin typeface="Comic Sans MS" pitchFamily="66" charset="0"/>
        </a:defRPr>
      </a:lvl8pPr>
      <a:lvl9pPr marL="1828800" algn="ctr" rtl="0" eaLnBrk="0" fontAlgn="base" hangingPunct="0">
        <a:spcBef>
          <a:spcPct val="0"/>
        </a:spcBef>
        <a:spcAft>
          <a:spcPct val="0"/>
        </a:spcAft>
        <a:defRPr sz="4400">
          <a:solidFill>
            <a:schemeClr val="accent2"/>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sz="2000">
          <a:solidFill>
            <a:schemeClr val="tx1"/>
          </a:solidFill>
          <a:latin typeface="+mn-lt"/>
        </a:defRPr>
      </a:lvl5pPr>
      <a:lvl6pPr marL="2514600" indent="-228600" algn="l" rtl="0" eaLnBrk="0" fontAlgn="base" hangingPunct="0">
        <a:spcBef>
          <a:spcPct val="20000"/>
        </a:spcBef>
        <a:spcAft>
          <a:spcPct val="0"/>
        </a:spcAft>
        <a:buClr>
          <a:schemeClr val="accent2"/>
        </a:buClr>
        <a:buChar char="»"/>
        <a:defRPr sz="2000">
          <a:solidFill>
            <a:schemeClr val="tx1"/>
          </a:solidFill>
          <a:latin typeface="+mn-lt"/>
        </a:defRPr>
      </a:lvl6pPr>
      <a:lvl7pPr marL="2971800" indent="-228600" algn="l" rtl="0" eaLnBrk="0" fontAlgn="base" hangingPunct="0">
        <a:spcBef>
          <a:spcPct val="20000"/>
        </a:spcBef>
        <a:spcAft>
          <a:spcPct val="0"/>
        </a:spcAft>
        <a:buClr>
          <a:schemeClr val="accent2"/>
        </a:buClr>
        <a:buChar char="»"/>
        <a:defRPr sz="2000">
          <a:solidFill>
            <a:schemeClr val="tx1"/>
          </a:solidFill>
          <a:latin typeface="+mn-lt"/>
        </a:defRPr>
      </a:lvl7pPr>
      <a:lvl8pPr marL="3429000" indent="-228600" algn="l" rtl="0" eaLnBrk="0" fontAlgn="base" hangingPunct="0">
        <a:spcBef>
          <a:spcPct val="20000"/>
        </a:spcBef>
        <a:spcAft>
          <a:spcPct val="0"/>
        </a:spcAft>
        <a:buClr>
          <a:schemeClr val="accent2"/>
        </a:buClr>
        <a:buChar char="»"/>
        <a:defRPr sz="2000">
          <a:solidFill>
            <a:schemeClr val="tx1"/>
          </a:solidFill>
          <a:latin typeface="+mn-lt"/>
        </a:defRPr>
      </a:lvl8pPr>
      <a:lvl9pPr marL="3886200" indent="-228600" algn="l" rtl="0" eaLnBrk="0" fontAlgn="base" hangingPunct="0">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1.wmf"/><Relationship Id="rId1" Type="http://schemas.openxmlformats.org/officeDocument/2006/relationships/tags" Target="../tags/tag1.xml"/><Relationship Id="rId2"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2057400"/>
            <a:ext cx="9144000" cy="1143000"/>
          </a:xfrm>
        </p:spPr>
        <p:txBody>
          <a:bodyPr/>
          <a:lstStyle/>
          <a:p>
            <a:pPr>
              <a:lnSpc>
                <a:spcPct val="130000"/>
              </a:lnSpc>
            </a:pPr>
            <a:r>
              <a:rPr lang="en-US" sz="2400" b="1" dirty="0">
                <a:solidFill>
                  <a:schemeClr val="tx2"/>
                </a:solidFill>
              </a:rPr>
              <a:t>IETF</a:t>
            </a:r>
            <a:r>
              <a:rPr lang="en-US" sz="2400" b="1" dirty="0" smtClean="0">
                <a:solidFill>
                  <a:schemeClr val="tx2"/>
                </a:solidFill>
              </a:rPr>
              <a:t> Taiwan</a:t>
            </a:r>
            <a:r>
              <a:rPr lang="en-US" dirty="0" smtClean="0"/>
              <a:t/>
            </a:r>
            <a:br>
              <a:rPr lang="en-US" dirty="0" smtClean="0"/>
            </a:br>
            <a:r>
              <a:rPr lang="en-US" dirty="0"/>
              <a:t>Multicast-only Fast </a:t>
            </a:r>
            <a:r>
              <a:rPr lang="en-US" dirty="0" err="1"/>
              <a:t>ReRoute</a:t>
            </a:r>
            <a:r>
              <a:rPr lang="en-US" dirty="0"/>
              <a:t/>
            </a:r>
            <a:br>
              <a:rPr lang="en-US" dirty="0"/>
            </a:br>
            <a:r>
              <a:rPr lang="en-US" dirty="0"/>
              <a:t>(</a:t>
            </a:r>
            <a:r>
              <a:rPr lang="en-US" dirty="0" err="1"/>
              <a:t>MoFRR</a:t>
            </a:r>
            <a:r>
              <a:rPr lang="en-US" dirty="0"/>
              <a:t>)</a:t>
            </a:r>
          </a:p>
        </p:txBody>
      </p:sp>
      <p:sp>
        <p:nvSpPr>
          <p:cNvPr id="2051" name="Rectangle 3"/>
          <p:cNvSpPr>
            <a:spLocks noGrp="1" noChangeArrowheads="1"/>
          </p:cNvSpPr>
          <p:nvPr>
            <p:ph type="subTitle" idx="1"/>
          </p:nvPr>
        </p:nvSpPr>
        <p:spPr>
          <a:xfrm>
            <a:off x="1371600" y="4459288"/>
            <a:ext cx="6400800" cy="1752600"/>
          </a:xfrm>
        </p:spPr>
        <p:txBody>
          <a:bodyPr/>
          <a:lstStyle/>
          <a:p>
            <a:r>
              <a:rPr lang="en-US" sz="2400" i="1" dirty="0" smtClean="0"/>
              <a:t>Clarence </a:t>
            </a:r>
            <a:r>
              <a:rPr lang="en-US" sz="2400" i="1" dirty="0" err="1" smtClean="0"/>
              <a:t>Filsfils</a:t>
            </a:r>
            <a:endParaRPr lang="en-US" sz="2400" i="1" dirty="0" smtClean="0"/>
          </a:p>
          <a:p>
            <a:r>
              <a:rPr lang="en-US" sz="2400" i="1" dirty="0" err="1" smtClean="0"/>
              <a:t>Apoorva</a:t>
            </a:r>
            <a:r>
              <a:rPr lang="en-US" sz="2400" i="1" dirty="0" smtClean="0"/>
              <a:t> Karan</a:t>
            </a:r>
          </a:p>
          <a:p>
            <a:r>
              <a:rPr lang="en-US" sz="2400" i="1" dirty="0" smtClean="0"/>
              <a:t>Dino </a:t>
            </a:r>
            <a:r>
              <a:rPr lang="en-US" sz="2400" i="1" dirty="0" err="1" smtClean="0"/>
              <a:t>Farinacci</a:t>
            </a:r>
            <a:endParaRPr lang="en-US" sz="2400" i="1" dirty="0" smtClean="0"/>
          </a:p>
          <a:p>
            <a:r>
              <a:rPr lang="en-US" sz="2400" i="1" dirty="0" smtClean="0"/>
              <a:t>November, 2011</a:t>
            </a:r>
            <a:endParaRPr lang="en-US" i="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sz="4000"/>
              <a:t>MoFRR Applied to Two-Plane Network Design</a:t>
            </a:r>
          </a:p>
        </p:txBody>
      </p:sp>
      <p:sp>
        <p:nvSpPr>
          <p:cNvPr id="178179" name="Rectangle 3"/>
          <p:cNvSpPr>
            <a:spLocks noGrp="1" noChangeArrowheads="1"/>
          </p:cNvSpPr>
          <p:nvPr>
            <p:ph type="body" idx="1"/>
          </p:nvPr>
        </p:nvSpPr>
        <p:spPr>
          <a:xfrm>
            <a:off x="533400" y="1524000"/>
            <a:ext cx="7788275" cy="3343275"/>
          </a:xfrm>
        </p:spPr>
        <p:txBody>
          <a:bodyPr/>
          <a:lstStyle/>
          <a:p>
            <a:r>
              <a:rPr lang="en-US" sz="2400"/>
              <a:t>MoFRR only needs to be deployed on PE’s (!)</a:t>
            </a:r>
          </a:p>
          <a:p>
            <a:r>
              <a:rPr lang="en-US" sz="2400"/>
              <a:t>Does not create any additional capacity demand (!)</a:t>
            </a:r>
          </a:p>
          <a:p>
            <a:r>
              <a:rPr lang="en-US" sz="2400"/>
              <a:t>Disjointness does not need to be created by explicit routing techniques. This is a native property of the design (!)</a:t>
            </a:r>
          </a:p>
          <a:p>
            <a:endParaRPr lang="en-US" sz="2400"/>
          </a:p>
        </p:txBody>
      </p:sp>
      <p:sp>
        <p:nvSpPr>
          <p:cNvPr id="178180" name="Text Box 4"/>
          <p:cNvSpPr txBox="1">
            <a:spLocks noChangeArrowheads="1"/>
          </p:cNvSpPr>
          <p:nvPr/>
        </p:nvSpPr>
        <p:spPr bwMode="auto">
          <a:xfrm>
            <a:off x="3962400" y="5800725"/>
            <a:ext cx="533400" cy="219075"/>
          </a:xfrm>
          <a:prstGeom prst="rect">
            <a:avLst/>
          </a:prstGeom>
          <a:noFill/>
          <a:ln w="9525" algn="ctr">
            <a:noFill/>
            <a:miter lim="800000"/>
            <a:headEnd/>
            <a:tailEnd/>
          </a:ln>
          <a:effectLst/>
        </p:spPr>
        <p:txBody>
          <a:bodyPr lIns="82124" tIns="41061" rIns="82124" bIns="41061">
            <a:spAutoFit/>
          </a:bodyPr>
          <a:lstStyle/>
          <a:p>
            <a:pPr algn="l" defTabSz="814388">
              <a:lnSpc>
                <a:spcPct val="90000"/>
              </a:lnSpc>
              <a:spcBef>
                <a:spcPct val="50000"/>
              </a:spcBef>
            </a:pPr>
            <a:r>
              <a:rPr lang="en-US" sz="1000">
                <a:latin typeface="Arial" charset="0"/>
              </a:rPr>
              <a:t>Pop1</a:t>
            </a:r>
          </a:p>
        </p:txBody>
      </p:sp>
      <p:sp>
        <p:nvSpPr>
          <p:cNvPr id="178181" name="Oval 5"/>
          <p:cNvSpPr>
            <a:spLocks noChangeArrowheads="1"/>
          </p:cNvSpPr>
          <p:nvPr/>
        </p:nvSpPr>
        <p:spPr bwMode="auto">
          <a:xfrm>
            <a:off x="6454775" y="4313238"/>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8182" name="Oval 6"/>
          <p:cNvSpPr>
            <a:spLocks noChangeArrowheads="1"/>
          </p:cNvSpPr>
          <p:nvPr/>
        </p:nvSpPr>
        <p:spPr bwMode="auto">
          <a:xfrm>
            <a:off x="6454775" y="4818063"/>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8183" name="Oval 7"/>
          <p:cNvSpPr>
            <a:spLocks noChangeArrowheads="1"/>
          </p:cNvSpPr>
          <p:nvPr/>
        </p:nvSpPr>
        <p:spPr bwMode="auto">
          <a:xfrm>
            <a:off x="6167438" y="4024313"/>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8184" name="Oval 8"/>
          <p:cNvSpPr>
            <a:spLocks noChangeArrowheads="1"/>
          </p:cNvSpPr>
          <p:nvPr/>
        </p:nvSpPr>
        <p:spPr bwMode="auto">
          <a:xfrm>
            <a:off x="6167438" y="4529138"/>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8185" name="Line 9"/>
          <p:cNvSpPr>
            <a:spLocks noChangeShapeType="1"/>
          </p:cNvSpPr>
          <p:nvPr/>
        </p:nvSpPr>
        <p:spPr bwMode="auto">
          <a:xfrm flipV="1">
            <a:off x="6238875" y="4095750"/>
            <a:ext cx="0" cy="504825"/>
          </a:xfrm>
          <a:prstGeom prst="line">
            <a:avLst/>
          </a:prstGeom>
          <a:noFill/>
          <a:ln w="9525">
            <a:solidFill>
              <a:srgbClr val="008000"/>
            </a:solidFill>
            <a:round/>
            <a:headEnd/>
            <a:tailEnd/>
          </a:ln>
          <a:effectLst/>
        </p:spPr>
        <p:txBody>
          <a:bodyPr lIns="82124" tIns="41061" rIns="82124" bIns="41061"/>
          <a:lstStyle/>
          <a:p>
            <a:endParaRPr lang="en-US"/>
          </a:p>
        </p:txBody>
      </p:sp>
      <p:sp>
        <p:nvSpPr>
          <p:cNvPr id="178186" name="Line 10"/>
          <p:cNvSpPr>
            <a:spLocks noChangeShapeType="1"/>
          </p:cNvSpPr>
          <p:nvPr/>
        </p:nvSpPr>
        <p:spPr bwMode="auto">
          <a:xfrm>
            <a:off x="6238875" y="4095750"/>
            <a:ext cx="287338" cy="288925"/>
          </a:xfrm>
          <a:prstGeom prst="line">
            <a:avLst/>
          </a:prstGeom>
          <a:noFill/>
          <a:ln w="9525">
            <a:solidFill>
              <a:srgbClr val="008000"/>
            </a:solidFill>
            <a:round/>
            <a:headEnd/>
            <a:tailEnd/>
          </a:ln>
          <a:effectLst/>
        </p:spPr>
        <p:txBody>
          <a:bodyPr lIns="82124" tIns="41061" rIns="82124" bIns="41061"/>
          <a:lstStyle/>
          <a:p>
            <a:endParaRPr lang="en-US"/>
          </a:p>
        </p:txBody>
      </p:sp>
      <p:sp>
        <p:nvSpPr>
          <p:cNvPr id="178187" name="Line 11"/>
          <p:cNvSpPr>
            <a:spLocks noChangeShapeType="1"/>
          </p:cNvSpPr>
          <p:nvPr/>
        </p:nvSpPr>
        <p:spPr bwMode="auto">
          <a:xfrm>
            <a:off x="6238875" y="4600575"/>
            <a:ext cx="287338" cy="287338"/>
          </a:xfrm>
          <a:prstGeom prst="line">
            <a:avLst/>
          </a:prstGeom>
          <a:noFill/>
          <a:ln w="9525">
            <a:solidFill>
              <a:srgbClr val="008000"/>
            </a:solidFill>
            <a:round/>
            <a:headEnd/>
            <a:tailEnd/>
          </a:ln>
          <a:effectLst/>
        </p:spPr>
        <p:txBody>
          <a:bodyPr lIns="82124" tIns="41061" rIns="82124" bIns="41061"/>
          <a:lstStyle/>
          <a:p>
            <a:endParaRPr lang="en-US"/>
          </a:p>
        </p:txBody>
      </p:sp>
      <p:sp>
        <p:nvSpPr>
          <p:cNvPr id="178188" name="Line 12"/>
          <p:cNvSpPr>
            <a:spLocks noChangeShapeType="1"/>
          </p:cNvSpPr>
          <p:nvPr/>
        </p:nvSpPr>
        <p:spPr bwMode="auto">
          <a:xfrm>
            <a:off x="6526213" y="4384675"/>
            <a:ext cx="0" cy="503238"/>
          </a:xfrm>
          <a:prstGeom prst="line">
            <a:avLst/>
          </a:prstGeom>
          <a:noFill/>
          <a:ln w="9525">
            <a:solidFill>
              <a:srgbClr val="008000"/>
            </a:solidFill>
            <a:round/>
            <a:headEnd/>
            <a:tailEnd/>
          </a:ln>
          <a:effectLst/>
        </p:spPr>
        <p:txBody>
          <a:bodyPr lIns="82124" tIns="41061" rIns="82124" bIns="41061"/>
          <a:lstStyle/>
          <a:p>
            <a:endParaRPr lang="en-US"/>
          </a:p>
        </p:txBody>
      </p:sp>
      <p:sp>
        <p:nvSpPr>
          <p:cNvPr id="178189" name="Oval 13"/>
          <p:cNvSpPr>
            <a:spLocks noChangeArrowheads="1"/>
          </p:cNvSpPr>
          <p:nvPr/>
        </p:nvSpPr>
        <p:spPr bwMode="auto">
          <a:xfrm>
            <a:off x="7319963" y="4313238"/>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8190" name="Oval 14"/>
          <p:cNvSpPr>
            <a:spLocks noChangeArrowheads="1"/>
          </p:cNvSpPr>
          <p:nvPr/>
        </p:nvSpPr>
        <p:spPr bwMode="auto">
          <a:xfrm>
            <a:off x="7319963" y="4818063"/>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8191" name="Oval 15"/>
          <p:cNvSpPr>
            <a:spLocks noChangeArrowheads="1"/>
          </p:cNvSpPr>
          <p:nvPr/>
        </p:nvSpPr>
        <p:spPr bwMode="auto">
          <a:xfrm>
            <a:off x="7032625" y="4024313"/>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8192" name="Oval 16"/>
          <p:cNvSpPr>
            <a:spLocks noChangeArrowheads="1"/>
          </p:cNvSpPr>
          <p:nvPr/>
        </p:nvSpPr>
        <p:spPr bwMode="auto">
          <a:xfrm>
            <a:off x="7032625" y="4529138"/>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8193" name="Line 17"/>
          <p:cNvSpPr>
            <a:spLocks noChangeShapeType="1"/>
          </p:cNvSpPr>
          <p:nvPr/>
        </p:nvSpPr>
        <p:spPr bwMode="auto">
          <a:xfrm flipV="1">
            <a:off x="7104063" y="4095750"/>
            <a:ext cx="0" cy="504825"/>
          </a:xfrm>
          <a:prstGeom prst="line">
            <a:avLst/>
          </a:prstGeom>
          <a:noFill/>
          <a:ln w="9525">
            <a:solidFill>
              <a:srgbClr val="FF0000"/>
            </a:solidFill>
            <a:round/>
            <a:headEnd/>
            <a:tailEnd/>
          </a:ln>
          <a:effectLst/>
        </p:spPr>
        <p:txBody>
          <a:bodyPr lIns="82124" tIns="41061" rIns="82124" bIns="41061"/>
          <a:lstStyle/>
          <a:p>
            <a:endParaRPr lang="en-US"/>
          </a:p>
        </p:txBody>
      </p:sp>
      <p:sp>
        <p:nvSpPr>
          <p:cNvPr id="178194" name="Line 18"/>
          <p:cNvSpPr>
            <a:spLocks noChangeShapeType="1"/>
          </p:cNvSpPr>
          <p:nvPr/>
        </p:nvSpPr>
        <p:spPr bwMode="auto">
          <a:xfrm>
            <a:off x="7104063" y="4095750"/>
            <a:ext cx="287337" cy="288925"/>
          </a:xfrm>
          <a:prstGeom prst="line">
            <a:avLst/>
          </a:prstGeom>
          <a:noFill/>
          <a:ln w="9525">
            <a:solidFill>
              <a:srgbClr val="FF0000"/>
            </a:solidFill>
            <a:round/>
            <a:headEnd/>
            <a:tailEnd/>
          </a:ln>
          <a:effectLst/>
        </p:spPr>
        <p:txBody>
          <a:bodyPr lIns="82124" tIns="41061" rIns="82124" bIns="41061"/>
          <a:lstStyle/>
          <a:p>
            <a:endParaRPr lang="en-US"/>
          </a:p>
        </p:txBody>
      </p:sp>
      <p:sp>
        <p:nvSpPr>
          <p:cNvPr id="178195" name="Line 19"/>
          <p:cNvSpPr>
            <a:spLocks noChangeShapeType="1"/>
          </p:cNvSpPr>
          <p:nvPr/>
        </p:nvSpPr>
        <p:spPr bwMode="auto">
          <a:xfrm>
            <a:off x="7104063" y="4600575"/>
            <a:ext cx="287337" cy="287338"/>
          </a:xfrm>
          <a:prstGeom prst="line">
            <a:avLst/>
          </a:prstGeom>
          <a:noFill/>
          <a:ln w="9525">
            <a:solidFill>
              <a:srgbClr val="FF0000"/>
            </a:solidFill>
            <a:round/>
            <a:headEnd/>
            <a:tailEnd/>
          </a:ln>
          <a:effectLst/>
        </p:spPr>
        <p:txBody>
          <a:bodyPr lIns="82124" tIns="41061" rIns="82124" bIns="41061"/>
          <a:lstStyle/>
          <a:p>
            <a:endParaRPr lang="en-US"/>
          </a:p>
        </p:txBody>
      </p:sp>
      <p:sp>
        <p:nvSpPr>
          <p:cNvPr id="178196" name="Line 20"/>
          <p:cNvSpPr>
            <a:spLocks noChangeShapeType="1"/>
          </p:cNvSpPr>
          <p:nvPr/>
        </p:nvSpPr>
        <p:spPr bwMode="auto">
          <a:xfrm>
            <a:off x="7391400" y="4384675"/>
            <a:ext cx="0" cy="503238"/>
          </a:xfrm>
          <a:prstGeom prst="line">
            <a:avLst/>
          </a:prstGeom>
          <a:noFill/>
          <a:ln w="9525">
            <a:solidFill>
              <a:srgbClr val="FF0000"/>
            </a:solidFill>
            <a:round/>
            <a:headEnd/>
            <a:tailEnd/>
          </a:ln>
          <a:effectLst/>
        </p:spPr>
        <p:txBody>
          <a:bodyPr lIns="82124" tIns="41061" rIns="82124" bIns="41061"/>
          <a:lstStyle/>
          <a:p>
            <a:endParaRPr lang="en-US"/>
          </a:p>
        </p:txBody>
      </p:sp>
      <p:sp>
        <p:nvSpPr>
          <p:cNvPr id="178197" name="Line 21"/>
          <p:cNvSpPr>
            <a:spLocks noChangeShapeType="1"/>
          </p:cNvSpPr>
          <p:nvPr/>
        </p:nvSpPr>
        <p:spPr bwMode="auto">
          <a:xfrm>
            <a:off x="6526213" y="4887913"/>
            <a:ext cx="215900" cy="792162"/>
          </a:xfrm>
          <a:prstGeom prst="line">
            <a:avLst/>
          </a:prstGeom>
          <a:noFill/>
          <a:ln w="9525">
            <a:solidFill>
              <a:srgbClr val="008000"/>
            </a:solidFill>
            <a:round/>
            <a:headEnd/>
            <a:tailEnd/>
          </a:ln>
          <a:effectLst/>
        </p:spPr>
        <p:txBody>
          <a:bodyPr lIns="82124" tIns="41061" rIns="82124" bIns="41061"/>
          <a:lstStyle/>
          <a:p>
            <a:endParaRPr lang="en-US"/>
          </a:p>
        </p:txBody>
      </p:sp>
      <p:sp>
        <p:nvSpPr>
          <p:cNvPr id="178198" name="Line 22"/>
          <p:cNvSpPr>
            <a:spLocks noChangeShapeType="1"/>
          </p:cNvSpPr>
          <p:nvPr/>
        </p:nvSpPr>
        <p:spPr bwMode="auto">
          <a:xfrm flipV="1">
            <a:off x="7031038" y="4887913"/>
            <a:ext cx="360362" cy="792162"/>
          </a:xfrm>
          <a:prstGeom prst="line">
            <a:avLst/>
          </a:prstGeom>
          <a:noFill/>
          <a:ln w="9525">
            <a:solidFill>
              <a:srgbClr val="FF0000"/>
            </a:solidFill>
            <a:round/>
            <a:headEnd/>
            <a:tailEnd/>
          </a:ln>
          <a:effectLst/>
        </p:spPr>
        <p:txBody>
          <a:bodyPr lIns="82124" tIns="41061" rIns="82124" bIns="41061"/>
          <a:lstStyle/>
          <a:p>
            <a:endParaRPr lang="en-US"/>
          </a:p>
        </p:txBody>
      </p:sp>
      <p:sp>
        <p:nvSpPr>
          <p:cNvPr id="178199" name="Line 23"/>
          <p:cNvSpPr>
            <a:spLocks noChangeShapeType="1"/>
          </p:cNvSpPr>
          <p:nvPr/>
        </p:nvSpPr>
        <p:spPr bwMode="auto">
          <a:xfrm flipV="1">
            <a:off x="5807075" y="4887913"/>
            <a:ext cx="719138" cy="504825"/>
          </a:xfrm>
          <a:prstGeom prst="line">
            <a:avLst/>
          </a:prstGeom>
          <a:noFill/>
          <a:ln w="9525">
            <a:solidFill>
              <a:srgbClr val="008000"/>
            </a:solidFill>
            <a:round/>
            <a:headEnd/>
            <a:tailEnd/>
          </a:ln>
          <a:effectLst/>
        </p:spPr>
        <p:txBody>
          <a:bodyPr lIns="82124" tIns="41061" rIns="82124" bIns="41061"/>
          <a:lstStyle/>
          <a:p>
            <a:endParaRPr lang="en-US"/>
          </a:p>
        </p:txBody>
      </p:sp>
      <p:sp>
        <p:nvSpPr>
          <p:cNvPr id="178200" name="Line 24"/>
          <p:cNvSpPr>
            <a:spLocks noChangeShapeType="1"/>
          </p:cNvSpPr>
          <p:nvPr/>
        </p:nvSpPr>
        <p:spPr bwMode="auto">
          <a:xfrm flipV="1">
            <a:off x="6022975" y="4887913"/>
            <a:ext cx="1368425" cy="720725"/>
          </a:xfrm>
          <a:prstGeom prst="line">
            <a:avLst/>
          </a:prstGeom>
          <a:noFill/>
          <a:ln w="9525">
            <a:solidFill>
              <a:srgbClr val="FF0000"/>
            </a:solidFill>
            <a:round/>
            <a:headEnd/>
            <a:tailEnd/>
          </a:ln>
          <a:effectLst/>
        </p:spPr>
        <p:txBody>
          <a:bodyPr lIns="82124" tIns="41061" rIns="82124" bIns="41061"/>
          <a:lstStyle/>
          <a:p>
            <a:endParaRPr lang="en-US"/>
          </a:p>
        </p:txBody>
      </p:sp>
      <p:sp>
        <p:nvSpPr>
          <p:cNvPr id="178201" name="Line 25"/>
          <p:cNvSpPr>
            <a:spLocks noChangeShapeType="1"/>
          </p:cNvSpPr>
          <p:nvPr/>
        </p:nvSpPr>
        <p:spPr bwMode="auto">
          <a:xfrm flipH="1" flipV="1">
            <a:off x="6526213" y="4887913"/>
            <a:ext cx="1512887" cy="720725"/>
          </a:xfrm>
          <a:prstGeom prst="line">
            <a:avLst/>
          </a:prstGeom>
          <a:noFill/>
          <a:ln w="9525">
            <a:solidFill>
              <a:srgbClr val="008000"/>
            </a:solidFill>
            <a:round/>
            <a:headEnd/>
            <a:tailEnd/>
          </a:ln>
          <a:effectLst/>
        </p:spPr>
        <p:txBody>
          <a:bodyPr lIns="82124" tIns="41061" rIns="82124" bIns="41061"/>
          <a:lstStyle/>
          <a:p>
            <a:endParaRPr lang="en-US"/>
          </a:p>
        </p:txBody>
      </p:sp>
      <p:sp>
        <p:nvSpPr>
          <p:cNvPr id="178202" name="Line 26"/>
          <p:cNvSpPr>
            <a:spLocks noChangeShapeType="1"/>
          </p:cNvSpPr>
          <p:nvPr/>
        </p:nvSpPr>
        <p:spPr bwMode="auto">
          <a:xfrm flipH="1" flipV="1">
            <a:off x="7391400" y="4960938"/>
            <a:ext cx="935038"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8203" name="Oval 27"/>
          <p:cNvSpPr>
            <a:spLocks noChangeArrowheads="1"/>
          </p:cNvSpPr>
          <p:nvPr/>
        </p:nvSpPr>
        <p:spPr bwMode="auto">
          <a:xfrm>
            <a:off x="6526213" y="3665538"/>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8204" name="Oval 28"/>
          <p:cNvSpPr>
            <a:spLocks noChangeArrowheads="1"/>
          </p:cNvSpPr>
          <p:nvPr/>
        </p:nvSpPr>
        <p:spPr bwMode="auto">
          <a:xfrm>
            <a:off x="6811963" y="3663950"/>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8205" name="Line 29"/>
          <p:cNvSpPr>
            <a:spLocks noChangeShapeType="1"/>
          </p:cNvSpPr>
          <p:nvPr/>
        </p:nvSpPr>
        <p:spPr bwMode="auto">
          <a:xfrm flipV="1">
            <a:off x="6238875" y="3735388"/>
            <a:ext cx="360363" cy="360362"/>
          </a:xfrm>
          <a:prstGeom prst="line">
            <a:avLst/>
          </a:prstGeom>
          <a:noFill/>
          <a:ln w="9525">
            <a:solidFill>
              <a:srgbClr val="008000"/>
            </a:solidFill>
            <a:round/>
            <a:headEnd/>
            <a:tailEnd/>
          </a:ln>
          <a:effectLst/>
        </p:spPr>
        <p:txBody>
          <a:bodyPr lIns="82124" tIns="41061" rIns="82124" bIns="41061"/>
          <a:lstStyle/>
          <a:p>
            <a:endParaRPr lang="en-US"/>
          </a:p>
        </p:txBody>
      </p:sp>
      <p:sp>
        <p:nvSpPr>
          <p:cNvPr id="178206" name="Line 30"/>
          <p:cNvSpPr>
            <a:spLocks noChangeShapeType="1"/>
          </p:cNvSpPr>
          <p:nvPr/>
        </p:nvSpPr>
        <p:spPr bwMode="auto">
          <a:xfrm flipH="1" flipV="1">
            <a:off x="6886575" y="3735388"/>
            <a:ext cx="215900" cy="360362"/>
          </a:xfrm>
          <a:prstGeom prst="line">
            <a:avLst/>
          </a:prstGeom>
          <a:noFill/>
          <a:ln w="9525">
            <a:solidFill>
              <a:srgbClr val="FF0000"/>
            </a:solidFill>
            <a:round/>
            <a:headEnd/>
            <a:tailEnd/>
          </a:ln>
          <a:effectLst/>
        </p:spPr>
        <p:txBody>
          <a:bodyPr lIns="82124" tIns="41061" rIns="82124" bIns="41061"/>
          <a:lstStyle/>
          <a:p>
            <a:endParaRPr lang="en-US"/>
          </a:p>
        </p:txBody>
      </p:sp>
      <p:sp>
        <p:nvSpPr>
          <p:cNvPr id="178207" name="Line 31"/>
          <p:cNvSpPr>
            <a:spLocks noChangeShapeType="1"/>
          </p:cNvSpPr>
          <p:nvPr/>
        </p:nvSpPr>
        <p:spPr bwMode="auto">
          <a:xfrm flipV="1">
            <a:off x="6599238" y="3376613"/>
            <a:ext cx="142875" cy="358775"/>
          </a:xfrm>
          <a:prstGeom prst="line">
            <a:avLst/>
          </a:prstGeom>
          <a:noFill/>
          <a:ln w="9525">
            <a:solidFill>
              <a:srgbClr val="008000"/>
            </a:solidFill>
            <a:round/>
            <a:headEnd/>
            <a:tailEnd/>
          </a:ln>
          <a:effectLst/>
        </p:spPr>
        <p:txBody>
          <a:bodyPr lIns="82124" tIns="41061" rIns="82124" bIns="41061"/>
          <a:lstStyle/>
          <a:p>
            <a:endParaRPr lang="en-US"/>
          </a:p>
        </p:txBody>
      </p:sp>
      <p:sp>
        <p:nvSpPr>
          <p:cNvPr id="178208" name="Line 32"/>
          <p:cNvSpPr>
            <a:spLocks noChangeShapeType="1"/>
          </p:cNvSpPr>
          <p:nvPr/>
        </p:nvSpPr>
        <p:spPr bwMode="auto">
          <a:xfrm flipH="1" flipV="1">
            <a:off x="6742113" y="3376613"/>
            <a:ext cx="144462" cy="358775"/>
          </a:xfrm>
          <a:prstGeom prst="line">
            <a:avLst/>
          </a:prstGeom>
          <a:noFill/>
          <a:ln w="9525">
            <a:solidFill>
              <a:srgbClr val="FF0000"/>
            </a:solidFill>
            <a:round/>
            <a:headEnd/>
            <a:tailEnd/>
          </a:ln>
          <a:effectLst/>
        </p:spPr>
        <p:txBody>
          <a:bodyPr lIns="82124" tIns="41061" rIns="82124" bIns="41061"/>
          <a:lstStyle/>
          <a:p>
            <a:endParaRPr lang="en-US"/>
          </a:p>
        </p:txBody>
      </p:sp>
      <p:sp>
        <p:nvSpPr>
          <p:cNvPr id="178209" name="Oval 33"/>
          <p:cNvSpPr>
            <a:spLocks noChangeArrowheads="1"/>
          </p:cNvSpPr>
          <p:nvPr/>
        </p:nvSpPr>
        <p:spPr bwMode="auto">
          <a:xfrm>
            <a:off x="6672263" y="3303588"/>
            <a:ext cx="142875" cy="142875"/>
          </a:xfrm>
          <a:prstGeom prst="ellipse">
            <a:avLst/>
          </a:prstGeom>
          <a:solidFill>
            <a:srgbClr val="FFFF00"/>
          </a:solidFill>
          <a:ln w="9525" algn="ctr">
            <a:noFill/>
            <a:round/>
            <a:headEnd/>
            <a:tailEnd/>
          </a:ln>
          <a:effectLst/>
        </p:spPr>
        <p:txBody>
          <a:bodyPr wrap="none" lIns="82124" tIns="41061" rIns="82124" bIns="41061" anchor="ctr"/>
          <a:lstStyle/>
          <a:p>
            <a:endParaRPr lang="en-US"/>
          </a:p>
        </p:txBody>
      </p:sp>
      <p:sp>
        <p:nvSpPr>
          <p:cNvPr id="178210" name="Oval 34"/>
          <p:cNvSpPr>
            <a:spLocks noChangeArrowheads="1"/>
          </p:cNvSpPr>
          <p:nvPr/>
        </p:nvSpPr>
        <p:spPr bwMode="auto">
          <a:xfrm>
            <a:off x="6815138" y="60420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8211" name="Oval 35"/>
          <p:cNvSpPr>
            <a:spLocks noChangeArrowheads="1"/>
          </p:cNvSpPr>
          <p:nvPr/>
        </p:nvSpPr>
        <p:spPr bwMode="auto">
          <a:xfrm>
            <a:off x="7175500" y="60404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8212" name="Oval 36"/>
          <p:cNvSpPr>
            <a:spLocks noChangeArrowheads="1"/>
          </p:cNvSpPr>
          <p:nvPr/>
        </p:nvSpPr>
        <p:spPr bwMode="auto">
          <a:xfrm>
            <a:off x="6454775" y="60404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8213" name="Oval 37"/>
          <p:cNvSpPr>
            <a:spLocks noChangeArrowheads="1"/>
          </p:cNvSpPr>
          <p:nvPr/>
        </p:nvSpPr>
        <p:spPr bwMode="auto">
          <a:xfrm>
            <a:off x="5302250" y="53927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8214" name="Oval 38"/>
          <p:cNvSpPr>
            <a:spLocks noChangeArrowheads="1"/>
          </p:cNvSpPr>
          <p:nvPr/>
        </p:nvSpPr>
        <p:spPr bwMode="auto">
          <a:xfrm>
            <a:off x="5518150" y="56102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8215" name="Oval 39"/>
          <p:cNvSpPr>
            <a:spLocks noChangeArrowheads="1"/>
          </p:cNvSpPr>
          <p:nvPr/>
        </p:nvSpPr>
        <p:spPr bwMode="auto">
          <a:xfrm>
            <a:off x="5734050" y="58261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8216" name="Oval 40"/>
          <p:cNvSpPr>
            <a:spLocks noChangeArrowheads="1"/>
          </p:cNvSpPr>
          <p:nvPr/>
        </p:nvSpPr>
        <p:spPr bwMode="auto">
          <a:xfrm>
            <a:off x="8112125" y="58261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8217" name="Oval 41"/>
          <p:cNvSpPr>
            <a:spLocks noChangeArrowheads="1"/>
          </p:cNvSpPr>
          <p:nvPr/>
        </p:nvSpPr>
        <p:spPr bwMode="auto">
          <a:xfrm>
            <a:off x="8328025" y="56102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8218" name="Oval 42"/>
          <p:cNvSpPr>
            <a:spLocks noChangeArrowheads="1"/>
          </p:cNvSpPr>
          <p:nvPr/>
        </p:nvSpPr>
        <p:spPr bwMode="auto">
          <a:xfrm>
            <a:off x="8543925" y="53927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8219" name="Line 43"/>
          <p:cNvSpPr>
            <a:spLocks noChangeShapeType="1"/>
          </p:cNvSpPr>
          <p:nvPr/>
        </p:nvSpPr>
        <p:spPr bwMode="auto">
          <a:xfrm flipV="1">
            <a:off x="5373688" y="5392738"/>
            <a:ext cx="433387" cy="71437"/>
          </a:xfrm>
          <a:prstGeom prst="line">
            <a:avLst/>
          </a:prstGeom>
          <a:noFill/>
          <a:ln w="9525">
            <a:solidFill>
              <a:srgbClr val="008000"/>
            </a:solidFill>
            <a:round/>
            <a:headEnd/>
            <a:tailEnd/>
          </a:ln>
          <a:effectLst/>
        </p:spPr>
        <p:txBody>
          <a:bodyPr lIns="82124" tIns="41061" rIns="82124" bIns="41061"/>
          <a:lstStyle/>
          <a:p>
            <a:endParaRPr lang="en-US"/>
          </a:p>
        </p:txBody>
      </p:sp>
      <p:sp>
        <p:nvSpPr>
          <p:cNvPr id="178220" name="Line 44"/>
          <p:cNvSpPr>
            <a:spLocks noChangeShapeType="1"/>
          </p:cNvSpPr>
          <p:nvPr/>
        </p:nvSpPr>
        <p:spPr bwMode="auto">
          <a:xfrm>
            <a:off x="5373688" y="5464175"/>
            <a:ext cx="649287" cy="144463"/>
          </a:xfrm>
          <a:prstGeom prst="line">
            <a:avLst/>
          </a:prstGeom>
          <a:noFill/>
          <a:ln w="9525">
            <a:solidFill>
              <a:srgbClr val="FF0000"/>
            </a:solidFill>
            <a:round/>
            <a:headEnd/>
            <a:tailEnd/>
          </a:ln>
          <a:effectLst/>
        </p:spPr>
        <p:txBody>
          <a:bodyPr lIns="82124" tIns="41061" rIns="82124" bIns="41061"/>
          <a:lstStyle/>
          <a:p>
            <a:endParaRPr lang="en-US"/>
          </a:p>
        </p:txBody>
      </p:sp>
      <p:sp>
        <p:nvSpPr>
          <p:cNvPr id="178221" name="Line 45"/>
          <p:cNvSpPr>
            <a:spLocks noChangeShapeType="1"/>
          </p:cNvSpPr>
          <p:nvPr/>
        </p:nvSpPr>
        <p:spPr bwMode="auto">
          <a:xfrm flipV="1">
            <a:off x="5591175" y="5392738"/>
            <a:ext cx="215900" cy="287337"/>
          </a:xfrm>
          <a:prstGeom prst="line">
            <a:avLst/>
          </a:prstGeom>
          <a:noFill/>
          <a:ln w="9525">
            <a:solidFill>
              <a:srgbClr val="008000"/>
            </a:solidFill>
            <a:round/>
            <a:headEnd/>
            <a:tailEnd/>
          </a:ln>
          <a:effectLst/>
        </p:spPr>
        <p:txBody>
          <a:bodyPr lIns="82124" tIns="41061" rIns="82124" bIns="41061"/>
          <a:lstStyle/>
          <a:p>
            <a:endParaRPr lang="en-US"/>
          </a:p>
        </p:txBody>
      </p:sp>
      <p:sp>
        <p:nvSpPr>
          <p:cNvPr id="178222" name="Line 46"/>
          <p:cNvSpPr>
            <a:spLocks noChangeShapeType="1"/>
          </p:cNvSpPr>
          <p:nvPr/>
        </p:nvSpPr>
        <p:spPr bwMode="auto">
          <a:xfrm flipV="1">
            <a:off x="5591175" y="5608638"/>
            <a:ext cx="431800" cy="71437"/>
          </a:xfrm>
          <a:prstGeom prst="line">
            <a:avLst/>
          </a:prstGeom>
          <a:noFill/>
          <a:ln w="9525">
            <a:solidFill>
              <a:srgbClr val="FF0000"/>
            </a:solidFill>
            <a:round/>
            <a:headEnd/>
            <a:tailEnd/>
          </a:ln>
          <a:effectLst/>
        </p:spPr>
        <p:txBody>
          <a:bodyPr lIns="82124" tIns="41061" rIns="82124" bIns="41061"/>
          <a:lstStyle/>
          <a:p>
            <a:endParaRPr lang="en-US"/>
          </a:p>
        </p:txBody>
      </p:sp>
      <p:sp>
        <p:nvSpPr>
          <p:cNvPr id="178223" name="Line 47"/>
          <p:cNvSpPr>
            <a:spLocks noChangeShapeType="1"/>
          </p:cNvSpPr>
          <p:nvPr/>
        </p:nvSpPr>
        <p:spPr bwMode="auto">
          <a:xfrm flipV="1">
            <a:off x="5807075" y="5392738"/>
            <a:ext cx="0" cy="503237"/>
          </a:xfrm>
          <a:prstGeom prst="line">
            <a:avLst/>
          </a:prstGeom>
          <a:noFill/>
          <a:ln w="9525">
            <a:solidFill>
              <a:srgbClr val="008000"/>
            </a:solidFill>
            <a:round/>
            <a:headEnd/>
            <a:tailEnd/>
          </a:ln>
          <a:effectLst/>
        </p:spPr>
        <p:txBody>
          <a:bodyPr lIns="82124" tIns="41061" rIns="82124" bIns="41061"/>
          <a:lstStyle/>
          <a:p>
            <a:endParaRPr lang="en-US"/>
          </a:p>
        </p:txBody>
      </p:sp>
      <p:sp>
        <p:nvSpPr>
          <p:cNvPr id="178224" name="Line 48"/>
          <p:cNvSpPr>
            <a:spLocks noChangeShapeType="1"/>
          </p:cNvSpPr>
          <p:nvPr/>
        </p:nvSpPr>
        <p:spPr bwMode="auto">
          <a:xfrm flipV="1">
            <a:off x="5807075" y="5608638"/>
            <a:ext cx="142875" cy="287337"/>
          </a:xfrm>
          <a:prstGeom prst="line">
            <a:avLst/>
          </a:prstGeom>
          <a:noFill/>
          <a:ln w="9525">
            <a:solidFill>
              <a:srgbClr val="FF0000"/>
            </a:solidFill>
            <a:round/>
            <a:headEnd/>
            <a:tailEnd/>
          </a:ln>
          <a:effectLst/>
        </p:spPr>
        <p:txBody>
          <a:bodyPr lIns="82124" tIns="41061" rIns="82124" bIns="41061"/>
          <a:lstStyle/>
          <a:p>
            <a:endParaRPr lang="en-US"/>
          </a:p>
        </p:txBody>
      </p:sp>
      <p:sp>
        <p:nvSpPr>
          <p:cNvPr id="178225" name="Line 49"/>
          <p:cNvSpPr>
            <a:spLocks noChangeShapeType="1"/>
          </p:cNvSpPr>
          <p:nvPr/>
        </p:nvSpPr>
        <p:spPr bwMode="auto">
          <a:xfrm flipV="1">
            <a:off x="6526213" y="5680075"/>
            <a:ext cx="215900" cy="360363"/>
          </a:xfrm>
          <a:prstGeom prst="line">
            <a:avLst/>
          </a:prstGeom>
          <a:noFill/>
          <a:ln w="9525">
            <a:solidFill>
              <a:srgbClr val="008000"/>
            </a:solidFill>
            <a:round/>
            <a:headEnd/>
            <a:tailEnd/>
          </a:ln>
          <a:effectLst/>
        </p:spPr>
        <p:txBody>
          <a:bodyPr lIns="82124" tIns="41061" rIns="82124" bIns="41061"/>
          <a:lstStyle/>
          <a:p>
            <a:endParaRPr lang="en-US"/>
          </a:p>
        </p:txBody>
      </p:sp>
      <p:sp>
        <p:nvSpPr>
          <p:cNvPr id="178226" name="Line 50"/>
          <p:cNvSpPr>
            <a:spLocks noChangeShapeType="1"/>
          </p:cNvSpPr>
          <p:nvPr/>
        </p:nvSpPr>
        <p:spPr bwMode="auto">
          <a:xfrm flipV="1">
            <a:off x="6526213" y="5680075"/>
            <a:ext cx="504825"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8227" name="Line 51"/>
          <p:cNvSpPr>
            <a:spLocks noChangeShapeType="1"/>
          </p:cNvSpPr>
          <p:nvPr/>
        </p:nvSpPr>
        <p:spPr bwMode="auto">
          <a:xfrm flipH="1" flipV="1">
            <a:off x="6742113" y="5680075"/>
            <a:ext cx="144462" cy="431800"/>
          </a:xfrm>
          <a:prstGeom prst="line">
            <a:avLst/>
          </a:prstGeom>
          <a:noFill/>
          <a:ln w="9525">
            <a:solidFill>
              <a:srgbClr val="008000"/>
            </a:solidFill>
            <a:round/>
            <a:headEnd/>
            <a:tailEnd/>
          </a:ln>
          <a:effectLst/>
        </p:spPr>
        <p:txBody>
          <a:bodyPr lIns="82124" tIns="41061" rIns="82124" bIns="41061"/>
          <a:lstStyle/>
          <a:p>
            <a:endParaRPr lang="en-US"/>
          </a:p>
        </p:txBody>
      </p:sp>
      <p:sp>
        <p:nvSpPr>
          <p:cNvPr id="178228" name="Line 52"/>
          <p:cNvSpPr>
            <a:spLocks noChangeShapeType="1"/>
          </p:cNvSpPr>
          <p:nvPr/>
        </p:nvSpPr>
        <p:spPr bwMode="auto">
          <a:xfrm flipH="1" flipV="1">
            <a:off x="7031038" y="5680075"/>
            <a:ext cx="215900"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8229" name="Line 53"/>
          <p:cNvSpPr>
            <a:spLocks noChangeShapeType="1"/>
          </p:cNvSpPr>
          <p:nvPr/>
        </p:nvSpPr>
        <p:spPr bwMode="auto">
          <a:xfrm flipV="1">
            <a:off x="6886575" y="5680075"/>
            <a:ext cx="144463"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8230" name="Line 54"/>
          <p:cNvSpPr>
            <a:spLocks noChangeShapeType="1"/>
          </p:cNvSpPr>
          <p:nvPr/>
        </p:nvSpPr>
        <p:spPr bwMode="auto">
          <a:xfrm flipH="1" flipV="1">
            <a:off x="6742113" y="5680075"/>
            <a:ext cx="504825" cy="431800"/>
          </a:xfrm>
          <a:prstGeom prst="line">
            <a:avLst/>
          </a:prstGeom>
          <a:noFill/>
          <a:ln w="9525">
            <a:solidFill>
              <a:srgbClr val="008000"/>
            </a:solidFill>
            <a:round/>
            <a:headEnd/>
            <a:tailEnd/>
          </a:ln>
          <a:effectLst/>
        </p:spPr>
        <p:txBody>
          <a:bodyPr lIns="82124" tIns="41061" rIns="82124" bIns="41061"/>
          <a:lstStyle/>
          <a:p>
            <a:endParaRPr lang="en-US"/>
          </a:p>
        </p:txBody>
      </p:sp>
      <p:sp>
        <p:nvSpPr>
          <p:cNvPr id="178231" name="Line 55"/>
          <p:cNvSpPr>
            <a:spLocks noChangeShapeType="1"/>
          </p:cNvSpPr>
          <p:nvPr/>
        </p:nvSpPr>
        <p:spPr bwMode="auto">
          <a:xfrm flipH="1" flipV="1">
            <a:off x="8039100" y="5608638"/>
            <a:ext cx="142875" cy="287337"/>
          </a:xfrm>
          <a:prstGeom prst="line">
            <a:avLst/>
          </a:prstGeom>
          <a:noFill/>
          <a:ln w="9525">
            <a:solidFill>
              <a:srgbClr val="008000"/>
            </a:solidFill>
            <a:round/>
            <a:headEnd/>
            <a:tailEnd/>
          </a:ln>
          <a:effectLst/>
        </p:spPr>
        <p:txBody>
          <a:bodyPr lIns="82124" tIns="41061" rIns="82124" bIns="41061"/>
          <a:lstStyle/>
          <a:p>
            <a:endParaRPr lang="en-US"/>
          </a:p>
        </p:txBody>
      </p:sp>
      <p:sp>
        <p:nvSpPr>
          <p:cNvPr id="178232" name="Line 56"/>
          <p:cNvSpPr>
            <a:spLocks noChangeShapeType="1"/>
          </p:cNvSpPr>
          <p:nvPr/>
        </p:nvSpPr>
        <p:spPr bwMode="auto">
          <a:xfrm flipH="1" flipV="1">
            <a:off x="8326438" y="5392738"/>
            <a:ext cx="73025" cy="287337"/>
          </a:xfrm>
          <a:prstGeom prst="line">
            <a:avLst/>
          </a:prstGeom>
          <a:noFill/>
          <a:ln w="9525">
            <a:solidFill>
              <a:srgbClr val="FF0000"/>
            </a:solidFill>
            <a:round/>
            <a:headEnd/>
            <a:tailEnd/>
          </a:ln>
          <a:effectLst/>
        </p:spPr>
        <p:txBody>
          <a:bodyPr lIns="82124" tIns="41061" rIns="82124" bIns="41061"/>
          <a:lstStyle/>
          <a:p>
            <a:endParaRPr lang="en-US"/>
          </a:p>
        </p:txBody>
      </p:sp>
      <p:sp>
        <p:nvSpPr>
          <p:cNvPr id="178233" name="Line 57"/>
          <p:cNvSpPr>
            <a:spLocks noChangeShapeType="1"/>
          </p:cNvSpPr>
          <p:nvPr/>
        </p:nvSpPr>
        <p:spPr bwMode="auto">
          <a:xfrm flipH="1" flipV="1">
            <a:off x="8326438" y="5392738"/>
            <a:ext cx="323850" cy="71437"/>
          </a:xfrm>
          <a:prstGeom prst="line">
            <a:avLst/>
          </a:prstGeom>
          <a:noFill/>
          <a:ln w="9525">
            <a:solidFill>
              <a:srgbClr val="FF0000"/>
            </a:solidFill>
            <a:round/>
            <a:headEnd/>
            <a:tailEnd/>
          </a:ln>
          <a:effectLst/>
        </p:spPr>
        <p:txBody>
          <a:bodyPr lIns="82124" tIns="41061" rIns="82124" bIns="41061"/>
          <a:lstStyle/>
          <a:p>
            <a:endParaRPr lang="en-US"/>
          </a:p>
        </p:txBody>
      </p:sp>
      <p:sp>
        <p:nvSpPr>
          <p:cNvPr id="178234" name="Line 58"/>
          <p:cNvSpPr>
            <a:spLocks noChangeShapeType="1"/>
          </p:cNvSpPr>
          <p:nvPr/>
        </p:nvSpPr>
        <p:spPr bwMode="auto">
          <a:xfrm flipH="1">
            <a:off x="8039100" y="5464175"/>
            <a:ext cx="611188" cy="144463"/>
          </a:xfrm>
          <a:prstGeom prst="line">
            <a:avLst/>
          </a:prstGeom>
          <a:noFill/>
          <a:ln w="9525">
            <a:solidFill>
              <a:srgbClr val="008000"/>
            </a:solidFill>
            <a:round/>
            <a:headEnd/>
            <a:tailEnd/>
          </a:ln>
          <a:effectLst/>
        </p:spPr>
        <p:txBody>
          <a:bodyPr lIns="82124" tIns="41061" rIns="82124" bIns="41061"/>
          <a:lstStyle/>
          <a:p>
            <a:endParaRPr lang="en-US"/>
          </a:p>
        </p:txBody>
      </p:sp>
      <p:sp>
        <p:nvSpPr>
          <p:cNvPr id="178235" name="Line 59"/>
          <p:cNvSpPr>
            <a:spLocks noChangeShapeType="1"/>
          </p:cNvSpPr>
          <p:nvPr/>
        </p:nvSpPr>
        <p:spPr bwMode="auto">
          <a:xfrm flipH="1" flipV="1">
            <a:off x="8039100" y="5608638"/>
            <a:ext cx="342900" cy="106362"/>
          </a:xfrm>
          <a:prstGeom prst="line">
            <a:avLst/>
          </a:prstGeom>
          <a:noFill/>
          <a:ln w="9525">
            <a:solidFill>
              <a:srgbClr val="008000"/>
            </a:solidFill>
            <a:round/>
            <a:headEnd/>
            <a:tailEnd/>
          </a:ln>
          <a:effectLst/>
        </p:spPr>
        <p:txBody>
          <a:bodyPr lIns="82124" tIns="41061" rIns="82124" bIns="41061"/>
          <a:lstStyle/>
          <a:p>
            <a:endParaRPr lang="en-US"/>
          </a:p>
        </p:txBody>
      </p:sp>
      <p:sp>
        <p:nvSpPr>
          <p:cNvPr id="178236" name="Line 60"/>
          <p:cNvSpPr>
            <a:spLocks noChangeShapeType="1"/>
          </p:cNvSpPr>
          <p:nvPr/>
        </p:nvSpPr>
        <p:spPr bwMode="auto">
          <a:xfrm flipV="1">
            <a:off x="8181975" y="5392738"/>
            <a:ext cx="144463" cy="503237"/>
          </a:xfrm>
          <a:prstGeom prst="line">
            <a:avLst/>
          </a:prstGeom>
          <a:noFill/>
          <a:ln w="9525">
            <a:solidFill>
              <a:srgbClr val="FF0000"/>
            </a:solidFill>
            <a:round/>
            <a:headEnd/>
            <a:tailEnd/>
          </a:ln>
          <a:effectLst/>
        </p:spPr>
        <p:txBody>
          <a:bodyPr lIns="82124" tIns="41061" rIns="82124" bIns="41061"/>
          <a:lstStyle/>
          <a:p>
            <a:endParaRPr lang="en-US"/>
          </a:p>
        </p:txBody>
      </p:sp>
      <p:sp>
        <p:nvSpPr>
          <p:cNvPr id="178237" name="Oval 61"/>
          <p:cNvSpPr>
            <a:spLocks noChangeArrowheads="1"/>
          </p:cNvSpPr>
          <p:nvPr/>
        </p:nvSpPr>
        <p:spPr bwMode="auto">
          <a:xfrm>
            <a:off x="5734050" y="5319713"/>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8238" name="Oval 62"/>
          <p:cNvSpPr>
            <a:spLocks noChangeArrowheads="1"/>
          </p:cNvSpPr>
          <p:nvPr/>
        </p:nvSpPr>
        <p:spPr bwMode="auto">
          <a:xfrm>
            <a:off x="5949950" y="5535613"/>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8239" name="Oval 63"/>
          <p:cNvSpPr>
            <a:spLocks noChangeArrowheads="1"/>
          </p:cNvSpPr>
          <p:nvPr/>
        </p:nvSpPr>
        <p:spPr bwMode="auto">
          <a:xfrm>
            <a:off x="6672263" y="5610225"/>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8240" name="Oval 64"/>
          <p:cNvSpPr>
            <a:spLocks noChangeArrowheads="1"/>
          </p:cNvSpPr>
          <p:nvPr/>
        </p:nvSpPr>
        <p:spPr bwMode="auto">
          <a:xfrm>
            <a:off x="6958013" y="5608638"/>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8241" name="Oval 65"/>
          <p:cNvSpPr>
            <a:spLocks noChangeArrowheads="1"/>
          </p:cNvSpPr>
          <p:nvPr/>
        </p:nvSpPr>
        <p:spPr bwMode="auto">
          <a:xfrm>
            <a:off x="7967663" y="5535613"/>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8242" name="Oval 66"/>
          <p:cNvSpPr>
            <a:spLocks noChangeArrowheads="1"/>
          </p:cNvSpPr>
          <p:nvPr/>
        </p:nvSpPr>
        <p:spPr bwMode="auto">
          <a:xfrm>
            <a:off x="8255000" y="5319713"/>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8243" name="Line 67"/>
          <p:cNvSpPr>
            <a:spLocks noChangeShapeType="1"/>
          </p:cNvSpPr>
          <p:nvPr/>
        </p:nvSpPr>
        <p:spPr bwMode="auto">
          <a:xfrm>
            <a:off x="6238875" y="4095750"/>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8244" name="Line 68"/>
          <p:cNvSpPr>
            <a:spLocks noChangeShapeType="1"/>
          </p:cNvSpPr>
          <p:nvPr/>
        </p:nvSpPr>
        <p:spPr bwMode="auto">
          <a:xfrm>
            <a:off x="6518275" y="4384675"/>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8245" name="Line 69"/>
          <p:cNvSpPr>
            <a:spLocks noChangeShapeType="1"/>
          </p:cNvSpPr>
          <p:nvPr/>
        </p:nvSpPr>
        <p:spPr bwMode="auto">
          <a:xfrm>
            <a:off x="6526213" y="4887913"/>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8246" name="Line 70"/>
          <p:cNvSpPr>
            <a:spLocks noChangeShapeType="1"/>
          </p:cNvSpPr>
          <p:nvPr/>
        </p:nvSpPr>
        <p:spPr bwMode="auto">
          <a:xfrm>
            <a:off x="6238875" y="4600575"/>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8247" name="Text Box 71"/>
          <p:cNvSpPr txBox="1">
            <a:spLocks noChangeArrowheads="1"/>
          </p:cNvSpPr>
          <p:nvPr/>
        </p:nvSpPr>
        <p:spPr bwMode="auto">
          <a:xfrm>
            <a:off x="6332538" y="3124200"/>
            <a:ext cx="1295400" cy="219075"/>
          </a:xfrm>
          <a:prstGeom prst="rect">
            <a:avLst/>
          </a:prstGeom>
          <a:noFill/>
          <a:ln w="9525" algn="ctr">
            <a:noFill/>
            <a:miter lim="800000"/>
            <a:headEnd/>
            <a:tailEnd/>
          </a:ln>
          <a:effectLst/>
        </p:spPr>
        <p:txBody>
          <a:bodyPr lIns="82124" tIns="41061" rIns="82124" bIns="41061">
            <a:spAutoFit/>
          </a:bodyPr>
          <a:lstStyle/>
          <a:p>
            <a:pPr algn="l" defTabSz="814388">
              <a:lnSpc>
                <a:spcPct val="90000"/>
              </a:lnSpc>
              <a:spcBef>
                <a:spcPct val="50000"/>
              </a:spcBef>
            </a:pPr>
            <a:r>
              <a:rPr lang="en-US" sz="1000">
                <a:latin typeface="Arial" charset="0"/>
              </a:rPr>
              <a:t>IPTV source</a:t>
            </a:r>
          </a:p>
        </p:txBody>
      </p:sp>
      <p:sp>
        <p:nvSpPr>
          <p:cNvPr id="178248" name="Oval 72"/>
          <p:cNvSpPr>
            <a:spLocks noChangeArrowheads="1"/>
          </p:cNvSpPr>
          <p:nvPr/>
        </p:nvSpPr>
        <p:spPr bwMode="auto">
          <a:xfrm>
            <a:off x="5105400" y="5194300"/>
            <a:ext cx="1143000" cy="914400"/>
          </a:xfrm>
          <a:prstGeom prst="ellipse">
            <a:avLst/>
          </a:prstGeom>
          <a:noFill/>
          <a:ln w="9525" algn="ctr">
            <a:solidFill>
              <a:schemeClr val="tx1"/>
            </a:solidFill>
            <a:round/>
            <a:headEnd/>
            <a:tailEnd/>
          </a:ln>
          <a:effectLst/>
        </p:spPr>
        <p:txBody>
          <a:bodyPr lIns="82124" tIns="41061" rIns="82124" bIns="41061" anchor="ctr">
            <a:spAutoFit/>
          </a:bodyPr>
          <a:lstStyle/>
          <a:p>
            <a:endParaRPr lang="en-US"/>
          </a:p>
        </p:txBody>
      </p:sp>
      <p:sp>
        <p:nvSpPr>
          <p:cNvPr id="178249" name="Oval 73"/>
          <p:cNvSpPr>
            <a:spLocks noChangeArrowheads="1"/>
          </p:cNvSpPr>
          <p:nvPr/>
        </p:nvSpPr>
        <p:spPr bwMode="auto">
          <a:xfrm>
            <a:off x="6324600" y="5499100"/>
            <a:ext cx="1143000" cy="914400"/>
          </a:xfrm>
          <a:prstGeom prst="ellipse">
            <a:avLst/>
          </a:prstGeom>
          <a:noFill/>
          <a:ln w="9525" algn="ctr">
            <a:solidFill>
              <a:schemeClr val="tx1"/>
            </a:solidFill>
            <a:round/>
            <a:headEnd/>
            <a:tailEnd/>
          </a:ln>
          <a:effectLst/>
        </p:spPr>
        <p:txBody>
          <a:bodyPr lIns="82124" tIns="41061" rIns="82124" bIns="41061" anchor="ctr">
            <a:spAutoFit/>
          </a:bodyPr>
          <a:lstStyle/>
          <a:p>
            <a:endParaRPr lang="en-US"/>
          </a:p>
        </p:txBody>
      </p:sp>
      <p:sp>
        <p:nvSpPr>
          <p:cNvPr id="178250" name="Oval 74"/>
          <p:cNvSpPr>
            <a:spLocks noChangeArrowheads="1"/>
          </p:cNvSpPr>
          <p:nvPr/>
        </p:nvSpPr>
        <p:spPr bwMode="auto">
          <a:xfrm>
            <a:off x="7772400" y="5194300"/>
            <a:ext cx="1143000" cy="914400"/>
          </a:xfrm>
          <a:prstGeom prst="ellipse">
            <a:avLst/>
          </a:prstGeom>
          <a:noFill/>
          <a:ln w="9525" algn="ctr">
            <a:solidFill>
              <a:schemeClr val="tx1"/>
            </a:solidFill>
            <a:round/>
            <a:headEnd/>
            <a:tailEnd/>
          </a:ln>
          <a:effectLst/>
        </p:spPr>
        <p:txBody>
          <a:bodyPr lIns="82124" tIns="41061" rIns="82124" bIns="41061" anchor="ctr">
            <a:spAutoFit/>
          </a:bodyPr>
          <a:lstStyle/>
          <a:p>
            <a:endParaRPr lang="en-US"/>
          </a:p>
        </p:txBody>
      </p:sp>
      <p:sp>
        <p:nvSpPr>
          <p:cNvPr id="178251" name="Text Box 75"/>
          <p:cNvSpPr txBox="1">
            <a:spLocks noChangeArrowheads="1"/>
          </p:cNvSpPr>
          <p:nvPr/>
        </p:nvSpPr>
        <p:spPr bwMode="auto">
          <a:xfrm>
            <a:off x="8001000" y="6184900"/>
            <a:ext cx="533400" cy="219075"/>
          </a:xfrm>
          <a:prstGeom prst="rect">
            <a:avLst/>
          </a:prstGeom>
          <a:noFill/>
          <a:ln w="9525" algn="ctr">
            <a:noFill/>
            <a:miter lim="800000"/>
            <a:headEnd/>
            <a:tailEnd/>
          </a:ln>
          <a:effectLst/>
        </p:spPr>
        <p:txBody>
          <a:bodyPr lIns="82124" tIns="41061" rIns="82124" bIns="41061">
            <a:spAutoFit/>
          </a:bodyPr>
          <a:lstStyle/>
          <a:p>
            <a:pPr algn="l" defTabSz="814388">
              <a:lnSpc>
                <a:spcPct val="90000"/>
              </a:lnSpc>
              <a:spcBef>
                <a:spcPct val="50000"/>
              </a:spcBef>
            </a:pPr>
            <a:r>
              <a:rPr lang="en-US" sz="1000">
                <a:latin typeface="Arial" charset="0"/>
              </a:rPr>
              <a:t>PopN</a:t>
            </a:r>
          </a:p>
        </p:txBody>
      </p:sp>
      <p:grpSp>
        <p:nvGrpSpPr>
          <p:cNvPr id="178252" name="Group 76"/>
          <p:cNvGrpSpPr>
            <a:grpSpLocks/>
          </p:cNvGrpSpPr>
          <p:nvPr/>
        </p:nvGrpSpPr>
        <p:grpSpPr bwMode="auto">
          <a:xfrm>
            <a:off x="5410200" y="3429000"/>
            <a:ext cx="1295400" cy="1981200"/>
            <a:chOff x="3408" y="2160"/>
            <a:chExt cx="816" cy="1248"/>
          </a:xfrm>
        </p:grpSpPr>
        <p:sp>
          <p:nvSpPr>
            <p:cNvPr id="178253" name="Line 77"/>
            <p:cNvSpPr>
              <a:spLocks noChangeShapeType="1"/>
            </p:cNvSpPr>
            <p:nvPr/>
          </p:nvSpPr>
          <p:spPr bwMode="auto">
            <a:xfrm flipV="1">
              <a:off x="4128" y="2160"/>
              <a:ext cx="96" cy="192"/>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8254" name="Line 78"/>
            <p:cNvSpPr>
              <a:spLocks noChangeShapeType="1"/>
            </p:cNvSpPr>
            <p:nvPr/>
          </p:nvSpPr>
          <p:spPr bwMode="auto">
            <a:xfrm flipV="1">
              <a:off x="3936" y="2400"/>
              <a:ext cx="144" cy="14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8255" name="Line 79"/>
            <p:cNvSpPr>
              <a:spLocks noChangeShapeType="1"/>
            </p:cNvSpPr>
            <p:nvPr/>
          </p:nvSpPr>
          <p:spPr bwMode="auto">
            <a:xfrm flipV="1">
              <a:off x="4128" y="2784"/>
              <a:ext cx="0" cy="288"/>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8256" name="Line 80"/>
            <p:cNvSpPr>
              <a:spLocks noChangeShapeType="1"/>
            </p:cNvSpPr>
            <p:nvPr/>
          </p:nvSpPr>
          <p:spPr bwMode="auto">
            <a:xfrm flipH="1" flipV="1">
              <a:off x="3984" y="2592"/>
              <a:ext cx="144" cy="14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8257" name="Line 81"/>
            <p:cNvSpPr>
              <a:spLocks noChangeShapeType="1"/>
            </p:cNvSpPr>
            <p:nvPr/>
          </p:nvSpPr>
          <p:spPr bwMode="auto">
            <a:xfrm flipV="1">
              <a:off x="3648" y="3072"/>
              <a:ext cx="432" cy="288"/>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8258" name="Line 82"/>
            <p:cNvSpPr>
              <a:spLocks noChangeShapeType="1"/>
            </p:cNvSpPr>
            <p:nvPr/>
          </p:nvSpPr>
          <p:spPr bwMode="auto">
            <a:xfrm flipV="1">
              <a:off x="3408" y="3360"/>
              <a:ext cx="192" cy="48"/>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grpSp>
      <p:grpSp>
        <p:nvGrpSpPr>
          <p:cNvPr id="178259" name="Group 83"/>
          <p:cNvGrpSpPr>
            <a:grpSpLocks/>
          </p:cNvGrpSpPr>
          <p:nvPr/>
        </p:nvGrpSpPr>
        <p:grpSpPr bwMode="auto">
          <a:xfrm>
            <a:off x="5791200" y="3505200"/>
            <a:ext cx="1524000" cy="2438400"/>
            <a:chOff x="3696" y="2160"/>
            <a:chExt cx="960" cy="1536"/>
          </a:xfrm>
        </p:grpSpPr>
        <p:sp>
          <p:nvSpPr>
            <p:cNvPr id="178260" name="Line 84"/>
            <p:cNvSpPr>
              <a:spLocks noChangeShapeType="1"/>
            </p:cNvSpPr>
            <p:nvPr/>
          </p:nvSpPr>
          <p:spPr bwMode="auto">
            <a:xfrm flipV="1">
              <a:off x="4656" y="2784"/>
              <a:ext cx="0" cy="288"/>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8261" name="Line 85"/>
            <p:cNvSpPr>
              <a:spLocks noChangeShapeType="1"/>
            </p:cNvSpPr>
            <p:nvPr/>
          </p:nvSpPr>
          <p:spPr bwMode="auto">
            <a:xfrm flipH="1" flipV="1">
              <a:off x="4512" y="2544"/>
              <a:ext cx="144" cy="14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8262" name="Line 86"/>
            <p:cNvSpPr>
              <a:spLocks noChangeShapeType="1"/>
            </p:cNvSpPr>
            <p:nvPr/>
          </p:nvSpPr>
          <p:spPr bwMode="auto">
            <a:xfrm flipH="1" flipV="1">
              <a:off x="4368" y="2352"/>
              <a:ext cx="96" cy="14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8263" name="Line 87"/>
            <p:cNvSpPr>
              <a:spLocks noChangeShapeType="1"/>
            </p:cNvSpPr>
            <p:nvPr/>
          </p:nvSpPr>
          <p:spPr bwMode="auto">
            <a:xfrm flipH="1" flipV="1">
              <a:off x="4320" y="2160"/>
              <a:ext cx="48" cy="144"/>
            </a:xfrm>
            <a:prstGeom prst="line">
              <a:avLst/>
            </a:prstGeom>
            <a:noFill/>
            <a:ln w="38100">
              <a:solidFill>
                <a:srgbClr val="FFCC00"/>
              </a:solidFill>
              <a:round/>
              <a:headEnd/>
              <a:tailEnd type="triangle" w="med" len="med"/>
            </a:ln>
            <a:effectLst/>
          </p:spPr>
          <p:txBody>
            <a:bodyPr lIns="82124" tIns="41061" rIns="82124" bIns="41061" anchor="ctr">
              <a:spAutoFit/>
            </a:bodyPr>
            <a:lstStyle/>
            <a:p>
              <a:endParaRPr lang="en-US"/>
            </a:p>
          </p:txBody>
        </p:sp>
        <p:sp>
          <p:nvSpPr>
            <p:cNvPr id="178264" name="Line 88"/>
            <p:cNvSpPr>
              <a:spLocks noChangeShapeType="1"/>
            </p:cNvSpPr>
            <p:nvPr/>
          </p:nvSpPr>
          <p:spPr bwMode="auto">
            <a:xfrm flipV="1">
              <a:off x="3696" y="3552"/>
              <a:ext cx="96" cy="14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8265" name="Line 89"/>
            <p:cNvSpPr>
              <a:spLocks noChangeShapeType="1"/>
            </p:cNvSpPr>
            <p:nvPr/>
          </p:nvSpPr>
          <p:spPr bwMode="auto">
            <a:xfrm flipV="1">
              <a:off x="3840" y="3120"/>
              <a:ext cx="768" cy="38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grpSp>
      <p:grpSp>
        <p:nvGrpSpPr>
          <p:cNvPr id="178266" name="Group 90"/>
          <p:cNvGrpSpPr>
            <a:grpSpLocks/>
          </p:cNvGrpSpPr>
          <p:nvPr/>
        </p:nvGrpSpPr>
        <p:grpSpPr bwMode="auto">
          <a:xfrm>
            <a:off x="6629400" y="5029200"/>
            <a:ext cx="1524000" cy="990600"/>
            <a:chOff x="4176" y="3120"/>
            <a:chExt cx="960" cy="624"/>
          </a:xfrm>
        </p:grpSpPr>
        <p:sp>
          <p:nvSpPr>
            <p:cNvPr id="178267" name="Line 91"/>
            <p:cNvSpPr>
              <a:spLocks noChangeShapeType="1"/>
            </p:cNvSpPr>
            <p:nvPr/>
          </p:nvSpPr>
          <p:spPr bwMode="auto">
            <a:xfrm flipH="1" flipV="1">
              <a:off x="5040" y="3504"/>
              <a:ext cx="96" cy="240"/>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8268" name="Line 92"/>
            <p:cNvSpPr>
              <a:spLocks noChangeShapeType="1"/>
            </p:cNvSpPr>
            <p:nvPr/>
          </p:nvSpPr>
          <p:spPr bwMode="auto">
            <a:xfrm flipH="1" flipV="1">
              <a:off x="4176" y="3120"/>
              <a:ext cx="816" cy="38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grpSp>
      <p:sp>
        <p:nvSpPr>
          <p:cNvPr id="178269" name="Line 93"/>
          <p:cNvSpPr>
            <a:spLocks noChangeShapeType="1"/>
          </p:cNvSpPr>
          <p:nvPr/>
        </p:nvSpPr>
        <p:spPr bwMode="auto">
          <a:xfrm flipV="1">
            <a:off x="5715000" y="5486400"/>
            <a:ext cx="76200" cy="1524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8270" name="Line 94"/>
          <p:cNvSpPr>
            <a:spLocks noChangeShapeType="1"/>
          </p:cNvSpPr>
          <p:nvPr/>
        </p:nvSpPr>
        <p:spPr bwMode="auto">
          <a:xfrm flipH="1" flipV="1">
            <a:off x="7391400" y="5029200"/>
            <a:ext cx="838200" cy="3810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8271" name="Line 95"/>
          <p:cNvSpPr>
            <a:spLocks noChangeShapeType="1"/>
          </p:cNvSpPr>
          <p:nvPr/>
        </p:nvSpPr>
        <p:spPr bwMode="auto">
          <a:xfrm flipH="1" flipV="1">
            <a:off x="8077200" y="5638800"/>
            <a:ext cx="304800" cy="1524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8272" name="Line 96"/>
          <p:cNvSpPr>
            <a:spLocks noChangeShapeType="1"/>
          </p:cNvSpPr>
          <p:nvPr/>
        </p:nvSpPr>
        <p:spPr bwMode="auto">
          <a:xfrm flipH="1" flipV="1">
            <a:off x="8382000" y="5486400"/>
            <a:ext cx="228600" cy="762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8273" name="Line 97"/>
          <p:cNvSpPr>
            <a:spLocks noChangeShapeType="1"/>
          </p:cNvSpPr>
          <p:nvPr/>
        </p:nvSpPr>
        <p:spPr bwMode="auto">
          <a:xfrm flipV="1">
            <a:off x="6477000" y="5715000"/>
            <a:ext cx="152400" cy="3048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8274" name="Line 98"/>
          <p:cNvSpPr>
            <a:spLocks noChangeShapeType="1"/>
          </p:cNvSpPr>
          <p:nvPr/>
        </p:nvSpPr>
        <p:spPr bwMode="auto">
          <a:xfrm flipH="1" flipV="1">
            <a:off x="6705600" y="5791200"/>
            <a:ext cx="76200" cy="3048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8275" name="Line 99"/>
          <p:cNvSpPr>
            <a:spLocks noChangeShapeType="1"/>
          </p:cNvSpPr>
          <p:nvPr/>
        </p:nvSpPr>
        <p:spPr bwMode="auto">
          <a:xfrm flipH="1" flipV="1">
            <a:off x="7086600" y="5715000"/>
            <a:ext cx="152400" cy="3048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8276" name="Line 100"/>
          <p:cNvSpPr>
            <a:spLocks noChangeShapeType="1"/>
          </p:cNvSpPr>
          <p:nvPr/>
        </p:nvSpPr>
        <p:spPr bwMode="auto">
          <a:xfrm flipH="1" flipV="1">
            <a:off x="6477000" y="5029200"/>
            <a:ext cx="152400" cy="6096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8277" name="Line 101"/>
          <p:cNvSpPr>
            <a:spLocks noChangeShapeType="1"/>
          </p:cNvSpPr>
          <p:nvPr/>
        </p:nvSpPr>
        <p:spPr bwMode="auto">
          <a:xfrm flipV="1">
            <a:off x="7086600" y="4953000"/>
            <a:ext cx="304800" cy="6858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grpSp>
        <p:nvGrpSpPr>
          <p:cNvPr id="178278" name="Group 102"/>
          <p:cNvGrpSpPr>
            <a:grpSpLocks/>
          </p:cNvGrpSpPr>
          <p:nvPr/>
        </p:nvGrpSpPr>
        <p:grpSpPr bwMode="auto">
          <a:xfrm>
            <a:off x="5410200" y="5410200"/>
            <a:ext cx="3124200" cy="685800"/>
            <a:chOff x="2976" y="3456"/>
            <a:chExt cx="1968" cy="432"/>
          </a:xfrm>
        </p:grpSpPr>
        <p:grpSp>
          <p:nvGrpSpPr>
            <p:cNvPr id="178279" name="Group 103"/>
            <p:cNvGrpSpPr>
              <a:grpSpLocks/>
            </p:cNvGrpSpPr>
            <p:nvPr/>
          </p:nvGrpSpPr>
          <p:grpSpPr bwMode="auto">
            <a:xfrm>
              <a:off x="2976" y="3456"/>
              <a:ext cx="1104" cy="432"/>
              <a:chOff x="2976" y="3456"/>
              <a:chExt cx="1104" cy="432"/>
            </a:xfrm>
          </p:grpSpPr>
          <p:sp>
            <p:nvSpPr>
              <p:cNvPr id="178280" name="Line 104"/>
              <p:cNvSpPr>
                <a:spLocks noChangeShapeType="1"/>
              </p:cNvSpPr>
              <p:nvPr/>
            </p:nvSpPr>
            <p:spPr bwMode="auto">
              <a:xfrm>
                <a:off x="2976" y="3504"/>
                <a:ext cx="288" cy="48"/>
              </a:xfrm>
              <a:prstGeom prst="line">
                <a:avLst/>
              </a:prstGeom>
              <a:noFill/>
              <a:ln w="38100">
                <a:solidFill>
                  <a:srgbClr val="66FF33"/>
                </a:solidFill>
                <a:round/>
                <a:headEnd/>
                <a:tailEnd type="triangle" w="med" len="med"/>
              </a:ln>
              <a:effectLst/>
            </p:spPr>
            <p:txBody>
              <a:bodyPr lIns="82124" tIns="41061" rIns="82124" bIns="41061" anchor="ctr">
                <a:spAutoFit/>
              </a:bodyPr>
              <a:lstStyle/>
              <a:p>
                <a:endParaRPr lang="en-US"/>
              </a:p>
            </p:txBody>
          </p:sp>
          <p:sp>
            <p:nvSpPr>
              <p:cNvPr id="178281" name="Line 105"/>
              <p:cNvSpPr>
                <a:spLocks noChangeShapeType="1"/>
              </p:cNvSpPr>
              <p:nvPr/>
            </p:nvSpPr>
            <p:spPr bwMode="auto">
              <a:xfrm>
                <a:off x="3072" y="3600"/>
                <a:ext cx="144" cy="0"/>
              </a:xfrm>
              <a:prstGeom prst="line">
                <a:avLst/>
              </a:prstGeom>
              <a:noFill/>
              <a:ln w="38100">
                <a:solidFill>
                  <a:srgbClr val="66FF33"/>
                </a:solidFill>
                <a:round/>
                <a:headEnd/>
                <a:tailEnd type="triangle" w="med" len="med"/>
              </a:ln>
              <a:effectLst/>
            </p:spPr>
            <p:txBody>
              <a:bodyPr lIns="82124" tIns="41061" rIns="82124" bIns="41061" anchor="ctr">
                <a:spAutoFit/>
              </a:bodyPr>
              <a:lstStyle/>
              <a:p>
                <a:endParaRPr lang="en-US"/>
              </a:p>
            </p:txBody>
          </p:sp>
          <p:sp>
            <p:nvSpPr>
              <p:cNvPr id="178282" name="Line 106"/>
              <p:cNvSpPr>
                <a:spLocks noChangeShapeType="1"/>
              </p:cNvSpPr>
              <p:nvPr/>
            </p:nvSpPr>
            <p:spPr bwMode="auto">
              <a:xfrm flipH="1" flipV="1">
                <a:off x="3168" y="3456"/>
                <a:ext cx="48" cy="288"/>
              </a:xfrm>
              <a:prstGeom prst="line">
                <a:avLst/>
              </a:prstGeom>
              <a:noFill/>
              <a:ln w="38100">
                <a:solidFill>
                  <a:srgbClr val="66FF33"/>
                </a:solidFill>
                <a:round/>
                <a:headEnd/>
                <a:tailEnd type="triangle" w="med" len="med"/>
              </a:ln>
              <a:effectLst/>
            </p:spPr>
            <p:txBody>
              <a:bodyPr lIns="82124" tIns="41061" rIns="82124" bIns="41061" anchor="ctr">
                <a:spAutoFit/>
              </a:bodyPr>
              <a:lstStyle/>
              <a:p>
                <a:endParaRPr lang="en-US"/>
              </a:p>
            </p:txBody>
          </p:sp>
          <p:sp>
            <p:nvSpPr>
              <p:cNvPr id="178283" name="Line 107"/>
              <p:cNvSpPr>
                <a:spLocks noChangeShapeType="1"/>
              </p:cNvSpPr>
              <p:nvPr/>
            </p:nvSpPr>
            <p:spPr bwMode="auto">
              <a:xfrm flipV="1">
                <a:off x="3696" y="3648"/>
                <a:ext cx="240" cy="192"/>
              </a:xfrm>
              <a:prstGeom prst="line">
                <a:avLst/>
              </a:prstGeom>
              <a:noFill/>
              <a:ln w="38100">
                <a:solidFill>
                  <a:srgbClr val="66FF33"/>
                </a:solidFill>
                <a:round/>
                <a:headEnd/>
                <a:tailEnd type="triangle" w="med" len="med"/>
              </a:ln>
              <a:effectLst/>
            </p:spPr>
            <p:txBody>
              <a:bodyPr lIns="82124" tIns="41061" rIns="82124" bIns="41061" anchor="ctr">
                <a:spAutoFit/>
              </a:bodyPr>
              <a:lstStyle/>
              <a:p>
                <a:endParaRPr lang="en-US"/>
              </a:p>
            </p:txBody>
          </p:sp>
          <p:sp>
            <p:nvSpPr>
              <p:cNvPr id="178284" name="Line 108"/>
              <p:cNvSpPr>
                <a:spLocks noChangeShapeType="1"/>
              </p:cNvSpPr>
              <p:nvPr/>
            </p:nvSpPr>
            <p:spPr bwMode="auto">
              <a:xfrm flipH="1" flipV="1">
                <a:off x="3792" y="3648"/>
                <a:ext cx="48" cy="240"/>
              </a:xfrm>
              <a:prstGeom prst="line">
                <a:avLst/>
              </a:prstGeom>
              <a:noFill/>
              <a:ln w="38100">
                <a:solidFill>
                  <a:srgbClr val="66FF33"/>
                </a:solidFill>
                <a:round/>
                <a:headEnd/>
                <a:tailEnd type="triangle" w="med" len="med"/>
              </a:ln>
              <a:effectLst/>
            </p:spPr>
            <p:txBody>
              <a:bodyPr lIns="82124" tIns="41061" rIns="82124" bIns="41061" anchor="ctr">
                <a:spAutoFit/>
              </a:bodyPr>
              <a:lstStyle/>
              <a:p>
                <a:endParaRPr lang="en-US"/>
              </a:p>
            </p:txBody>
          </p:sp>
          <p:sp>
            <p:nvSpPr>
              <p:cNvPr id="178285" name="Line 109"/>
              <p:cNvSpPr>
                <a:spLocks noChangeShapeType="1"/>
              </p:cNvSpPr>
              <p:nvPr/>
            </p:nvSpPr>
            <p:spPr bwMode="auto">
              <a:xfrm flipH="1" flipV="1">
                <a:off x="3792" y="3600"/>
                <a:ext cx="288" cy="288"/>
              </a:xfrm>
              <a:prstGeom prst="line">
                <a:avLst/>
              </a:prstGeom>
              <a:noFill/>
              <a:ln w="38100">
                <a:solidFill>
                  <a:srgbClr val="66FF33"/>
                </a:solidFill>
                <a:round/>
                <a:headEnd/>
                <a:tailEnd type="triangle" w="med" len="med"/>
              </a:ln>
              <a:effectLst/>
            </p:spPr>
            <p:txBody>
              <a:bodyPr lIns="82124" tIns="41061" rIns="82124" bIns="41061" anchor="ctr">
                <a:spAutoFit/>
              </a:bodyPr>
              <a:lstStyle/>
              <a:p>
                <a:endParaRPr lang="en-US"/>
              </a:p>
            </p:txBody>
          </p:sp>
        </p:grpSp>
        <p:grpSp>
          <p:nvGrpSpPr>
            <p:cNvPr id="178286" name="Group 110"/>
            <p:cNvGrpSpPr>
              <a:grpSpLocks/>
            </p:cNvGrpSpPr>
            <p:nvPr/>
          </p:nvGrpSpPr>
          <p:grpSpPr bwMode="auto">
            <a:xfrm>
              <a:off x="4608" y="3456"/>
              <a:ext cx="336" cy="336"/>
              <a:chOff x="4608" y="3456"/>
              <a:chExt cx="336" cy="336"/>
            </a:xfrm>
          </p:grpSpPr>
          <p:sp>
            <p:nvSpPr>
              <p:cNvPr id="178287" name="Line 111"/>
              <p:cNvSpPr>
                <a:spLocks noChangeShapeType="1"/>
              </p:cNvSpPr>
              <p:nvPr/>
            </p:nvSpPr>
            <p:spPr bwMode="auto">
              <a:xfrm flipV="1">
                <a:off x="4656" y="3456"/>
                <a:ext cx="96" cy="336"/>
              </a:xfrm>
              <a:prstGeom prst="line">
                <a:avLst/>
              </a:prstGeom>
              <a:noFill/>
              <a:ln w="38100">
                <a:solidFill>
                  <a:srgbClr val="66FF33"/>
                </a:solidFill>
                <a:round/>
                <a:headEnd/>
                <a:tailEnd type="triangle" w="med" len="med"/>
              </a:ln>
              <a:effectLst/>
            </p:spPr>
            <p:txBody>
              <a:bodyPr lIns="82124" tIns="41061" rIns="82124" bIns="41061" anchor="ctr">
                <a:spAutoFit/>
              </a:bodyPr>
              <a:lstStyle/>
              <a:p>
                <a:endParaRPr lang="en-US"/>
              </a:p>
            </p:txBody>
          </p:sp>
          <p:sp>
            <p:nvSpPr>
              <p:cNvPr id="178288" name="Line 112"/>
              <p:cNvSpPr>
                <a:spLocks noChangeShapeType="1"/>
              </p:cNvSpPr>
              <p:nvPr/>
            </p:nvSpPr>
            <p:spPr bwMode="auto">
              <a:xfrm flipV="1">
                <a:off x="4800" y="3456"/>
                <a:ext cx="0" cy="144"/>
              </a:xfrm>
              <a:prstGeom prst="line">
                <a:avLst/>
              </a:prstGeom>
              <a:noFill/>
              <a:ln w="38100">
                <a:solidFill>
                  <a:srgbClr val="66FF33"/>
                </a:solidFill>
                <a:round/>
                <a:headEnd/>
                <a:tailEnd type="triangle" w="med" len="med"/>
              </a:ln>
              <a:effectLst/>
            </p:spPr>
            <p:txBody>
              <a:bodyPr lIns="82124" tIns="41061" rIns="82124" bIns="41061" anchor="ctr">
                <a:spAutoFit/>
              </a:bodyPr>
              <a:lstStyle/>
              <a:p>
                <a:endParaRPr lang="en-US"/>
              </a:p>
            </p:txBody>
          </p:sp>
          <p:sp>
            <p:nvSpPr>
              <p:cNvPr id="178289" name="Line 113"/>
              <p:cNvSpPr>
                <a:spLocks noChangeShapeType="1"/>
              </p:cNvSpPr>
              <p:nvPr/>
            </p:nvSpPr>
            <p:spPr bwMode="auto">
              <a:xfrm flipH="1">
                <a:off x="4608" y="3504"/>
                <a:ext cx="336" cy="48"/>
              </a:xfrm>
              <a:prstGeom prst="line">
                <a:avLst/>
              </a:prstGeom>
              <a:noFill/>
              <a:ln w="38100">
                <a:solidFill>
                  <a:srgbClr val="66FF33"/>
                </a:solidFill>
                <a:round/>
                <a:headEnd/>
                <a:tailEnd type="triangle" w="med" len="med"/>
              </a:ln>
              <a:effectLst/>
            </p:spPr>
            <p:txBody>
              <a:bodyPr lIns="82124" tIns="41061" rIns="82124" bIns="41061" anchor="ctr">
                <a:spAutoFit/>
              </a:bodyPr>
              <a:lstStyle/>
              <a:p>
                <a:endParaRPr lang="en-US"/>
              </a:p>
            </p:txBody>
          </p:sp>
        </p:grpSp>
      </p:gr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a:t>MoFRR Generalization to Non-ECMP </a:t>
            </a:r>
          </a:p>
        </p:txBody>
      </p:sp>
      <p:sp>
        <p:nvSpPr>
          <p:cNvPr id="180227" name="Rectangle 3"/>
          <p:cNvSpPr>
            <a:spLocks noGrp="1" noChangeArrowheads="1"/>
          </p:cNvSpPr>
          <p:nvPr>
            <p:ph type="body" idx="1"/>
          </p:nvPr>
        </p:nvSpPr>
        <p:spPr/>
        <p:txBody>
          <a:bodyPr/>
          <a:lstStyle/>
          <a:p>
            <a:pPr>
              <a:lnSpc>
                <a:spcPct val="90000"/>
              </a:lnSpc>
            </a:pPr>
            <a:r>
              <a:rPr lang="en-US"/>
              <a:t>Re-use </a:t>
            </a:r>
            <a:r>
              <a:rPr lang="en-US" smtClean="0"/>
              <a:t>LFA-FRR </a:t>
            </a:r>
            <a:r>
              <a:rPr lang="en-US"/>
              <a:t>intelligence to choose a loop-free alternative</a:t>
            </a:r>
          </a:p>
          <a:p>
            <a:pPr>
              <a:lnSpc>
                <a:spcPct val="90000"/>
              </a:lnSpc>
            </a:pPr>
            <a:r>
              <a:rPr lang="en-US"/>
              <a:t>Sends an additional PIM join to any IGP neighbor who is strictly closer to the source than you because you’re sure that router will never send a join to you</a:t>
            </a:r>
          </a:p>
          <a:p>
            <a:pPr lvl="1">
              <a:lnSpc>
                <a:spcPct val="90000"/>
              </a:lnSpc>
            </a:pPr>
            <a:r>
              <a:rPr lang="en-US"/>
              <a:t> If multiple candidates, leverage LSDB to choose the most disjoint candidate</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n-US"/>
              <a:t>MoFRR and Generic Topology</a:t>
            </a:r>
          </a:p>
        </p:txBody>
      </p:sp>
      <p:sp>
        <p:nvSpPr>
          <p:cNvPr id="165891" name="Rectangle 3"/>
          <p:cNvSpPr>
            <a:spLocks noGrp="1" noChangeArrowheads="1"/>
          </p:cNvSpPr>
          <p:nvPr>
            <p:ph type="body" idx="1"/>
          </p:nvPr>
        </p:nvSpPr>
        <p:spPr/>
        <p:txBody>
          <a:bodyPr/>
          <a:lstStyle/>
          <a:p>
            <a:r>
              <a:rPr lang="en-US" sz="2800" smtClean="0"/>
              <a:t>Capacity Planning tool available to assess MoFRR coverage</a:t>
            </a:r>
          </a:p>
          <a:p>
            <a:r>
              <a:rPr lang="en-US" sz="2800" smtClean="0"/>
              <a:t>And optimize it</a:t>
            </a:r>
          </a:p>
          <a:p>
            <a:pPr lvl="1"/>
            <a:r>
              <a:rPr lang="en-US" sz="2000" smtClean="0"/>
              <a:t>Topology changes</a:t>
            </a:r>
          </a:p>
          <a:p>
            <a:pPr lvl="1"/>
            <a:r>
              <a:rPr lang="en-US" sz="2000" smtClean="0"/>
              <a:t>MoFRR deployment at core locations</a:t>
            </a:r>
          </a:p>
          <a:p>
            <a:r>
              <a:rPr lang="en-US" sz="2800" smtClean="0"/>
              <a:t>If </a:t>
            </a:r>
            <a:r>
              <a:rPr lang="en-US" sz="2800"/>
              <a:t>the topology does not support natural disjoint paths, then extra cost and complexity need to be incurred (MT, RSVP) to create these disjoint paths</a:t>
            </a:r>
            <a:r>
              <a:rPr lang="en-US" sz="2800" smtClean="0"/>
              <a:t>.</a:t>
            </a:r>
            <a:endParaRPr lang="en-US" sz="280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a:t>Failure Detection Algorithm</a:t>
            </a:r>
          </a:p>
        </p:txBody>
      </p:sp>
      <p:sp>
        <p:nvSpPr>
          <p:cNvPr id="159747" name="Rectangle 3"/>
          <p:cNvSpPr>
            <a:spLocks noGrp="1" noChangeArrowheads="1"/>
          </p:cNvSpPr>
          <p:nvPr>
            <p:ph type="body" idx="1"/>
          </p:nvPr>
        </p:nvSpPr>
        <p:spPr>
          <a:xfrm>
            <a:off x="609600" y="1600200"/>
            <a:ext cx="7848600" cy="4267200"/>
          </a:xfrm>
        </p:spPr>
        <p:txBody>
          <a:bodyPr/>
          <a:lstStyle/>
          <a:p>
            <a:pPr>
              <a:lnSpc>
                <a:spcPct val="80000"/>
              </a:lnSpc>
            </a:pPr>
            <a:r>
              <a:rPr lang="en-US" sz="2800"/>
              <a:t>50 ms MoFRR</a:t>
            </a:r>
          </a:p>
          <a:p>
            <a:pPr lvl="1">
              <a:lnSpc>
                <a:spcPct val="80000"/>
              </a:lnSpc>
            </a:pPr>
            <a:r>
              <a:rPr lang="en-US" sz="2400"/>
              <a:t>IPTV Inter-packet Gap is 0(1msec).</a:t>
            </a:r>
          </a:p>
          <a:p>
            <a:pPr lvl="1">
              <a:lnSpc>
                <a:spcPct val="80000"/>
              </a:lnSpc>
            </a:pPr>
            <a:r>
              <a:rPr lang="en-US" sz="2400"/>
              <a:t>Monitor SSM (S, G) counter and if no packet received within 50msec switch onto the backup branch</a:t>
            </a:r>
          </a:p>
          <a:p>
            <a:pPr lvl="1">
              <a:lnSpc>
                <a:spcPct val="80000"/>
              </a:lnSpc>
            </a:pPr>
            <a:r>
              <a:rPr lang="en-US" sz="2400"/>
              <a:t>Local detection with end-to-end protection!</a:t>
            </a:r>
          </a:p>
          <a:p>
            <a:pPr lvl="1">
              <a:lnSpc>
                <a:spcPct val="80000"/>
              </a:lnSpc>
            </a:pPr>
            <a:endParaRPr lang="en-US" sz="2400"/>
          </a:p>
          <a:p>
            <a:pPr>
              <a:lnSpc>
                <a:spcPct val="80000"/>
              </a:lnSpc>
            </a:pPr>
            <a:r>
              <a:rPr lang="en-US" sz="2800"/>
              <a:t>MoFRR Zero-Loss</a:t>
            </a:r>
          </a:p>
          <a:p>
            <a:pPr lvl="1">
              <a:lnSpc>
                <a:spcPct val="80000"/>
              </a:lnSpc>
            </a:pPr>
            <a:r>
              <a:rPr lang="en-US" sz="2400"/>
              <a:t>IPTV flows to use RTP</a:t>
            </a:r>
          </a:p>
          <a:p>
            <a:pPr lvl="1">
              <a:lnSpc>
                <a:spcPct val="80000"/>
              </a:lnSpc>
            </a:pPr>
            <a:r>
              <a:rPr lang="en-US" sz="2400"/>
              <a:t>MoFRR PE device to repair any loss thanks to RTP sequence match on the disjoint branch</a:t>
            </a:r>
          </a:p>
          <a:p>
            <a:pPr lvl="1">
              <a:lnSpc>
                <a:spcPct val="80000"/>
              </a:lnSpc>
            </a:pPr>
            <a:endParaRPr lang="en-US" sz="2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anim calcmode="lin" valueType="num">
                                      <p:cBhvr additive="base">
                                        <p:cTn id="7" dur="500" fill="hold"/>
                                        <p:tgtEl>
                                          <p:spTgt spid="159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974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9747">
                                            <p:txEl>
                                              <p:pRg st="1" end="1"/>
                                            </p:txEl>
                                          </p:spTgt>
                                        </p:tgtEl>
                                        <p:attrNameLst>
                                          <p:attrName>style.visibility</p:attrName>
                                        </p:attrNameLst>
                                      </p:cBhvr>
                                      <p:to>
                                        <p:strVal val="visible"/>
                                      </p:to>
                                    </p:set>
                                    <p:anim calcmode="lin" valueType="num">
                                      <p:cBhvr additive="base">
                                        <p:cTn id="11" dur="500" fill="hold"/>
                                        <p:tgtEl>
                                          <p:spTgt spid="15974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5974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59747">
                                            <p:txEl>
                                              <p:pRg st="2" end="2"/>
                                            </p:txEl>
                                          </p:spTgt>
                                        </p:tgtEl>
                                        <p:attrNameLst>
                                          <p:attrName>style.visibility</p:attrName>
                                        </p:attrNameLst>
                                      </p:cBhvr>
                                      <p:to>
                                        <p:strVal val="visible"/>
                                      </p:to>
                                    </p:set>
                                    <p:anim calcmode="lin" valueType="num">
                                      <p:cBhvr additive="base">
                                        <p:cTn id="15" dur="500" fill="hold"/>
                                        <p:tgtEl>
                                          <p:spTgt spid="15974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5974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59747">
                                            <p:txEl>
                                              <p:pRg st="3" end="3"/>
                                            </p:txEl>
                                          </p:spTgt>
                                        </p:tgtEl>
                                        <p:attrNameLst>
                                          <p:attrName>style.visibility</p:attrName>
                                        </p:attrNameLst>
                                      </p:cBhvr>
                                      <p:to>
                                        <p:strVal val="visible"/>
                                      </p:to>
                                    </p:set>
                                    <p:anim calcmode="lin" valueType="num">
                                      <p:cBhvr additive="base">
                                        <p:cTn id="19" dur="500" fill="hold"/>
                                        <p:tgtEl>
                                          <p:spTgt spid="15974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97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9747">
                                            <p:txEl>
                                              <p:pRg st="5" end="5"/>
                                            </p:txEl>
                                          </p:spTgt>
                                        </p:tgtEl>
                                        <p:attrNameLst>
                                          <p:attrName>style.visibility</p:attrName>
                                        </p:attrNameLst>
                                      </p:cBhvr>
                                      <p:to>
                                        <p:strVal val="visible"/>
                                      </p:to>
                                    </p:set>
                                    <p:anim calcmode="lin" valueType="num">
                                      <p:cBhvr additive="base">
                                        <p:cTn id="25" dur="500" fill="hold"/>
                                        <p:tgtEl>
                                          <p:spTgt spid="159747">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9747">
                                            <p:txEl>
                                              <p:pRg st="5" end="5"/>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9747">
                                            <p:txEl>
                                              <p:pRg st="6" end="6"/>
                                            </p:txEl>
                                          </p:spTgt>
                                        </p:tgtEl>
                                        <p:attrNameLst>
                                          <p:attrName>style.visibility</p:attrName>
                                        </p:attrNameLst>
                                      </p:cBhvr>
                                      <p:to>
                                        <p:strVal val="visible"/>
                                      </p:to>
                                    </p:set>
                                    <p:anim calcmode="lin" valueType="num">
                                      <p:cBhvr additive="base">
                                        <p:cTn id="29" dur="500" fill="hold"/>
                                        <p:tgtEl>
                                          <p:spTgt spid="159747">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9747">
                                            <p:txEl>
                                              <p:pRg st="6" end="6"/>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59747">
                                            <p:txEl>
                                              <p:pRg st="7" end="7"/>
                                            </p:txEl>
                                          </p:spTgt>
                                        </p:tgtEl>
                                        <p:attrNameLst>
                                          <p:attrName>style.visibility</p:attrName>
                                        </p:attrNameLst>
                                      </p:cBhvr>
                                      <p:to>
                                        <p:strVal val="visible"/>
                                      </p:to>
                                    </p:set>
                                    <p:anim calcmode="lin" valueType="num">
                                      <p:cBhvr additive="base">
                                        <p:cTn id="33" dur="500" fill="hold"/>
                                        <p:tgtEl>
                                          <p:spTgt spid="159747">
                                            <p:txEl>
                                              <p:pRg st="7" end="7"/>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974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US"/>
              <a:t>Failure Detection Algorithm</a:t>
            </a:r>
          </a:p>
        </p:txBody>
      </p:sp>
      <p:sp>
        <p:nvSpPr>
          <p:cNvPr id="161795" name="Rectangle 3"/>
          <p:cNvSpPr>
            <a:spLocks noGrp="1" noChangeArrowheads="1"/>
          </p:cNvSpPr>
          <p:nvPr>
            <p:ph type="body" idx="1"/>
          </p:nvPr>
        </p:nvSpPr>
        <p:spPr/>
        <p:txBody>
          <a:bodyPr/>
          <a:lstStyle/>
          <a:p>
            <a:pPr>
              <a:lnSpc>
                <a:spcPct val="90000"/>
              </a:lnSpc>
            </a:pPr>
            <a:r>
              <a:rPr lang="en-US" sz="2400"/>
              <a:t>MoFRR based on RIB trigger</a:t>
            </a:r>
          </a:p>
          <a:p>
            <a:pPr lvl="1">
              <a:lnSpc>
                <a:spcPct val="90000"/>
              </a:lnSpc>
            </a:pPr>
            <a:r>
              <a:rPr lang="en-US" sz="2000"/>
              <a:t>Upon failure along the primary path, IGP converges and the best path to the source is modified. </a:t>
            </a:r>
          </a:p>
          <a:p>
            <a:pPr lvl="1">
              <a:lnSpc>
                <a:spcPct val="90000"/>
              </a:lnSpc>
            </a:pPr>
            <a:r>
              <a:rPr lang="en-US" sz="2000"/>
              <a:t>This triggers the use of the already-established MoFRR backup branch. </a:t>
            </a:r>
          </a:p>
          <a:p>
            <a:pPr lvl="1">
              <a:lnSpc>
                <a:spcPct val="90000"/>
              </a:lnSpc>
            </a:pPr>
            <a:r>
              <a:rPr lang="en-US" sz="2000"/>
              <a:t>Gain over FC: no time incurred due to the building of the new branch</a:t>
            </a:r>
          </a:p>
          <a:p>
            <a:pPr lvl="1">
              <a:lnSpc>
                <a:spcPct val="90000"/>
              </a:lnSpc>
            </a:pPr>
            <a:r>
              <a:rPr lang="en-US" sz="2000"/>
              <a:t>Target: </a:t>
            </a:r>
            <a:r>
              <a:rPr lang="en-US" sz="2000" smtClean="0"/>
              <a:t>subx00msec</a:t>
            </a:r>
          </a:p>
          <a:p>
            <a:pPr>
              <a:lnSpc>
                <a:spcPct val="90000"/>
              </a:lnSpc>
            </a:pPr>
            <a:r>
              <a:rPr lang="en-US" sz="2400">
                <a:solidFill>
                  <a:schemeClr val="tx2"/>
                </a:solidFill>
              </a:rPr>
              <a:t>C</a:t>
            </a:r>
            <a:r>
              <a:rPr lang="en-US" sz="2400" smtClean="0">
                <a:solidFill>
                  <a:schemeClr val="tx2"/>
                </a:solidFill>
                <a:latin typeface="+mn-lt"/>
                <a:ea typeface="+mn-ea"/>
                <a:cs typeface="+mn-cs"/>
              </a:rPr>
              <a:t>onnected link failure</a:t>
            </a:r>
            <a:endParaRPr lang="en-US" sz="2400" smtClean="0">
              <a:solidFill>
                <a:schemeClr val="tx1"/>
              </a:solidFill>
              <a:latin typeface="+mn-lt"/>
              <a:ea typeface="+mn-ea"/>
              <a:cs typeface="+mn-cs"/>
            </a:endParaRPr>
          </a:p>
          <a:p>
            <a:pPr lvl="1">
              <a:lnSpc>
                <a:spcPct val="90000"/>
              </a:lnSpc>
            </a:pPr>
            <a:r>
              <a:rPr lang="en-US" sz="2000" smtClean="0">
                <a:solidFill>
                  <a:schemeClr val="tx1"/>
                </a:solidFill>
                <a:latin typeface="+mn-lt"/>
                <a:ea typeface="+mn-ea"/>
                <a:cs typeface="+mn-cs"/>
              </a:rPr>
              <a:t>This option makes sense when MoFRR is deployed across the network (not only at PE).</a:t>
            </a:r>
            <a:endParaRPr lang="en-US" sz="2000" smtClean="0"/>
          </a:p>
          <a:p>
            <a:pPr>
              <a:lnSpc>
                <a:spcPct val="90000"/>
              </a:lnSpc>
            </a:pPr>
            <a:endParaRPr lang="en-US" sz="240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a:t>MoFRR and MPLS Transport</a:t>
            </a:r>
          </a:p>
        </p:txBody>
      </p:sp>
      <p:sp>
        <p:nvSpPr>
          <p:cNvPr id="163843" name="Rectangle 3"/>
          <p:cNvSpPr>
            <a:spLocks noGrp="1" noChangeArrowheads="1"/>
          </p:cNvSpPr>
          <p:nvPr>
            <p:ph type="body" idx="1"/>
          </p:nvPr>
        </p:nvSpPr>
        <p:spPr/>
        <p:txBody>
          <a:bodyPr/>
          <a:lstStyle/>
          <a:p>
            <a:r>
              <a:rPr lang="en-US"/>
              <a:t>MoFRR is as applicable to MLDP as to PIM</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dirty="0"/>
              <a:t>IPR Disclosure</a:t>
            </a:r>
          </a:p>
        </p:txBody>
      </p:sp>
      <p:sp>
        <p:nvSpPr>
          <p:cNvPr id="121859" name="Rectangle 3"/>
          <p:cNvSpPr>
            <a:spLocks noGrp="1" noChangeArrowheads="1"/>
          </p:cNvSpPr>
          <p:nvPr>
            <p:ph type="body" idx="1"/>
          </p:nvPr>
        </p:nvSpPr>
        <p:spPr>
          <a:xfrm>
            <a:off x="685800" y="1828800"/>
            <a:ext cx="8153400" cy="4114800"/>
          </a:xfrm>
        </p:spPr>
        <p:txBody>
          <a:bodyPr/>
          <a:lstStyle/>
          <a:p>
            <a:r>
              <a:rPr lang="en-US" dirty="0" err="1"/>
              <a:t>MoFRR</a:t>
            </a:r>
            <a:r>
              <a:rPr lang="en-US" dirty="0"/>
              <a:t> Patent Application</a:t>
            </a:r>
          </a:p>
          <a:p>
            <a:pPr lvl="1"/>
            <a:r>
              <a:rPr lang="en-US" dirty="0"/>
              <a:t>Filed April 26, 2007</a:t>
            </a:r>
          </a:p>
          <a:p>
            <a:r>
              <a:rPr lang="en-US" dirty="0" err="1"/>
              <a:t>MoFRR</a:t>
            </a:r>
            <a:r>
              <a:rPr lang="en-US" dirty="0"/>
              <a:t> extensions for Ring Topologies</a:t>
            </a:r>
          </a:p>
          <a:p>
            <a:pPr lvl="1"/>
            <a:r>
              <a:rPr lang="en-US" dirty="0"/>
              <a:t>Filed February 12, 2008</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Going Forward</a:t>
            </a:r>
            <a:endParaRPr lang="en-US" dirty="0"/>
          </a:p>
        </p:txBody>
      </p:sp>
      <p:sp>
        <p:nvSpPr>
          <p:cNvPr id="3" name="Content Placeholder 2"/>
          <p:cNvSpPr>
            <a:spLocks noGrp="1"/>
          </p:cNvSpPr>
          <p:nvPr>
            <p:ph idx="1"/>
          </p:nvPr>
        </p:nvSpPr>
        <p:spPr>
          <a:xfrm>
            <a:off x="685800" y="1828800"/>
            <a:ext cx="8153400" cy="4114800"/>
          </a:xfrm>
        </p:spPr>
        <p:txBody>
          <a:bodyPr/>
          <a:lstStyle/>
          <a:p>
            <a:r>
              <a:rPr lang="en-US" dirty="0" smtClean="0"/>
              <a:t>Work is done in RTGWG</a:t>
            </a:r>
          </a:p>
          <a:p>
            <a:r>
              <a:rPr lang="en-US" dirty="0" smtClean="0"/>
              <a:t>Generalize the solution to include mLDP</a:t>
            </a:r>
          </a:p>
          <a:p>
            <a:r>
              <a:rPr lang="en-US" dirty="0" smtClean="0"/>
              <a:t>There are no protocol changes </a:t>
            </a:r>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t>Agenda</a:t>
            </a:r>
          </a:p>
        </p:txBody>
      </p:sp>
      <p:sp>
        <p:nvSpPr>
          <p:cNvPr id="123907" name="Rectangle 3"/>
          <p:cNvSpPr>
            <a:spLocks noGrp="1" noChangeArrowheads="1"/>
          </p:cNvSpPr>
          <p:nvPr>
            <p:ph type="body" idx="1"/>
          </p:nvPr>
        </p:nvSpPr>
        <p:spPr>
          <a:xfrm>
            <a:off x="685800" y="1676400"/>
            <a:ext cx="7772400" cy="4114800"/>
          </a:xfrm>
        </p:spPr>
        <p:txBody>
          <a:bodyPr/>
          <a:lstStyle/>
          <a:p>
            <a:r>
              <a:rPr lang="en-US"/>
              <a:t>Problem Statement</a:t>
            </a:r>
          </a:p>
          <a:p>
            <a:r>
              <a:rPr lang="en-US"/>
              <a:t>Solution Statement</a:t>
            </a:r>
          </a:p>
          <a:p>
            <a:r>
              <a:rPr lang="en-US"/>
              <a:t>Two-Plane Network Design</a:t>
            </a:r>
          </a:p>
          <a:p>
            <a:r>
              <a:rPr lang="en-US"/>
              <a:t>Generalization to Non-ECMP</a:t>
            </a:r>
          </a:p>
          <a:p>
            <a:r>
              <a:rPr lang="en-US" smtClean="0"/>
              <a:t>Failure </a:t>
            </a:r>
            <a:r>
              <a:rPr lang="en-US"/>
              <a:t>Detection</a:t>
            </a:r>
          </a:p>
          <a:p>
            <a:r>
              <a:rPr lang="en-US"/>
              <a:t>IPR Disclosure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n-US" smtClean="0"/>
              <a:t>Problem Statement</a:t>
            </a:r>
            <a:endParaRPr lang="en-US"/>
          </a:p>
        </p:txBody>
      </p:sp>
      <p:sp>
        <p:nvSpPr>
          <p:cNvPr id="156675" name="Rectangle 3"/>
          <p:cNvSpPr>
            <a:spLocks noGrp="1" noChangeArrowheads="1"/>
          </p:cNvSpPr>
          <p:nvPr>
            <p:ph type="body" idx="1"/>
          </p:nvPr>
        </p:nvSpPr>
        <p:spPr/>
        <p:txBody>
          <a:bodyPr/>
          <a:lstStyle/>
          <a:p>
            <a:r>
              <a:rPr lang="en-US" smtClean="0"/>
              <a:t>&lt;50msec upon network outage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6675">
                                            <p:txEl>
                                              <p:pRg st="0" end="0"/>
                                            </p:txEl>
                                          </p:spTgt>
                                        </p:tgtEl>
                                        <p:attrNameLst>
                                          <p:attrName>style.visibility</p:attrName>
                                        </p:attrNameLst>
                                      </p:cBhvr>
                                      <p:to>
                                        <p:strVal val="visible"/>
                                      </p:to>
                                    </p:set>
                                    <p:anim calcmode="lin" valueType="num">
                                      <p:cBhvr additive="base">
                                        <p:cTn id="7" dur="500" fill="hold"/>
                                        <p:tgtEl>
                                          <p:spTgt spid="156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667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a:t>Solution Statement</a:t>
            </a:r>
          </a:p>
        </p:txBody>
      </p:sp>
      <p:sp>
        <p:nvSpPr>
          <p:cNvPr id="135171" name="Rectangle 3"/>
          <p:cNvSpPr>
            <a:spLocks noGrp="1" noChangeArrowheads="1"/>
          </p:cNvSpPr>
          <p:nvPr>
            <p:ph type="body" idx="1"/>
          </p:nvPr>
        </p:nvSpPr>
        <p:spPr>
          <a:xfrm>
            <a:off x="304800" y="1752600"/>
            <a:ext cx="8839200" cy="4114800"/>
          </a:xfrm>
        </p:spPr>
        <p:txBody>
          <a:bodyPr/>
          <a:lstStyle/>
          <a:p>
            <a:pPr>
              <a:lnSpc>
                <a:spcPct val="90000"/>
              </a:lnSpc>
            </a:pPr>
            <a:r>
              <a:rPr lang="en-US" smtClean="0"/>
              <a:t>Fast switch-over on pre-installed </a:t>
            </a:r>
            <a:br>
              <a:rPr lang="en-US" smtClean="0"/>
            </a:br>
            <a:r>
              <a:rPr lang="en-US" smtClean="0"/>
              <a:t>secondary and disjoint path</a:t>
            </a:r>
          </a:p>
          <a:p>
            <a:pPr>
              <a:lnSpc>
                <a:spcPct val="90000"/>
              </a:lnSpc>
            </a:pPr>
            <a:r>
              <a:rPr lang="en-US" smtClean="0"/>
              <a:t>Optimized for simplicity</a:t>
            </a:r>
          </a:p>
          <a:p>
            <a:pPr lvl="1">
              <a:lnSpc>
                <a:spcPct val="90000"/>
              </a:lnSpc>
            </a:pPr>
            <a:r>
              <a:rPr lang="en-US" smtClean="0"/>
              <a:t>Similar trade-off to LFA FRR</a:t>
            </a:r>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mtClean="0"/>
              <a:t>Advantages</a:t>
            </a:r>
            <a:endParaRPr lang="en-US"/>
          </a:p>
        </p:txBody>
      </p:sp>
      <p:sp>
        <p:nvSpPr>
          <p:cNvPr id="3075" name="Rectangle 3"/>
          <p:cNvSpPr>
            <a:spLocks noGrp="1" noChangeArrowheads="1"/>
          </p:cNvSpPr>
          <p:nvPr>
            <p:ph type="body" idx="1"/>
          </p:nvPr>
        </p:nvSpPr>
        <p:spPr>
          <a:xfrm>
            <a:off x="685800" y="1600200"/>
            <a:ext cx="7772400" cy="4114800"/>
          </a:xfrm>
        </p:spPr>
        <p:txBody>
          <a:bodyPr/>
          <a:lstStyle/>
          <a:p>
            <a:pPr>
              <a:lnSpc>
                <a:spcPct val="90000"/>
              </a:lnSpc>
            </a:pPr>
            <a:r>
              <a:rPr lang="en-US" smtClean="0"/>
              <a:t>Incremental deployment at the edge, without core upgrade/specialization</a:t>
            </a:r>
          </a:p>
          <a:p>
            <a:pPr>
              <a:lnSpc>
                <a:spcPct val="90000"/>
              </a:lnSpc>
            </a:pPr>
            <a:r>
              <a:rPr lang="en-US" smtClean="0"/>
              <a:t>No planning for any extra backup bw</a:t>
            </a:r>
          </a:p>
          <a:p>
            <a:pPr>
              <a:lnSpc>
                <a:spcPct val="80000"/>
              </a:lnSpc>
            </a:pPr>
            <a:r>
              <a:rPr lang="en-US" smtClean="0"/>
              <a:t>No dependency on IGP convergence</a:t>
            </a:r>
          </a:p>
          <a:p>
            <a:pPr>
              <a:lnSpc>
                <a:spcPct val="80000"/>
              </a:lnSpc>
            </a:pPr>
            <a:r>
              <a:rPr lang="en-US" smtClean="0"/>
              <a:t>An </a:t>
            </a:r>
            <a:r>
              <a:rPr lang="en-US"/>
              <a:t>alternative to source redundancy, but</a:t>
            </a:r>
          </a:p>
          <a:p>
            <a:pPr lvl="1">
              <a:lnSpc>
                <a:spcPct val="80000"/>
              </a:lnSpc>
            </a:pPr>
            <a:r>
              <a:rPr lang="en-US"/>
              <a:t>Don’t have to provision sources</a:t>
            </a:r>
          </a:p>
          <a:p>
            <a:pPr lvl="1">
              <a:lnSpc>
                <a:spcPct val="80000"/>
              </a:lnSpc>
            </a:pPr>
            <a:r>
              <a:rPr lang="en-US"/>
              <a:t>Don’t have to sync data streams</a:t>
            </a:r>
          </a:p>
          <a:p>
            <a:pPr lvl="1">
              <a:lnSpc>
                <a:spcPct val="80000"/>
              </a:lnSpc>
            </a:pPr>
            <a:r>
              <a:rPr lang="en-US"/>
              <a:t>No duplicate data to multicast </a:t>
            </a:r>
            <a:r>
              <a:rPr lang="en-US" smtClean="0"/>
              <a:t>receivers</a:t>
            </a:r>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mtClean="0"/>
              <a:t>Disadvantages</a:t>
            </a:r>
            <a:endParaRPr lang="en-US"/>
          </a:p>
        </p:txBody>
      </p:sp>
      <p:sp>
        <p:nvSpPr>
          <p:cNvPr id="111619" name="Rectangle 3"/>
          <p:cNvSpPr>
            <a:spLocks noGrp="1" noChangeArrowheads="1"/>
          </p:cNvSpPr>
          <p:nvPr>
            <p:ph type="body" idx="1"/>
          </p:nvPr>
        </p:nvSpPr>
        <p:spPr>
          <a:xfrm>
            <a:off x="457200" y="1752600"/>
            <a:ext cx="8229600" cy="4114800"/>
          </a:xfrm>
        </p:spPr>
        <p:txBody>
          <a:bodyPr/>
          <a:lstStyle/>
          <a:p>
            <a:r>
              <a:rPr lang="en-US" sz="2800" smtClean="0"/>
              <a:t>Topology dependent </a:t>
            </a:r>
          </a:p>
          <a:p>
            <a:pPr lvl="1"/>
            <a:r>
              <a:rPr lang="en-US" sz="2400" smtClean="0"/>
              <a:t>Similar to LFA FRR</a:t>
            </a:r>
          </a:p>
          <a:p>
            <a:pPr lvl="1"/>
            <a:r>
              <a:rPr lang="en-US" sz="2400" smtClean="0"/>
              <a:t>Not </a:t>
            </a:r>
            <a:r>
              <a:rPr lang="en-US" sz="2400"/>
              <a:t>meant to be a generic solution for all topologies. Rather, a simple solution that applies to a frequent network </a:t>
            </a:r>
            <a:r>
              <a:rPr lang="en-US" sz="2400" smtClean="0"/>
              <a:t>design</a:t>
            </a:r>
          </a:p>
          <a:p>
            <a:pPr lvl="1"/>
            <a:r>
              <a:rPr lang="en-US" sz="2400" smtClean="0"/>
              <a:t>Planning tool available to optimize topology for MoFRR</a:t>
            </a:r>
            <a:endParaRPr lang="en-US" sz="2400"/>
          </a:p>
          <a:p>
            <a:r>
              <a:rPr lang="en-US" sz="2800" smtClean="0"/>
              <a:t>Two behaviors</a:t>
            </a:r>
          </a:p>
          <a:p>
            <a:pPr lvl="1"/>
            <a:r>
              <a:rPr lang="en-US" sz="2400" smtClean="0"/>
              <a:t>ECMP and non-ECMP</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a:t>ECMP Example</a:t>
            </a:r>
          </a:p>
        </p:txBody>
      </p:sp>
      <p:grpSp>
        <p:nvGrpSpPr>
          <p:cNvPr id="113688" name="Group 24"/>
          <p:cNvGrpSpPr>
            <a:grpSpLocks/>
          </p:cNvGrpSpPr>
          <p:nvPr/>
        </p:nvGrpSpPr>
        <p:grpSpPr bwMode="auto">
          <a:xfrm>
            <a:off x="4273550" y="1447800"/>
            <a:ext cx="323850" cy="347663"/>
            <a:chOff x="3493" y="1088"/>
            <a:chExt cx="204" cy="219"/>
          </a:xfrm>
        </p:grpSpPr>
        <p:sp>
          <p:nvSpPr>
            <p:cNvPr id="113683" name="Oval 19"/>
            <p:cNvSpPr>
              <a:spLocks noChangeArrowheads="1"/>
            </p:cNvSpPr>
            <p:nvPr/>
          </p:nvSpPr>
          <p:spPr bwMode="auto">
            <a:xfrm>
              <a:off x="3493" y="1105"/>
              <a:ext cx="204" cy="185"/>
            </a:xfrm>
            <a:prstGeom prst="ellipse">
              <a:avLst/>
            </a:prstGeom>
            <a:solidFill>
              <a:srgbClr val="FF9900"/>
            </a:solidFill>
            <a:ln w="9525">
              <a:noFill/>
              <a:round/>
              <a:headEnd/>
              <a:tailEnd/>
            </a:ln>
            <a:effectLst/>
          </p:spPr>
          <p:txBody>
            <a:bodyPr wrap="none" lIns="73025" tIns="36512" rIns="73025" bIns="36512" anchor="ctr"/>
            <a:lstStyle/>
            <a:p>
              <a:endParaRPr lang="en-US"/>
            </a:p>
          </p:txBody>
        </p:sp>
        <p:sp>
          <p:nvSpPr>
            <p:cNvPr id="113684" name="Rectangle 20"/>
            <p:cNvSpPr>
              <a:spLocks noChangeArrowheads="1"/>
            </p:cNvSpPr>
            <p:nvPr/>
          </p:nvSpPr>
          <p:spPr bwMode="auto">
            <a:xfrm>
              <a:off x="3501" y="1088"/>
              <a:ext cx="188" cy="219"/>
            </a:xfrm>
            <a:prstGeom prst="rect">
              <a:avLst/>
            </a:prstGeom>
            <a:noFill/>
            <a:ln w="9525">
              <a:noFill/>
              <a:miter lim="800000"/>
              <a:headEnd/>
              <a:tailEnd/>
            </a:ln>
            <a:effectLst/>
          </p:spPr>
          <p:txBody>
            <a:bodyPr wrap="none" lIns="73025" tIns="36512" rIns="73025" bIns="36512">
              <a:spAutoFit/>
            </a:bodyPr>
            <a:lstStyle/>
            <a:p>
              <a:pPr algn="l">
                <a:spcBef>
                  <a:spcPct val="50000"/>
                </a:spcBef>
              </a:pPr>
              <a:r>
                <a:rPr lang="en-GB" sz="1800" b="1">
                  <a:latin typeface="Arial" charset="0"/>
                </a:rPr>
                <a:t>S</a:t>
              </a:r>
            </a:p>
          </p:txBody>
        </p:sp>
      </p:grpSp>
      <p:grpSp>
        <p:nvGrpSpPr>
          <p:cNvPr id="113685" name="Group 21"/>
          <p:cNvGrpSpPr>
            <a:grpSpLocks/>
          </p:cNvGrpSpPr>
          <p:nvPr/>
        </p:nvGrpSpPr>
        <p:grpSpPr bwMode="auto">
          <a:xfrm>
            <a:off x="4273550" y="4386263"/>
            <a:ext cx="323850" cy="347662"/>
            <a:chOff x="988" y="1313"/>
            <a:chExt cx="204" cy="219"/>
          </a:xfrm>
        </p:grpSpPr>
        <p:sp>
          <p:nvSpPr>
            <p:cNvPr id="113686" name="Oval 22"/>
            <p:cNvSpPr>
              <a:spLocks noChangeArrowheads="1"/>
            </p:cNvSpPr>
            <p:nvPr/>
          </p:nvSpPr>
          <p:spPr bwMode="auto">
            <a:xfrm>
              <a:off x="988" y="1332"/>
              <a:ext cx="204" cy="185"/>
            </a:xfrm>
            <a:prstGeom prst="ellipse">
              <a:avLst/>
            </a:prstGeom>
            <a:solidFill>
              <a:srgbClr val="00AAD6"/>
            </a:solidFill>
            <a:ln w="9525">
              <a:noFill/>
              <a:round/>
              <a:headEnd/>
              <a:tailEnd/>
            </a:ln>
            <a:effectLst/>
          </p:spPr>
          <p:txBody>
            <a:bodyPr wrap="none" lIns="73025" tIns="36512" rIns="73025" bIns="36512" anchor="ctr"/>
            <a:lstStyle/>
            <a:p>
              <a:endParaRPr lang="en-US"/>
            </a:p>
          </p:txBody>
        </p:sp>
        <p:sp>
          <p:nvSpPr>
            <p:cNvPr id="113687" name="Rectangle 23"/>
            <p:cNvSpPr>
              <a:spLocks noChangeArrowheads="1"/>
            </p:cNvSpPr>
            <p:nvPr/>
          </p:nvSpPr>
          <p:spPr bwMode="auto">
            <a:xfrm>
              <a:off x="992" y="1313"/>
              <a:ext cx="196" cy="219"/>
            </a:xfrm>
            <a:prstGeom prst="rect">
              <a:avLst/>
            </a:prstGeom>
            <a:noFill/>
            <a:ln w="9525">
              <a:noFill/>
              <a:miter lim="800000"/>
              <a:headEnd/>
              <a:tailEnd/>
            </a:ln>
            <a:effectLst/>
          </p:spPr>
          <p:txBody>
            <a:bodyPr wrap="none" lIns="73025" tIns="36512" rIns="73025" bIns="36512">
              <a:spAutoFit/>
            </a:bodyPr>
            <a:lstStyle/>
            <a:p>
              <a:pPr algn="l">
                <a:spcBef>
                  <a:spcPct val="50000"/>
                </a:spcBef>
              </a:pPr>
              <a:r>
                <a:rPr lang="en-GB" sz="1800" b="1">
                  <a:latin typeface="Arial" charset="0"/>
                </a:rPr>
                <a:t>R</a:t>
              </a:r>
            </a:p>
          </p:txBody>
        </p:sp>
      </p:grpSp>
      <p:sp>
        <p:nvSpPr>
          <p:cNvPr id="113689" name="Line 25"/>
          <p:cNvSpPr>
            <a:spLocks noChangeShapeType="1"/>
          </p:cNvSpPr>
          <p:nvPr/>
        </p:nvSpPr>
        <p:spPr bwMode="auto">
          <a:xfrm flipV="1">
            <a:off x="3206750" y="2176463"/>
            <a:ext cx="1295400" cy="609600"/>
          </a:xfrm>
          <a:prstGeom prst="line">
            <a:avLst/>
          </a:prstGeom>
          <a:noFill/>
          <a:ln w="19050">
            <a:solidFill>
              <a:schemeClr val="tx1"/>
            </a:solidFill>
            <a:round/>
            <a:headEnd/>
            <a:tailEnd/>
          </a:ln>
          <a:effectLst/>
        </p:spPr>
        <p:txBody>
          <a:bodyPr wrap="none"/>
          <a:lstStyle/>
          <a:p>
            <a:endParaRPr lang="en-US"/>
          </a:p>
        </p:txBody>
      </p:sp>
      <p:sp>
        <p:nvSpPr>
          <p:cNvPr id="113690" name="Line 26"/>
          <p:cNvSpPr>
            <a:spLocks noChangeShapeType="1"/>
          </p:cNvSpPr>
          <p:nvPr/>
        </p:nvSpPr>
        <p:spPr bwMode="auto">
          <a:xfrm>
            <a:off x="4502150" y="2176463"/>
            <a:ext cx="1447800" cy="609600"/>
          </a:xfrm>
          <a:prstGeom prst="line">
            <a:avLst/>
          </a:prstGeom>
          <a:noFill/>
          <a:ln w="19050">
            <a:solidFill>
              <a:schemeClr val="tx1"/>
            </a:solidFill>
            <a:round/>
            <a:headEnd/>
            <a:tailEnd/>
          </a:ln>
          <a:effectLst/>
        </p:spPr>
        <p:txBody>
          <a:bodyPr wrap="none"/>
          <a:lstStyle/>
          <a:p>
            <a:endParaRPr lang="en-US"/>
          </a:p>
        </p:txBody>
      </p:sp>
      <p:sp>
        <p:nvSpPr>
          <p:cNvPr id="113691" name="Line 27"/>
          <p:cNvSpPr>
            <a:spLocks noChangeShapeType="1"/>
          </p:cNvSpPr>
          <p:nvPr/>
        </p:nvSpPr>
        <p:spPr bwMode="auto">
          <a:xfrm>
            <a:off x="3130550" y="3014663"/>
            <a:ext cx="1295400" cy="914400"/>
          </a:xfrm>
          <a:prstGeom prst="line">
            <a:avLst/>
          </a:prstGeom>
          <a:noFill/>
          <a:ln w="19050">
            <a:solidFill>
              <a:schemeClr val="tx1"/>
            </a:solidFill>
            <a:round/>
            <a:headEnd/>
            <a:tailEnd/>
          </a:ln>
          <a:effectLst/>
        </p:spPr>
        <p:txBody>
          <a:bodyPr wrap="none"/>
          <a:lstStyle/>
          <a:p>
            <a:endParaRPr lang="en-US"/>
          </a:p>
        </p:txBody>
      </p:sp>
      <p:sp>
        <p:nvSpPr>
          <p:cNvPr id="113693" name="Line 29"/>
          <p:cNvSpPr>
            <a:spLocks noChangeShapeType="1"/>
          </p:cNvSpPr>
          <p:nvPr/>
        </p:nvSpPr>
        <p:spPr bwMode="auto">
          <a:xfrm flipV="1">
            <a:off x="4502150" y="3014663"/>
            <a:ext cx="1371600" cy="914400"/>
          </a:xfrm>
          <a:prstGeom prst="line">
            <a:avLst/>
          </a:prstGeom>
          <a:noFill/>
          <a:ln w="19050">
            <a:solidFill>
              <a:schemeClr val="tx1"/>
            </a:solidFill>
            <a:round/>
            <a:headEnd/>
            <a:tailEnd/>
          </a:ln>
          <a:effectLst/>
        </p:spPr>
        <p:txBody>
          <a:bodyPr wrap="none"/>
          <a:lstStyle/>
          <a:p>
            <a:endParaRPr lang="en-US"/>
          </a:p>
        </p:txBody>
      </p:sp>
      <p:grpSp>
        <p:nvGrpSpPr>
          <p:cNvPr id="113667" name="Group 3"/>
          <p:cNvGrpSpPr>
            <a:grpSpLocks/>
          </p:cNvGrpSpPr>
          <p:nvPr/>
        </p:nvGrpSpPr>
        <p:grpSpPr bwMode="auto">
          <a:xfrm>
            <a:off x="4121150" y="1871663"/>
            <a:ext cx="658813" cy="414337"/>
            <a:chOff x="2434" y="1380"/>
            <a:chExt cx="415" cy="261"/>
          </a:xfrm>
        </p:grpSpPr>
        <p:pic>
          <p:nvPicPr>
            <p:cNvPr id="113668" name="Picture 4"/>
            <p:cNvPicPr>
              <a:picLocks noChangeArrowheads="1"/>
            </p:cNvPicPr>
            <p:nvPr/>
          </p:nvPicPr>
          <p:blipFill>
            <a:blip r:embed="rId4"/>
            <a:srcRect/>
            <a:stretch>
              <a:fillRect/>
            </a:stretch>
          </p:blipFill>
          <p:spPr bwMode="auto">
            <a:xfrm>
              <a:off x="2434" y="1380"/>
              <a:ext cx="415" cy="261"/>
            </a:xfrm>
            <a:prstGeom prst="rect">
              <a:avLst/>
            </a:prstGeom>
            <a:noFill/>
            <a:ln w="9525">
              <a:noFill/>
              <a:miter lim="800000"/>
              <a:headEnd/>
              <a:tailEnd/>
            </a:ln>
            <a:effectLst/>
          </p:spPr>
        </p:pic>
        <p:sp>
          <p:nvSpPr>
            <p:cNvPr id="113669" name="Rectangle 5"/>
            <p:cNvSpPr>
              <a:spLocks noChangeArrowheads="1"/>
            </p:cNvSpPr>
            <p:nvPr/>
          </p:nvSpPr>
          <p:spPr bwMode="auto">
            <a:xfrm>
              <a:off x="2593" y="1507"/>
              <a:ext cx="81" cy="134"/>
            </a:xfrm>
            <a:prstGeom prst="rect">
              <a:avLst/>
            </a:prstGeom>
            <a:noFill/>
            <a:ln w="9525">
              <a:noFill/>
              <a:miter lim="800000"/>
              <a:headEnd/>
              <a:tailEnd/>
            </a:ln>
            <a:effectLst/>
          </p:spPr>
          <p:txBody>
            <a:bodyPr wrap="none" lIns="0" tIns="0" rIns="0" bIns="0" anchor="ctr" anchorCtr="1">
              <a:spAutoFit/>
            </a:bodyPr>
            <a:lstStyle/>
            <a:p>
              <a:pPr defTabSz="974725">
                <a:spcBef>
                  <a:spcPct val="50000"/>
                </a:spcBef>
              </a:pPr>
              <a:r>
                <a:rPr lang="en-GB" sz="1400" b="1">
                  <a:effectLst>
                    <a:outerShdw blurRad="38100" dist="38100" dir="2700000" algn="tl">
                      <a:srgbClr val="C0C0C0"/>
                    </a:outerShdw>
                  </a:effectLst>
                  <a:latin typeface="Arial" charset="0"/>
                </a:rPr>
                <a:t>A</a:t>
              </a:r>
            </a:p>
          </p:txBody>
        </p:sp>
      </p:grpSp>
      <p:grpSp>
        <p:nvGrpSpPr>
          <p:cNvPr id="113670" name="Group 6"/>
          <p:cNvGrpSpPr>
            <a:grpSpLocks/>
          </p:cNvGrpSpPr>
          <p:nvPr/>
        </p:nvGrpSpPr>
        <p:grpSpPr bwMode="auto">
          <a:xfrm>
            <a:off x="2825750" y="2709863"/>
            <a:ext cx="658813" cy="414337"/>
            <a:chOff x="2434" y="1380"/>
            <a:chExt cx="415" cy="261"/>
          </a:xfrm>
        </p:grpSpPr>
        <p:pic>
          <p:nvPicPr>
            <p:cNvPr id="113671" name="Picture 7"/>
            <p:cNvPicPr>
              <a:picLocks noChangeArrowheads="1"/>
            </p:cNvPicPr>
            <p:nvPr/>
          </p:nvPicPr>
          <p:blipFill>
            <a:blip r:embed="rId4"/>
            <a:srcRect/>
            <a:stretch>
              <a:fillRect/>
            </a:stretch>
          </p:blipFill>
          <p:spPr bwMode="auto">
            <a:xfrm>
              <a:off x="2434" y="1380"/>
              <a:ext cx="415" cy="261"/>
            </a:xfrm>
            <a:prstGeom prst="rect">
              <a:avLst/>
            </a:prstGeom>
            <a:noFill/>
            <a:ln w="9525">
              <a:noFill/>
              <a:miter lim="800000"/>
              <a:headEnd/>
              <a:tailEnd/>
            </a:ln>
            <a:effectLst/>
          </p:spPr>
        </p:pic>
        <p:sp>
          <p:nvSpPr>
            <p:cNvPr id="113672" name="Rectangle 8"/>
            <p:cNvSpPr>
              <a:spLocks noChangeArrowheads="1"/>
            </p:cNvSpPr>
            <p:nvPr/>
          </p:nvSpPr>
          <p:spPr bwMode="auto">
            <a:xfrm>
              <a:off x="2593" y="1507"/>
              <a:ext cx="81" cy="134"/>
            </a:xfrm>
            <a:prstGeom prst="rect">
              <a:avLst/>
            </a:prstGeom>
            <a:noFill/>
            <a:ln w="9525">
              <a:noFill/>
              <a:miter lim="800000"/>
              <a:headEnd/>
              <a:tailEnd/>
            </a:ln>
            <a:effectLst/>
          </p:spPr>
          <p:txBody>
            <a:bodyPr wrap="none" lIns="0" tIns="0" rIns="0" bIns="0" anchor="ctr" anchorCtr="1">
              <a:spAutoFit/>
            </a:bodyPr>
            <a:lstStyle/>
            <a:p>
              <a:pPr defTabSz="974725">
                <a:spcBef>
                  <a:spcPct val="50000"/>
                </a:spcBef>
              </a:pPr>
              <a:r>
                <a:rPr lang="en-GB" sz="1400" b="1">
                  <a:effectLst>
                    <a:outerShdw blurRad="38100" dist="38100" dir="2700000" algn="tl">
                      <a:srgbClr val="C0C0C0"/>
                    </a:outerShdw>
                  </a:effectLst>
                  <a:latin typeface="Arial" charset="0"/>
                </a:rPr>
                <a:t>B</a:t>
              </a:r>
            </a:p>
          </p:txBody>
        </p:sp>
      </p:grpSp>
      <p:grpSp>
        <p:nvGrpSpPr>
          <p:cNvPr id="113673" name="Group 9"/>
          <p:cNvGrpSpPr>
            <a:grpSpLocks/>
          </p:cNvGrpSpPr>
          <p:nvPr/>
        </p:nvGrpSpPr>
        <p:grpSpPr bwMode="auto">
          <a:xfrm>
            <a:off x="5568950" y="2709863"/>
            <a:ext cx="658813" cy="414337"/>
            <a:chOff x="2434" y="1380"/>
            <a:chExt cx="415" cy="261"/>
          </a:xfrm>
        </p:grpSpPr>
        <p:pic>
          <p:nvPicPr>
            <p:cNvPr id="113674" name="Picture 10"/>
            <p:cNvPicPr>
              <a:picLocks noChangeArrowheads="1"/>
            </p:cNvPicPr>
            <p:nvPr/>
          </p:nvPicPr>
          <p:blipFill>
            <a:blip r:embed="rId4"/>
            <a:srcRect/>
            <a:stretch>
              <a:fillRect/>
            </a:stretch>
          </p:blipFill>
          <p:spPr bwMode="auto">
            <a:xfrm>
              <a:off x="2434" y="1380"/>
              <a:ext cx="415" cy="261"/>
            </a:xfrm>
            <a:prstGeom prst="rect">
              <a:avLst/>
            </a:prstGeom>
            <a:noFill/>
            <a:ln w="9525">
              <a:noFill/>
              <a:miter lim="800000"/>
              <a:headEnd/>
              <a:tailEnd/>
            </a:ln>
            <a:effectLst/>
          </p:spPr>
        </p:pic>
        <p:sp>
          <p:nvSpPr>
            <p:cNvPr id="113675" name="Rectangle 11"/>
            <p:cNvSpPr>
              <a:spLocks noChangeArrowheads="1"/>
            </p:cNvSpPr>
            <p:nvPr/>
          </p:nvSpPr>
          <p:spPr bwMode="auto">
            <a:xfrm>
              <a:off x="2593" y="1507"/>
              <a:ext cx="81" cy="134"/>
            </a:xfrm>
            <a:prstGeom prst="rect">
              <a:avLst/>
            </a:prstGeom>
            <a:noFill/>
            <a:ln w="9525">
              <a:noFill/>
              <a:miter lim="800000"/>
              <a:headEnd/>
              <a:tailEnd/>
            </a:ln>
            <a:effectLst/>
          </p:spPr>
          <p:txBody>
            <a:bodyPr wrap="none" lIns="0" tIns="0" rIns="0" bIns="0" anchor="ctr" anchorCtr="1">
              <a:spAutoFit/>
            </a:bodyPr>
            <a:lstStyle/>
            <a:p>
              <a:pPr defTabSz="974725">
                <a:spcBef>
                  <a:spcPct val="50000"/>
                </a:spcBef>
              </a:pPr>
              <a:r>
                <a:rPr lang="en-GB" sz="1400" b="1">
                  <a:effectLst>
                    <a:outerShdw blurRad="38100" dist="38100" dir="2700000" algn="tl">
                      <a:srgbClr val="C0C0C0"/>
                    </a:outerShdw>
                  </a:effectLst>
                  <a:latin typeface="Arial" charset="0"/>
                </a:rPr>
                <a:t>C</a:t>
              </a:r>
            </a:p>
          </p:txBody>
        </p:sp>
      </p:grpSp>
      <p:grpSp>
        <p:nvGrpSpPr>
          <p:cNvPr id="113676" name="Group 12"/>
          <p:cNvGrpSpPr>
            <a:grpSpLocks/>
          </p:cNvGrpSpPr>
          <p:nvPr/>
        </p:nvGrpSpPr>
        <p:grpSpPr bwMode="auto">
          <a:xfrm>
            <a:off x="4121150" y="3852863"/>
            <a:ext cx="658813" cy="414337"/>
            <a:chOff x="2434" y="1380"/>
            <a:chExt cx="415" cy="261"/>
          </a:xfrm>
        </p:grpSpPr>
        <p:pic>
          <p:nvPicPr>
            <p:cNvPr id="113677" name="Picture 13"/>
            <p:cNvPicPr>
              <a:picLocks noChangeArrowheads="1"/>
            </p:cNvPicPr>
            <p:nvPr/>
          </p:nvPicPr>
          <p:blipFill>
            <a:blip r:embed="rId4"/>
            <a:srcRect/>
            <a:stretch>
              <a:fillRect/>
            </a:stretch>
          </p:blipFill>
          <p:spPr bwMode="auto">
            <a:xfrm>
              <a:off x="2434" y="1380"/>
              <a:ext cx="415" cy="261"/>
            </a:xfrm>
            <a:prstGeom prst="rect">
              <a:avLst/>
            </a:prstGeom>
            <a:noFill/>
            <a:ln w="9525">
              <a:noFill/>
              <a:miter lim="800000"/>
              <a:headEnd/>
              <a:tailEnd/>
            </a:ln>
            <a:effectLst/>
          </p:spPr>
        </p:pic>
        <p:sp>
          <p:nvSpPr>
            <p:cNvPr id="113678" name="Rectangle 14"/>
            <p:cNvSpPr>
              <a:spLocks noChangeArrowheads="1"/>
            </p:cNvSpPr>
            <p:nvPr/>
          </p:nvSpPr>
          <p:spPr bwMode="auto">
            <a:xfrm>
              <a:off x="2593" y="1507"/>
              <a:ext cx="81" cy="134"/>
            </a:xfrm>
            <a:prstGeom prst="rect">
              <a:avLst/>
            </a:prstGeom>
            <a:noFill/>
            <a:ln w="9525">
              <a:noFill/>
              <a:miter lim="800000"/>
              <a:headEnd/>
              <a:tailEnd/>
            </a:ln>
            <a:effectLst/>
          </p:spPr>
          <p:txBody>
            <a:bodyPr wrap="none" lIns="0" tIns="0" rIns="0" bIns="0" anchor="ctr" anchorCtr="1">
              <a:spAutoFit/>
            </a:bodyPr>
            <a:lstStyle/>
            <a:p>
              <a:pPr defTabSz="974725">
                <a:spcBef>
                  <a:spcPct val="50000"/>
                </a:spcBef>
              </a:pPr>
              <a:r>
                <a:rPr lang="en-GB" sz="1400" b="1">
                  <a:effectLst>
                    <a:outerShdw blurRad="38100" dist="38100" dir="2700000" algn="tl">
                      <a:srgbClr val="C0C0C0"/>
                    </a:outerShdw>
                  </a:effectLst>
                  <a:latin typeface="Arial" charset="0"/>
                </a:rPr>
                <a:t>D</a:t>
              </a:r>
            </a:p>
          </p:txBody>
        </p:sp>
      </p:grpSp>
      <p:grpSp>
        <p:nvGrpSpPr>
          <p:cNvPr id="113718" name="Group 54"/>
          <p:cNvGrpSpPr>
            <a:grpSpLocks/>
          </p:cNvGrpSpPr>
          <p:nvPr/>
        </p:nvGrpSpPr>
        <p:grpSpPr bwMode="auto">
          <a:xfrm>
            <a:off x="4425950" y="2405063"/>
            <a:ext cx="1066800" cy="1295400"/>
            <a:chOff x="2784" y="1749"/>
            <a:chExt cx="672" cy="816"/>
          </a:xfrm>
        </p:grpSpPr>
        <p:sp>
          <p:nvSpPr>
            <p:cNvPr id="113694" name="Freeform 30"/>
            <p:cNvSpPr>
              <a:spLocks/>
            </p:cNvSpPr>
            <p:nvPr/>
          </p:nvSpPr>
          <p:spPr bwMode="auto">
            <a:xfrm>
              <a:off x="2784" y="1749"/>
              <a:ext cx="672" cy="816"/>
            </a:xfrm>
            <a:custGeom>
              <a:avLst/>
              <a:gdLst/>
              <a:ahLst/>
              <a:cxnLst>
                <a:cxn ang="0">
                  <a:pos x="96" y="1152"/>
                </a:cxn>
                <a:cxn ang="0">
                  <a:pos x="1056" y="432"/>
                </a:cxn>
                <a:cxn ang="0">
                  <a:pos x="0" y="0"/>
                </a:cxn>
              </a:cxnLst>
              <a:rect l="0" t="0" r="r" b="b"/>
              <a:pathLst>
                <a:path w="1056" h="1152">
                  <a:moveTo>
                    <a:pt x="96" y="1152"/>
                  </a:moveTo>
                  <a:lnTo>
                    <a:pt x="1056" y="432"/>
                  </a:lnTo>
                  <a:lnTo>
                    <a:pt x="0" y="0"/>
                  </a:lnTo>
                </a:path>
              </a:pathLst>
            </a:custGeom>
            <a:noFill/>
            <a:ln w="38100" cap="flat" cmpd="sng">
              <a:solidFill>
                <a:srgbClr val="3366FF"/>
              </a:solidFill>
              <a:prstDash val="solid"/>
              <a:round/>
              <a:headEnd type="none" w="med" len="med"/>
              <a:tailEnd type="triangle" w="med" len="med"/>
            </a:ln>
            <a:effectLst/>
          </p:spPr>
          <p:txBody>
            <a:bodyPr wrap="none"/>
            <a:lstStyle/>
            <a:p>
              <a:endParaRPr lang="en-US"/>
            </a:p>
          </p:txBody>
        </p:sp>
        <p:sp>
          <p:nvSpPr>
            <p:cNvPr id="113695" name="Text Box 31"/>
            <p:cNvSpPr txBox="1">
              <a:spLocks noChangeArrowheads="1"/>
            </p:cNvSpPr>
            <p:nvPr/>
          </p:nvSpPr>
          <p:spPr bwMode="auto">
            <a:xfrm>
              <a:off x="2996" y="1941"/>
              <a:ext cx="317" cy="288"/>
            </a:xfrm>
            <a:prstGeom prst="rect">
              <a:avLst/>
            </a:prstGeom>
            <a:noFill/>
            <a:ln w="9525">
              <a:noFill/>
              <a:miter lim="800000"/>
              <a:headEnd/>
              <a:tailEnd/>
            </a:ln>
            <a:effectLst/>
          </p:spPr>
          <p:txBody>
            <a:bodyPr wrap="none">
              <a:spAutoFit/>
            </a:bodyPr>
            <a:lstStyle/>
            <a:p>
              <a:pPr algn="l"/>
              <a:r>
                <a:rPr lang="en-US" sz="1200">
                  <a:solidFill>
                    <a:schemeClr val="accent2"/>
                  </a:solidFill>
                  <a:latin typeface="Comic Sans MS" pitchFamily="66" charset="0"/>
                </a:rPr>
                <a:t>join </a:t>
              </a:r>
            </a:p>
            <a:p>
              <a:pPr algn="l"/>
              <a:r>
                <a:rPr lang="en-US" sz="1200">
                  <a:solidFill>
                    <a:schemeClr val="accent2"/>
                  </a:solidFill>
                  <a:latin typeface="Comic Sans MS" pitchFamily="66" charset="0"/>
                </a:rPr>
                <a:t>path</a:t>
              </a:r>
            </a:p>
          </p:txBody>
        </p:sp>
      </p:grpSp>
      <p:grpSp>
        <p:nvGrpSpPr>
          <p:cNvPr id="113720" name="Group 56"/>
          <p:cNvGrpSpPr>
            <a:grpSpLocks/>
          </p:cNvGrpSpPr>
          <p:nvPr/>
        </p:nvGrpSpPr>
        <p:grpSpPr bwMode="auto">
          <a:xfrm>
            <a:off x="4806950" y="2024063"/>
            <a:ext cx="2162175" cy="2057400"/>
            <a:chOff x="3024" y="1509"/>
            <a:chExt cx="1362" cy="1296"/>
          </a:xfrm>
        </p:grpSpPr>
        <p:sp>
          <p:nvSpPr>
            <p:cNvPr id="113696" name="Freeform 32"/>
            <p:cNvSpPr>
              <a:spLocks/>
            </p:cNvSpPr>
            <p:nvPr/>
          </p:nvSpPr>
          <p:spPr bwMode="auto">
            <a:xfrm>
              <a:off x="3024" y="1509"/>
              <a:ext cx="1152" cy="1296"/>
            </a:xfrm>
            <a:custGeom>
              <a:avLst/>
              <a:gdLst/>
              <a:ahLst/>
              <a:cxnLst>
                <a:cxn ang="0">
                  <a:pos x="96" y="1152"/>
                </a:cxn>
                <a:cxn ang="0">
                  <a:pos x="1056" y="432"/>
                </a:cxn>
                <a:cxn ang="0">
                  <a:pos x="0" y="0"/>
                </a:cxn>
              </a:cxnLst>
              <a:rect l="0" t="0" r="r" b="b"/>
              <a:pathLst>
                <a:path w="1056" h="1152">
                  <a:moveTo>
                    <a:pt x="96" y="1152"/>
                  </a:moveTo>
                  <a:lnTo>
                    <a:pt x="1056" y="432"/>
                  </a:lnTo>
                  <a:lnTo>
                    <a:pt x="0" y="0"/>
                  </a:lnTo>
                </a:path>
              </a:pathLst>
            </a:custGeom>
            <a:noFill/>
            <a:ln w="38100" cap="flat" cmpd="sng">
              <a:solidFill>
                <a:srgbClr val="009900"/>
              </a:solidFill>
              <a:prstDash val="solid"/>
              <a:round/>
              <a:headEnd type="triangle" w="med" len="med"/>
              <a:tailEnd type="none" w="med" len="med"/>
            </a:ln>
            <a:effectLst/>
          </p:spPr>
          <p:txBody>
            <a:bodyPr wrap="none"/>
            <a:lstStyle/>
            <a:p>
              <a:endParaRPr lang="en-US"/>
            </a:p>
          </p:txBody>
        </p:sp>
        <p:sp>
          <p:nvSpPr>
            <p:cNvPr id="113697" name="Text Box 33"/>
            <p:cNvSpPr txBox="1">
              <a:spLocks noChangeArrowheads="1"/>
            </p:cNvSpPr>
            <p:nvPr/>
          </p:nvSpPr>
          <p:spPr bwMode="auto">
            <a:xfrm>
              <a:off x="3840" y="1668"/>
              <a:ext cx="546" cy="173"/>
            </a:xfrm>
            <a:prstGeom prst="rect">
              <a:avLst/>
            </a:prstGeom>
            <a:noFill/>
            <a:ln w="9525">
              <a:noFill/>
              <a:miter lim="800000"/>
              <a:headEnd/>
              <a:tailEnd/>
            </a:ln>
            <a:effectLst/>
          </p:spPr>
          <p:txBody>
            <a:bodyPr wrap="none">
              <a:spAutoFit/>
            </a:bodyPr>
            <a:lstStyle/>
            <a:p>
              <a:pPr algn="l"/>
              <a:r>
                <a:rPr lang="en-US" sz="1200">
                  <a:solidFill>
                    <a:srgbClr val="009900"/>
                  </a:solidFill>
                  <a:latin typeface="Comic Sans MS" pitchFamily="66" charset="0"/>
                </a:rPr>
                <a:t>data path</a:t>
              </a:r>
            </a:p>
          </p:txBody>
        </p:sp>
      </p:grpSp>
      <p:grpSp>
        <p:nvGrpSpPr>
          <p:cNvPr id="113719" name="Group 55"/>
          <p:cNvGrpSpPr>
            <a:grpSpLocks/>
          </p:cNvGrpSpPr>
          <p:nvPr/>
        </p:nvGrpSpPr>
        <p:grpSpPr bwMode="auto">
          <a:xfrm>
            <a:off x="3511550" y="2405063"/>
            <a:ext cx="838200" cy="1295400"/>
            <a:chOff x="2208" y="1749"/>
            <a:chExt cx="528" cy="816"/>
          </a:xfrm>
        </p:grpSpPr>
        <p:sp>
          <p:nvSpPr>
            <p:cNvPr id="113699" name="Freeform 35"/>
            <p:cNvSpPr>
              <a:spLocks/>
            </p:cNvSpPr>
            <p:nvPr/>
          </p:nvSpPr>
          <p:spPr bwMode="auto">
            <a:xfrm>
              <a:off x="2208" y="1749"/>
              <a:ext cx="528" cy="816"/>
            </a:xfrm>
            <a:custGeom>
              <a:avLst/>
              <a:gdLst/>
              <a:ahLst/>
              <a:cxnLst>
                <a:cxn ang="0">
                  <a:pos x="528" y="816"/>
                </a:cxn>
                <a:cxn ang="0">
                  <a:pos x="0" y="336"/>
                </a:cxn>
                <a:cxn ang="0">
                  <a:pos x="528" y="0"/>
                </a:cxn>
              </a:cxnLst>
              <a:rect l="0" t="0" r="r" b="b"/>
              <a:pathLst>
                <a:path w="528" h="816">
                  <a:moveTo>
                    <a:pt x="528" y="816"/>
                  </a:moveTo>
                  <a:lnTo>
                    <a:pt x="0" y="336"/>
                  </a:lnTo>
                  <a:lnTo>
                    <a:pt x="528" y="0"/>
                  </a:lnTo>
                </a:path>
              </a:pathLst>
            </a:custGeom>
            <a:noFill/>
            <a:ln w="38100" cap="flat" cmpd="sng">
              <a:solidFill>
                <a:srgbClr val="3366FF"/>
              </a:solidFill>
              <a:prstDash val="sysDot"/>
              <a:round/>
              <a:headEnd type="none" w="med" len="med"/>
              <a:tailEnd type="triangle" w="med" len="med"/>
            </a:ln>
            <a:effectLst/>
          </p:spPr>
          <p:txBody>
            <a:bodyPr wrap="none"/>
            <a:lstStyle/>
            <a:p>
              <a:endParaRPr lang="en-US"/>
            </a:p>
          </p:txBody>
        </p:sp>
        <p:sp>
          <p:nvSpPr>
            <p:cNvPr id="113700" name="Text Box 36"/>
            <p:cNvSpPr txBox="1">
              <a:spLocks noChangeArrowheads="1"/>
            </p:cNvSpPr>
            <p:nvPr/>
          </p:nvSpPr>
          <p:spPr bwMode="auto">
            <a:xfrm>
              <a:off x="2324" y="1941"/>
              <a:ext cx="317" cy="288"/>
            </a:xfrm>
            <a:prstGeom prst="rect">
              <a:avLst/>
            </a:prstGeom>
            <a:noFill/>
            <a:ln w="9525">
              <a:noFill/>
              <a:miter lim="800000"/>
              <a:headEnd/>
              <a:tailEnd/>
            </a:ln>
            <a:effectLst/>
          </p:spPr>
          <p:txBody>
            <a:bodyPr wrap="none">
              <a:spAutoFit/>
            </a:bodyPr>
            <a:lstStyle/>
            <a:p>
              <a:pPr algn="l"/>
              <a:r>
                <a:rPr lang="en-US" sz="1200">
                  <a:solidFill>
                    <a:srgbClr val="3366FF"/>
                  </a:solidFill>
                  <a:latin typeface="Comic Sans MS" pitchFamily="66" charset="0"/>
                </a:rPr>
                <a:t>alt </a:t>
              </a:r>
            </a:p>
            <a:p>
              <a:pPr algn="l"/>
              <a:r>
                <a:rPr lang="en-US" sz="1200">
                  <a:solidFill>
                    <a:srgbClr val="3366FF"/>
                  </a:solidFill>
                  <a:latin typeface="Comic Sans MS" pitchFamily="66" charset="0"/>
                </a:rPr>
                <a:t>path</a:t>
              </a:r>
            </a:p>
          </p:txBody>
        </p:sp>
      </p:grpSp>
      <p:grpSp>
        <p:nvGrpSpPr>
          <p:cNvPr id="113721" name="Group 57"/>
          <p:cNvGrpSpPr>
            <a:grpSpLocks/>
          </p:cNvGrpSpPr>
          <p:nvPr/>
        </p:nvGrpSpPr>
        <p:grpSpPr bwMode="auto">
          <a:xfrm>
            <a:off x="2216150" y="2100263"/>
            <a:ext cx="1828800" cy="2057400"/>
            <a:chOff x="1392" y="1557"/>
            <a:chExt cx="1152" cy="1296"/>
          </a:xfrm>
        </p:grpSpPr>
        <p:sp>
          <p:nvSpPr>
            <p:cNvPr id="113701" name="Freeform 37"/>
            <p:cNvSpPr>
              <a:spLocks/>
            </p:cNvSpPr>
            <p:nvPr/>
          </p:nvSpPr>
          <p:spPr bwMode="auto">
            <a:xfrm flipH="1">
              <a:off x="1392" y="1557"/>
              <a:ext cx="1152" cy="1296"/>
            </a:xfrm>
            <a:custGeom>
              <a:avLst/>
              <a:gdLst/>
              <a:ahLst/>
              <a:cxnLst>
                <a:cxn ang="0">
                  <a:pos x="96" y="1152"/>
                </a:cxn>
                <a:cxn ang="0">
                  <a:pos x="1056" y="432"/>
                </a:cxn>
                <a:cxn ang="0">
                  <a:pos x="0" y="0"/>
                </a:cxn>
              </a:cxnLst>
              <a:rect l="0" t="0" r="r" b="b"/>
              <a:pathLst>
                <a:path w="1056" h="1152">
                  <a:moveTo>
                    <a:pt x="96" y="1152"/>
                  </a:moveTo>
                  <a:lnTo>
                    <a:pt x="1056" y="432"/>
                  </a:lnTo>
                  <a:lnTo>
                    <a:pt x="0" y="0"/>
                  </a:lnTo>
                </a:path>
              </a:pathLst>
            </a:custGeom>
            <a:noFill/>
            <a:ln w="38100" cap="flat" cmpd="sng">
              <a:solidFill>
                <a:srgbClr val="009900"/>
              </a:solidFill>
              <a:prstDash val="sysDot"/>
              <a:round/>
              <a:headEnd type="triangle" w="med" len="med"/>
              <a:tailEnd type="none" w="med" len="med"/>
            </a:ln>
            <a:effectLst/>
          </p:spPr>
          <p:txBody>
            <a:bodyPr wrap="none"/>
            <a:lstStyle/>
            <a:p>
              <a:endParaRPr lang="en-US"/>
            </a:p>
          </p:txBody>
        </p:sp>
        <p:sp>
          <p:nvSpPr>
            <p:cNvPr id="113702" name="Text Box 38"/>
            <p:cNvSpPr txBox="1">
              <a:spLocks noChangeArrowheads="1"/>
            </p:cNvSpPr>
            <p:nvPr/>
          </p:nvSpPr>
          <p:spPr bwMode="auto">
            <a:xfrm>
              <a:off x="1392" y="1605"/>
              <a:ext cx="695" cy="173"/>
            </a:xfrm>
            <a:prstGeom prst="rect">
              <a:avLst/>
            </a:prstGeom>
            <a:noFill/>
            <a:ln w="9525">
              <a:noFill/>
              <a:miter lim="800000"/>
              <a:headEnd/>
              <a:tailEnd/>
            </a:ln>
            <a:effectLst/>
          </p:spPr>
          <p:txBody>
            <a:bodyPr wrap="none">
              <a:spAutoFit/>
            </a:bodyPr>
            <a:lstStyle/>
            <a:p>
              <a:pPr algn="l"/>
              <a:r>
                <a:rPr lang="en-US" sz="1200">
                  <a:solidFill>
                    <a:srgbClr val="009900"/>
                  </a:solidFill>
                  <a:latin typeface="Comic Sans MS" pitchFamily="66" charset="0"/>
                </a:rPr>
                <a:t>alt data path</a:t>
              </a:r>
            </a:p>
          </p:txBody>
        </p:sp>
      </p:grpSp>
      <p:grpSp>
        <p:nvGrpSpPr>
          <p:cNvPr id="113723" name="Group 59"/>
          <p:cNvGrpSpPr>
            <a:grpSpLocks/>
          </p:cNvGrpSpPr>
          <p:nvPr/>
        </p:nvGrpSpPr>
        <p:grpSpPr bwMode="auto">
          <a:xfrm>
            <a:off x="1911350" y="3438525"/>
            <a:ext cx="1676400" cy="1069975"/>
            <a:chOff x="1200" y="2400"/>
            <a:chExt cx="1056" cy="674"/>
          </a:xfrm>
        </p:grpSpPr>
        <p:sp>
          <p:nvSpPr>
            <p:cNvPr id="113705" name="Line 41"/>
            <p:cNvSpPr>
              <a:spLocks noChangeShapeType="1"/>
            </p:cNvSpPr>
            <p:nvPr/>
          </p:nvSpPr>
          <p:spPr bwMode="auto">
            <a:xfrm flipH="1">
              <a:off x="1680" y="2400"/>
              <a:ext cx="576" cy="480"/>
            </a:xfrm>
            <a:prstGeom prst="line">
              <a:avLst/>
            </a:prstGeom>
            <a:noFill/>
            <a:ln w="9525">
              <a:solidFill>
                <a:schemeClr val="tx1"/>
              </a:solidFill>
              <a:round/>
              <a:headEnd type="triangle" w="med" len="med"/>
              <a:tailEnd/>
            </a:ln>
            <a:effectLst/>
          </p:spPr>
          <p:txBody>
            <a:bodyPr wrap="none"/>
            <a:lstStyle/>
            <a:p>
              <a:endParaRPr lang="en-US"/>
            </a:p>
          </p:txBody>
        </p:sp>
        <p:sp>
          <p:nvSpPr>
            <p:cNvPr id="113707" name="Text Box 43"/>
            <p:cNvSpPr txBox="1">
              <a:spLocks noChangeArrowheads="1"/>
            </p:cNvSpPr>
            <p:nvPr/>
          </p:nvSpPr>
          <p:spPr bwMode="auto">
            <a:xfrm>
              <a:off x="1200" y="2901"/>
              <a:ext cx="923" cy="173"/>
            </a:xfrm>
            <a:prstGeom prst="rect">
              <a:avLst/>
            </a:prstGeom>
            <a:noFill/>
            <a:ln w="9525">
              <a:noFill/>
              <a:miter lim="800000"/>
              <a:headEnd/>
              <a:tailEnd/>
            </a:ln>
            <a:effectLst/>
          </p:spPr>
          <p:txBody>
            <a:bodyPr wrap="none">
              <a:spAutoFit/>
            </a:bodyPr>
            <a:lstStyle/>
            <a:p>
              <a:pPr algn="l"/>
              <a:r>
                <a:rPr lang="en-US" sz="1200">
                  <a:latin typeface="Comic Sans MS" pitchFamily="66" charset="0"/>
                </a:rPr>
                <a:t>wasted bandwidth</a:t>
              </a:r>
            </a:p>
          </p:txBody>
        </p:sp>
      </p:grpSp>
      <p:grpSp>
        <p:nvGrpSpPr>
          <p:cNvPr id="113722" name="Group 58"/>
          <p:cNvGrpSpPr>
            <a:grpSpLocks/>
          </p:cNvGrpSpPr>
          <p:nvPr/>
        </p:nvGrpSpPr>
        <p:grpSpPr bwMode="auto">
          <a:xfrm>
            <a:off x="1225550" y="1566863"/>
            <a:ext cx="2209800" cy="685800"/>
            <a:chOff x="768" y="1221"/>
            <a:chExt cx="1392" cy="432"/>
          </a:xfrm>
        </p:grpSpPr>
        <p:sp>
          <p:nvSpPr>
            <p:cNvPr id="113708" name="Line 44"/>
            <p:cNvSpPr>
              <a:spLocks noChangeShapeType="1"/>
            </p:cNvSpPr>
            <p:nvPr/>
          </p:nvSpPr>
          <p:spPr bwMode="auto">
            <a:xfrm>
              <a:off x="1296" y="1413"/>
              <a:ext cx="864" cy="240"/>
            </a:xfrm>
            <a:prstGeom prst="line">
              <a:avLst/>
            </a:prstGeom>
            <a:noFill/>
            <a:ln w="9525">
              <a:solidFill>
                <a:schemeClr val="tx1"/>
              </a:solidFill>
              <a:round/>
              <a:headEnd/>
              <a:tailEnd type="triangle" w="med" len="med"/>
            </a:ln>
            <a:effectLst/>
          </p:spPr>
          <p:txBody>
            <a:bodyPr wrap="none"/>
            <a:lstStyle/>
            <a:p>
              <a:endParaRPr lang="en-US"/>
            </a:p>
          </p:txBody>
        </p:sp>
        <p:sp>
          <p:nvSpPr>
            <p:cNvPr id="113709" name="Text Box 45"/>
            <p:cNvSpPr txBox="1">
              <a:spLocks noChangeArrowheads="1"/>
            </p:cNvSpPr>
            <p:nvPr/>
          </p:nvSpPr>
          <p:spPr bwMode="auto">
            <a:xfrm>
              <a:off x="768" y="1221"/>
              <a:ext cx="923" cy="173"/>
            </a:xfrm>
            <a:prstGeom prst="rect">
              <a:avLst/>
            </a:prstGeom>
            <a:noFill/>
            <a:ln w="9525">
              <a:noFill/>
              <a:miter lim="800000"/>
              <a:headEnd/>
              <a:tailEnd/>
            </a:ln>
            <a:effectLst/>
          </p:spPr>
          <p:txBody>
            <a:bodyPr wrap="none">
              <a:spAutoFit/>
            </a:bodyPr>
            <a:lstStyle/>
            <a:p>
              <a:pPr algn="l"/>
              <a:r>
                <a:rPr lang="en-US" sz="1200">
                  <a:latin typeface="Comic Sans MS" pitchFamily="66" charset="0"/>
                </a:rPr>
                <a:t>wasted bandwidth</a:t>
              </a:r>
            </a:p>
          </p:txBody>
        </p:sp>
      </p:grpSp>
      <p:grpSp>
        <p:nvGrpSpPr>
          <p:cNvPr id="113710" name="Group 46"/>
          <p:cNvGrpSpPr>
            <a:grpSpLocks/>
          </p:cNvGrpSpPr>
          <p:nvPr/>
        </p:nvGrpSpPr>
        <p:grpSpPr bwMode="auto">
          <a:xfrm>
            <a:off x="2444750" y="2749550"/>
            <a:ext cx="323850" cy="347663"/>
            <a:chOff x="988" y="1313"/>
            <a:chExt cx="204" cy="219"/>
          </a:xfrm>
        </p:grpSpPr>
        <p:sp>
          <p:nvSpPr>
            <p:cNvPr id="113711" name="Oval 47"/>
            <p:cNvSpPr>
              <a:spLocks noChangeArrowheads="1"/>
            </p:cNvSpPr>
            <p:nvPr/>
          </p:nvSpPr>
          <p:spPr bwMode="auto">
            <a:xfrm>
              <a:off x="988" y="1332"/>
              <a:ext cx="204" cy="185"/>
            </a:xfrm>
            <a:prstGeom prst="ellipse">
              <a:avLst/>
            </a:prstGeom>
            <a:solidFill>
              <a:srgbClr val="00AAD6"/>
            </a:solidFill>
            <a:ln w="9525">
              <a:noFill/>
              <a:round/>
              <a:headEnd/>
              <a:tailEnd/>
            </a:ln>
            <a:effectLst/>
          </p:spPr>
          <p:txBody>
            <a:bodyPr wrap="none" lIns="73025" tIns="36512" rIns="73025" bIns="36512" anchor="ctr"/>
            <a:lstStyle/>
            <a:p>
              <a:endParaRPr lang="en-US"/>
            </a:p>
          </p:txBody>
        </p:sp>
        <p:sp>
          <p:nvSpPr>
            <p:cNvPr id="113712" name="Rectangle 48"/>
            <p:cNvSpPr>
              <a:spLocks noChangeArrowheads="1"/>
            </p:cNvSpPr>
            <p:nvPr/>
          </p:nvSpPr>
          <p:spPr bwMode="auto">
            <a:xfrm>
              <a:off x="992" y="1313"/>
              <a:ext cx="196" cy="219"/>
            </a:xfrm>
            <a:prstGeom prst="rect">
              <a:avLst/>
            </a:prstGeom>
            <a:noFill/>
            <a:ln w="9525">
              <a:noFill/>
              <a:miter lim="800000"/>
              <a:headEnd/>
              <a:tailEnd/>
            </a:ln>
            <a:effectLst/>
          </p:spPr>
          <p:txBody>
            <a:bodyPr wrap="none" lIns="73025" tIns="36512" rIns="73025" bIns="36512">
              <a:spAutoFit/>
            </a:bodyPr>
            <a:lstStyle/>
            <a:p>
              <a:pPr algn="l">
                <a:spcBef>
                  <a:spcPct val="50000"/>
                </a:spcBef>
              </a:pPr>
              <a:r>
                <a:rPr lang="en-GB" sz="1800" b="1">
                  <a:latin typeface="Arial" charset="0"/>
                </a:rPr>
                <a:t>R</a:t>
              </a:r>
            </a:p>
          </p:txBody>
        </p:sp>
      </p:grpSp>
      <p:sp>
        <p:nvSpPr>
          <p:cNvPr id="113713" name="Text Box 49"/>
          <p:cNvSpPr txBox="1">
            <a:spLocks noChangeArrowheads="1"/>
          </p:cNvSpPr>
          <p:nvPr/>
        </p:nvSpPr>
        <p:spPr bwMode="auto">
          <a:xfrm>
            <a:off x="920750" y="1566863"/>
            <a:ext cx="415925" cy="274637"/>
          </a:xfrm>
          <a:prstGeom prst="rect">
            <a:avLst/>
          </a:prstGeom>
          <a:noFill/>
          <a:ln w="9525">
            <a:noFill/>
            <a:miter lim="800000"/>
            <a:headEnd/>
            <a:tailEnd/>
          </a:ln>
          <a:effectLst/>
        </p:spPr>
        <p:txBody>
          <a:bodyPr wrap="none">
            <a:spAutoFit/>
          </a:bodyPr>
          <a:lstStyle/>
          <a:p>
            <a:pPr algn="l"/>
            <a:r>
              <a:rPr lang="en-US" sz="1200" u="sng">
                <a:latin typeface="Comic Sans MS" pitchFamily="66" charset="0"/>
              </a:rPr>
              <a:t>not</a:t>
            </a:r>
          </a:p>
        </p:txBody>
      </p:sp>
      <p:sp>
        <p:nvSpPr>
          <p:cNvPr id="113714" name="Text Box 50"/>
          <p:cNvSpPr txBox="1">
            <a:spLocks noChangeArrowheads="1"/>
          </p:cNvSpPr>
          <p:nvPr/>
        </p:nvSpPr>
        <p:spPr bwMode="auto">
          <a:xfrm>
            <a:off x="3303588" y="4765675"/>
            <a:ext cx="3402012" cy="1187450"/>
          </a:xfrm>
          <a:prstGeom prst="rect">
            <a:avLst/>
          </a:prstGeom>
          <a:noFill/>
          <a:ln w="9525">
            <a:noFill/>
            <a:miter lim="800000"/>
            <a:headEnd/>
            <a:tailEnd/>
          </a:ln>
          <a:effectLst/>
        </p:spPr>
        <p:txBody>
          <a:bodyPr wrap="none">
            <a:spAutoFit/>
          </a:bodyPr>
          <a:lstStyle/>
          <a:p>
            <a:pPr marL="457200" indent="-457200" algn="l"/>
            <a:r>
              <a:rPr lang="en-US" sz="1200">
                <a:latin typeface="Comic Sans MS" pitchFamily="66" charset="0"/>
              </a:rPr>
              <a:t>1) D has ECMP path {BA, CA} to S</a:t>
            </a:r>
          </a:p>
          <a:p>
            <a:pPr marL="457200" indent="-457200" algn="l"/>
            <a:r>
              <a:rPr lang="en-US" sz="1200">
                <a:latin typeface="Comic Sans MS" pitchFamily="66" charset="0"/>
              </a:rPr>
              <a:t>2) D sends join on RPF path through C</a:t>
            </a:r>
          </a:p>
          <a:p>
            <a:pPr marL="457200" indent="-457200" algn="l"/>
            <a:r>
              <a:rPr lang="en-US" sz="1200">
                <a:latin typeface="Comic Sans MS" pitchFamily="66" charset="0"/>
              </a:rPr>
              <a:t>3) D can send alternate-join on BA path</a:t>
            </a:r>
          </a:p>
          <a:p>
            <a:pPr marL="457200" indent="-457200" algn="l"/>
            <a:r>
              <a:rPr lang="en-US" sz="1200">
                <a:latin typeface="Comic Sans MS" pitchFamily="66" charset="0"/>
              </a:rPr>
              <a:t>4) A has 2 oifs leading to a single receiver</a:t>
            </a:r>
          </a:p>
          <a:p>
            <a:pPr marL="457200" indent="-457200" algn="l"/>
            <a:r>
              <a:rPr lang="en-US" sz="1200">
                <a:latin typeface="Comic Sans MS" pitchFamily="66" charset="0"/>
              </a:rPr>
              <a:t>5) When RPF path is up, duplicates come to D</a:t>
            </a:r>
          </a:p>
          <a:p>
            <a:pPr marL="457200" indent="-457200" algn="l"/>
            <a:r>
              <a:rPr lang="en-US" sz="1200">
                <a:latin typeface="Comic Sans MS" pitchFamily="66" charset="0"/>
              </a:rPr>
              <a:t>6) But D RPF fails on packets from B</a:t>
            </a:r>
          </a:p>
        </p:txBody>
      </p:sp>
      <p:sp>
        <p:nvSpPr>
          <p:cNvPr id="113715" name="Text Box 51"/>
          <p:cNvSpPr txBox="1">
            <a:spLocks noChangeArrowheads="1"/>
          </p:cNvSpPr>
          <p:nvPr/>
        </p:nvSpPr>
        <p:spPr bwMode="auto">
          <a:xfrm>
            <a:off x="82550" y="3255963"/>
            <a:ext cx="2389188" cy="639762"/>
          </a:xfrm>
          <a:prstGeom prst="rect">
            <a:avLst/>
          </a:prstGeom>
          <a:noFill/>
          <a:ln w="9525">
            <a:noFill/>
            <a:miter lim="800000"/>
            <a:headEnd/>
            <a:tailEnd/>
          </a:ln>
          <a:effectLst/>
        </p:spPr>
        <p:txBody>
          <a:bodyPr wrap="none">
            <a:spAutoFit/>
          </a:bodyPr>
          <a:lstStyle/>
          <a:p>
            <a:pPr marL="457200" indent="-457200" algn="l"/>
            <a:r>
              <a:rPr lang="en-US" sz="1200">
                <a:latin typeface="Comic Sans MS" pitchFamily="66" charset="0"/>
              </a:rPr>
              <a:t>7) If upstream of D there are </a:t>
            </a:r>
          </a:p>
          <a:p>
            <a:pPr marL="457200" indent="-457200" algn="l"/>
            <a:r>
              <a:rPr lang="en-US" sz="1200">
                <a:latin typeface="Comic Sans MS" pitchFamily="66" charset="0"/>
              </a:rPr>
              <a:t>    receivers, bandwidth is only </a:t>
            </a:r>
          </a:p>
          <a:p>
            <a:pPr marL="457200" indent="-457200" algn="l"/>
            <a:r>
              <a:rPr lang="en-US" sz="1200">
                <a:latin typeface="Comic Sans MS" pitchFamily="66" charset="0"/>
              </a:rPr>
              <a:t>    wasted from that point to D</a:t>
            </a:r>
          </a:p>
        </p:txBody>
      </p:sp>
      <p:sp>
        <p:nvSpPr>
          <p:cNvPr id="113726" name="AutoShape 62"/>
          <p:cNvSpPr>
            <a:spLocks noChangeArrowheads="1"/>
          </p:cNvSpPr>
          <p:nvPr/>
        </p:nvSpPr>
        <p:spPr bwMode="auto">
          <a:xfrm>
            <a:off x="3863975" y="4152900"/>
            <a:ext cx="228600" cy="228600"/>
          </a:xfrm>
          <a:custGeom>
            <a:avLst/>
            <a:gdLst>
              <a:gd name="G0" fmla="+- 6480 0 0"/>
              <a:gd name="G1" fmla="+- 8640 0 0"/>
              <a:gd name="G2" fmla="+- 4320 0 0"/>
              <a:gd name="G3" fmla="+- 21600 0 6480"/>
              <a:gd name="G4" fmla="+- 21600 0 8640"/>
              <a:gd name="G5" fmla="+- 21600 0 4320"/>
              <a:gd name="G6" fmla="+- 6480 0 10800"/>
              <a:gd name="G7" fmla="+- 8640 0 10800"/>
              <a:gd name="G8" fmla="*/ G7 4320 G6"/>
              <a:gd name="G9" fmla="+- 21600 0 G8"/>
              <a:gd name="T0" fmla="*/ G8 w 21600"/>
              <a:gd name="T1" fmla="*/ G1 h 21600"/>
              <a:gd name="T2" fmla="*/ G9 w 21600"/>
              <a:gd name="T3" fmla="*/ G4 h 21600"/>
            </a:gdLst>
            <a:ahLst/>
            <a:cxnLst>
              <a:cxn ang="0">
                <a:pos x="r" y="vc"/>
              </a:cxn>
              <a:cxn ang="5400000">
                <a:pos x="hc" y="b"/>
              </a:cxn>
              <a:cxn ang="10800000">
                <a:pos x="l" y="vc"/>
              </a:cxn>
              <a:cxn ang="16200000">
                <a:pos x="hc" y="t"/>
              </a:cxn>
            </a:cxnLst>
            <a:rect l="T0" t="T1" r="T2" b="T3"/>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rgbClr val="FF0000"/>
          </a:solidFill>
          <a:ln w="9525">
            <a:solidFill>
              <a:srgbClr val="FF0000"/>
            </a:solidFill>
            <a:miter lim="800000"/>
            <a:headEnd/>
            <a:tailEnd/>
          </a:ln>
          <a:effectLst/>
        </p:spPr>
        <p:txBody>
          <a:bodyPr wrap="none" anchor="ctr"/>
          <a:lstStyle/>
          <a:p>
            <a:endParaRPr lang="en-US"/>
          </a:p>
        </p:txBody>
      </p:sp>
      <p:sp>
        <p:nvSpPr>
          <p:cNvPr id="113727" name="AutoShape 63"/>
          <p:cNvSpPr>
            <a:spLocks noChangeArrowheads="1"/>
          </p:cNvSpPr>
          <p:nvPr/>
        </p:nvSpPr>
        <p:spPr bwMode="auto">
          <a:xfrm>
            <a:off x="5035550" y="3370263"/>
            <a:ext cx="228600" cy="228600"/>
          </a:xfrm>
          <a:custGeom>
            <a:avLst/>
            <a:gdLst>
              <a:gd name="G0" fmla="+- 6480 0 0"/>
              <a:gd name="G1" fmla="+- 8640 0 0"/>
              <a:gd name="G2" fmla="+- 4320 0 0"/>
              <a:gd name="G3" fmla="+- 21600 0 6480"/>
              <a:gd name="G4" fmla="+- 21600 0 8640"/>
              <a:gd name="G5" fmla="+- 21600 0 4320"/>
              <a:gd name="G6" fmla="+- 6480 0 10800"/>
              <a:gd name="G7" fmla="+- 8640 0 10800"/>
              <a:gd name="G8" fmla="*/ G7 4320 G6"/>
              <a:gd name="G9" fmla="+- 21600 0 G8"/>
              <a:gd name="T0" fmla="*/ G8 w 21600"/>
              <a:gd name="T1" fmla="*/ G1 h 21600"/>
              <a:gd name="T2" fmla="*/ G9 w 21600"/>
              <a:gd name="T3" fmla="*/ G4 h 21600"/>
            </a:gdLst>
            <a:ahLst/>
            <a:cxnLst>
              <a:cxn ang="0">
                <a:pos x="r" y="vc"/>
              </a:cxn>
              <a:cxn ang="5400000">
                <a:pos x="hc" y="b"/>
              </a:cxn>
              <a:cxn ang="10800000">
                <a:pos x="l" y="vc"/>
              </a:cxn>
              <a:cxn ang="16200000">
                <a:pos x="hc" y="t"/>
              </a:cxn>
            </a:cxnLst>
            <a:rect l="T0" t="T1" r="T2" b="T3"/>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rgbClr val="FF0000"/>
          </a:solidFill>
          <a:ln w="9525">
            <a:solidFill>
              <a:srgbClr val="FF0000"/>
            </a:solidFill>
            <a:miter lim="800000"/>
            <a:headEnd/>
            <a:tailEnd/>
          </a:ln>
          <a:effectLst/>
        </p:spPr>
        <p:txBody>
          <a:bodyPr wrap="none" anchor="ctr"/>
          <a:lstStyle/>
          <a:p>
            <a:endParaRPr lang="en-US"/>
          </a:p>
        </p:txBody>
      </p:sp>
      <p:sp>
        <p:nvSpPr>
          <p:cNvPr id="113729" name="Oval 65"/>
          <p:cNvSpPr>
            <a:spLocks noChangeArrowheads="1"/>
          </p:cNvSpPr>
          <p:nvPr/>
        </p:nvSpPr>
        <p:spPr bwMode="auto">
          <a:xfrm>
            <a:off x="3868738" y="4152900"/>
            <a:ext cx="228600" cy="228600"/>
          </a:xfrm>
          <a:prstGeom prst="ellipse">
            <a:avLst/>
          </a:prstGeom>
          <a:solidFill>
            <a:schemeClr val="bg1"/>
          </a:solidFill>
          <a:ln w="9525">
            <a:solidFill>
              <a:schemeClr val="bg1"/>
            </a:solidFill>
            <a:round/>
            <a:headEnd/>
            <a:tailEnd/>
          </a:ln>
          <a:effectLst/>
        </p:spPr>
        <p:txBody>
          <a:bodyPr wrap="none" anchor="ctr"/>
          <a:lstStyle/>
          <a:p>
            <a:endParaRPr lang="en-US"/>
          </a:p>
        </p:txBody>
      </p:sp>
      <p:sp>
        <p:nvSpPr>
          <p:cNvPr id="113731" name="Text Box 67"/>
          <p:cNvSpPr txBox="1">
            <a:spLocks noChangeArrowheads="1"/>
          </p:cNvSpPr>
          <p:nvPr/>
        </p:nvSpPr>
        <p:spPr bwMode="auto">
          <a:xfrm>
            <a:off x="5721350" y="3590925"/>
            <a:ext cx="3194050" cy="822325"/>
          </a:xfrm>
          <a:prstGeom prst="rect">
            <a:avLst/>
          </a:prstGeom>
          <a:noFill/>
          <a:ln w="9525">
            <a:noFill/>
            <a:miter lim="800000"/>
            <a:headEnd/>
            <a:tailEnd/>
          </a:ln>
          <a:effectLst/>
        </p:spPr>
        <p:txBody>
          <a:bodyPr wrap="none">
            <a:spAutoFit/>
          </a:bodyPr>
          <a:lstStyle/>
          <a:p>
            <a:pPr marL="457200" indent="-457200" algn="l"/>
            <a:r>
              <a:rPr lang="en-US" sz="1200">
                <a:latin typeface="Comic Sans MS" pitchFamily="66" charset="0"/>
              </a:rPr>
              <a:t>8) When C fails or DC link fails, D makes </a:t>
            </a:r>
          </a:p>
          <a:p>
            <a:pPr marL="457200" indent="-457200" algn="l"/>
            <a:r>
              <a:rPr lang="en-US" sz="1200">
                <a:latin typeface="Comic Sans MS" pitchFamily="66" charset="0"/>
              </a:rPr>
              <a:t>     local decision to accept packets from B</a:t>
            </a:r>
          </a:p>
          <a:p>
            <a:pPr marL="457200" indent="-457200" algn="l"/>
            <a:r>
              <a:rPr lang="en-US" sz="1200">
                <a:latin typeface="Comic Sans MS" pitchFamily="66" charset="0"/>
              </a:rPr>
              <a:t>9) Eventually unicast routing says B is new</a:t>
            </a:r>
          </a:p>
          <a:p>
            <a:pPr marL="457200" indent="-457200" algn="l"/>
            <a:r>
              <a:rPr lang="en-US" sz="1200">
                <a:latin typeface="Comic Sans MS" pitchFamily="66" charset="0"/>
              </a:rPr>
              <a:t>     RPF path</a:t>
            </a:r>
          </a:p>
        </p:txBody>
      </p:sp>
      <p:sp>
        <p:nvSpPr>
          <p:cNvPr id="113744" name="Line 80"/>
          <p:cNvSpPr>
            <a:spLocks noChangeShapeType="1"/>
          </p:cNvSpPr>
          <p:nvPr/>
        </p:nvSpPr>
        <p:spPr bwMode="auto">
          <a:xfrm flipV="1">
            <a:off x="98425" y="5257800"/>
            <a:ext cx="533400" cy="0"/>
          </a:xfrm>
          <a:prstGeom prst="line">
            <a:avLst/>
          </a:prstGeom>
          <a:noFill/>
          <a:ln w="38100">
            <a:solidFill>
              <a:srgbClr val="3366FF"/>
            </a:solidFill>
            <a:round/>
            <a:headEnd/>
            <a:tailEnd type="triangle" w="med" len="med"/>
          </a:ln>
          <a:effectLst/>
        </p:spPr>
        <p:txBody>
          <a:bodyPr wrap="none"/>
          <a:lstStyle/>
          <a:p>
            <a:endParaRPr lang="en-US"/>
          </a:p>
        </p:txBody>
      </p:sp>
      <p:sp>
        <p:nvSpPr>
          <p:cNvPr id="113745" name="Line 81"/>
          <p:cNvSpPr>
            <a:spLocks noChangeShapeType="1"/>
          </p:cNvSpPr>
          <p:nvPr/>
        </p:nvSpPr>
        <p:spPr bwMode="auto">
          <a:xfrm flipV="1">
            <a:off x="98425" y="5562600"/>
            <a:ext cx="533400" cy="0"/>
          </a:xfrm>
          <a:prstGeom prst="line">
            <a:avLst/>
          </a:prstGeom>
          <a:noFill/>
          <a:ln w="38100">
            <a:solidFill>
              <a:srgbClr val="3366FF"/>
            </a:solidFill>
            <a:prstDash val="sysDot"/>
            <a:round/>
            <a:headEnd/>
            <a:tailEnd type="triangle" w="med" len="med"/>
          </a:ln>
          <a:effectLst/>
        </p:spPr>
        <p:txBody>
          <a:bodyPr wrap="none"/>
          <a:lstStyle/>
          <a:p>
            <a:endParaRPr lang="en-US"/>
          </a:p>
        </p:txBody>
      </p:sp>
      <p:sp>
        <p:nvSpPr>
          <p:cNvPr id="113746" name="Text Box 82"/>
          <p:cNvSpPr txBox="1">
            <a:spLocks noChangeArrowheads="1"/>
          </p:cNvSpPr>
          <p:nvPr/>
        </p:nvSpPr>
        <p:spPr bwMode="auto">
          <a:xfrm>
            <a:off x="631825" y="5105400"/>
            <a:ext cx="1516063" cy="274638"/>
          </a:xfrm>
          <a:prstGeom prst="rect">
            <a:avLst/>
          </a:prstGeom>
          <a:noFill/>
          <a:ln w="9525">
            <a:noFill/>
            <a:miter lim="800000"/>
            <a:headEnd/>
            <a:tailEnd/>
          </a:ln>
          <a:effectLst/>
        </p:spPr>
        <p:txBody>
          <a:bodyPr wrap="none">
            <a:spAutoFit/>
          </a:bodyPr>
          <a:lstStyle/>
          <a:p>
            <a:pPr algn="l"/>
            <a:r>
              <a:rPr lang="en-US" sz="1200">
                <a:solidFill>
                  <a:srgbClr val="3366FF"/>
                </a:solidFill>
                <a:latin typeface="Comic Sans MS" pitchFamily="66" charset="0"/>
              </a:rPr>
              <a:t>rpf path (RPF join)</a:t>
            </a:r>
          </a:p>
        </p:txBody>
      </p:sp>
      <p:sp>
        <p:nvSpPr>
          <p:cNvPr id="113747" name="Text Box 83"/>
          <p:cNvSpPr txBox="1">
            <a:spLocks noChangeArrowheads="1"/>
          </p:cNvSpPr>
          <p:nvPr/>
        </p:nvSpPr>
        <p:spPr bwMode="auto">
          <a:xfrm>
            <a:off x="655638" y="5410200"/>
            <a:ext cx="1938337" cy="274638"/>
          </a:xfrm>
          <a:prstGeom prst="rect">
            <a:avLst/>
          </a:prstGeom>
          <a:noFill/>
          <a:ln w="9525">
            <a:noFill/>
            <a:miter lim="800000"/>
            <a:headEnd/>
            <a:tailEnd/>
          </a:ln>
          <a:effectLst/>
        </p:spPr>
        <p:txBody>
          <a:bodyPr wrap="none">
            <a:spAutoFit/>
          </a:bodyPr>
          <a:lstStyle/>
          <a:p>
            <a:pPr algn="l"/>
            <a:r>
              <a:rPr lang="en-US" sz="1200">
                <a:solidFill>
                  <a:srgbClr val="3366FF"/>
                </a:solidFill>
                <a:latin typeface="Comic Sans MS" pitchFamily="66" charset="0"/>
              </a:rPr>
              <a:t>alt join (sent on non-rpf)</a:t>
            </a:r>
          </a:p>
        </p:txBody>
      </p:sp>
      <p:sp>
        <p:nvSpPr>
          <p:cNvPr id="113748" name="Line 84"/>
          <p:cNvSpPr>
            <a:spLocks noChangeShapeType="1"/>
          </p:cNvSpPr>
          <p:nvPr/>
        </p:nvSpPr>
        <p:spPr bwMode="auto">
          <a:xfrm flipV="1">
            <a:off x="76200" y="4953000"/>
            <a:ext cx="533400" cy="0"/>
          </a:xfrm>
          <a:prstGeom prst="line">
            <a:avLst/>
          </a:prstGeom>
          <a:noFill/>
          <a:ln w="38100">
            <a:solidFill>
              <a:srgbClr val="009900"/>
            </a:solidFill>
            <a:prstDash val="sysDot"/>
            <a:round/>
            <a:headEnd/>
            <a:tailEnd type="triangle" w="med" len="med"/>
          </a:ln>
          <a:effectLst/>
        </p:spPr>
        <p:txBody>
          <a:bodyPr wrap="none"/>
          <a:lstStyle/>
          <a:p>
            <a:endParaRPr lang="en-US"/>
          </a:p>
        </p:txBody>
      </p:sp>
      <p:sp>
        <p:nvSpPr>
          <p:cNvPr id="113749" name="Text Box 85"/>
          <p:cNvSpPr txBox="1">
            <a:spLocks noChangeArrowheads="1"/>
          </p:cNvSpPr>
          <p:nvPr/>
        </p:nvSpPr>
        <p:spPr bwMode="auto">
          <a:xfrm>
            <a:off x="631825" y="4800600"/>
            <a:ext cx="1273175" cy="274638"/>
          </a:xfrm>
          <a:prstGeom prst="rect">
            <a:avLst/>
          </a:prstGeom>
          <a:noFill/>
          <a:ln w="9525">
            <a:noFill/>
            <a:miter lim="800000"/>
            <a:headEnd/>
            <a:tailEnd/>
          </a:ln>
          <a:effectLst/>
        </p:spPr>
        <p:txBody>
          <a:bodyPr wrap="none">
            <a:spAutoFit/>
          </a:bodyPr>
          <a:lstStyle/>
          <a:p>
            <a:pPr algn="l"/>
            <a:r>
              <a:rPr lang="en-US" sz="1200">
                <a:solidFill>
                  <a:srgbClr val="009900"/>
                </a:solidFill>
                <a:latin typeface="Comic Sans MS" pitchFamily="66" charset="0"/>
              </a:rPr>
              <a:t>redundant path</a:t>
            </a:r>
          </a:p>
        </p:txBody>
      </p:sp>
      <p:sp>
        <p:nvSpPr>
          <p:cNvPr id="113752" name="AutoShape 88"/>
          <p:cNvSpPr>
            <a:spLocks noChangeArrowheads="1"/>
          </p:cNvSpPr>
          <p:nvPr/>
        </p:nvSpPr>
        <p:spPr bwMode="auto">
          <a:xfrm>
            <a:off x="76200" y="5753100"/>
            <a:ext cx="228600" cy="228600"/>
          </a:xfrm>
          <a:custGeom>
            <a:avLst/>
            <a:gdLst>
              <a:gd name="G0" fmla="+- 6480 0 0"/>
              <a:gd name="G1" fmla="+- 8640 0 0"/>
              <a:gd name="G2" fmla="+- 4320 0 0"/>
              <a:gd name="G3" fmla="+- 21600 0 6480"/>
              <a:gd name="G4" fmla="+- 21600 0 8640"/>
              <a:gd name="G5" fmla="+- 21600 0 4320"/>
              <a:gd name="G6" fmla="+- 6480 0 10800"/>
              <a:gd name="G7" fmla="+- 8640 0 10800"/>
              <a:gd name="G8" fmla="*/ G7 4320 G6"/>
              <a:gd name="G9" fmla="+- 21600 0 G8"/>
              <a:gd name="T0" fmla="*/ G8 w 21600"/>
              <a:gd name="T1" fmla="*/ G1 h 21600"/>
              <a:gd name="T2" fmla="*/ G9 w 21600"/>
              <a:gd name="T3" fmla="*/ G4 h 21600"/>
            </a:gdLst>
            <a:ahLst/>
            <a:cxnLst>
              <a:cxn ang="0">
                <a:pos x="r" y="vc"/>
              </a:cxn>
              <a:cxn ang="5400000">
                <a:pos x="hc" y="b"/>
              </a:cxn>
              <a:cxn ang="10800000">
                <a:pos x="l" y="vc"/>
              </a:cxn>
              <a:cxn ang="16200000">
                <a:pos x="hc" y="t"/>
              </a:cxn>
            </a:cxnLst>
            <a:rect l="T0" t="T1" r="T2" b="T3"/>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rgbClr val="FF0000"/>
          </a:solidFill>
          <a:ln w="9525">
            <a:solidFill>
              <a:srgbClr val="FF0000"/>
            </a:solidFill>
            <a:miter lim="800000"/>
            <a:headEnd/>
            <a:tailEnd/>
          </a:ln>
          <a:effectLst/>
        </p:spPr>
        <p:txBody>
          <a:bodyPr wrap="none" anchor="ctr"/>
          <a:lstStyle/>
          <a:p>
            <a:endParaRPr lang="en-US"/>
          </a:p>
        </p:txBody>
      </p:sp>
      <p:sp>
        <p:nvSpPr>
          <p:cNvPr id="113753" name="Text Box 89"/>
          <p:cNvSpPr txBox="1">
            <a:spLocks noChangeArrowheads="1"/>
          </p:cNvSpPr>
          <p:nvPr/>
        </p:nvSpPr>
        <p:spPr bwMode="auto">
          <a:xfrm>
            <a:off x="277813" y="5715000"/>
            <a:ext cx="2709862" cy="274638"/>
          </a:xfrm>
          <a:prstGeom prst="rect">
            <a:avLst/>
          </a:prstGeom>
          <a:noFill/>
          <a:ln w="9525">
            <a:noFill/>
            <a:miter lim="800000"/>
            <a:headEnd/>
            <a:tailEnd/>
          </a:ln>
          <a:effectLst/>
        </p:spPr>
        <p:txBody>
          <a:bodyPr wrap="none">
            <a:spAutoFit/>
          </a:bodyPr>
          <a:lstStyle/>
          <a:p>
            <a:pPr algn="l"/>
            <a:r>
              <a:rPr lang="en-US" sz="1200">
                <a:latin typeface="Comic Sans MS" pitchFamily="66" charset="0"/>
              </a:rPr>
              <a:t>link down or RPF-failed packet drop</a:t>
            </a:r>
          </a:p>
        </p:txBody>
      </p:sp>
      <p:sp>
        <p:nvSpPr>
          <p:cNvPr id="113754" name="Line 90"/>
          <p:cNvSpPr>
            <a:spLocks noChangeShapeType="1"/>
          </p:cNvSpPr>
          <p:nvPr/>
        </p:nvSpPr>
        <p:spPr bwMode="auto">
          <a:xfrm flipV="1">
            <a:off x="123825" y="4648200"/>
            <a:ext cx="533400" cy="0"/>
          </a:xfrm>
          <a:prstGeom prst="line">
            <a:avLst/>
          </a:prstGeom>
          <a:noFill/>
          <a:ln w="38100">
            <a:solidFill>
              <a:srgbClr val="009900"/>
            </a:solidFill>
            <a:round/>
            <a:headEnd/>
            <a:tailEnd type="triangle" w="med" len="med"/>
          </a:ln>
          <a:effectLst/>
        </p:spPr>
        <p:txBody>
          <a:bodyPr wrap="none"/>
          <a:lstStyle/>
          <a:p>
            <a:endParaRPr lang="en-US"/>
          </a:p>
        </p:txBody>
      </p:sp>
      <p:sp>
        <p:nvSpPr>
          <p:cNvPr id="113755" name="Text Box 91"/>
          <p:cNvSpPr txBox="1">
            <a:spLocks noChangeArrowheads="1"/>
          </p:cNvSpPr>
          <p:nvPr/>
        </p:nvSpPr>
        <p:spPr bwMode="auto">
          <a:xfrm>
            <a:off x="657225" y="4495800"/>
            <a:ext cx="866775" cy="274638"/>
          </a:xfrm>
          <a:prstGeom prst="rect">
            <a:avLst/>
          </a:prstGeom>
          <a:noFill/>
          <a:ln w="9525">
            <a:noFill/>
            <a:miter lim="800000"/>
            <a:headEnd/>
            <a:tailEnd/>
          </a:ln>
          <a:effectLst/>
        </p:spPr>
        <p:txBody>
          <a:bodyPr wrap="none">
            <a:spAutoFit/>
          </a:bodyPr>
          <a:lstStyle/>
          <a:p>
            <a:pPr algn="l"/>
            <a:r>
              <a:rPr lang="en-US" sz="1200">
                <a:solidFill>
                  <a:srgbClr val="009900"/>
                </a:solidFill>
                <a:latin typeface="Comic Sans MS" pitchFamily="66" charset="0"/>
              </a:rPr>
              <a:t>data path</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714"/>
                                        </p:tgtEl>
                                        <p:attrNameLst>
                                          <p:attrName>style.visibility</p:attrName>
                                        </p:attrNameLst>
                                      </p:cBhvr>
                                      <p:to>
                                        <p:strVal val="visible"/>
                                      </p:to>
                                    </p:set>
                                    <p:anim calcmode="lin" valueType="num">
                                      <p:cBhvr additive="base">
                                        <p:cTn id="7" dur="500" fill="hold"/>
                                        <p:tgtEl>
                                          <p:spTgt spid="113714"/>
                                        </p:tgtEl>
                                        <p:attrNameLst>
                                          <p:attrName>ppt_x</p:attrName>
                                        </p:attrNameLst>
                                      </p:cBhvr>
                                      <p:tavLst>
                                        <p:tav tm="0">
                                          <p:val>
                                            <p:strVal val="0-#ppt_w/2"/>
                                          </p:val>
                                        </p:tav>
                                        <p:tav tm="100000">
                                          <p:val>
                                            <p:strVal val="#ppt_x"/>
                                          </p:val>
                                        </p:tav>
                                      </p:tavLst>
                                    </p:anim>
                                    <p:anim calcmode="lin" valueType="num">
                                      <p:cBhvr additive="base">
                                        <p:cTn id="8" dur="500" fill="hold"/>
                                        <p:tgtEl>
                                          <p:spTgt spid="1137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13718"/>
                                        </p:tgtEl>
                                        <p:attrNameLst>
                                          <p:attrName>style.visibility</p:attrName>
                                        </p:attrNameLst>
                                      </p:cBhvr>
                                      <p:to>
                                        <p:strVal val="visible"/>
                                      </p:to>
                                    </p:set>
                                    <p:anim calcmode="lin" valueType="num">
                                      <p:cBhvr additive="base">
                                        <p:cTn id="13" dur="500" fill="hold"/>
                                        <p:tgtEl>
                                          <p:spTgt spid="113718"/>
                                        </p:tgtEl>
                                        <p:attrNameLst>
                                          <p:attrName>ppt_x</p:attrName>
                                        </p:attrNameLst>
                                      </p:cBhvr>
                                      <p:tavLst>
                                        <p:tav tm="0">
                                          <p:val>
                                            <p:strVal val="0-#ppt_w/2"/>
                                          </p:val>
                                        </p:tav>
                                        <p:tav tm="100000">
                                          <p:val>
                                            <p:strVal val="#ppt_x"/>
                                          </p:val>
                                        </p:tav>
                                      </p:tavLst>
                                    </p:anim>
                                    <p:anim calcmode="lin" valueType="num">
                                      <p:cBhvr additive="base">
                                        <p:cTn id="14" dur="500" fill="hold"/>
                                        <p:tgtEl>
                                          <p:spTgt spid="1137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13720"/>
                                        </p:tgtEl>
                                        <p:attrNameLst>
                                          <p:attrName>style.visibility</p:attrName>
                                        </p:attrNameLst>
                                      </p:cBhvr>
                                      <p:to>
                                        <p:strVal val="visible"/>
                                      </p:to>
                                    </p:set>
                                    <p:anim calcmode="lin" valueType="num">
                                      <p:cBhvr additive="base">
                                        <p:cTn id="19" dur="500" fill="hold"/>
                                        <p:tgtEl>
                                          <p:spTgt spid="113720"/>
                                        </p:tgtEl>
                                        <p:attrNameLst>
                                          <p:attrName>ppt_x</p:attrName>
                                        </p:attrNameLst>
                                      </p:cBhvr>
                                      <p:tavLst>
                                        <p:tav tm="0">
                                          <p:val>
                                            <p:strVal val="0-#ppt_w/2"/>
                                          </p:val>
                                        </p:tav>
                                        <p:tav tm="100000">
                                          <p:val>
                                            <p:strVal val="#ppt_x"/>
                                          </p:val>
                                        </p:tav>
                                      </p:tavLst>
                                    </p:anim>
                                    <p:anim calcmode="lin" valueType="num">
                                      <p:cBhvr additive="base">
                                        <p:cTn id="20" dur="500" fill="hold"/>
                                        <p:tgtEl>
                                          <p:spTgt spid="1137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13719"/>
                                        </p:tgtEl>
                                        <p:attrNameLst>
                                          <p:attrName>style.visibility</p:attrName>
                                        </p:attrNameLst>
                                      </p:cBhvr>
                                      <p:to>
                                        <p:strVal val="visible"/>
                                      </p:to>
                                    </p:set>
                                    <p:anim calcmode="lin" valueType="num">
                                      <p:cBhvr additive="base">
                                        <p:cTn id="25" dur="500" fill="hold"/>
                                        <p:tgtEl>
                                          <p:spTgt spid="113719"/>
                                        </p:tgtEl>
                                        <p:attrNameLst>
                                          <p:attrName>ppt_x</p:attrName>
                                        </p:attrNameLst>
                                      </p:cBhvr>
                                      <p:tavLst>
                                        <p:tav tm="0">
                                          <p:val>
                                            <p:strVal val="0-#ppt_w/2"/>
                                          </p:val>
                                        </p:tav>
                                        <p:tav tm="100000">
                                          <p:val>
                                            <p:strVal val="#ppt_x"/>
                                          </p:val>
                                        </p:tav>
                                      </p:tavLst>
                                    </p:anim>
                                    <p:anim calcmode="lin" valueType="num">
                                      <p:cBhvr additive="base">
                                        <p:cTn id="26" dur="500" fill="hold"/>
                                        <p:tgtEl>
                                          <p:spTgt spid="11371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13721"/>
                                        </p:tgtEl>
                                        <p:attrNameLst>
                                          <p:attrName>style.visibility</p:attrName>
                                        </p:attrNameLst>
                                      </p:cBhvr>
                                      <p:to>
                                        <p:strVal val="visible"/>
                                      </p:to>
                                    </p:set>
                                    <p:anim calcmode="lin" valueType="num">
                                      <p:cBhvr additive="base">
                                        <p:cTn id="31" dur="500" fill="hold"/>
                                        <p:tgtEl>
                                          <p:spTgt spid="113721"/>
                                        </p:tgtEl>
                                        <p:attrNameLst>
                                          <p:attrName>ppt_x</p:attrName>
                                        </p:attrNameLst>
                                      </p:cBhvr>
                                      <p:tavLst>
                                        <p:tav tm="0">
                                          <p:val>
                                            <p:strVal val="0-#ppt_w/2"/>
                                          </p:val>
                                        </p:tav>
                                        <p:tav tm="100000">
                                          <p:val>
                                            <p:strVal val="#ppt_x"/>
                                          </p:val>
                                        </p:tav>
                                      </p:tavLst>
                                    </p:anim>
                                    <p:anim calcmode="lin" valueType="num">
                                      <p:cBhvr additive="base">
                                        <p:cTn id="32" dur="500" fill="hold"/>
                                        <p:tgtEl>
                                          <p:spTgt spid="11372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13726"/>
                                        </p:tgtEl>
                                        <p:attrNameLst>
                                          <p:attrName>style.visibility</p:attrName>
                                        </p:attrNameLst>
                                      </p:cBhvr>
                                      <p:to>
                                        <p:strVal val="visible"/>
                                      </p:to>
                                    </p:set>
                                    <p:anim calcmode="lin" valueType="num">
                                      <p:cBhvr additive="base">
                                        <p:cTn id="37" dur="500" fill="hold"/>
                                        <p:tgtEl>
                                          <p:spTgt spid="113726"/>
                                        </p:tgtEl>
                                        <p:attrNameLst>
                                          <p:attrName>ppt_x</p:attrName>
                                        </p:attrNameLst>
                                      </p:cBhvr>
                                      <p:tavLst>
                                        <p:tav tm="0">
                                          <p:val>
                                            <p:strVal val="0-#ppt_w/2"/>
                                          </p:val>
                                        </p:tav>
                                        <p:tav tm="100000">
                                          <p:val>
                                            <p:strVal val="#ppt_x"/>
                                          </p:val>
                                        </p:tav>
                                      </p:tavLst>
                                    </p:anim>
                                    <p:anim calcmode="lin" valueType="num">
                                      <p:cBhvr additive="base">
                                        <p:cTn id="38" dur="500" fill="hold"/>
                                        <p:tgtEl>
                                          <p:spTgt spid="11372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13723"/>
                                        </p:tgtEl>
                                        <p:attrNameLst>
                                          <p:attrName>style.visibility</p:attrName>
                                        </p:attrNameLst>
                                      </p:cBhvr>
                                      <p:to>
                                        <p:strVal val="visible"/>
                                      </p:to>
                                    </p:set>
                                    <p:anim calcmode="lin" valueType="num">
                                      <p:cBhvr additive="base">
                                        <p:cTn id="43" dur="500" fill="hold"/>
                                        <p:tgtEl>
                                          <p:spTgt spid="113723"/>
                                        </p:tgtEl>
                                        <p:attrNameLst>
                                          <p:attrName>ppt_x</p:attrName>
                                        </p:attrNameLst>
                                      </p:cBhvr>
                                      <p:tavLst>
                                        <p:tav tm="0">
                                          <p:val>
                                            <p:strVal val="0-#ppt_w/2"/>
                                          </p:val>
                                        </p:tav>
                                        <p:tav tm="100000">
                                          <p:val>
                                            <p:strVal val="#ppt_x"/>
                                          </p:val>
                                        </p:tav>
                                      </p:tavLst>
                                    </p:anim>
                                    <p:anim calcmode="lin" valueType="num">
                                      <p:cBhvr additive="base">
                                        <p:cTn id="44" dur="500" fill="hold"/>
                                        <p:tgtEl>
                                          <p:spTgt spid="11372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13722"/>
                                        </p:tgtEl>
                                        <p:attrNameLst>
                                          <p:attrName>style.visibility</p:attrName>
                                        </p:attrNameLst>
                                      </p:cBhvr>
                                      <p:to>
                                        <p:strVal val="visible"/>
                                      </p:to>
                                    </p:set>
                                    <p:anim calcmode="lin" valueType="num">
                                      <p:cBhvr additive="base">
                                        <p:cTn id="49" dur="500" fill="hold"/>
                                        <p:tgtEl>
                                          <p:spTgt spid="113722"/>
                                        </p:tgtEl>
                                        <p:attrNameLst>
                                          <p:attrName>ppt_x</p:attrName>
                                        </p:attrNameLst>
                                      </p:cBhvr>
                                      <p:tavLst>
                                        <p:tav tm="0">
                                          <p:val>
                                            <p:strVal val="0-#ppt_w/2"/>
                                          </p:val>
                                        </p:tav>
                                        <p:tav tm="100000">
                                          <p:val>
                                            <p:strVal val="#ppt_x"/>
                                          </p:val>
                                        </p:tav>
                                      </p:tavLst>
                                    </p:anim>
                                    <p:anim calcmode="lin" valueType="num">
                                      <p:cBhvr additive="base">
                                        <p:cTn id="50" dur="500" fill="hold"/>
                                        <p:tgtEl>
                                          <p:spTgt spid="11372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13715"/>
                                        </p:tgtEl>
                                        <p:attrNameLst>
                                          <p:attrName>style.visibility</p:attrName>
                                        </p:attrNameLst>
                                      </p:cBhvr>
                                      <p:to>
                                        <p:strVal val="visible"/>
                                      </p:to>
                                    </p:set>
                                    <p:anim calcmode="lin" valueType="num">
                                      <p:cBhvr additive="base">
                                        <p:cTn id="55" dur="500" fill="hold"/>
                                        <p:tgtEl>
                                          <p:spTgt spid="113715"/>
                                        </p:tgtEl>
                                        <p:attrNameLst>
                                          <p:attrName>ppt_x</p:attrName>
                                        </p:attrNameLst>
                                      </p:cBhvr>
                                      <p:tavLst>
                                        <p:tav tm="0">
                                          <p:val>
                                            <p:strVal val="0-#ppt_w/2"/>
                                          </p:val>
                                        </p:tav>
                                        <p:tav tm="100000">
                                          <p:val>
                                            <p:strVal val="#ppt_x"/>
                                          </p:val>
                                        </p:tav>
                                      </p:tavLst>
                                    </p:anim>
                                    <p:anim calcmode="lin" valueType="num">
                                      <p:cBhvr additive="base">
                                        <p:cTn id="56" dur="500" fill="hold"/>
                                        <p:tgtEl>
                                          <p:spTgt spid="113715"/>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13710"/>
                                        </p:tgtEl>
                                        <p:attrNameLst>
                                          <p:attrName>style.visibility</p:attrName>
                                        </p:attrNameLst>
                                      </p:cBhvr>
                                      <p:to>
                                        <p:strVal val="visible"/>
                                      </p:to>
                                    </p:set>
                                    <p:anim calcmode="lin" valueType="num">
                                      <p:cBhvr additive="base">
                                        <p:cTn id="61" dur="500" fill="hold"/>
                                        <p:tgtEl>
                                          <p:spTgt spid="113710"/>
                                        </p:tgtEl>
                                        <p:attrNameLst>
                                          <p:attrName>ppt_x</p:attrName>
                                        </p:attrNameLst>
                                      </p:cBhvr>
                                      <p:tavLst>
                                        <p:tav tm="0">
                                          <p:val>
                                            <p:strVal val="0-#ppt_w/2"/>
                                          </p:val>
                                        </p:tav>
                                        <p:tav tm="100000">
                                          <p:val>
                                            <p:strVal val="#ppt_x"/>
                                          </p:val>
                                        </p:tav>
                                      </p:tavLst>
                                    </p:anim>
                                    <p:anim calcmode="lin" valueType="num">
                                      <p:cBhvr additive="base">
                                        <p:cTn id="62" dur="500" fill="hold"/>
                                        <p:tgtEl>
                                          <p:spTgt spid="11371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13713"/>
                                        </p:tgtEl>
                                        <p:attrNameLst>
                                          <p:attrName>style.visibility</p:attrName>
                                        </p:attrNameLst>
                                      </p:cBhvr>
                                      <p:to>
                                        <p:strVal val="visible"/>
                                      </p:to>
                                    </p:set>
                                    <p:anim calcmode="lin" valueType="num">
                                      <p:cBhvr additive="base">
                                        <p:cTn id="67" dur="500" fill="hold"/>
                                        <p:tgtEl>
                                          <p:spTgt spid="113713"/>
                                        </p:tgtEl>
                                        <p:attrNameLst>
                                          <p:attrName>ppt_x</p:attrName>
                                        </p:attrNameLst>
                                      </p:cBhvr>
                                      <p:tavLst>
                                        <p:tav tm="0">
                                          <p:val>
                                            <p:strVal val="0-#ppt_w/2"/>
                                          </p:val>
                                        </p:tav>
                                        <p:tav tm="100000">
                                          <p:val>
                                            <p:strVal val="#ppt_x"/>
                                          </p:val>
                                        </p:tav>
                                      </p:tavLst>
                                    </p:anim>
                                    <p:anim calcmode="lin" valueType="num">
                                      <p:cBhvr additive="base">
                                        <p:cTn id="68" dur="500" fill="hold"/>
                                        <p:tgtEl>
                                          <p:spTgt spid="113713"/>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13731"/>
                                        </p:tgtEl>
                                        <p:attrNameLst>
                                          <p:attrName>style.visibility</p:attrName>
                                        </p:attrNameLst>
                                      </p:cBhvr>
                                      <p:to>
                                        <p:strVal val="visible"/>
                                      </p:to>
                                    </p:set>
                                    <p:anim calcmode="lin" valueType="num">
                                      <p:cBhvr additive="base">
                                        <p:cTn id="73" dur="500" fill="hold"/>
                                        <p:tgtEl>
                                          <p:spTgt spid="113731"/>
                                        </p:tgtEl>
                                        <p:attrNameLst>
                                          <p:attrName>ppt_x</p:attrName>
                                        </p:attrNameLst>
                                      </p:cBhvr>
                                      <p:tavLst>
                                        <p:tav tm="0">
                                          <p:val>
                                            <p:strVal val="0-#ppt_w/2"/>
                                          </p:val>
                                        </p:tav>
                                        <p:tav tm="100000">
                                          <p:val>
                                            <p:strVal val="#ppt_x"/>
                                          </p:val>
                                        </p:tav>
                                      </p:tavLst>
                                    </p:anim>
                                    <p:anim calcmode="lin" valueType="num">
                                      <p:cBhvr additive="base">
                                        <p:cTn id="74" dur="500" fill="hold"/>
                                        <p:tgtEl>
                                          <p:spTgt spid="113731"/>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13727"/>
                                        </p:tgtEl>
                                        <p:attrNameLst>
                                          <p:attrName>style.visibility</p:attrName>
                                        </p:attrNameLst>
                                      </p:cBhvr>
                                      <p:to>
                                        <p:strVal val="visible"/>
                                      </p:to>
                                    </p:set>
                                    <p:anim calcmode="lin" valueType="num">
                                      <p:cBhvr additive="base">
                                        <p:cTn id="79" dur="500" fill="hold"/>
                                        <p:tgtEl>
                                          <p:spTgt spid="113727"/>
                                        </p:tgtEl>
                                        <p:attrNameLst>
                                          <p:attrName>ppt_x</p:attrName>
                                        </p:attrNameLst>
                                      </p:cBhvr>
                                      <p:tavLst>
                                        <p:tav tm="0">
                                          <p:val>
                                            <p:strVal val="0-#ppt_w/2"/>
                                          </p:val>
                                        </p:tav>
                                        <p:tav tm="100000">
                                          <p:val>
                                            <p:strVal val="#ppt_x"/>
                                          </p:val>
                                        </p:tav>
                                      </p:tavLst>
                                    </p:anim>
                                    <p:anim calcmode="lin" valueType="num">
                                      <p:cBhvr additive="base">
                                        <p:cTn id="80" dur="500" fill="hold"/>
                                        <p:tgtEl>
                                          <p:spTgt spid="113727"/>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13729"/>
                                        </p:tgtEl>
                                        <p:attrNameLst>
                                          <p:attrName>style.visibility</p:attrName>
                                        </p:attrNameLst>
                                      </p:cBhvr>
                                      <p:to>
                                        <p:strVal val="visible"/>
                                      </p:to>
                                    </p:set>
                                    <p:anim calcmode="lin" valueType="num">
                                      <p:cBhvr additive="base">
                                        <p:cTn id="85" dur="500" fill="hold"/>
                                        <p:tgtEl>
                                          <p:spTgt spid="113729"/>
                                        </p:tgtEl>
                                        <p:attrNameLst>
                                          <p:attrName>ppt_x</p:attrName>
                                        </p:attrNameLst>
                                      </p:cBhvr>
                                      <p:tavLst>
                                        <p:tav tm="0">
                                          <p:val>
                                            <p:strVal val="0-#ppt_w/2"/>
                                          </p:val>
                                        </p:tav>
                                        <p:tav tm="100000">
                                          <p:val>
                                            <p:strVal val="#ppt_x"/>
                                          </p:val>
                                        </p:tav>
                                      </p:tavLst>
                                    </p:anim>
                                    <p:anim calcmode="lin" valueType="num">
                                      <p:cBhvr additive="base">
                                        <p:cTn id="86" dur="500" fill="hold"/>
                                        <p:tgtEl>
                                          <p:spTgt spid="1137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713" grpId="0" autoUpdateAnimBg="0"/>
      <p:bldP spid="113714" grpId="0" autoUpdateAnimBg="0"/>
      <p:bldP spid="113715" grpId="0" autoUpdateAnimBg="0"/>
      <p:bldP spid="113726" grpId="0" animBg="1"/>
      <p:bldP spid="113727" grpId="0" animBg="1"/>
      <p:bldP spid="113729" grpId="0" animBg="1"/>
      <p:bldP spid="113731" grpId="0" autoUpdateAnimBg="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t>Two-Plane Network Design</a:t>
            </a:r>
          </a:p>
        </p:txBody>
      </p:sp>
      <p:sp>
        <p:nvSpPr>
          <p:cNvPr id="174083" name="Rectangle 3"/>
          <p:cNvSpPr>
            <a:spLocks noGrp="1" noChangeArrowheads="1"/>
          </p:cNvSpPr>
          <p:nvPr>
            <p:ph type="body" idx="1"/>
          </p:nvPr>
        </p:nvSpPr>
        <p:spPr>
          <a:xfrm>
            <a:off x="381000" y="1295400"/>
            <a:ext cx="7940675" cy="3571875"/>
          </a:xfrm>
        </p:spPr>
        <p:txBody>
          <a:bodyPr/>
          <a:lstStyle/>
          <a:p>
            <a:r>
              <a:rPr lang="en-US" sz="2000"/>
              <a:t>Many SP networks apply the Two-Plane Design </a:t>
            </a:r>
          </a:p>
          <a:p>
            <a:pPr lvl="1"/>
            <a:r>
              <a:rPr lang="en-US" sz="2000"/>
              <a:t> two symmetric backbone planes (green and red)</a:t>
            </a:r>
          </a:p>
          <a:p>
            <a:pPr lvl="1"/>
            <a:r>
              <a:rPr lang="en-US" sz="2000"/>
              <a:t> interconnected by grey links with large metrics to ensure that a flow entering the red plane goes all the way to its exit via the red plane</a:t>
            </a:r>
          </a:p>
          <a:p>
            <a:pPr lvl="1"/>
            <a:r>
              <a:rPr lang="en-US" sz="2000"/>
              <a:t> pop’s are dual-homed to each plane</a:t>
            </a:r>
          </a:p>
          <a:p>
            <a:pPr lvl="1"/>
            <a:r>
              <a:rPr lang="en-US" sz="2000"/>
              <a:t> important content (IPTV source)</a:t>
            </a:r>
            <a:br>
              <a:rPr lang="en-US" sz="2000"/>
            </a:br>
            <a:r>
              <a:rPr lang="en-US" sz="2000"/>
              <a:t>   is dual-homed to both planes</a:t>
            </a:r>
          </a:p>
        </p:txBody>
      </p:sp>
      <p:sp>
        <p:nvSpPr>
          <p:cNvPr id="174084" name="Oval 4"/>
          <p:cNvSpPr>
            <a:spLocks noChangeArrowheads="1"/>
          </p:cNvSpPr>
          <p:nvPr/>
        </p:nvSpPr>
        <p:spPr bwMode="auto">
          <a:xfrm>
            <a:off x="6454775" y="4313238"/>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4085" name="Oval 5"/>
          <p:cNvSpPr>
            <a:spLocks noChangeArrowheads="1"/>
          </p:cNvSpPr>
          <p:nvPr/>
        </p:nvSpPr>
        <p:spPr bwMode="auto">
          <a:xfrm>
            <a:off x="6454775" y="4818063"/>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4086" name="Oval 6"/>
          <p:cNvSpPr>
            <a:spLocks noChangeArrowheads="1"/>
          </p:cNvSpPr>
          <p:nvPr/>
        </p:nvSpPr>
        <p:spPr bwMode="auto">
          <a:xfrm>
            <a:off x="6167438" y="4024313"/>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4087" name="Oval 7"/>
          <p:cNvSpPr>
            <a:spLocks noChangeArrowheads="1"/>
          </p:cNvSpPr>
          <p:nvPr/>
        </p:nvSpPr>
        <p:spPr bwMode="auto">
          <a:xfrm>
            <a:off x="6167438" y="4529138"/>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4088" name="Line 8"/>
          <p:cNvSpPr>
            <a:spLocks noChangeShapeType="1"/>
          </p:cNvSpPr>
          <p:nvPr/>
        </p:nvSpPr>
        <p:spPr bwMode="auto">
          <a:xfrm flipV="1">
            <a:off x="6238875" y="4095750"/>
            <a:ext cx="0" cy="504825"/>
          </a:xfrm>
          <a:prstGeom prst="line">
            <a:avLst/>
          </a:prstGeom>
          <a:noFill/>
          <a:ln w="9525">
            <a:solidFill>
              <a:srgbClr val="008000"/>
            </a:solidFill>
            <a:round/>
            <a:headEnd/>
            <a:tailEnd/>
          </a:ln>
          <a:effectLst/>
        </p:spPr>
        <p:txBody>
          <a:bodyPr lIns="82124" tIns="41061" rIns="82124" bIns="41061"/>
          <a:lstStyle/>
          <a:p>
            <a:endParaRPr lang="en-US"/>
          </a:p>
        </p:txBody>
      </p:sp>
      <p:sp>
        <p:nvSpPr>
          <p:cNvPr id="174089" name="Line 9"/>
          <p:cNvSpPr>
            <a:spLocks noChangeShapeType="1"/>
          </p:cNvSpPr>
          <p:nvPr/>
        </p:nvSpPr>
        <p:spPr bwMode="auto">
          <a:xfrm>
            <a:off x="6238875" y="4095750"/>
            <a:ext cx="287338" cy="288925"/>
          </a:xfrm>
          <a:prstGeom prst="line">
            <a:avLst/>
          </a:prstGeom>
          <a:noFill/>
          <a:ln w="9525">
            <a:solidFill>
              <a:srgbClr val="008000"/>
            </a:solidFill>
            <a:round/>
            <a:headEnd/>
            <a:tailEnd/>
          </a:ln>
          <a:effectLst/>
        </p:spPr>
        <p:txBody>
          <a:bodyPr lIns="82124" tIns="41061" rIns="82124" bIns="41061"/>
          <a:lstStyle/>
          <a:p>
            <a:endParaRPr lang="en-US"/>
          </a:p>
        </p:txBody>
      </p:sp>
      <p:sp>
        <p:nvSpPr>
          <p:cNvPr id="174090" name="Line 10"/>
          <p:cNvSpPr>
            <a:spLocks noChangeShapeType="1"/>
          </p:cNvSpPr>
          <p:nvPr/>
        </p:nvSpPr>
        <p:spPr bwMode="auto">
          <a:xfrm>
            <a:off x="6238875" y="4600575"/>
            <a:ext cx="287338" cy="287338"/>
          </a:xfrm>
          <a:prstGeom prst="line">
            <a:avLst/>
          </a:prstGeom>
          <a:noFill/>
          <a:ln w="9525">
            <a:solidFill>
              <a:srgbClr val="008000"/>
            </a:solidFill>
            <a:round/>
            <a:headEnd/>
            <a:tailEnd/>
          </a:ln>
          <a:effectLst/>
        </p:spPr>
        <p:txBody>
          <a:bodyPr lIns="82124" tIns="41061" rIns="82124" bIns="41061"/>
          <a:lstStyle/>
          <a:p>
            <a:endParaRPr lang="en-US"/>
          </a:p>
        </p:txBody>
      </p:sp>
      <p:sp>
        <p:nvSpPr>
          <p:cNvPr id="174091" name="Line 11"/>
          <p:cNvSpPr>
            <a:spLocks noChangeShapeType="1"/>
          </p:cNvSpPr>
          <p:nvPr/>
        </p:nvSpPr>
        <p:spPr bwMode="auto">
          <a:xfrm>
            <a:off x="6526213" y="4384675"/>
            <a:ext cx="0" cy="503238"/>
          </a:xfrm>
          <a:prstGeom prst="line">
            <a:avLst/>
          </a:prstGeom>
          <a:noFill/>
          <a:ln w="9525">
            <a:solidFill>
              <a:srgbClr val="008000"/>
            </a:solidFill>
            <a:round/>
            <a:headEnd/>
            <a:tailEnd/>
          </a:ln>
          <a:effectLst/>
        </p:spPr>
        <p:txBody>
          <a:bodyPr lIns="82124" tIns="41061" rIns="82124" bIns="41061"/>
          <a:lstStyle/>
          <a:p>
            <a:endParaRPr lang="en-US"/>
          </a:p>
        </p:txBody>
      </p:sp>
      <p:sp>
        <p:nvSpPr>
          <p:cNvPr id="174092" name="Oval 12"/>
          <p:cNvSpPr>
            <a:spLocks noChangeArrowheads="1"/>
          </p:cNvSpPr>
          <p:nvPr/>
        </p:nvSpPr>
        <p:spPr bwMode="auto">
          <a:xfrm>
            <a:off x="7319963" y="4313238"/>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4093" name="Oval 13"/>
          <p:cNvSpPr>
            <a:spLocks noChangeArrowheads="1"/>
          </p:cNvSpPr>
          <p:nvPr/>
        </p:nvSpPr>
        <p:spPr bwMode="auto">
          <a:xfrm>
            <a:off x="7319963" y="4818063"/>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4094" name="Oval 14"/>
          <p:cNvSpPr>
            <a:spLocks noChangeArrowheads="1"/>
          </p:cNvSpPr>
          <p:nvPr/>
        </p:nvSpPr>
        <p:spPr bwMode="auto">
          <a:xfrm>
            <a:off x="7032625" y="4024313"/>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4095" name="Oval 15"/>
          <p:cNvSpPr>
            <a:spLocks noChangeArrowheads="1"/>
          </p:cNvSpPr>
          <p:nvPr/>
        </p:nvSpPr>
        <p:spPr bwMode="auto">
          <a:xfrm>
            <a:off x="7032625" y="4529138"/>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4096" name="Line 16"/>
          <p:cNvSpPr>
            <a:spLocks noChangeShapeType="1"/>
          </p:cNvSpPr>
          <p:nvPr/>
        </p:nvSpPr>
        <p:spPr bwMode="auto">
          <a:xfrm flipV="1">
            <a:off x="7104063" y="4095750"/>
            <a:ext cx="0" cy="504825"/>
          </a:xfrm>
          <a:prstGeom prst="line">
            <a:avLst/>
          </a:prstGeom>
          <a:noFill/>
          <a:ln w="9525">
            <a:solidFill>
              <a:srgbClr val="FF0000"/>
            </a:solidFill>
            <a:round/>
            <a:headEnd/>
            <a:tailEnd/>
          </a:ln>
          <a:effectLst/>
        </p:spPr>
        <p:txBody>
          <a:bodyPr lIns="82124" tIns="41061" rIns="82124" bIns="41061"/>
          <a:lstStyle/>
          <a:p>
            <a:endParaRPr lang="en-US"/>
          </a:p>
        </p:txBody>
      </p:sp>
      <p:sp>
        <p:nvSpPr>
          <p:cNvPr id="174097" name="Line 17"/>
          <p:cNvSpPr>
            <a:spLocks noChangeShapeType="1"/>
          </p:cNvSpPr>
          <p:nvPr/>
        </p:nvSpPr>
        <p:spPr bwMode="auto">
          <a:xfrm>
            <a:off x="7104063" y="4095750"/>
            <a:ext cx="287337" cy="288925"/>
          </a:xfrm>
          <a:prstGeom prst="line">
            <a:avLst/>
          </a:prstGeom>
          <a:noFill/>
          <a:ln w="9525">
            <a:solidFill>
              <a:srgbClr val="FF0000"/>
            </a:solidFill>
            <a:round/>
            <a:headEnd/>
            <a:tailEnd/>
          </a:ln>
          <a:effectLst/>
        </p:spPr>
        <p:txBody>
          <a:bodyPr lIns="82124" tIns="41061" rIns="82124" bIns="41061"/>
          <a:lstStyle/>
          <a:p>
            <a:endParaRPr lang="en-US"/>
          </a:p>
        </p:txBody>
      </p:sp>
      <p:sp>
        <p:nvSpPr>
          <p:cNvPr id="174098" name="Line 18"/>
          <p:cNvSpPr>
            <a:spLocks noChangeShapeType="1"/>
          </p:cNvSpPr>
          <p:nvPr/>
        </p:nvSpPr>
        <p:spPr bwMode="auto">
          <a:xfrm>
            <a:off x="7104063" y="4600575"/>
            <a:ext cx="287337" cy="287338"/>
          </a:xfrm>
          <a:prstGeom prst="line">
            <a:avLst/>
          </a:prstGeom>
          <a:noFill/>
          <a:ln w="9525">
            <a:solidFill>
              <a:srgbClr val="FF0000"/>
            </a:solidFill>
            <a:round/>
            <a:headEnd/>
            <a:tailEnd/>
          </a:ln>
          <a:effectLst/>
        </p:spPr>
        <p:txBody>
          <a:bodyPr lIns="82124" tIns="41061" rIns="82124" bIns="41061"/>
          <a:lstStyle/>
          <a:p>
            <a:endParaRPr lang="en-US"/>
          </a:p>
        </p:txBody>
      </p:sp>
      <p:sp>
        <p:nvSpPr>
          <p:cNvPr id="174099" name="Line 19"/>
          <p:cNvSpPr>
            <a:spLocks noChangeShapeType="1"/>
          </p:cNvSpPr>
          <p:nvPr/>
        </p:nvSpPr>
        <p:spPr bwMode="auto">
          <a:xfrm>
            <a:off x="7391400" y="4384675"/>
            <a:ext cx="0" cy="503238"/>
          </a:xfrm>
          <a:prstGeom prst="line">
            <a:avLst/>
          </a:prstGeom>
          <a:noFill/>
          <a:ln w="9525">
            <a:solidFill>
              <a:srgbClr val="FF0000"/>
            </a:solidFill>
            <a:round/>
            <a:headEnd/>
            <a:tailEnd/>
          </a:ln>
          <a:effectLst/>
        </p:spPr>
        <p:txBody>
          <a:bodyPr lIns="82124" tIns="41061" rIns="82124" bIns="41061"/>
          <a:lstStyle/>
          <a:p>
            <a:endParaRPr lang="en-US"/>
          </a:p>
        </p:txBody>
      </p:sp>
      <p:sp>
        <p:nvSpPr>
          <p:cNvPr id="174100" name="Line 20"/>
          <p:cNvSpPr>
            <a:spLocks noChangeShapeType="1"/>
          </p:cNvSpPr>
          <p:nvPr/>
        </p:nvSpPr>
        <p:spPr bwMode="auto">
          <a:xfrm>
            <a:off x="6526213" y="4887913"/>
            <a:ext cx="215900" cy="792162"/>
          </a:xfrm>
          <a:prstGeom prst="line">
            <a:avLst/>
          </a:prstGeom>
          <a:noFill/>
          <a:ln w="9525">
            <a:solidFill>
              <a:srgbClr val="008000"/>
            </a:solidFill>
            <a:round/>
            <a:headEnd/>
            <a:tailEnd/>
          </a:ln>
          <a:effectLst/>
        </p:spPr>
        <p:txBody>
          <a:bodyPr lIns="82124" tIns="41061" rIns="82124" bIns="41061"/>
          <a:lstStyle/>
          <a:p>
            <a:endParaRPr lang="en-US"/>
          </a:p>
        </p:txBody>
      </p:sp>
      <p:sp>
        <p:nvSpPr>
          <p:cNvPr id="174101" name="Line 21"/>
          <p:cNvSpPr>
            <a:spLocks noChangeShapeType="1"/>
          </p:cNvSpPr>
          <p:nvPr/>
        </p:nvSpPr>
        <p:spPr bwMode="auto">
          <a:xfrm flipV="1">
            <a:off x="7031038" y="4887913"/>
            <a:ext cx="360362" cy="792162"/>
          </a:xfrm>
          <a:prstGeom prst="line">
            <a:avLst/>
          </a:prstGeom>
          <a:noFill/>
          <a:ln w="9525">
            <a:solidFill>
              <a:srgbClr val="FF0000"/>
            </a:solidFill>
            <a:round/>
            <a:headEnd/>
            <a:tailEnd/>
          </a:ln>
          <a:effectLst/>
        </p:spPr>
        <p:txBody>
          <a:bodyPr lIns="82124" tIns="41061" rIns="82124" bIns="41061"/>
          <a:lstStyle/>
          <a:p>
            <a:endParaRPr lang="en-US"/>
          </a:p>
        </p:txBody>
      </p:sp>
      <p:sp>
        <p:nvSpPr>
          <p:cNvPr id="174102" name="Line 22"/>
          <p:cNvSpPr>
            <a:spLocks noChangeShapeType="1"/>
          </p:cNvSpPr>
          <p:nvPr/>
        </p:nvSpPr>
        <p:spPr bwMode="auto">
          <a:xfrm flipV="1">
            <a:off x="5807075" y="4887913"/>
            <a:ext cx="719138" cy="504825"/>
          </a:xfrm>
          <a:prstGeom prst="line">
            <a:avLst/>
          </a:prstGeom>
          <a:noFill/>
          <a:ln w="9525">
            <a:solidFill>
              <a:srgbClr val="008000"/>
            </a:solidFill>
            <a:round/>
            <a:headEnd/>
            <a:tailEnd/>
          </a:ln>
          <a:effectLst/>
        </p:spPr>
        <p:txBody>
          <a:bodyPr lIns="82124" tIns="41061" rIns="82124" bIns="41061"/>
          <a:lstStyle/>
          <a:p>
            <a:endParaRPr lang="en-US"/>
          </a:p>
        </p:txBody>
      </p:sp>
      <p:sp>
        <p:nvSpPr>
          <p:cNvPr id="174103" name="Line 23"/>
          <p:cNvSpPr>
            <a:spLocks noChangeShapeType="1"/>
          </p:cNvSpPr>
          <p:nvPr/>
        </p:nvSpPr>
        <p:spPr bwMode="auto">
          <a:xfrm flipV="1">
            <a:off x="6022975" y="4887913"/>
            <a:ext cx="1368425" cy="720725"/>
          </a:xfrm>
          <a:prstGeom prst="line">
            <a:avLst/>
          </a:prstGeom>
          <a:noFill/>
          <a:ln w="9525">
            <a:solidFill>
              <a:srgbClr val="FF0000"/>
            </a:solidFill>
            <a:round/>
            <a:headEnd/>
            <a:tailEnd/>
          </a:ln>
          <a:effectLst/>
        </p:spPr>
        <p:txBody>
          <a:bodyPr lIns="82124" tIns="41061" rIns="82124" bIns="41061"/>
          <a:lstStyle/>
          <a:p>
            <a:endParaRPr lang="en-US"/>
          </a:p>
        </p:txBody>
      </p:sp>
      <p:sp>
        <p:nvSpPr>
          <p:cNvPr id="174104" name="Line 24"/>
          <p:cNvSpPr>
            <a:spLocks noChangeShapeType="1"/>
          </p:cNvSpPr>
          <p:nvPr/>
        </p:nvSpPr>
        <p:spPr bwMode="auto">
          <a:xfrm flipH="1" flipV="1">
            <a:off x="6526213" y="4887913"/>
            <a:ext cx="1512887" cy="720725"/>
          </a:xfrm>
          <a:prstGeom prst="line">
            <a:avLst/>
          </a:prstGeom>
          <a:noFill/>
          <a:ln w="9525">
            <a:solidFill>
              <a:srgbClr val="008000"/>
            </a:solidFill>
            <a:round/>
            <a:headEnd/>
            <a:tailEnd/>
          </a:ln>
          <a:effectLst/>
        </p:spPr>
        <p:txBody>
          <a:bodyPr lIns="82124" tIns="41061" rIns="82124" bIns="41061"/>
          <a:lstStyle/>
          <a:p>
            <a:endParaRPr lang="en-US"/>
          </a:p>
        </p:txBody>
      </p:sp>
      <p:sp>
        <p:nvSpPr>
          <p:cNvPr id="174105" name="Line 25"/>
          <p:cNvSpPr>
            <a:spLocks noChangeShapeType="1"/>
          </p:cNvSpPr>
          <p:nvPr/>
        </p:nvSpPr>
        <p:spPr bwMode="auto">
          <a:xfrm flipH="1" flipV="1">
            <a:off x="7391400" y="4960938"/>
            <a:ext cx="935038"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4106" name="Oval 26"/>
          <p:cNvSpPr>
            <a:spLocks noChangeArrowheads="1"/>
          </p:cNvSpPr>
          <p:nvPr/>
        </p:nvSpPr>
        <p:spPr bwMode="auto">
          <a:xfrm>
            <a:off x="6526213" y="3665538"/>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4107" name="Oval 27"/>
          <p:cNvSpPr>
            <a:spLocks noChangeArrowheads="1"/>
          </p:cNvSpPr>
          <p:nvPr/>
        </p:nvSpPr>
        <p:spPr bwMode="auto">
          <a:xfrm>
            <a:off x="6811963" y="3663950"/>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4108" name="Line 28"/>
          <p:cNvSpPr>
            <a:spLocks noChangeShapeType="1"/>
          </p:cNvSpPr>
          <p:nvPr/>
        </p:nvSpPr>
        <p:spPr bwMode="auto">
          <a:xfrm flipV="1">
            <a:off x="6238875" y="3735388"/>
            <a:ext cx="360363" cy="360362"/>
          </a:xfrm>
          <a:prstGeom prst="line">
            <a:avLst/>
          </a:prstGeom>
          <a:noFill/>
          <a:ln w="9525">
            <a:solidFill>
              <a:srgbClr val="008000"/>
            </a:solidFill>
            <a:round/>
            <a:headEnd/>
            <a:tailEnd/>
          </a:ln>
          <a:effectLst/>
        </p:spPr>
        <p:txBody>
          <a:bodyPr lIns="82124" tIns="41061" rIns="82124" bIns="41061"/>
          <a:lstStyle/>
          <a:p>
            <a:endParaRPr lang="en-US"/>
          </a:p>
        </p:txBody>
      </p:sp>
      <p:sp>
        <p:nvSpPr>
          <p:cNvPr id="174109" name="Line 29"/>
          <p:cNvSpPr>
            <a:spLocks noChangeShapeType="1"/>
          </p:cNvSpPr>
          <p:nvPr/>
        </p:nvSpPr>
        <p:spPr bwMode="auto">
          <a:xfrm flipH="1" flipV="1">
            <a:off x="6886575" y="3735388"/>
            <a:ext cx="215900" cy="360362"/>
          </a:xfrm>
          <a:prstGeom prst="line">
            <a:avLst/>
          </a:prstGeom>
          <a:noFill/>
          <a:ln w="9525">
            <a:solidFill>
              <a:srgbClr val="FF0000"/>
            </a:solidFill>
            <a:round/>
            <a:headEnd/>
            <a:tailEnd/>
          </a:ln>
          <a:effectLst/>
        </p:spPr>
        <p:txBody>
          <a:bodyPr lIns="82124" tIns="41061" rIns="82124" bIns="41061"/>
          <a:lstStyle/>
          <a:p>
            <a:endParaRPr lang="en-US"/>
          </a:p>
        </p:txBody>
      </p:sp>
      <p:sp>
        <p:nvSpPr>
          <p:cNvPr id="174110" name="Line 30"/>
          <p:cNvSpPr>
            <a:spLocks noChangeShapeType="1"/>
          </p:cNvSpPr>
          <p:nvPr/>
        </p:nvSpPr>
        <p:spPr bwMode="auto">
          <a:xfrm flipV="1">
            <a:off x="6599238" y="3376613"/>
            <a:ext cx="142875" cy="358775"/>
          </a:xfrm>
          <a:prstGeom prst="line">
            <a:avLst/>
          </a:prstGeom>
          <a:noFill/>
          <a:ln w="9525">
            <a:solidFill>
              <a:srgbClr val="008000"/>
            </a:solidFill>
            <a:round/>
            <a:headEnd/>
            <a:tailEnd/>
          </a:ln>
          <a:effectLst/>
        </p:spPr>
        <p:txBody>
          <a:bodyPr lIns="82124" tIns="41061" rIns="82124" bIns="41061"/>
          <a:lstStyle/>
          <a:p>
            <a:endParaRPr lang="en-US"/>
          </a:p>
        </p:txBody>
      </p:sp>
      <p:sp>
        <p:nvSpPr>
          <p:cNvPr id="174111" name="Line 31"/>
          <p:cNvSpPr>
            <a:spLocks noChangeShapeType="1"/>
          </p:cNvSpPr>
          <p:nvPr/>
        </p:nvSpPr>
        <p:spPr bwMode="auto">
          <a:xfrm flipH="1" flipV="1">
            <a:off x="6742113" y="3376613"/>
            <a:ext cx="144462" cy="358775"/>
          </a:xfrm>
          <a:prstGeom prst="line">
            <a:avLst/>
          </a:prstGeom>
          <a:noFill/>
          <a:ln w="9525">
            <a:solidFill>
              <a:srgbClr val="FF0000"/>
            </a:solidFill>
            <a:round/>
            <a:headEnd/>
            <a:tailEnd/>
          </a:ln>
          <a:effectLst/>
        </p:spPr>
        <p:txBody>
          <a:bodyPr lIns="82124" tIns="41061" rIns="82124" bIns="41061"/>
          <a:lstStyle/>
          <a:p>
            <a:endParaRPr lang="en-US"/>
          </a:p>
        </p:txBody>
      </p:sp>
      <p:sp>
        <p:nvSpPr>
          <p:cNvPr id="174112" name="Oval 32"/>
          <p:cNvSpPr>
            <a:spLocks noChangeArrowheads="1"/>
          </p:cNvSpPr>
          <p:nvPr/>
        </p:nvSpPr>
        <p:spPr bwMode="auto">
          <a:xfrm>
            <a:off x="6672263" y="3303588"/>
            <a:ext cx="142875" cy="142875"/>
          </a:xfrm>
          <a:prstGeom prst="ellipse">
            <a:avLst/>
          </a:prstGeom>
          <a:solidFill>
            <a:srgbClr val="FFFF00"/>
          </a:solidFill>
          <a:ln w="9525" algn="ctr">
            <a:noFill/>
            <a:round/>
            <a:headEnd/>
            <a:tailEnd/>
          </a:ln>
          <a:effectLst/>
        </p:spPr>
        <p:txBody>
          <a:bodyPr wrap="none" lIns="82124" tIns="41061" rIns="82124" bIns="41061" anchor="ctr"/>
          <a:lstStyle/>
          <a:p>
            <a:endParaRPr lang="en-US"/>
          </a:p>
        </p:txBody>
      </p:sp>
      <p:sp>
        <p:nvSpPr>
          <p:cNvPr id="174113" name="Oval 33"/>
          <p:cNvSpPr>
            <a:spLocks noChangeArrowheads="1"/>
          </p:cNvSpPr>
          <p:nvPr/>
        </p:nvSpPr>
        <p:spPr bwMode="auto">
          <a:xfrm>
            <a:off x="6815138" y="60420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4114" name="Oval 34"/>
          <p:cNvSpPr>
            <a:spLocks noChangeArrowheads="1"/>
          </p:cNvSpPr>
          <p:nvPr/>
        </p:nvSpPr>
        <p:spPr bwMode="auto">
          <a:xfrm>
            <a:off x="7175500" y="60404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4115" name="Oval 35"/>
          <p:cNvSpPr>
            <a:spLocks noChangeArrowheads="1"/>
          </p:cNvSpPr>
          <p:nvPr/>
        </p:nvSpPr>
        <p:spPr bwMode="auto">
          <a:xfrm>
            <a:off x="6454775" y="60404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4116" name="Oval 36"/>
          <p:cNvSpPr>
            <a:spLocks noChangeArrowheads="1"/>
          </p:cNvSpPr>
          <p:nvPr/>
        </p:nvSpPr>
        <p:spPr bwMode="auto">
          <a:xfrm>
            <a:off x="5302250" y="53927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4117" name="Oval 37"/>
          <p:cNvSpPr>
            <a:spLocks noChangeArrowheads="1"/>
          </p:cNvSpPr>
          <p:nvPr/>
        </p:nvSpPr>
        <p:spPr bwMode="auto">
          <a:xfrm>
            <a:off x="5518150" y="56102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4118" name="Oval 38"/>
          <p:cNvSpPr>
            <a:spLocks noChangeArrowheads="1"/>
          </p:cNvSpPr>
          <p:nvPr/>
        </p:nvSpPr>
        <p:spPr bwMode="auto">
          <a:xfrm>
            <a:off x="5734050" y="58261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4119" name="Oval 39"/>
          <p:cNvSpPr>
            <a:spLocks noChangeArrowheads="1"/>
          </p:cNvSpPr>
          <p:nvPr/>
        </p:nvSpPr>
        <p:spPr bwMode="auto">
          <a:xfrm>
            <a:off x="8112125" y="58261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4120" name="Oval 40"/>
          <p:cNvSpPr>
            <a:spLocks noChangeArrowheads="1"/>
          </p:cNvSpPr>
          <p:nvPr/>
        </p:nvSpPr>
        <p:spPr bwMode="auto">
          <a:xfrm>
            <a:off x="8328025" y="56102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4121" name="Oval 41"/>
          <p:cNvSpPr>
            <a:spLocks noChangeArrowheads="1"/>
          </p:cNvSpPr>
          <p:nvPr/>
        </p:nvSpPr>
        <p:spPr bwMode="auto">
          <a:xfrm>
            <a:off x="8543925" y="53927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4122" name="Line 42"/>
          <p:cNvSpPr>
            <a:spLocks noChangeShapeType="1"/>
          </p:cNvSpPr>
          <p:nvPr/>
        </p:nvSpPr>
        <p:spPr bwMode="auto">
          <a:xfrm flipV="1">
            <a:off x="5373688" y="5392738"/>
            <a:ext cx="433387" cy="71437"/>
          </a:xfrm>
          <a:prstGeom prst="line">
            <a:avLst/>
          </a:prstGeom>
          <a:noFill/>
          <a:ln w="9525">
            <a:solidFill>
              <a:srgbClr val="008000"/>
            </a:solidFill>
            <a:round/>
            <a:headEnd/>
            <a:tailEnd/>
          </a:ln>
          <a:effectLst/>
        </p:spPr>
        <p:txBody>
          <a:bodyPr lIns="82124" tIns="41061" rIns="82124" bIns="41061"/>
          <a:lstStyle/>
          <a:p>
            <a:endParaRPr lang="en-US"/>
          </a:p>
        </p:txBody>
      </p:sp>
      <p:sp>
        <p:nvSpPr>
          <p:cNvPr id="174123" name="Line 43"/>
          <p:cNvSpPr>
            <a:spLocks noChangeShapeType="1"/>
          </p:cNvSpPr>
          <p:nvPr/>
        </p:nvSpPr>
        <p:spPr bwMode="auto">
          <a:xfrm>
            <a:off x="5373688" y="5464175"/>
            <a:ext cx="649287" cy="144463"/>
          </a:xfrm>
          <a:prstGeom prst="line">
            <a:avLst/>
          </a:prstGeom>
          <a:noFill/>
          <a:ln w="9525">
            <a:solidFill>
              <a:srgbClr val="FF0000"/>
            </a:solidFill>
            <a:round/>
            <a:headEnd/>
            <a:tailEnd/>
          </a:ln>
          <a:effectLst/>
        </p:spPr>
        <p:txBody>
          <a:bodyPr lIns="82124" tIns="41061" rIns="82124" bIns="41061"/>
          <a:lstStyle/>
          <a:p>
            <a:endParaRPr lang="en-US"/>
          </a:p>
        </p:txBody>
      </p:sp>
      <p:sp>
        <p:nvSpPr>
          <p:cNvPr id="174124" name="Line 44"/>
          <p:cNvSpPr>
            <a:spLocks noChangeShapeType="1"/>
          </p:cNvSpPr>
          <p:nvPr/>
        </p:nvSpPr>
        <p:spPr bwMode="auto">
          <a:xfrm flipV="1">
            <a:off x="5591175" y="5392738"/>
            <a:ext cx="215900" cy="287337"/>
          </a:xfrm>
          <a:prstGeom prst="line">
            <a:avLst/>
          </a:prstGeom>
          <a:noFill/>
          <a:ln w="9525">
            <a:solidFill>
              <a:srgbClr val="008000"/>
            </a:solidFill>
            <a:round/>
            <a:headEnd/>
            <a:tailEnd/>
          </a:ln>
          <a:effectLst/>
        </p:spPr>
        <p:txBody>
          <a:bodyPr lIns="82124" tIns="41061" rIns="82124" bIns="41061"/>
          <a:lstStyle/>
          <a:p>
            <a:endParaRPr lang="en-US"/>
          </a:p>
        </p:txBody>
      </p:sp>
      <p:sp>
        <p:nvSpPr>
          <p:cNvPr id="174125" name="Line 45"/>
          <p:cNvSpPr>
            <a:spLocks noChangeShapeType="1"/>
          </p:cNvSpPr>
          <p:nvPr/>
        </p:nvSpPr>
        <p:spPr bwMode="auto">
          <a:xfrm flipV="1">
            <a:off x="5591175" y="5608638"/>
            <a:ext cx="431800" cy="71437"/>
          </a:xfrm>
          <a:prstGeom prst="line">
            <a:avLst/>
          </a:prstGeom>
          <a:noFill/>
          <a:ln w="9525">
            <a:solidFill>
              <a:srgbClr val="FF0000"/>
            </a:solidFill>
            <a:round/>
            <a:headEnd/>
            <a:tailEnd/>
          </a:ln>
          <a:effectLst/>
        </p:spPr>
        <p:txBody>
          <a:bodyPr lIns="82124" tIns="41061" rIns="82124" bIns="41061"/>
          <a:lstStyle/>
          <a:p>
            <a:endParaRPr lang="en-US"/>
          </a:p>
        </p:txBody>
      </p:sp>
      <p:sp>
        <p:nvSpPr>
          <p:cNvPr id="174126" name="Line 46"/>
          <p:cNvSpPr>
            <a:spLocks noChangeShapeType="1"/>
          </p:cNvSpPr>
          <p:nvPr/>
        </p:nvSpPr>
        <p:spPr bwMode="auto">
          <a:xfrm flipV="1">
            <a:off x="5807075" y="5392738"/>
            <a:ext cx="0" cy="503237"/>
          </a:xfrm>
          <a:prstGeom prst="line">
            <a:avLst/>
          </a:prstGeom>
          <a:noFill/>
          <a:ln w="9525">
            <a:solidFill>
              <a:srgbClr val="008000"/>
            </a:solidFill>
            <a:round/>
            <a:headEnd/>
            <a:tailEnd/>
          </a:ln>
          <a:effectLst/>
        </p:spPr>
        <p:txBody>
          <a:bodyPr lIns="82124" tIns="41061" rIns="82124" bIns="41061"/>
          <a:lstStyle/>
          <a:p>
            <a:endParaRPr lang="en-US"/>
          </a:p>
        </p:txBody>
      </p:sp>
      <p:sp>
        <p:nvSpPr>
          <p:cNvPr id="174127" name="Line 47"/>
          <p:cNvSpPr>
            <a:spLocks noChangeShapeType="1"/>
          </p:cNvSpPr>
          <p:nvPr/>
        </p:nvSpPr>
        <p:spPr bwMode="auto">
          <a:xfrm flipV="1">
            <a:off x="5807075" y="5608638"/>
            <a:ext cx="142875" cy="287337"/>
          </a:xfrm>
          <a:prstGeom prst="line">
            <a:avLst/>
          </a:prstGeom>
          <a:noFill/>
          <a:ln w="9525">
            <a:solidFill>
              <a:srgbClr val="FF0000"/>
            </a:solidFill>
            <a:round/>
            <a:headEnd/>
            <a:tailEnd/>
          </a:ln>
          <a:effectLst/>
        </p:spPr>
        <p:txBody>
          <a:bodyPr lIns="82124" tIns="41061" rIns="82124" bIns="41061"/>
          <a:lstStyle/>
          <a:p>
            <a:endParaRPr lang="en-US"/>
          </a:p>
        </p:txBody>
      </p:sp>
      <p:sp>
        <p:nvSpPr>
          <p:cNvPr id="174128" name="Line 48"/>
          <p:cNvSpPr>
            <a:spLocks noChangeShapeType="1"/>
          </p:cNvSpPr>
          <p:nvPr/>
        </p:nvSpPr>
        <p:spPr bwMode="auto">
          <a:xfrm flipV="1">
            <a:off x="6526213" y="5680075"/>
            <a:ext cx="215900" cy="360363"/>
          </a:xfrm>
          <a:prstGeom prst="line">
            <a:avLst/>
          </a:prstGeom>
          <a:noFill/>
          <a:ln w="9525">
            <a:solidFill>
              <a:srgbClr val="008000"/>
            </a:solidFill>
            <a:round/>
            <a:headEnd/>
            <a:tailEnd/>
          </a:ln>
          <a:effectLst/>
        </p:spPr>
        <p:txBody>
          <a:bodyPr lIns="82124" tIns="41061" rIns="82124" bIns="41061"/>
          <a:lstStyle/>
          <a:p>
            <a:endParaRPr lang="en-US"/>
          </a:p>
        </p:txBody>
      </p:sp>
      <p:sp>
        <p:nvSpPr>
          <p:cNvPr id="174129" name="Line 49"/>
          <p:cNvSpPr>
            <a:spLocks noChangeShapeType="1"/>
          </p:cNvSpPr>
          <p:nvPr/>
        </p:nvSpPr>
        <p:spPr bwMode="auto">
          <a:xfrm flipV="1">
            <a:off x="6526213" y="5680075"/>
            <a:ext cx="504825"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4130" name="Line 50"/>
          <p:cNvSpPr>
            <a:spLocks noChangeShapeType="1"/>
          </p:cNvSpPr>
          <p:nvPr/>
        </p:nvSpPr>
        <p:spPr bwMode="auto">
          <a:xfrm flipH="1" flipV="1">
            <a:off x="6742113" y="5680075"/>
            <a:ext cx="144462" cy="431800"/>
          </a:xfrm>
          <a:prstGeom prst="line">
            <a:avLst/>
          </a:prstGeom>
          <a:noFill/>
          <a:ln w="9525">
            <a:solidFill>
              <a:srgbClr val="008000"/>
            </a:solidFill>
            <a:round/>
            <a:headEnd/>
            <a:tailEnd/>
          </a:ln>
          <a:effectLst/>
        </p:spPr>
        <p:txBody>
          <a:bodyPr lIns="82124" tIns="41061" rIns="82124" bIns="41061"/>
          <a:lstStyle/>
          <a:p>
            <a:endParaRPr lang="en-US"/>
          </a:p>
        </p:txBody>
      </p:sp>
      <p:sp>
        <p:nvSpPr>
          <p:cNvPr id="174131" name="Line 51"/>
          <p:cNvSpPr>
            <a:spLocks noChangeShapeType="1"/>
          </p:cNvSpPr>
          <p:nvPr/>
        </p:nvSpPr>
        <p:spPr bwMode="auto">
          <a:xfrm flipH="1" flipV="1">
            <a:off x="7031038" y="5680075"/>
            <a:ext cx="215900"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4132" name="Line 52"/>
          <p:cNvSpPr>
            <a:spLocks noChangeShapeType="1"/>
          </p:cNvSpPr>
          <p:nvPr/>
        </p:nvSpPr>
        <p:spPr bwMode="auto">
          <a:xfrm flipV="1">
            <a:off x="6886575" y="5680075"/>
            <a:ext cx="144463"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4133" name="Line 53"/>
          <p:cNvSpPr>
            <a:spLocks noChangeShapeType="1"/>
          </p:cNvSpPr>
          <p:nvPr/>
        </p:nvSpPr>
        <p:spPr bwMode="auto">
          <a:xfrm flipH="1" flipV="1">
            <a:off x="6742113" y="5680075"/>
            <a:ext cx="504825" cy="431800"/>
          </a:xfrm>
          <a:prstGeom prst="line">
            <a:avLst/>
          </a:prstGeom>
          <a:noFill/>
          <a:ln w="9525">
            <a:solidFill>
              <a:srgbClr val="008000"/>
            </a:solidFill>
            <a:round/>
            <a:headEnd/>
            <a:tailEnd/>
          </a:ln>
          <a:effectLst/>
        </p:spPr>
        <p:txBody>
          <a:bodyPr lIns="82124" tIns="41061" rIns="82124" bIns="41061"/>
          <a:lstStyle/>
          <a:p>
            <a:endParaRPr lang="en-US"/>
          </a:p>
        </p:txBody>
      </p:sp>
      <p:sp>
        <p:nvSpPr>
          <p:cNvPr id="174134" name="Line 54"/>
          <p:cNvSpPr>
            <a:spLocks noChangeShapeType="1"/>
          </p:cNvSpPr>
          <p:nvPr/>
        </p:nvSpPr>
        <p:spPr bwMode="auto">
          <a:xfrm flipH="1" flipV="1">
            <a:off x="8039100" y="5608638"/>
            <a:ext cx="142875" cy="287337"/>
          </a:xfrm>
          <a:prstGeom prst="line">
            <a:avLst/>
          </a:prstGeom>
          <a:noFill/>
          <a:ln w="9525">
            <a:solidFill>
              <a:srgbClr val="008000"/>
            </a:solidFill>
            <a:round/>
            <a:headEnd/>
            <a:tailEnd/>
          </a:ln>
          <a:effectLst/>
        </p:spPr>
        <p:txBody>
          <a:bodyPr lIns="82124" tIns="41061" rIns="82124" bIns="41061"/>
          <a:lstStyle/>
          <a:p>
            <a:endParaRPr lang="en-US"/>
          </a:p>
        </p:txBody>
      </p:sp>
      <p:sp>
        <p:nvSpPr>
          <p:cNvPr id="174135" name="Line 55"/>
          <p:cNvSpPr>
            <a:spLocks noChangeShapeType="1"/>
          </p:cNvSpPr>
          <p:nvPr/>
        </p:nvSpPr>
        <p:spPr bwMode="auto">
          <a:xfrm flipH="1" flipV="1">
            <a:off x="8326438" y="5392738"/>
            <a:ext cx="73025" cy="287337"/>
          </a:xfrm>
          <a:prstGeom prst="line">
            <a:avLst/>
          </a:prstGeom>
          <a:noFill/>
          <a:ln w="9525">
            <a:solidFill>
              <a:srgbClr val="FF0000"/>
            </a:solidFill>
            <a:round/>
            <a:headEnd/>
            <a:tailEnd/>
          </a:ln>
          <a:effectLst/>
        </p:spPr>
        <p:txBody>
          <a:bodyPr lIns="82124" tIns="41061" rIns="82124" bIns="41061"/>
          <a:lstStyle/>
          <a:p>
            <a:endParaRPr lang="en-US"/>
          </a:p>
        </p:txBody>
      </p:sp>
      <p:sp>
        <p:nvSpPr>
          <p:cNvPr id="174136" name="Line 56"/>
          <p:cNvSpPr>
            <a:spLocks noChangeShapeType="1"/>
          </p:cNvSpPr>
          <p:nvPr/>
        </p:nvSpPr>
        <p:spPr bwMode="auto">
          <a:xfrm flipH="1" flipV="1">
            <a:off x="8326438" y="5392738"/>
            <a:ext cx="323850" cy="71437"/>
          </a:xfrm>
          <a:prstGeom prst="line">
            <a:avLst/>
          </a:prstGeom>
          <a:noFill/>
          <a:ln w="9525">
            <a:solidFill>
              <a:srgbClr val="FF0000"/>
            </a:solidFill>
            <a:round/>
            <a:headEnd/>
            <a:tailEnd/>
          </a:ln>
          <a:effectLst/>
        </p:spPr>
        <p:txBody>
          <a:bodyPr lIns="82124" tIns="41061" rIns="82124" bIns="41061"/>
          <a:lstStyle/>
          <a:p>
            <a:endParaRPr lang="en-US"/>
          </a:p>
        </p:txBody>
      </p:sp>
      <p:sp>
        <p:nvSpPr>
          <p:cNvPr id="174137" name="Line 57"/>
          <p:cNvSpPr>
            <a:spLocks noChangeShapeType="1"/>
          </p:cNvSpPr>
          <p:nvPr/>
        </p:nvSpPr>
        <p:spPr bwMode="auto">
          <a:xfrm flipH="1">
            <a:off x="8039100" y="5464175"/>
            <a:ext cx="611188" cy="144463"/>
          </a:xfrm>
          <a:prstGeom prst="line">
            <a:avLst/>
          </a:prstGeom>
          <a:noFill/>
          <a:ln w="9525">
            <a:solidFill>
              <a:srgbClr val="008000"/>
            </a:solidFill>
            <a:round/>
            <a:headEnd/>
            <a:tailEnd/>
          </a:ln>
          <a:effectLst/>
        </p:spPr>
        <p:txBody>
          <a:bodyPr lIns="82124" tIns="41061" rIns="82124" bIns="41061"/>
          <a:lstStyle/>
          <a:p>
            <a:endParaRPr lang="en-US"/>
          </a:p>
        </p:txBody>
      </p:sp>
      <p:sp>
        <p:nvSpPr>
          <p:cNvPr id="174138" name="Line 58"/>
          <p:cNvSpPr>
            <a:spLocks noChangeShapeType="1"/>
          </p:cNvSpPr>
          <p:nvPr/>
        </p:nvSpPr>
        <p:spPr bwMode="auto">
          <a:xfrm flipH="1" flipV="1">
            <a:off x="8039100" y="5608638"/>
            <a:ext cx="342900" cy="106362"/>
          </a:xfrm>
          <a:prstGeom prst="line">
            <a:avLst/>
          </a:prstGeom>
          <a:noFill/>
          <a:ln w="9525">
            <a:solidFill>
              <a:srgbClr val="008000"/>
            </a:solidFill>
            <a:round/>
            <a:headEnd/>
            <a:tailEnd/>
          </a:ln>
          <a:effectLst/>
        </p:spPr>
        <p:txBody>
          <a:bodyPr lIns="82124" tIns="41061" rIns="82124" bIns="41061"/>
          <a:lstStyle/>
          <a:p>
            <a:endParaRPr lang="en-US"/>
          </a:p>
        </p:txBody>
      </p:sp>
      <p:sp>
        <p:nvSpPr>
          <p:cNvPr id="174139" name="Line 59"/>
          <p:cNvSpPr>
            <a:spLocks noChangeShapeType="1"/>
          </p:cNvSpPr>
          <p:nvPr/>
        </p:nvSpPr>
        <p:spPr bwMode="auto">
          <a:xfrm flipV="1">
            <a:off x="8181975" y="5392738"/>
            <a:ext cx="144463" cy="503237"/>
          </a:xfrm>
          <a:prstGeom prst="line">
            <a:avLst/>
          </a:prstGeom>
          <a:noFill/>
          <a:ln w="9525">
            <a:solidFill>
              <a:srgbClr val="FF0000"/>
            </a:solidFill>
            <a:round/>
            <a:headEnd/>
            <a:tailEnd/>
          </a:ln>
          <a:effectLst/>
        </p:spPr>
        <p:txBody>
          <a:bodyPr lIns="82124" tIns="41061" rIns="82124" bIns="41061"/>
          <a:lstStyle/>
          <a:p>
            <a:endParaRPr lang="en-US"/>
          </a:p>
        </p:txBody>
      </p:sp>
      <p:sp>
        <p:nvSpPr>
          <p:cNvPr id="174140" name="Oval 60"/>
          <p:cNvSpPr>
            <a:spLocks noChangeArrowheads="1"/>
          </p:cNvSpPr>
          <p:nvPr/>
        </p:nvSpPr>
        <p:spPr bwMode="auto">
          <a:xfrm>
            <a:off x="5734050" y="5319713"/>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4141" name="Oval 61"/>
          <p:cNvSpPr>
            <a:spLocks noChangeArrowheads="1"/>
          </p:cNvSpPr>
          <p:nvPr/>
        </p:nvSpPr>
        <p:spPr bwMode="auto">
          <a:xfrm>
            <a:off x="5949950" y="5535613"/>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4142" name="Oval 62"/>
          <p:cNvSpPr>
            <a:spLocks noChangeArrowheads="1"/>
          </p:cNvSpPr>
          <p:nvPr/>
        </p:nvSpPr>
        <p:spPr bwMode="auto">
          <a:xfrm>
            <a:off x="6672263" y="5610225"/>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4143" name="Oval 63"/>
          <p:cNvSpPr>
            <a:spLocks noChangeArrowheads="1"/>
          </p:cNvSpPr>
          <p:nvPr/>
        </p:nvSpPr>
        <p:spPr bwMode="auto">
          <a:xfrm>
            <a:off x="6958013" y="5608638"/>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4144" name="Oval 64"/>
          <p:cNvSpPr>
            <a:spLocks noChangeArrowheads="1"/>
          </p:cNvSpPr>
          <p:nvPr/>
        </p:nvSpPr>
        <p:spPr bwMode="auto">
          <a:xfrm>
            <a:off x="7967663" y="5535613"/>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4145" name="Oval 65"/>
          <p:cNvSpPr>
            <a:spLocks noChangeArrowheads="1"/>
          </p:cNvSpPr>
          <p:nvPr/>
        </p:nvSpPr>
        <p:spPr bwMode="auto">
          <a:xfrm>
            <a:off x="8255000" y="5319713"/>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4146" name="Line 66"/>
          <p:cNvSpPr>
            <a:spLocks noChangeShapeType="1"/>
          </p:cNvSpPr>
          <p:nvPr/>
        </p:nvSpPr>
        <p:spPr bwMode="auto">
          <a:xfrm>
            <a:off x="6238875" y="4095750"/>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4147" name="Line 67"/>
          <p:cNvSpPr>
            <a:spLocks noChangeShapeType="1"/>
          </p:cNvSpPr>
          <p:nvPr/>
        </p:nvSpPr>
        <p:spPr bwMode="auto">
          <a:xfrm>
            <a:off x="6518275" y="4384675"/>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4148" name="Line 68"/>
          <p:cNvSpPr>
            <a:spLocks noChangeShapeType="1"/>
          </p:cNvSpPr>
          <p:nvPr/>
        </p:nvSpPr>
        <p:spPr bwMode="auto">
          <a:xfrm>
            <a:off x="6526213" y="4887913"/>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4149" name="Line 69"/>
          <p:cNvSpPr>
            <a:spLocks noChangeShapeType="1"/>
          </p:cNvSpPr>
          <p:nvPr/>
        </p:nvSpPr>
        <p:spPr bwMode="auto">
          <a:xfrm>
            <a:off x="6238875" y="4600575"/>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4150" name="Text Box 70"/>
          <p:cNvSpPr txBox="1">
            <a:spLocks noChangeArrowheads="1"/>
          </p:cNvSpPr>
          <p:nvPr/>
        </p:nvSpPr>
        <p:spPr bwMode="auto">
          <a:xfrm>
            <a:off x="6332538" y="3124200"/>
            <a:ext cx="1295400" cy="219075"/>
          </a:xfrm>
          <a:prstGeom prst="rect">
            <a:avLst/>
          </a:prstGeom>
          <a:noFill/>
          <a:ln w="9525" algn="ctr">
            <a:noFill/>
            <a:miter lim="800000"/>
            <a:headEnd/>
            <a:tailEnd/>
          </a:ln>
          <a:effectLst/>
        </p:spPr>
        <p:txBody>
          <a:bodyPr lIns="82124" tIns="41061" rIns="82124" bIns="41061">
            <a:spAutoFit/>
          </a:bodyPr>
          <a:lstStyle/>
          <a:p>
            <a:pPr algn="l" defTabSz="814388">
              <a:lnSpc>
                <a:spcPct val="90000"/>
              </a:lnSpc>
              <a:spcBef>
                <a:spcPct val="50000"/>
              </a:spcBef>
            </a:pPr>
            <a:r>
              <a:rPr lang="en-US" sz="1000">
                <a:latin typeface="Arial" charset="0"/>
              </a:rPr>
              <a:t>IPTV source</a:t>
            </a:r>
          </a:p>
        </p:txBody>
      </p:sp>
      <p:sp>
        <p:nvSpPr>
          <p:cNvPr id="174151" name="Oval 71"/>
          <p:cNvSpPr>
            <a:spLocks noChangeArrowheads="1"/>
          </p:cNvSpPr>
          <p:nvPr/>
        </p:nvSpPr>
        <p:spPr bwMode="auto">
          <a:xfrm>
            <a:off x="5105400" y="5194300"/>
            <a:ext cx="1143000" cy="914400"/>
          </a:xfrm>
          <a:prstGeom prst="ellipse">
            <a:avLst/>
          </a:prstGeom>
          <a:noFill/>
          <a:ln w="9525" algn="ctr">
            <a:solidFill>
              <a:schemeClr val="tx1"/>
            </a:solidFill>
            <a:round/>
            <a:headEnd/>
            <a:tailEnd/>
          </a:ln>
          <a:effectLst/>
        </p:spPr>
        <p:txBody>
          <a:bodyPr lIns="82124" tIns="41061" rIns="82124" bIns="41061" anchor="ctr">
            <a:spAutoFit/>
          </a:bodyPr>
          <a:lstStyle/>
          <a:p>
            <a:endParaRPr lang="en-US"/>
          </a:p>
        </p:txBody>
      </p:sp>
      <p:sp>
        <p:nvSpPr>
          <p:cNvPr id="174152" name="Oval 72"/>
          <p:cNvSpPr>
            <a:spLocks noChangeArrowheads="1"/>
          </p:cNvSpPr>
          <p:nvPr/>
        </p:nvSpPr>
        <p:spPr bwMode="auto">
          <a:xfrm>
            <a:off x="6324600" y="5499100"/>
            <a:ext cx="1143000" cy="914400"/>
          </a:xfrm>
          <a:prstGeom prst="ellipse">
            <a:avLst/>
          </a:prstGeom>
          <a:noFill/>
          <a:ln w="9525" algn="ctr">
            <a:solidFill>
              <a:schemeClr val="tx1"/>
            </a:solidFill>
            <a:round/>
            <a:headEnd/>
            <a:tailEnd/>
          </a:ln>
          <a:effectLst/>
        </p:spPr>
        <p:txBody>
          <a:bodyPr lIns="82124" tIns="41061" rIns="82124" bIns="41061" anchor="ctr">
            <a:spAutoFit/>
          </a:bodyPr>
          <a:lstStyle/>
          <a:p>
            <a:endParaRPr lang="en-US"/>
          </a:p>
        </p:txBody>
      </p:sp>
      <p:sp>
        <p:nvSpPr>
          <p:cNvPr id="174153" name="Oval 73"/>
          <p:cNvSpPr>
            <a:spLocks noChangeArrowheads="1"/>
          </p:cNvSpPr>
          <p:nvPr/>
        </p:nvSpPr>
        <p:spPr bwMode="auto">
          <a:xfrm>
            <a:off x="7772400" y="5194300"/>
            <a:ext cx="1143000" cy="914400"/>
          </a:xfrm>
          <a:prstGeom prst="ellipse">
            <a:avLst/>
          </a:prstGeom>
          <a:noFill/>
          <a:ln w="9525" algn="ctr">
            <a:solidFill>
              <a:schemeClr val="tx1"/>
            </a:solidFill>
            <a:round/>
            <a:headEnd/>
            <a:tailEnd/>
          </a:ln>
          <a:effectLst/>
        </p:spPr>
        <p:txBody>
          <a:bodyPr lIns="82124" tIns="41061" rIns="82124" bIns="41061" anchor="ctr">
            <a:spAutoFit/>
          </a:bodyPr>
          <a:lstStyle/>
          <a:p>
            <a:endParaRPr lang="en-US"/>
          </a:p>
        </p:txBody>
      </p:sp>
      <p:sp>
        <p:nvSpPr>
          <p:cNvPr id="174154" name="Text Box 74"/>
          <p:cNvSpPr txBox="1">
            <a:spLocks noChangeArrowheads="1"/>
          </p:cNvSpPr>
          <p:nvPr/>
        </p:nvSpPr>
        <p:spPr bwMode="auto">
          <a:xfrm>
            <a:off x="6096000" y="6261100"/>
            <a:ext cx="533400" cy="219075"/>
          </a:xfrm>
          <a:prstGeom prst="rect">
            <a:avLst/>
          </a:prstGeom>
          <a:noFill/>
          <a:ln w="9525" algn="ctr">
            <a:noFill/>
            <a:miter lim="800000"/>
            <a:headEnd/>
            <a:tailEnd/>
          </a:ln>
          <a:effectLst/>
        </p:spPr>
        <p:txBody>
          <a:bodyPr lIns="82124" tIns="41061" rIns="82124" bIns="41061">
            <a:spAutoFit/>
          </a:bodyPr>
          <a:lstStyle/>
          <a:p>
            <a:pPr algn="l" defTabSz="814388">
              <a:lnSpc>
                <a:spcPct val="90000"/>
              </a:lnSpc>
              <a:spcBef>
                <a:spcPct val="50000"/>
              </a:spcBef>
            </a:pPr>
            <a:r>
              <a:rPr lang="en-US" sz="1000">
                <a:latin typeface="Arial" charset="0"/>
              </a:rPr>
              <a:t>Pop2</a:t>
            </a:r>
          </a:p>
        </p:txBody>
      </p:sp>
      <p:sp>
        <p:nvSpPr>
          <p:cNvPr id="174155" name="Text Box 75"/>
          <p:cNvSpPr txBox="1">
            <a:spLocks noChangeArrowheads="1"/>
          </p:cNvSpPr>
          <p:nvPr/>
        </p:nvSpPr>
        <p:spPr bwMode="auto">
          <a:xfrm>
            <a:off x="8001000" y="6184900"/>
            <a:ext cx="533400" cy="219075"/>
          </a:xfrm>
          <a:prstGeom prst="rect">
            <a:avLst/>
          </a:prstGeom>
          <a:noFill/>
          <a:ln w="9525" algn="ctr">
            <a:noFill/>
            <a:miter lim="800000"/>
            <a:headEnd/>
            <a:tailEnd/>
          </a:ln>
          <a:effectLst/>
        </p:spPr>
        <p:txBody>
          <a:bodyPr lIns="82124" tIns="41061" rIns="82124" bIns="41061">
            <a:spAutoFit/>
          </a:bodyPr>
          <a:lstStyle/>
          <a:p>
            <a:pPr algn="l" defTabSz="814388">
              <a:lnSpc>
                <a:spcPct val="90000"/>
              </a:lnSpc>
              <a:spcBef>
                <a:spcPct val="50000"/>
              </a:spcBef>
            </a:pPr>
            <a:r>
              <a:rPr lang="en-US" sz="1000">
                <a:latin typeface="Arial" charset="0"/>
              </a:rPr>
              <a:t>PopN</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a:t>Two-Plane Network Design</a:t>
            </a:r>
          </a:p>
        </p:txBody>
      </p:sp>
      <p:sp>
        <p:nvSpPr>
          <p:cNvPr id="176131" name="Rectangle 3"/>
          <p:cNvSpPr>
            <a:spLocks noGrp="1" noChangeArrowheads="1"/>
          </p:cNvSpPr>
          <p:nvPr>
            <p:ph type="body" idx="1"/>
          </p:nvPr>
        </p:nvSpPr>
        <p:spPr>
          <a:xfrm>
            <a:off x="533400" y="1524000"/>
            <a:ext cx="7940675" cy="3571875"/>
          </a:xfrm>
        </p:spPr>
        <p:txBody>
          <a:bodyPr/>
          <a:lstStyle/>
          <a:p>
            <a:r>
              <a:rPr lang="en-US" sz="2000"/>
              <a:t>An IPTV SSM Tree for a premium channel is densely covering the two-plane design</a:t>
            </a:r>
          </a:p>
          <a:p>
            <a:r>
              <a:rPr lang="en-US" sz="2000"/>
              <a:t>Dense trees : key to analysis. For IPTV, we assume there are many receivers</a:t>
            </a:r>
          </a:p>
          <a:p>
            <a:r>
              <a:rPr lang="en-US" sz="2000"/>
              <a:t>From a capacity planning viewpoint, all Green and Red routers in a PoP are or must be assumed to be connected to the tree</a:t>
            </a:r>
          </a:p>
        </p:txBody>
      </p:sp>
      <p:sp>
        <p:nvSpPr>
          <p:cNvPr id="176132" name="Oval 4"/>
          <p:cNvSpPr>
            <a:spLocks noChangeArrowheads="1"/>
          </p:cNvSpPr>
          <p:nvPr/>
        </p:nvSpPr>
        <p:spPr bwMode="auto">
          <a:xfrm>
            <a:off x="6454775" y="4313238"/>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6133" name="Oval 5"/>
          <p:cNvSpPr>
            <a:spLocks noChangeArrowheads="1"/>
          </p:cNvSpPr>
          <p:nvPr/>
        </p:nvSpPr>
        <p:spPr bwMode="auto">
          <a:xfrm>
            <a:off x="6454775" y="4818063"/>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6134" name="Oval 6"/>
          <p:cNvSpPr>
            <a:spLocks noChangeArrowheads="1"/>
          </p:cNvSpPr>
          <p:nvPr/>
        </p:nvSpPr>
        <p:spPr bwMode="auto">
          <a:xfrm>
            <a:off x="6167438" y="4024313"/>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6135" name="Oval 7"/>
          <p:cNvSpPr>
            <a:spLocks noChangeArrowheads="1"/>
          </p:cNvSpPr>
          <p:nvPr/>
        </p:nvSpPr>
        <p:spPr bwMode="auto">
          <a:xfrm>
            <a:off x="6167438" y="4529138"/>
            <a:ext cx="142875" cy="142875"/>
          </a:xfrm>
          <a:prstGeom prst="ellipse">
            <a:avLst/>
          </a:prstGeom>
          <a:solidFill>
            <a:srgbClr val="008000"/>
          </a:solidFill>
          <a:ln w="9525" algn="ctr">
            <a:solidFill>
              <a:srgbClr val="008000"/>
            </a:solidFill>
            <a:round/>
            <a:headEnd/>
            <a:tailEnd/>
          </a:ln>
          <a:effectLst/>
        </p:spPr>
        <p:txBody>
          <a:bodyPr wrap="none" lIns="82124" tIns="41061" rIns="82124" bIns="41061" anchor="ctr"/>
          <a:lstStyle/>
          <a:p>
            <a:endParaRPr lang="en-US"/>
          </a:p>
        </p:txBody>
      </p:sp>
      <p:sp>
        <p:nvSpPr>
          <p:cNvPr id="176136" name="Line 8"/>
          <p:cNvSpPr>
            <a:spLocks noChangeShapeType="1"/>
          </p:cNvSpPr>
          <p:nvPr/>
        </p:nvSpPr>
        <p:spPr bwMode="auto">
          <a:xfrm flipV="1">
            <a:off x="6238875" y="4095750"/>
            <a:ext cx="0" cy="504825"/>
          </a:xfrm>
          <a:prstGeom prst="line">
            <a:avLst/>
          </a:prstGeom>
          <a:noFill/>
          <a:ln w="9525">
            <a:solidFill>
              <a:srgbClr val="008000"/>
            </a:solidFill>
            <a:round/>
            <a:headEnd/>
            <a:tailEnd/>
          </a:ln>
          <a:effectLst/>
        </p:spPr>
        <p:txBody>
          <a:bodyPr lIns="82124" tIns="41061" rIns="82124" bIns="41061"/>
          <a:lstStyle/>
          <a:p>
            <a:endParaRPr lang="en-US"/>
          </a:p>
        </p:txBody>
      </p:sp>
      <p:sp>
        <p:nvSpPr>
          <p:cNvPr id="176137" name="Line 9"/>
          <p:cNvSpPr>
            <a:spLocks noChangeShapeType="1"/>
          </p:cNvSpPr>
          <p:nvPr/>
        </p:nvSpPr>
        <p:spPr bwMode="auto">
          <a:xfrm>
            <a:off x="6238875" y="4095750"/>
            <a:ext cx="287338" cy="288925"/>
          </a:xfrm>
          <a:prstGeom prst="line">
            <a:avLst/>
          </a:prstGeom>
          <a:noFill/>
          <a:ln w="9525">
            <a:solidFill>
              <a:srgbClr val="008000"/>
            </a:solidFill>
            <a:round/>
            <a:headEnd/>
            <a:tailEnd/>
          </a:ln>
          <a:effectLst/>
        </p:spPr>
        <p:txBody>
          <a:bodyPr lIns="82124" tIns="41061" rIns="82124" bIns="41061"/>
          <a:lstStyle/>
          <a:p>
            <a:endParaRPr lang="en-US"/>
          </a:p>
        </p:txBody>
      </p:sp>
      <p:sp>
        <p:nvSpPr>
          <p:cNvPr id="176138" name="Line 10"/>
          <p:cNvSpPr>
            <a:spLocks noChangeShapeType="1"/>
          </p:cNvSpPr>
          <p:nvPr/>
        </p:nvSpPr>
        <p:spPr bwMode="auto">
          <a:xfrm>
            <a:off x="6238875" y="4600575"/>
            <a:ext cx="287338" cy="287338"/>
          </a:xfrm>
          <a:prstGeom prst="line">
            <a:avLst/>
          </a:prstGeom>
          <a:noFill/>
          <a:ln w="9525">
            <a:solidFill>
              <a:srgbClr val="008000"/>
            </a:solidFill>
            <a:round/>
            <a:headEnd/>
            <a:tailEnd/>
          </a:ln>
          <a:effectLst/>
        </p:spPr>
        <p:txBody>
          <a:bodyPr lIns="82124" tIns="41061" rIns="82124" bIns="41061"/>
          <a:lstStyle/>
          <a:p>
            <a:endParaRPr lang="en-US"/>
          </a:p>
        </p:txBody>
      </p:sp>
      <p:sp>
        <p:nvSpPr>
          <p:cNvPr id="176139" name="Line 11"/>
          <p:cNvSpPr>
            <a:spLocks noChangeShapeType="1"/>
          </p:cNvSpPr>
          <p:nvPr/>
        </p:nvSpPr>
        <p:spPr bwMode="auto">
          <a:xfrm>
            <a:off x="6526213" y="4384675"/>
            <a:ext cx="0" cy="503238"/>
          </a:xfrm>
          <a:prstGeom prst="line">
            <a:avLst/>
          </a:prstGeom>
          <a:noFill/>
          <a:ln w="9525">
            <a:solidFill>
              <a:srgbClr val="008000"/>
            </a:solidFill>
            <a:round/>
            <a:headEnd/>
            <a:tailEnd/>
          </a:ln>
          <a:effectLst/>
        </p:spPr>
        <p:txBody>
          <a:bodyPr lIns="82124" tIns="41061" rIns="82124" bIns="41061"/>
          <a:lstStyle/>
          <a:p>
            <a:endParaRPr lang="en-US"/>
          </a:p>
        </p:txBody>
      </p:sp>
      <p:sp>
        <p:nvSpPr>
          <p:cNvPr id="176140" name="Oval 12"/>
          <p:cNvSpPr>
            <a:spLocks noChangeArrowheads="1"/>
          </p:cNvSpPr>
          <p:nvPr/>
        </p:nvSpPr>
        <p:spPr bwMode="auto">
          <a:xfrm>
            <a:off x="7319963" y="4313238"/>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6141" name="Oval 13"/>
          <p:cNvSpPr>
            <a:spLocks noChangeArrowheads="1"/>
          </p:cNvSpPr>
          <p:nvPr/>
        </p:nvSpPr>
        <p:spPr bwMode="auto">
          <a:xfrm>
            <a:off x="7319963" y="4818063"/>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6142" name="Oval 14"/>
          <p:cNvSpPr>
            <a:spLocks noChangeArrowheads="1"/>
          </p:cNvSpPr>
          <p:nvPr/>
        </p:nvSpPr>
        <p:spPr bwMode="auto">
          <a:xfrm>
            <a:off x="7032625" y="4024313"/>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6143" name="Oval 15"/>
          <p:cNvSpPr>
            <a:spLocks noChangeArrowheads="1"/>
          </p:cNvSpPr>
          <p:nvPr/>
        </p:nvSpPr>
        <p:spPr bwMode="auto">
          <a:xfrm>
            <a:off x="7032625" y="4529138"/>
            <a:ext cx="142875" cy="142875"/>
          </a:xfrm>
          <a:prstGeom prst="ellipse">
            <a:avLst/>
          </a:prstGeom>
          <a:solidFill>
            <a:srgbClr val="FF0000"/>
          </a:solidFill>
          <a:ln w="9525" algn="ctr">
            <a:solidFill>
              <a:schemeClr val="accent2"/>
            </a:solidFill>
            <a:round/>
            <a:headEnd/>
            <a:tailEnd/>
          </a:ln>
          <a:effectLst/>
        </p:spPr>
        <p:txBody>
          <a:bodyPr wrap="none" lIns="82124" tIns="41061" rIns="82124" bIns="41061" anchor="ctr"/>
          <a:lstStyle/>
          <a:p>
            <a:endParaRPr lang="en-US"/>
          </a:p>
        </p:txBody>
      </p:sp>
      <p:sp>
        <p:nvSpPr>
          <p:cNvPr id="176144" name="Line 16"/>
          <p:cNvSpPr>
            <a:spLocks noChangeShapeType="1"/>
          </p:cNvSpPr>
          <p:nvPr/>
        </p:nvSpPr>
        <p:spPr bwMode="auto">
          <a:xfrm flipV="1">
            <a:off x="7104063" y="4095750"/>
            <a:ext cx="0" cy="504825"/>
          </a:xfrm>
          <a:prstGeom prst="line">
            <a:avLst/>
          </a:prstGeom>
          <a:noFill/>
          <a:ln w="9525">
            <a:solidFill>
              <a:srgbClr val="FF0000"/>
            </a:solidFill>
            <a:round/>
            <a:headEnd/>
            <a:tailEnd/>
          </a:ln>
          <a:effectLst/>
        </p:spPr>
        <p:txBody>
          <a:bodyPr lIns="82124" tIns="41061" rIns="82124" bIns="41061"/>
          <a:lstStyle/>
          <a:p>
            <a:endParaRPr lang="en-US"/>
          </a:p>
        </p:txBody>
      </p:sp>
      <p:sp>
        <p:nvSpPr>
          <p:cNvPr id="176145" name="Line 17"/>
          <p:cNvSpPr>
            <a:spLocks noChangeShapeType="1"/>
          </p:cNvSpPr>
          <p:nvPr/>
        </p:nvSpPr>
        <p:spPr bwMode="auto">
          <a:xfrm>
            <a:off x="7104063" y="4095750"/>
            <a:ext cx="287337" cy="288925"/>
          </a:xfrm>
          <a:prstGeom prst="line">
            <a:avLst/>
          </a:prstGeom>
          <a:noFill/>
          <a:ln w="9525">
            <a:solidFill>
              <a:srgbClr val="FF0000"/>
            </a:solidFill>
            <a:round/>
            <a:headEnd/>
            <a:tailEnd/>
          </a:ln>
          <a:effectLst/>
        </p:spPr>
        <p:txBody>
          <a:bodyPr lIns="82124" tIns="41061" rIns="82124" bIns="41061"/>
          <a:lstStyle/>
          <a:p>
            <a:endParaRPr lang="en-US"/>
          </a:p>
        </p:txBody>
      </p:sp>
      <p:sp>
        <p:nvSpPr>
          <p:cNvPr id="176146" name="Line 18"/>
          <p:cNvSpPr>
            <a:spLocks noChangeShapeType="1"/>
          </p:cNvSpPr>
          <p:nvPr/>
        </p:nvSpPr>
        <p:spPr bwMode="auto">
          <a:xfrm>
            <a:off x="7104063" y="4600575"/>
            <a:ext cx="287337" cy="287338"/>
          </a:xfrm>
          <a:prstGeom prst="line">
            <a:avLst/>
          </a:prstGeom>
          <a:noFill/>
          <a:ln w="9525">
            <a:solidFill>
              <a:srgbClr val="FF0000"/>
            </a:solidFill>
            <a:round/>
            <a:headEnd/>
            <a:tailEnd/>
          </a:ln>
          <a:effectLst/>
        </p:spPr>
        <p:txBody>
          <a:bodyPr lIns="82124" tIns="41061" rIns="82124" bIns="41061"/>
          <a:lstStyle/>
          <a:p>
            <a:endParaRPr lang="en-US"/>
          </a:p>
        </p:txBody>
      </p:sp>
      <p:sp>
        <p:nvSpPr>
          <p:cNvPr id="176147" name="Line 19"/>
          <p:cNvSpPr>
            <a:spLocks noChangeShapeType="1"/>
          </p:cNvSpPr>
          <p:nvPr/>
        </p:nvSpPr>
        <p:spPr bwMode="auto">
          <a:xfrm>
            <a:off x="7391400" y="4384675"/>
            <a:ext cx="0" cy="503238"/>
          </a:xfrm>
          <a:prstGeom prst="line">
            <a:avLst/>
          </a:prstGeom>
          <a:noFill/>
          <a:ln w="9525">
            <a:solidFill>
              <a:srgbClr val="FF0000"/>
            </a:solidFill>
            <a:round/>
            <a:headEnd/>
            <a:tailEnd/>
          </a:ln>
          <a:effectLst/>
        </p:spPr>
        <p:txBody>
          <a:bodyPr lIns="82124" tIns="41061" rIns="82124" bIns="41061"/>
          <a:lstStyle/>
          <a:p>
            <a:endParaRPr lang="en-US"/>
          </a:p>
        </p:txBody>
      </p:sp>
      <p:sp>
        <p:nvSpPr>
          <p:cNvPr id="176148" name="Line 20"/>
          <p:cNvSpPr>
            <a:spLocks noChangeShapeType="1"/>
          </p:cNvSpPr>
          <p:nvPr/>
        </p:nvSpPr>
        <p:spPr bwMode="auto">
          <a:xfrm>
            <a:off x="6526213" y="4887913"/>
            <a:ext cx="215900" cy="792162"/>
          </a:xfrm>
          <a:prstGeom prst="line">
            <a:avLst/>
          </a:prstGeom>
          <a:noFill/>
          <a:ln w="9525">
            <a:solidFill>
              <a:srgbClr val="008000"/>
            </a:solidFill>
            <a:round/>
            <a:headEnd/>
            <a:tailEnd/>
          </a:ln>
          <a:effectLst/>
        </p:spPr>
        <p:txBody>
          <a:bodyPr lIns="82124" tIns="41061" rIns="82124" bIns="41061"/>
          <a:lstStyle/>
          <a:p>
            <a:endParaRPr lang="en-US"/>
          </a:p>
        </p:txBody>
      </p:sp>
      <p:sp>
        <p:nvSpPr>
          <p:cNvPr id="176149" name="Line 21"/>
          <p:cNvSpPr>
            <a:spLocks noChangeShapeType="1"/>
          </p:cNvSpPr>
          <p:nvPr/>
        </p:nvSpPr>
        <p:spPr bwMode="auto">
          <a:xfrm flipV="1">
            <a:off x="7031038" y="4887913"/>
            <a:ext cx="360362" cy="792162"/>
          </a:xfrm>
          <a:prstGeom prst="line">
            <a:avLst/>
          </a:prstGeom>
          <a:noFill/>
          <a:ln w="9525">
            <a:solidFill>
              <a:srgbClr val="FF0000"/>
            </a:solidFill>
            <a:round/>
            <a:headEnd/>
            <a:tailEnd/>
          </a:ln>
          <a:effectLst/>
        </p:spPr>
        <p:txBody>
          <a:bodyPr lIns="82124" tIns="41061" rIns="82124" bIns="41061"/>
          <a:lstStyle/>
          <a:p>
            <a:endParaRPr lang="en-US"/>
          </a:p>
        </p:txBody>
      </p:sp>
      <p:sp>
        <p:nvSpPr>
          <p:cNvPr id="176150" name="Line 22"/>
          <p:cNvSpPr>
            <a:spLocks noChangeShapeType="1"/>
          </p:cNvSpPr>
          <p:nvPr/>
        </p:nvSpPr>
        <p:spPr bwMode="auto">
          <a:xfrm flipV="1">
            <a:off x="5807075" y="4887913"/>
            <a:ext cx="719138" cy="504825"/>
          </a:xfrm>
          <a:prstGeom prst="line">
            <a:avLst/>
          </a:prstGeom>
          <a:noFill/>
          <a:ln w="9525">
            <a:solidFill>
              <a:srgbClr val="008000"/>
            </a:solidFill>
            <a:round/>
            <a:headEnd/>
            <a:tailEnd/>
          </a:ln>
          <a:effectLst/>
        </p:spPr>
        <p:txBody>
          <a:bodyPr lIns="82124" tIns="41061" rIns="82124" bIns="41061"/>
          <a:lstStyle/>
          <a:p>
            <a:endParaRPr lang="en-US"/>
          </a:p>
        </p:txBody>
      </p:sp>
      <p:sp>
        <p:nvSpPr>
          <p:cNvPr id="176151" name="Line 23"/>
          <p:cNvSpPr>
            <a:spLocks noChangeShapeType="1"/>
          </p:cNvSpPr>
          <p:nvPr/>
        </p:nvSpPr>
        <p:spPr bwMode="auto">
          <a:xfrm flipV="1">
            <a:off x="6022975" y="4887913"/>
            <a:ext cx="1368425" cy="720725"/>
          </a:xfrm>
          <a:prstGeom prst="line">
            <a:avLst/>
          </a:prstGeom>
          <a:noFill/>
          <a:ln w="9525">
            <a:solidFill>
              <a:srgbClr val="FF0000"/>
            </a:solidFill>
            <a:round/>
            <a:headEnd/>
            <a:tailEnd/>
          </a:ln>
          <a:effectLst/>
        </p:spPr>
        <p:txBody>
          <a:bodyPr lIns="82124" tIns="41061" rIns="82124" bIns="41061"/>
          <a:lstStyle/>
          <a:p>
            <a:endParaRPr lang="en-US"/>
          </a:p>
        </p:txBody>
      </p:sp>
      <p:sp>
        <p:nvSpPr>
          <p:cNvPr id="176152" name="Line 24"/>
          <p:cNvSpPr>
            <a:spLocks noChangeShapeType="1"/>
          </p:cNvSpPr>
          <p:nvPr/>
        </p:nvSpPr>
        <p:spPr bwMode="auto">
          <a:xfrm flipH="1" flipV="1">
            <a:off x="6526213" y="4887913"/>
            <a:ext cx="1512887" cy="720725"/>
          </a:xfrm>
          <a:prstGeom prst="line">
            <a:avLst/>
          </a:prstGeom>
          <a:noFill/>
          <a:ln w="9525">
            <a:solidFill>
              <a:srgbClr val="008000"/>
            </a:solidFill>
            <a:round/>
            <a:headEnd/>
            <a:tailEnd/>
          </a:ln>
          <a:effectLst/>
        </p:spPr>
        <p:txBody>
          <a:bodyPr lIns="82124" tIns="41061" rIns="82124" bIns="41061"/>
          <a:lstStyle/>
          <a:p>
            <a:endParaRPr lang="en-US"/>
          </a:p>
        </p:txBody>
      </p:sp>
      <p:sp>
        <p:nvSpPr>
          <p:cNvPr id="176153" name="Line 25"/>
          <p:cNvSpPr>
            <a:spLocks noChangeShapeType="1"/>
          </p:cNvSpPr>
          <p:nvPr/>
        </p:nvSpPr>
        <p:spPr bwMode="auto">
          <a:xfrm flipH="1" flipV="1">
            <a:off x="7391400" y="4960938"/>
            <a:ext cx="935038"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6154" name="Oval 26"/>
          <p:cNvSpPr>
            <a:spLocks noChangeArrowheads="1"/>
          </p:cNvSpPr>
          <p:nvPr/>
        </p:nvSpPr>
        <p:spPr bwMode="auto">
          <a:xfrm>
            <a:off x="6526213" y="3665538"/>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6155" name="Oval 27"/>
          <p:cNvSpPr>
            <a:spLocks noChangeArrowheads="1"/>
          </p:cNvSpPr>
          <p:nvPr/>
        </p:nvSpPr>
        <p:spPr bwMode="auto">
          <a:xfrm>
            <a:off x="6811963" y="3663950"/>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6156" name="Line 28"/>
          <p:cNvSpPr>
            <a:spLocks noChangeShapeType="1"/>
          </p:cNvSpPr>
          <p:nvPr/>
        </p:nvSpPr>
        <p:spPr bwMode="auto">
          <a:xfrm flipV="1">
            <a:off x="6238875" y="3735388"/>
            <a:ext cx="360363" cy="360362"/>
          </a:xfrm>
          <a:prstGeom prst="line">
            <a:avLst/>
          </a:prstGeom>
          <a:noFill/>
          <a:ln w="9525">
            <a:solidFill>
              <a:srgbClr val="008000"/>
            </a:solidFill>
            <a:round/>
            <a:headEnd/>
            <a:tailEnd/>
          </a:ln>
          <a:effectLst/>
        </p:spPr>
        <p:txBody>
          <a:bodyPr lIns="82124" tIns="41061" rIns="82124" bIns="41061"/>
          <a:lstStyle/>
          <a:p>
            <a:endParaRPr lang="en-US"/>
          </a:p>
        </p:txBody>
      </p:sp>
      <p:sp>
        <p:nvSpPr>
          <p:cNvPr id="176157" name="Line 29"/>
          <p:cNvSpPr>
            <a:spLocks noChangeShapeType="1"/>
          </p:cNvSpPr>
          <p:nvPr/>
        </p:nvSpPr>
        <p:spPr bwMode="auto">
          <a:xfrm flipH="1" flipV="1">
            <a:off x="6886575" y="3735388"/>
            <a:ext cx="215900" cy="360362"/>
          </a:xfrm>
          <a:prstGeom prst="line">
            <a:avLst/>
          </a:prstGeom>
          <a:noFill/>
          <a:ln w="9525">
            <a:solidFill>
              <a:srgbClr val="FF0000"/>
            </a:solidFill>
            <a:round/>
            <a:headEnd/>
            <a:tailEnd/>
          </a:ln>
          <a:effectLst/>
        </p:spPr>
        <p:txBody>
          <a:bodyPr lIns="82124" tIns="41061" rIns="82124" bIns="41061"/>
          <a:lstStyle/>
          <a:p>
            <a:endParaRPr lang="en-US"/>
          </a:p>
        </p:txBody>
      </p:sp>
      <p:sp>
        <p:nvSpPr>
          <p:cNvPr id="176158" name="Line 30"/>
          <p:cNvSpPr>
            <a:spLocks noChangeShapeType="1"/>
          </p:cNvSpPr>
          <p:nvPr/>
        </p:nvSpPr>
        <p:spPr bwMode="auto">
          <a:xfrm flipV="1">
            <a:off x="6599238" y="3376613"/>
            <a:ext cx="142875" cy="358775"/>
          </a:xfrm>
          <a:prstGeom prst="line">
            <a:avLst/>
          </a:prstGeom>
          <a:noFill/>
          <a:ln w="9525">
            <a:solidFill>
              <a:srgbClr val="008000"/>
            </a:solidFill>
            <a:round/>
            <a:headEnd/>
            <a:tailEnd/>
          </a:ln>
          <a:effectLst/>
        </p:spPr>
        <p:txBody>
          <a:bodyPr lIns="82124" tIns="41061" rIns="82124" bIns="41061"/>
          <a:lstStyle/>
          <a:p>
            <a:endParaRPr lang="en-US"/>
          </a:p>
        </p:txBody>
      </p:sp>
      <p:sp>
        <p:nvSpPr>
          <p:cNvPr id="176159" name="Line 31"/>
          <p:cNvSpPr>
            <a:spLocks noChangeShapeType="1"/>
          </p:cNvSpPr>
          <p:nvPr/>
        </p:nvSpPr>
        <p:spPr bwMode="auto">
          <a:xfrm flipH="1" flipV="1">
            <a:off x="6742113" y="3376613"/>
            <a:ext cx="144462" cy="358775"/>
          </a:xfrm>
          <a:prstGeom prst="line">
            <a:avLst/>
          </a:prstGeom>
          <a:noFill/>
          <a:ln w="9525">
            <a:solidFill>
              <a:srgbClr val="FF0000"/>
            </a:solidFill>
            <a:round/>
            <a:headEnd/>
            <a:tailEnd/>
          </a:ln>
          <a:effectLst/>
        </p:spPr>
        <p:txBody>
          <a:bodyPr lIns="82124" tIns="41061" rIns="82124" bIns="41061"/>
          <a:lstStyle/>
          <a:p>
            <a:endParaRPr lang="en-US"/>
          </a:p>
        </p:txBody>
      </p:sp>
      <p:sp>
        <p:nvSpPr>
          <p:cNvPr id="176160" name="Oval 32"/>
          <p:cNvSpPr>
            <a:spLocks noChangeArrowheads="1"/>
          </p:cNvSpPr>
          <p:nvPr/>
        </p:nvSpPr>
        <p:spPr bwMode="auto">
          <a:xfrm>
            <a:off x="6672263" y="3303588"/>
            <a:ext cx="142875" cy="142875"/>
          </a:xfrm>
          <a:prstGeom prst="ellipse">
            <a:avLst/>
          </a:prstGeom>
          <a:solidFill>
            <a:srgbClr val="FFFF00"/>
          </a:solidFill>
          <a:ln w="9525" algn="ctr">
            <a:noFill/>
            <a:round/>
            <a:headEnd/>
            <a:tailEnd/>
          </a:ln>
          <a:effectLst/>
        </p:spPr>
        <p:txBody>
          <a:bodyPr wrap="none" lIns="82124" tIns="41061" rIns="82124" bIns="41061" anchor="ctr"/>
          <a:lstStyle/>
          <a:p>
            <a:endParaRPr lang="en-US"/>
          </a:p>
        </p:txBody>
      </p:sp>
      <p:sp>
        <p:nvSpPr>
          <p:cNvPr id="176161" name="Oval 33"/>
          <p:cNvSpPr>
            <a:spLocks noChangeArrowheads="1"/>
          </p:cNvSpPr>
          <p:nvPr/>
        </p:nvSpPr>
        <p:spPr bwMode="auto">
          <a:xfrm>
            <a:off x="6815138" y="60420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6162" name="Oval 34"/>
          <p:cNvSpPr>
            <a:spLocks noChangeArrowheads="1"/>
          </p:cNvSpPr>
          <p:nvPr/>
        </p:nvSpPr>
        <p:spPr bwMode="auto">
          <a:xfrm>
            <a:off x="7175500" y="60404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6163" name="Oval 35"/>
          <p:cNvSpPr>
            <a:spLocks noChangeArrowheads="1"/>
          </p:cNvSpPr>
          <p:nvPr/>
        </p:nvSpPr>
        <p:spPr bwMode="auto">
          <a:xfrm>
            <a:off x="6454775" y="60404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6164" name="Oval 36"/>
          <p:cNvSpPr>
            <a:spLocks noChangeArrowheads="1"/>
          </p:cNvSpPr>
          <p:nvPr/>
        </p:nvSpPr>
        <p:spPr bwMode="auto">
          <a:xfrm>
            <a:off x="5302250" y="53927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6165" name="Oval 37"/>
          <p:cNvSpPr>
            <a:spLocks noChangeArrowheads="1"/>
          </p:cNvSpPr>
          <p:nvPr/>
        </p:nvSpPr>
        <p:spPr bwMode="auto">
          <a:xfrm>
            <a:off x="5518150" y="56102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6166" name="Oval 38"/>
          <p:cNvSpPr>
            <a:spLocks noChangeArrowheads="1"/>
          </p:cNvSpPr>
          <p:nvPr/>
        </p:nvSpPr>
        <p:spPr bwMode="auto">
          <a:xfrm>
            <a:off x="5734050" y="58261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6167" name="Oval 39"/>
          <p:cNvSpPr>
            <a:spLocks noChangeArrowheads="1"/>
          </p:cNvSpPr>
          <p:nvPr/>
        </p:nvSpPr>
        <p:spPr bwMode="auto">
          <a:xfrm>
            <a:off x="8112125" y="58261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6168" name="Oval 40"/>
          <p:cNvSpPr>
            <a:spLocks noChangeArrowheads="1"/>
          </p:cNvSpPr>
          <p:nvPr/>
        </p:nvSpPr>
        <p:spPr bwMode="auto">
          <a:xfrm>
            <a:off x="8328025" y="5610225"/>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6169" name="Oval 41"/>
          <p:cNvSpPr>
            <a:spLocks noChangeArrowheads="1"/>
          </p:cNvSpPr>
          <p:nvPr/>
        </p:nvSpPr>
        <p:spPr bwMode="auto">
          <a:xfrm>
            <a:off x="8543925" y="5392738"/>
            <a:ext cx="142875" cy="142875"/>
          </a:xfrm>
          <a:prstGeom prst="ellipse">
            <a:avLst/>
          </a:prstGeom>
          <a:solidFill>
            <a:schemeClr val="tx2"/>
          </a:solidFill>
          <a:ln w="9525" algn="ctr">
            <a:noFill/>
            <a:round/>
            <a:headEnd/>
            <a:tailEnd/>
          </a:ln>
          <a:effectLst/>
        </p:spPr>
        <p:txBody>
          <a:bodyPr wrap="none" lIns="82124" tIns="41061" rIns="82124" bIns="41061" anchor="ctr"/>
          <a:lstStyle/>
          <a:p>
            <a:endParaRPr lang="en-US"/>
          </a:p>
        </p:txBody>
      </p:sp>
      <p:sp>
        <p:nvSpPr>
          <p:cNvPr id="176170" name="Line 42"/>
          <p:cNvSpPr>
            <a:spLocks noChangeShapeType="1"/>
          </p:cNvSpPr>
          <p:nvPr/>
        </p:nvSpPr>
        <p:spPr bwMode="auto">
          <a:xfrm flipV="1">
            <a:off x="5373688" y="5392738"/>
            <a:ext cx="433387" cy="71437"/>
          </a:xfrm>
          <a:prstGeom prst="line">
            <a:avLst/>
          </a:prstGeom>
          <a:noFill/>
          <a:ln w="9525">
            <a:solidFill>
              <a:srgbClr val="008000"/>
            </a:solidFill>
            <a:round/>
            <a:headEnd/>
            <a:tailEnd/>
          </a:ln>
          <a:effectLst/>
        </p:spPr>
        <p:txBody>
          <a:bodyPr lIns="82124" tIns="41061" rIns="82124" bIns="41061"/>
          <a:lstStyle/>
          <a:p>
            <a:endParaRPr lang="en-US"/>
          </a:p>
        </p:txBody>
      </p:sp>
      <p:sp>
        <p:nvSpPr>
          <p:cNvPr id="176171" name="Line 43"/>
          <p:cNvSpPr>
            <a:spLocks noChangeShapeType="1"/>
          </p:cNvSpPr>
          <p:nvPr/>
        </p:nvSpPr>
        <p:spPr bwMode="auto">
          <a:xfrm>
            <a:off x="5373688" y="5464175"/>
            <a:ext cx="649287" cy="144463"/>
          </a:xfrm>
          <a:prstGeom prst="line">
            <a:avLst/>
          </a:prstGeom>
          <a:noFill/>
          <a:ln w="9525">
            <a:solidFill>
              <a:srgbClr val="FF0000"/>
            </a:solidFill>
            <a:round/>
            <a:headEnd/>
            <a:tailEnd/>
          </a:ln>
          <a:effectLst/>
        </p:spPr>
        <p:txBody>
          <a:bodyPr lIns="82124" tIns="41061" rIns="82124" bIns="41061"/>
          <a:lstStyle/>
          <a:p>
            <a:endParaRPr lang="en-US"/>
          </a:p>
        </p:txBody>
      </p:sp>
      <p:sp>
        <p:nvSpPr>
          <p:cNvPr id="176172" name="Line 44"/>
          <p:cNvSpPr>
            <a:spLocks noChangeShapeType="1"/>
          </p:cNvSpPr>
          <p:nvPr/>
        </p:nvSpPr>
        <p:spPr bwMode="auto">
          <a:xfrm flipV="1">
            <a:off x="5591175" y="5392738"/>
            <a:ext cx="215900" cy="287337"/>
          </a:xfrm>
          <a:prstGeom prst="line">
            <a:avLst/>
          </a:prstGeom>
          <a:noFill/>
          <a:ln w="9525">
            <a:solidFill>
              <a:srgbClr val="008000"/>
            </a:solidFill>
            <a:round/>
            <a:headEnd/>
            <a:tailEnd/>
          </a:ln>
          <a:effectLst/>
        </p:spPr>
        <p:txBody>
          <a:bodyPr lIns="82124" tIns="41061" rIns="82124" bIns="41061"/>
          <a:lstStyle/>
          <a:p>
            <a:endParaRPr lang="en-US"/>
          </a:p>
        </p:txBody>
      </p:sp>
      <p:sp>
        <p:nvSpPr>
          <p:cNvPr id="176173" name="Line 45"/>
          <p:cNvSpPr>
            <a:spLocks noChangeShapeType="1"/>
          </p:cNvSpPr>
          <p:nvPr/>
        </p:nvSpPr>
        <p:spPr bwMode="auto">
          <a:xfrm flipV="1">
            <a:off x="5591175" y="5608638"/>
            <a:ext cx="431800" cy="71437"/>
          </a:xfrm>
          <a:prstGeom prst="line">
            <a:avLst/>
          </a:prstGeom>
          <a:noFill/>
          <a:ln w="9525">
            <a:solidFill>
              <a:srgbClr val="FF0000"/>
            </a:solidFill>
            <a:round/>
            <a:headEnd/>
            <a:tailEnd/>
          </a:ln>
          <a:effectLst/>
        </p:spPr>
        <p:txBody>
          <a:bodyPr lIns="82124" tIns="41061" rIns="82124" bIns="41061"/>
          <a:lstStyle/>
          <a:p>
            <a:endParaRPr lang="en-US"/>
          </a:p>
        </p:txBody>
      </p:sp>
      <p:sp>
        <p:nvSpPr>
          <p:cNvPr id="176174" name="Line 46"/>
          <p:cNvSpPr>
            <a:spLocks noChangeShapeType="1"/>
          </p:cNvSpPr>
          <p:nvPr/>
        </p:nvSpPr>
        <p:spPr bwMode="auto">
          <a:xfrm flipV="1">
            <a:off x="5807075" y="5392738"/>
            <a:ext cx="0" cy="503237"/>
          </a:xfrm>
          <a:prstGeom prst="line">
            <a:avLst/>
          </a:prstGeom>
          <a:noFill/>
          <a:ln w="9525">
            <a:solidFill>
              <a:srgbClr val="008000"/>
            </a:solidFill>
            <a:round/>
            <a:headEnd/>
            <a:tailEnd/>
          </a:ln>
          <a:effectLst/>
        </p:spPr>
        <p:txBody>
          <a:bodyPr lIns="82124" tIns="41061" rIns="82124" bIns="41061"/>
          <a:lstStyle/>
          <a:p>
            <a:endParaRPr lang="en-US"/>
          </a:p>
        </p:txBody>
      </p:sp>
      <p:sp>
        <p:nvSpPr>
          <p:cNvPr id="176175" name="Line 47"/>
          <p:cNvSpPr>
            <a:spLocks noChangeShapeType="1"/>
          </p:cNvSpPr>
          <p:nvPr/>
        </p:nvSpPr>
        <p:spPr bwMode="auto">
          <a:xfrm flipV="1">
            <a:off x="5807075" y="5608638"/>
            <a:ext cx="142875" cy="287337"/>
          </a:xfrm>
          <a:prstGeom prst="line">
            <a:avLst/>
          </a:prstGeom>
          <a:noFill/>
          <a:ln w="9525">
            <a:solidFill>
              <a:srgbClr val="FF0000"/>
            </a:solidFill>
            <a:round/>
            <a:headEnd/>
            <a:tailEnd/>
          </a:ln>
          <a:effectLst/>
        </p:spPr>
        <p:txBody>
          <a:bodyPr lIns="82124" tIns="41061" rIns="82124" bIns="41061"/>
          <a:lstStyle/>
          <a:p>
            <a:endParaRPr lang="en-US"/>
          </a:p>
        </p:txBody>
      </p:sp>
      <p:sp>
        <p:nvSpPr>
          <p:cNvPr id="176176" name="Line 48"/>
          <p:cNvSpPr>
            <a:spLocks noChangeShapeType="1"/>
          </p:cNvSpPr>
          <p:nvPr/>
        </p:nvSpPr>
        <p:spPr bwMode="auto">
          <a:xfrm flipV="1">
            <a:off x="6526213" y="5680075"/>
            <a:ext cx="215900" cy="360363"/>
          </a:xfrm>
          <a:prstGeom prst="line">
            <a:avLst/>
          </a:prstGeom>
          <a:noFill/>
          <a:ln w="9525">
            <a:solidFill>
              <a:srgbClr val="008000"/>
            </a:solidFill>
            <a:round/>
            <a:headEnd/>
            <a:tailEnd/>
          </a:ln>
          <a:effectLst/>
        </p:spPr>
        <p:txBody>
          <a:bodyPr lIns="82124" tIns="41061" rIns="82124" bIns="41061"/>
          <a:lstStyle/>
          <a:p>
            <a:endParaRPr lang="en-US"/>
          </a:p>
        </p:txBody>
      </p:sp>
      <p:sp>
        <p:nvSpPr>
          <p:cNvPr id="176177" name="Line 49"/>
          <p:cNvSpPr>
            <a:spLocks noChangeShapeType="1"/>
          </p:cNvSpPr>
          <p:nvPr/>
        </p:nvSpPr>
        <p:spPr bwMode="auto">
          <a:xfrm flipV="1">
            <a:off x="6526213" y="5680075"/>
            <a:ext cx="504825"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6178" name="Line 50"/>
          <p:cNvSpPr>
            <a:spLocks noChangeShapeType="1"/>
          </p:cNvSpPr>
          <p:nvPr/>
        </p:nvSpPr>
        <p:spPr bwMode="auto">
          <a:xfrm flipH="1" flipV="1">
            <a:off x="6742113" y="5680075"/>
            <a:ext cx="144462" cy="431800"/>
          </a:xfrm>
          <a:prstGeom prst="line">
            <a:avLst/>
          </a:prstGeom>
          <a:noFill/>
          <a:ln w="9525">
            <a:solidFill>
              <a:srgbClr val="008000"/>
            </a:solidFill>
            <a:round/>
            <a:headEnd/>
            <a:tailEnd/>
          </a:ln>
          <a:effectLst/>
        </p:spPr>
        <p:txBody>
          <a:bodyPr lIns="82124" tIns="41061" rIns="82124" bIns="41061"/>
          <a:lstStyle/>
          <a:p>
            <a:endParaRPr lang="en-US"/>
          </a:p>
        </p:txBody>
      </p:sp>
      <p:sp>
        <p:nvSpPr>
          <p:cNvPr id="176179" name="Line 51"/>
          <p:cNvSpPr>
            <a:spLocks noChangeShapeType="1"/>
          </p:cNvSpPr>
          <p:nvPr/>
        </p:nvSpPr>
        <p:spPr bwMode="auto">
          <a:xfrm flipH="1" flipV="1">
            <a:off x="7031038" y="5680075"/>
            <a:ext cx="215900"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6180" name="Line 52"/>
          <p:cNvSpPr>
            <a:spLocks noChangeShapeType="1"/>
          </p:cNvSpPr>
          <p:nvPr/>
        </p:nvSpPr>
        <p:spPr bwMode="auto">
          <a:xfrm flipV="1">
            <a:off x="6886575" y="5680075"/>
            <a:ext cx="144463" cy="431800"/>
          </a:xfrm>
          <a:prstGeom prst="line">
            <a:avLst/>
          </a:prstGeom>
          <a:noFill/>
          <a:ln w="9525">
            <a:solidFill>
              <a:srgbClr val="FF0000"/>
            </a:solidFill>
            <a:round/>
            <a:headEnd/>
            <a:tailEnd/>
          </a:ln>
          <a:effectLst/>
        </p:spPr>
        <p:txBody>
          <a:bodyPr lIns="82124" tIns="41061" rIns="82124" bIns="41061"/>
          <a:lstStyle/>
          <a:p>
            <a:endParaRPr lang="en-US"/>
          </a:p>
        </p:txBody>
      </p:sp>
      <p:sp>
        <p:nvSpPr>
          <p:cNvPr id="176181" name="Line 53"/>
          <p:cNvSpPr>
            <a:spLocks noChangeShapeType="1"/>
          </p:cNvSpPr>
          <p:nvPr/>
        </p:nvSpPr>
        <p:spPr bwMode="auto">
          <a:xfrm flipH="1" flipV="1">
            <a:off x="6742113" y="5680075"/>
            <a:ext cx="504825" cy="431800"/>
          </a:xfrm>
          <a:prstGeom prst="line">
            <a:avLst/>
          </a:prstGeom>
          <a:noFill/>
          <a:ln w="9525">
            <a:solidFill>
              <a:srgbClr val="008000"/>
            </a:solidFill>
            <a:round/>
            <a:headEnd/>
            <a:tailEnd/>
          </a:ln>
          <a:effectLst/>
        </p:spPr>
        <p:txBody>
          <a:bodyPr lIns="82124" tIns="41061" rIns="82124" bIns="41061"/>
          <a:lstStyle/>
          <a:p>
            <a:endParaRPr lang="en-US"/>
          </a:p>
        </p:txBody>
      </p:sp>
      <p:sp>
        <p:nvSpPr>
          <p:cNvPr id="176182" name="Line 54"/>
          <p:cNvSpPr>
            <a:spLocks noChangeShapeType="1"/>
          </p:cNvSpPr>
          <p:nvPr/>
        </p:nvSpPr>
        <p:spPr bwMode="auto">
          <a:xfrm flipH="1" flipV="1">
            <a:off x="8039100" y="5608638"/>
            <a:ext cx="142875" cy="287337"/>
          </a:xfrm>
          <a:prstGeom prst="line">
            <a:avLst/>
          </a:prstGeom>
          <a:noFill/>
          <a:ln w="9525">
            <a:solidFill>
              <a:srgbClr val="008000"/>
            </a:solidFill>
            <a:round/>
            <a:headEnd/>
            <a:tailEnd/>
          </a:ln>
          <a:effectLst/>
        </p:spPr>
        <p:txBody>
          <a:bodyPr lIns="82124" tIns="41061" rIns="82124" bIns="41061"/>
          <a:lstStyle/>
          <a:p>
            <a:endParaRPr lang="en-US"/>
          </a:p>
        </p:txBody>
      </p:sp>
      <p:sp>
        <p:nvSpPr>
          <p:cNvPr id="176183" name="Line 55"/>
          <p:cNvSpPr>
            <a:spLocks noChangeShapeType="1"/>
          </p:cNvSpPr>
          <p:nvPr/>
        </p:nvSpPr>
        <p:spPr bwMode="auto">
          <a:xfrm flipH="1" flipV="1">
            <a:off x="8326438" y="5392738"/>
            <a:ext cx="73025" cy="287337"/>
          </a:xfrm>
          <a:prstGeom prst="line">
            <a:avLst/>
          </a:prstGeom>
          <a:noFill/>
          <a:ln w="9525">
            <a:solidFill>
              <a:srgbClr val="FF0000"/>
            </a:solidFill>
            <a:round/>
            <a:headEnd/>
            <a:tailEnd/>
          </a:ln>
          <a:effectLst/>
        </p:spPr>
        <p:txBody>
          <a:bodyPr lIns="82124" tIns="41061" rIns="82124" bIns="41061"/>
          <a:lstStyle/>
          <a:p>
            <a:endParaRPr lang="en-US"/>
          </a:p>
        </p:txBody>
      </p:sp>
      <p:sp>
        <p:nvSpPr>
          <p:cNvPr id="176184" name="Line 56"/>
          <p:cNvSpPr>
            <a:spLocks noChangeShapeType="1"/>
          </p:cNvSpPr>
          <p:nvPr/>
        </p:nvSpPr>
        <p:spPr bwMode="auto">
          <a:xfrm flipH="1" flipV="1">
            <a:off x="8326438" y="5392738"/>
            <a:ext cx="323850" cy="71437"/>
          </a:xfrm>
          <a:prstGeom prst="line">
            <a:avLst/>
          </a:prstGeom>
          <a:noFill/>
          <a:ln w="9525">
            <a:solidFill>
              <a:srgbClr val="FF0000"/>
            </a:solidFill>
            <a:round/>
            <a:headEnd/>
            <a:tailEnd/>
          </a:ln>
          <a:effectLst/>
        </p:spPr>
        <p:txBody>
          <a:bodyPr lIns="82124" tIns="41061" rIns="82124" bIns="41061"/>
          <a:lstStyle/>
          <a:p>
            <a:endParaRPr lang="en-US"/>
          </a:p>
        </p:txBody>
      </p:sp>
      <p:sp>
        <p:nvSpPr>
          <p:cNvPr id="176185" name="Line 57"/>
          <p:cNvSpPr>
            <a:spLocks noChangeShapeType="1"/>
          </p:cNvSpPr>
          <p:nvPr/>
        </p:nvSpPr>
        <p:spPr bwMode="auto">
          <a:xfrm flipH="1">
            <a:off x="8039100" y="5464175"/>
            <a:ext cx="611188" cy="144463"/>
          </a:xfrm>
          <a:prstGeom prst="line">
            <a:avLst/>
          </a:prstGeom>
          <a:noFill/>
          <a:ln w="9525">
            <a:solidFill>
              <a:srgbClr val="008000"/>
            </a:solidFill>
            <a:round/>
            <a:headEnd/>
            <a:tailEnd/>
          </a:ln>
          <a:effectLst/>
        </p:spPr>
        <p:txBody>
          <a:bodyPr lIns="82124" tIns="41061" rIns="82124" bIns="41061"/>
          <a:lstStyle/>
          <a:p>
            <a:endParaRPr lang="en-US"/>
          </a:p>
        </p:txBody>
      </p:sp>
      <p:sp>
        <p:nvSpPr>
          <p:cNvPr id="176186" name="Line 58"/>
          <p:cNvSpPr>
            <a:spLocks noChangeShapeType="1"/>
          </p:cNvSpPr>
          <p:nvPr/>
        </p:nvSpPr>
        <p:spPr bwMode="auto">
          <a:xfrm flipH="1" flipV="1">
            <a:off x="8039100" y="5608638"/>
            <a:ext cx="342900" cy="106362"/>
          </a:xfrm>
          <a:prstGeom prst="line">
            <a:avLst/>
          </a:prstGeom>
          <a:noFill/>
          <a:ln w="9525">
            <a:solidFill>
              <a:srgbClr val="008000"/>
            </a:solidFill>
            <a:round/>
            <a:headEnd/>
            <a:tailEnd/>
          </a:ln>
          <a:effectLst/>
        </p:spPr>
        <p:txBody>
          <a:bodyPr lIns="82124" tIns="41061" rIns="82124" bIns="41061"/>
          <a:lstStyle/>
          <a:p>
            <a:endParaRPr lang="en-US"/>
          </a:p>
        </p:txBody>
      </p:sp>
      <p:sp>
        <p:nvSpPr>
          <p:cNvPr id="176187" name="Line 59"/>
          <p:cNvSpPr>
            <a:spLocks noChangeShapeType="1"/>
          </p:cNvSpPr>
          <p:nvPr/>
        </p:nvSpPr>
        <p:spPr bwMode="auto">
          <a:xfrm flipV="1">
            <a:off x="8181975" y="5392738"/>
            <a:ext cx="144463" cy="503237"/>
          </a:xfrm>
          <a:prstGeom prst="line">
            <a:avLst/>
          </a:prstGeom>
          <a:noFill/>
          <a:ln w="9525">
            <a:solidFill>
              <a:srgbClr val="FF0000"/>
            </a:solidFill>
            <a:round/>
            <a:headEnd/>
            <a:tailEnd/>
          </a:ln>
          <a:effectLst/>
        </p:spPr>
        <p:txBody>
          <a:bodyPr lIns="82124" tIns="41061" rIns="82124" bIns="41061"/>
          <a:lstStyle/>
          <a:p>
            <a:endParaRPr lang="en-US"/>
          </a:p>
        </p:txBody>
      </p:sp>
      <p:sp>
        <p:nvSpPr>
          <p:cNvPr id="176188" name="Oval 60"/>
          <p:cNvSpPr>
            <a:spLocks noChangeArrowheads="1"/>
          </p:cNvSpPr>
          <p:nvPr/>
        </p:nvSpPr>
        <p:spPr bwMode="auto">
          <a:xfrm>
            <a:off x="5734050" y="5319713"/>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6189" name="Oval 61"/>
          <p:cNvSpPr>
            <a:spLocks noChangeArrowheads="1"/>
          </p:cNvSpPr>
          <p:nvPr/>
        </p:nvSpPr>
        <p:spPr bwMode="auto">
          <a:xfrm>
            <a:off x="5949950" y="5535613"/>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6190" name="Oval 62"/>
          <p:cNvSpPr>
            <a:spLocks noChangeArrowheads="1"/>
          </p:cNvSpPr>
          <p:nvPr/>
        </p:nvSpPr>
        <p:spPr bwMode="auto">
          <a:xfrm>
            <a:off x="6672263" y="5610225"/>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6191" name="Oval 63"/>
          <p:cNvSpPr>
            <a:spLocks noChangeArrowheads="1"/>
          </p:cNvSpPr>
          <p:nvPr/>
        </p:nvSpPr>
        <p:spPr bwMode="auto">
          <a:xfrm>
            <a:off x="6958013" y="5608638"/>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6192" name="Oval 64"/>
          <p:cNvSpPr>
            <a:spLocks noChangeArrowheads="1"/>
          </p:cNvSpPr>
          <p:nvPr/>
        </p:nvSpPr>
        <p:spPr bwMode="auto">
          <a:xfrm>
            <a:off x="7967663" y="5535613"/>
            <a:ext cx="142875" cy="142875"/>
          </a:xfrm>
          <a:prstGeom prst="ellipse">
            <a:avLst/>
          </a:prstGeom>
          <a:solidFill>
            <a:srgbClr val="008000"/>
          </a:solidFill>
          <a:ln w="9525" algn="ctr">
            <a:noFill/>
            <a:round/>
            <a:headEnd/>
            <a:tailEnd/>
          </a:ln>
          <a:effectLst/>
        </p:spPr>
        <p:txBody>
          <a:bodyPr wrap="none" lIns="82124" tIns="41061" rIns="82124" bIns="41061" anchor="ctr"/>
          <a:lstStyle/>
          <a:p>
            <a:endParaRPr lang="en-US"/>
          </a:p>
        </p:txBody>
      </p:sp>
      <p:sp>
        <p:nvSpPr>
          <p:cNvPr id="176193" name="Oval 65"/>
          <p:cNvSpPr>
            <a:spLocks noChangeArrowheads="1"/>
          </p:cNvSpPr>
          <p:nvPr/>
        </p:nvSpPr>
        <p:spPr bwMode="auto">
          <a:xfrm>
            <a:off x="8255000" y="5319713"/>
            <a:ext cx="142875" cy="142875"/>
          </a:xfrm>
          <a:prstGeom prst="ellipse">
            <a:avLst/>
          </a:prstGeom>
          <a:solidFill>
            <a:srgbClr val="FF0000"/>
          </a:solidFill>
          <a:ln w="9525" algn="ctr">
            <a:noFill/>
            <a:round/>
            <a:headEnd/>
            <a:tailEnd/>
          </a:ln>
          <a:effectLst/>
        </p:spPr>
        <p:txBody>
          <a:bodyPr wrap="none" lIns="82124" tIns="41061" rIns="82124" bIns="41061" anchor="ctr"/>
          <a:lstStyle/>
          <a:p>
            <a:endParaRPr lang="en-US"/>
          </a:p>
        </p:txBody>
      </p:sp>
      <p:sp>
        <p:nvSpPr>
          <p:cNvPr id="176194" name="Line 66"/>
          <p:cNvSpPr>
            <a:spLocks noChangeShapeType="1"/>
          </p:cNvSpPr>
          <p:nvPr/>
        </p:nvSpPr>
        <p:spPr bwMode="auto">
          <a:xfrm>
            <a:off x="6238875" y="4095750"/>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6195" name="Line 67"/>
          <p:cNvSpPr>
            <a:spLocks noChangeShapeType="1"/>
          </p:cNvSpPr>
          <p:nvPr/>
        </p:nvSpPr>
        <p:spPr bwMode="auto">
          <a:xfrm>
            <a:off x="6518275" y="4384675"/>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6196" name="Line 68"/>
          <p:cNvSpPr>
            <a:spLocks noChangeShapeType="1"/>
          </p:cNvSpPr>
          <p:nvPr/>
        </p:nvSpPr>
        <p:spPr bwMode="auto">
          <a:xfrm>
            <a:off x="6526213" y="4887913"/>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6197" name="Line 69"/>
          <p:cNvSpPr>
            <a:spLocks noChangeShapeType="1"/>
          </p:cNvSpPr>
          <p:nvPr/>
        </p:nvSpPr>
        <p:spPr bwMode="auto">
          <a:xfrm>
            <a:off x="6238875" y="4600575"/>
            <a:ext cx="863600" cy="0"/>
          </a:xfrm>
          <a:prstGeom prst="line">
            <a:avLst/>
          </a:prstGeom>
          <a:noFill/>
          <a:ln w="9525">
            <a:solidFill>
              <a:srgbClr val="C0C0C0"/>
            </a:solidFill>
            <a:round/>
            <a:headEnd/>
            <a:tailEnd/>
          </a:ln>
          <a:effectLst/>
        </p:spPr>
        <p:txBody>
          <a:bodyPr lIns="82124" tIns="41061" rIns="82124" bIns="41061"/>
          <a:lstStyle/>
          <a:p>
            <a:endParaRPr lang="en-US"/>
          </a:p>
        </p:txBody>
      </p:sp>
      <p:sp>
        <p:nvSpPr>
          <p:cNvPr id="176198" name="Text Box 70"/>
          <p:cNvSpPr txBox="1">
            <a:spLocks noChangeArrowheads="1"/>
          </p:cNvSpPr>
          <p:nvPr/>
        </p:nvSpPr>
        <p:spPr bwMode="auto">
          <a:xfrm>
            <a:off x="6332538" y="3124200"/>
            <a:ext cx="1295400" cy="219075"/>
          </a:xfrm>
          <a:prstGeom prst="rect">
            <a:avLst/>
          </a:prstGeom>
          <a:noFill/>
          <a:ln w="9525" algn="ctr">
            <a:noFill/>
            <a:miter lim="800000"/>
            <a:headEnd/>
            <a:tailEnd/>
          </a:ln>
          <a:effectLst/>
        </p:spPr>
        <p:txBody>
          <a:bodyPr lIns="82124" tIns="41061" rIns="82124" bIns="41061">
            <a:spAutoFit/>
          </a:bodyPr>
          <a:lstStyle/>
          <a:p>
            <a:pPr algn="l" defTabSz="814388">
              <a:lnSpc>
                <a:spcPct val="90000"/>
              </a:lnSpc>
              <a:spcBef>
                <a:spcPct val="50000"/>
              </a:spcBef>
            </a:pPr>
            <a:r>
              <a:rPr lang="en-US" sz="1000">
                <a:latin typeface="Arial" charset="0"/>
              </a:rPr>
              <a:t>IPTV source</a:t>
            </a:r>
          </a:p>
        </p:txBody>
      </p:sp>
      <p:sp>
        <p:nvSpPr>
          <p:cNvPr id="176199" name="Oval 71"/>
          <p:cNvSpPr>
            <a:spLocks noChangeArrowheads="1"/>
          </p:cNvSpPr>
          <p:nvPr/>
        </p:nvSpPr>
        <p:spPr bwMode="auto">
          <a:xfrm>
            <a:off x="5105400" y="5194300"/>
            <a:ext cx="1143000" cy="914400"/>
          </a:xfrm>
          <a:prstGeom prst="ellipse">
            <a:avLst/>
          </a:prstGeom>
          <a:noFill/>
          <a:ln w="9525" algn="ctr">
            <a:solidFill>
              <a:schemeClr val="tx1"/>
            </a:solidFill>
            <a:round/>
            <a:headEnd/>
            <a:tailEnd/>
          </a:ln>
          <a:effectLst/>
        </p:spPr>
        <p:txBody>
          <a:bodyPr lIns="82124" tIns="41061" rIns="82124" bIns="41061" anchor="ctr">
            <a:spAutoFit/>
          </a:bodyPr>
          <a:lstStyle/>
          <a:p>
            <a:endParaRPr lang="en-US"/>
          </a:p>
        </p:txBody>
      </p:sp>
      <p:sp>
        <p:nvSpPr>
          <p:cNvPr id="176200" name="Oval 72"/>
          <p:cNvSpPr>
            <a:spLocks noChangeArrowheads="1"/>
          </p:cNvSpPr>
          <p:nvPr/>
        </p:nvSpPr>
        <p:spPr bwMode="auto">
          <a:xfrm>
            <a:off x="6324600" y="5499100"/>
            <a:ext cx="1143000" cy="914400"/>
          </a:xfrm>
          <a:prstGeom prst="ellipse">
            <a:avLst/>
          </a:prstGeom>
          <a:noFill/>
          <a:ln w="9525" algn="ctr">
            <a:solidFill>
              <a:schemeClr val="tx1"/>
            </a:solidFill>
            <a:round/>
            <a:headEnd/>
            <a:tailEnd/>
          </a:ln>
          <a:effectLst/>
        </p:spPr>
        <p:txBody>
          <a:bodyPr lIns="82124" tIns="41061" rIns="82124" bIns="41061" anchor="ctr">
            <a:spAutoFit/>
          </a:bodyPr>
          <a:lstStyle/>
          <a:p>
            <a:endParaRPr lang="en-US"/>
          </a:p>
        </p:txBody>
      </p:sp>
      <p:sp>
        <p:nvSpPr>
          <p:cNvPr id="176201" name="Oval 73"/>
          <p:cNvSpPr>
            <a:spLocks noChangeArrowheads="1"/>
          </p:cNvSpPr>
          <p:nvPr/>
        </p:nvSpPr>
        <p:spPr bwMode="auto">
          <a:xfrm>
            <a:off x="7772400" y="5194300"/>
            <a:ext cx="1143000" cy="914400"/>
          </a:xfrm>
          <a:prstGeom prst="ellipse">
            <a:avLst/>
          </a:prstGeom>
          <a:noFill/>
          <a:ln w="9525" algn="ctr">
            <a:solidFill>
              <a:schemeClr val="tx1"/>
            </a:solidFill>
            <a:round/>
            <a:headEnd/>
            <a:tailEnd/>
          </a:ln>
          <a:effectLst/>
        </p:spPr>
        <p:txBody>
          <a:bodyPr lIns="82124" tIns="41061" rIns="82124" bIns="41061" anchor="ctr">
            <a:spAutoFit/>
          </a:bodyPr>
          <a:lstStyle/>
          <a:p>
            <a:endParaRPr lang="en-US"/>
          </a:p>
        </p:txBody>
      </p:sp>
      <p:sp>
        <p:nvSpPr>
          <p:cNvPr id="176202" name="Text Box 74"/>
          <p:cNvSpPr txBox="1">
            <a:spLocks noChangeArrowheads="1"/>
          </p:cNvSpPr>
          <p:nvPr/>
        </p:nvSpPr>
        <p:spPr bwMode="auto">
          <a:xfrm>
            <a:off x="6096000" y="6261100"/>
            <a:ext cx="533400" cy="219075"/>
          </a:xfrm>
          <a:prstGeom prst="rect">
            <a:avLst/>
          </a:prstGeom>
          <a:noFill/>
          <a:ln w="9525" algn="ctr">
            <a:noFill/>
            <a:miter lim="800000"/>
            <a:headEnd/>
            <a:tailEnd/>
          </a:ln>
          <a:effectLst/>
        </p:spPr>
        <p:txBody>
          <a:bodyPr lIns="82124" tIns="41061" rIns="82124" bIns="41061">
            <a:spAutoFit/>
          </a:bodyPr>
          <a:lstStyle/>
          <a:p>
            <a:pPr algn="l" defTabSz="814388">
              <a:lnSpc>
                <a:spcPct val="90000"/>
              </a:lnSpc>
              <a:spcBef>
                <a:spcPct val="50000"/>
              </a:spcBef>
            </a:pPr>
            <a:r>
              <a:rPr lang="en-US" sz="1000">
                <a:latin typeface="Arial" charset="0"/>
              </a:rPr>
              <a:t>Pop2</a:t>
            </a:r>
          </a:p>
        </p:txBody>
      </p:sp>
      <p:sp>
        <p:nvSpPr>
          <p:cNvPr id="176203" name="Text Box 75"/>
          <p:cNvSpPr txBox="1">
            <a:spLocks noChangeArrowheads="1"/>
          </p:cNvSpPr>
          <p:nvPr/>
        </p:nvSpPr>
        <p:spPr bwMode="auto">
          <a:xfrm>
            <a:off x="8001000" y="6184900"/>
            <a:ext cx="533400" cy="219075"/>
          </a:xfrm>
          <a:prstGeom prst="rect">
            <a:avLst/>
          </a:prstGeom>
          <a:noFill/>
          <a:ln w="9525" algn="ctr">
            <a:noFill/>
            <a:miter lim="800000"/>
            <a:headEnd/>
            <a:tailEnd/>
          </a:ln>
          <a:effectLst/>
        </p:spPr>
        <p:txBody>
          <a:bodyPr lIns="82124" tIns="41061" rIns="82124" bIns="41061">
            <a:spAutoFit/>
          </a:bodyPr>
          <a:lstStyle/>
          <a:p>
            <a:pPr algn="l" defTabSz="814388">
              <a:lnSpc>
                <a:spcPct val="90000"/>
              </a:lnSpc>
              <a:spcBef>
                <a:spcPct val="50000"/>
              </a:spcBef>
            </a:pPr>
            <a:r>
              <a:rPr lang="en-US" sz="1000">
                <a:latin typeface="Arial" charset="0"/>
              </a:rPr>
              <a:t>PopN</a:t>
            </a:r>
          </a:p>
        </p:txBody>
      </p:sp>
      <p:grpSp>
        <p:nvGrpSpPr>
          <p:cNvPr id="176204" name="Group 76"/>
          <p:cNvGrpSpPr>
            <a:grpSpLocks/>
          </p:cNvGrpSpPr>
          <p:nvPr/>
        </p:nvGrpSpPr>
        <p:grpSpPr bwMode="auto">
          <a:xfrm>
            <a:off x="5410200" y="3429000"/>
            <a:ext cx="1295400" cy="1981200"/>
            <a:chOff x="3408" y="2160"/>
            <a:chExt cx="816" cy="1248"/>
          </a:xfrm>
        </p:grpSpPr>
        <p:sp>
          <p:nvSpPr>
            <p:cNvPr id="176205" name="Line 77"/>
            <p:cNvSpPr>
              <a:spLocks noChangeShapeType="1"/>
            </p:cNvSpPr>
            <p:nvPr/>
          </p:nvSpPr>
          <p:spPr bwMode="auto">
            <a:xfrm flipV="1">
              <a:off x="4128" y="2160"/>
              <a:ext cx="96" cy="192"/>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6206" name="Line 78"/>
            <p:cNvSpPr>
              <a:spLocks noChangeShapeType="1"/>
            </p:cNvSpPr>
            <p:nvPr/>
          </p:nvSpPr>
          <p:spPr bwMode="auto">
            <a:xfrm flipV="1">
              <a:off x="3936" y="2400"/>
              <a:ext cx="144" cy="14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6207" name="Line 79"/>
            <p:cNvSpPr>
              <a:spLocks noChangeShapeType="1"/>
            </p:cNvSpPr>
            <p:nvPr/>
          </p:nvSpPr>
          <p:spPr bwMode="auto">
            <a:xfrm flipV="1">
              <a:off x="4128" y="2784"/>
              <a:ext cx="0" cy="288"/>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6208" name="Line 80"/>
            <p:cNvSpPr>
              <a:spLocks noChangeShapeType="1"/>
            </p:cNvSpPr>
            <p:nvPr/>
          </p:nvSpPr>
          <p:spPr bwMode="auto">
            <a:xfrm flipH="1" flipV="1">
              <a:off x="3984" y="2592"/>
              <a:ext cx="144" cy="14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6209" name="Line 81"/>
            <p:cNvSpPr>
              <a:spLocks noChangeShapeType="1"/>
            </p:cNvSpPr>
            <p:nvPr/>
          </p:nvSpPr>
          <p:spPr bwMode="auto">
            <a:xfrm flipV="1">
              <a:off x="3648" y="3072"/>
              <a:ext cx="432" cy="288"/>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6210" name="Line 82"/>
            <p:cNvSpPr>
              <a:spLocks noChangeShapeType="1"/>
            </p:cNvSpPr>
            <p:nvPr/>
          </p:nvSpPr>
          <p:spPr bwMode="auto">
            <a:xfrm flipV="1">
              <a:off x="3408" y="3360"/>
              <a:ext cx="192" cy="48"/>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grpSp>
      <p:grpSp>
        <p:nvGrpSpPr>
          <p:cNvPr id="176211" name="Group 83"/>
          <p:cNvGrpSpPr>
            <a:grpSpLocks/>
          </p:cNvGrpSpPr>
          <p:nvPr/>
        </p:nvGrpSpPr>
        <p:grpSpPr bwMode="auto">
          <a:xfrm>
            <a:off x="5791200" y="3505200"/>
            <a:ext cx="1524000" cy="2438400"/>
            <a:chOff x="3696" y="2160"/>
            <a:chExt cx="960" cy="1536"/>
          </a:xfrm>
        </p:grpSpPr>
        <p:sp>
          <p:nvSpPr>
            <p:cNvPr id="176212" name="Line 84"/>
            <p:cNvSpPr>
              <a:spLocks noChangeShapeType="1"/>
            </p:cNvSpPr>
            <p:nvPr/>
          </p:nvSpPr>
          <p:spPr bwMode="auto">
            <a:xfrm flipV="1">
              <a:off x="4656" y="2784"/>
              <a:ext cx="0" cy="288"/>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6213" name="Line 85"/>
            <p:cNvSpPr>
              <a:spLocks noChangeShapeType="1"/>
            </p:cNvSpPr>
            <p:nvPr/>
          </p:nvSpPr>
          <p:spPr bwMode="auto">
            <a:xfrm flipH="1" flipV="1">
              <a:off x="4512" y="2544"/>
              <a:ext cx="144" cy="14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6214" name="Line 86"/>
            <p:cNvSpPr>
              <a:spLocks noChangeShapeType="1"/>
            </p:cNvSpPr>
            <p:nvPr/>
          </p:nvSpPr>
          <p:spPr bwMode="auto">
            <a:xfrm flipH="1" flipV="1">
              <a:off x="4368" y="2352"/>
              <a:ext cx="96" cy="14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6215" name="Line 87"/>
            <p:cNvSpPr>
              <a:spLocks noChangeShapeType="1"/>
            </p:cNvSpPr>
            <p:nvPr/>
          </p:nvSpPr>
          <p:spPr bwMode="auto">
            <a:xfrm flipH="1" flipV="1">
              <a:off x="4320" y="2160"/>
              <a:ext cx="48" cy="144"/>
            </a:xfrm>
            <a:prstGeom prst="line">
              <a:avLst/>
            </a:prstGeom>
            <a:noFill/>
            <a:ln w="38100">
              <a:solidFill>
                <a:srgbClr val="FFCC00"/>
              </a:solidFill>
              <a:round/>
              <a:headEnd/>
              <a:tailEnd type="triangle" w="med" len="med"/>
            </a:ln>
            <a:effectLst/>
          </p:spPr>
          <p:txBody>
            <a:bodyPr lIns="82124" tIns="41061" rIns="82124" bIns="41061" anchor="ctr">
              <a:spAutoFit/>
            </a:bodyPr>
            <a:lstStyle/>
            <a:p>
              <a:endParaRPr lang="en-US"/>
            </a:p>
          </p:txBody>
        </p:sp>
        <p:sp>
          <p:nvSpPr>
            <p:cNvPr id="176216" name="Line 88"/>
            <p:cNvSpPr>
              <a:spLocks noChangeShapeType="1"/>
            </p:cNvSpPr>
            <p:nvPr/>
          </p:nvSpPr>
          <p:spPr bwMode="auto">
            <a:xfrm flipV="1">
              <a:off x="3696" y="3552"/>
              <a:ext cx="96" cy="14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6217" name="Line 89"/>
            <p:cNvSpPr>
              <a:spLocks noChangeShapeType="1"/>
            </p:cNvSpPr>
            <p:nvPr/>
          </p:nvSpPr>
          <p:spPr bwMode="auto">
            <a:xfrm flipV="1">
              <a:off x="3840" y="3120"/>
              <a:ext cx="768" cy="38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grpSp>
      <p:grpSp>
        <p:nvGrpSpPr>
          <p:cNvPr id="176218" name="Group 90"/>
          <p:cNvGrpSpPr>
            <a:grpSpLocks/>
          </p:cNvGrpSpPr>
          <p:nvPr/>
        </p:nvGrpSpPr>
        <p:grpSpPr bwMode="auto">
          <a:xfrm>
            <a:off x="6629400" y="5029200"/>
            <a:ext cx="1524000" cy="990600"/>
            <a:chOff x="4176" y="3120"/>
            <a:chExt cx="960" cy="624"/>
          </a:xfrm>
        </p:grpSpPr>
        <p:sp>
          <p:nvSpPr>
            <p:cNvPr id="176219" name="Line 91"/>
            <p:cNvSpPr>
              <a:spLocks noChangeShapeType="1"/>
            </p:cNvSpPr>
            <p:nvPr/>
          </p:nvSpPr>
          <p:spPr bwMode="auto">
            <a:xfrm flipH="1" flipV="1">
              <a:off x="5040" y="3504"/>
              <a:ext cx="96" cy="240"/>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sp>
          <p:nvSpPr>
            <p:cNvPr id="176220" name="Line 92"/>
            <p:cNvSpPr>
              <a:spLocks noChangeShapeType="1"/>
            </p:cNvSpPr>
            <p:nvPr/>
          </p:nvSpPr>
          <p:spPr bwMode="auto">
            <a:xfrm flipH="1" flipV="1">
              <a:off x="4176" y="3120"/>
              <a:ext cx="816" cy="384"/>
            </a:xfrm>
            <a:prstGeom prst="line">
              <a:avLst/>
            </a:prstGeom>
            <a:noFill/>
            <a:ln w="38100">
              <a:solidFill>
                <a:srgbClr val="FFCC00"/>
              </a:solidFill>
              <a:round/>
              <a:headEnd/>
              <a:tailEnd type="triangle" w="med" len="med"/>
            </a:ln>
            <a:effectLst/>
          </p:spPr>
          <p:txBody>
            <a:bodyPr wrap="none" lIns="82124" tIns="41061" rIns="82124" bIns="41061" anchor="ctr">
              <a:spAutoFit/>
            </a:bodyPr>
            <a:lstStyle/>
            <a:p>
              <a:endParaRPr lang="en-US"/>
            </a:p>
          </p:txBody>
        </p:sp>
      </p:grpSp>
      <p:sp>
        <p:nvSpPr>
          <p:cNvPr id="176221" name="Line 93"/>
          <p:cNvSpPr>
            <a:spLocks noChangeShapeType="1"/>
          </p:cNvSpPr>
          <p:nvPr/>
        </p:nvSpPr>
        <p:spPr bwMode="auto">
          <a:xfrm flipV="1">
            <a:off x="5715000" y="5486400"/>
            <a:ext cx="76200" cy="1524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6222" name="Line 94"/>
          <p:cNvSpPr>
            <a:spLocks noChangeShapeType="1"/>
          </p:cNvSpPr>
          <p:nvPr/>
        </p:nvSpPr>
        <p:spPr bwMode="auto">
          <a:xfrm flipH="1" flipV="1">
            <a:off x="7391400" y="5029200"/>
            <a:ext cx="838200" cy="3810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6223" name="Line 95"/>
          <p:cNvSpPr>
            <a:spLocks noChangeShapeType="1"/>
          </p:cNvSpPr>
          <p:nvPr/>
        </p:nvSpPr>
        <p:spPr bwMode="auto">
          <a:xfrm flipH="1" flipV="1">
            <a:off x="8077200" y="5638800"/>
            <a:ext cx="304800" cy="1524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6224" name="Line 96"/>
          <p:cNvSpPr>
            <a:spLocks noChangeShapeType="1"/>
          </p:cNvSpPr>
          <p:nvPr/>
        </p:nvSpPr>
        <p:spPr bwMode="auto">
          <a:xfrm flipH="1" flipV="1">
            <a:off x="8382000" y="5486400"/>
            <a:ext cx="228600" cy="762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6225" name="Line 97"/>
          <p:cNvSpPr>
            <a:spLocks noChangeShapeType="1"/>
          </p:cNvSpPr>
          <p:nvPr/>
        </p:nvSpPr>
        <p:spPr bwMode="auto">
          <a:xfrm flipV="1">
            <a:off x="6477000" y="5715000"/>
            <a:ext cx="152400" cy="3048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6226" name="Line 98"/>
          <p:cNvSpPr>
            <a:spLocks noChangeShapeType="1"/>
          </p:cNvSpPr>
          <p:nvPr/>
        </p:nvSpPr>
        <p:spPr bwMode="auto">
          <a:xfrm flipH="1" flipV="1">
            <a:off x="6705600" y="5791200"/>
            <a:ext cx="76200" cy="3048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6227" name="Line 99"/>
          <p:cNvSpPr>
            <a:spLocks noChangeShapeType="1"/>
          </p:cNvSpPr>
          <p:nvPr/>
        </p:nvSpPr>
        <p:spPr bwMode="auto">
          <a:xfrm flipH="1" flipV="1">
            <a:off x="7086600" y="5715000"/>
            <a:ext cx="152400" cy="3048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6228" name="Line 100"/>
          <p:cNvSpPr>
            <a:spLocks noChangeShapeType="1"/>
          </p:cNvSpPr>
          <p:nvPr/>
        </p:nvSpPr>
        <p:spPr bwMode="auto">
          <a:xfrm flipH="1" flipV="1">
            <a:off x="6477000" y="5029200"/>
            <a:ext cx="152400" cy="6096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
        <p:nvSpPr>
          <p:cNvPr id="176229" name="Line 101"/>
          <p:cNvSpPr>
            <a:spLocks noChangeShapeType="1"/>
          </p:cNvSpPr>
          <p:nvPr/>
        </p:nvSpPr>
        <p:spPr bwMode="auto">
          <a:xfrm flipV="1">
            <a:off x="7086600" y="4953000"/>
            <a:ext cx="304800" cy="685800"/>
          </a:xfrm>
          <a:prstGeom prst="line">
            <a:avLst/>
          </a:prstGeom>
          <a:noFill/>
          <a:ln w="38100">
            <a:solidFill>
              <a:srgbClr val="FFCC00"/>
            </a:solidFill>
            <a:round/>
            <a:headEnd/>
            <a:tailEnd type="triangle" w="med" len="med"/>
          </a:ln>
          <a:effectLst/>
        </p:spPr>
        <p:txBody>
          <a:bodyPr lIns="82124" tIns="41061" rIns="82124" bIns="41061"/>
          <a:lstStyle/>
          <a:p>
            <a:endParaRPr lang="en-US"/>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16.1|36|1.8|2.2|1.5|2.1|9.7|3.6|1.7|11|3.6|3.7|11.8|1.5"/>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66FF33"/>
          </a:solidFill>
          <a:prstDash val="solid"/>
          <a:round/>
          <a:headEnd type="none" w="med" len="med"/>
          <a:tailEnd type="triangle" w="med" len="med"/>
        </a:ln>
        <a:effectLst/>
      </a:spPr>
      <a:bodyPr vert="horz" wrap="square" lIns="82124" tIns="41061" rIns="82124" bIns="41061"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66FF33"/>
          </a:solidFill>
          <a:prstDash val="solid"/>
          <a:round/>
          <a:headEnd type="none" w="med" len="med"/>
          <a:tailEnd type="triangle" w="med" len="med"/>
        </a:ln>
        <a:effectLst/>
      </a:spPr>
      <a:bodyPr vert="horz" wrap="square" lIns="82124" tIns="41061" rIns="82124" bIns="41061"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25941</TotalTime>
  <Words>2711</Words>
  <Application>Microsoft Macintosh PowerPoint</Application>
  <PresentationFormat>On-screen Show (4:3)</PresentationFormat>
  <Paragraphs>166</Paragraphs>
  <Slides>17</Slides>
  <Notes>16</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Default Design</vt:lpstr>
      <vt:lpstr>IETF Taiwan Multicast-only Fast ReRoute (MoFRR)</vt:lpstr>
      <vt:lpstr>Agenda</vt:lpstr>
      <vt:lpstr>Problem Statement</vt:lpstr>
      <vt:lpstr>Solution Statement</vt:lpstr>
      <vt:lpstr>Advantages</vt:lpstr>
      <vt:lpstr>Disadvantages</vt:lpstr>
      <vt:lpstr>ECMP Example</vt:lpstr>
      <vt:lpstr>Two-Plane Network Design</vt:lpstr>
      <vt:lpstr>Two-Plane Network Design</vt:lpstr>
      <vt:lpstr>MoFRR Applied to Two-Plane Network Design</vt:lpstr>
      <vt:lpstr>MoFRR Generalization to Non-ECMP </vt:lpstr>
      <vt:lpstr>MoFRR and Generic Topology</vt:lpstr>
      <vt:lpstr>Failure Detection Algorithm</vt:lpstr>
      <vt:lpstr>Failure Detection Algorithm</vt:lpstr>
      <vt:lpstr>MoFRR and MPLS Transport</vt:lpstr>
      <vt:lpstr>IPR Disclosure</vt:lpstr>
      <vt:lpstr>Going Forward</vt:lpstr>
    </vt:vector>
  </TitlesOfParts>
  <Company>cisco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Multicast-Only Fast ReRoute</dc:title>
  <dc:creator>Dino Farinacci</dc:creator>
  <cp:lastModifiedBy>Cisco</cp:lastModifiedBy>
  <cp:revision>529</cp:revision>
  <dcterms:created xsi:type="dcterms:W3CDTF">2011-11-14T10:26:16Z</dcterms:created>
  <dcterms:modified xsi:type="dcterms:W3CDTF">2011-11-14T10:34:37Z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2</vt:i4>
  </property>
  <property fmtid="{D5CDD505-2E9C-101B-9397-08002B2CF9AE}" pid="6" name="ScreenUsage">
    <vt:i4>1</vt:i4>
  </property>
  <property fmtid="{D5CDD505-2E9C-101B-9397-08002B2CF9AE}" pid="7" name="MailAddress">
    <vt:lpwstr>dino@procket.com</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1</vt:i4>
  </property>
  <property fmtid="{D5CDD505-2E9C-101B-9397-08002B2CF9AE}" pid="21" name="OutputDir">
    <vt:lpwstr>C:\Temp</vt:lpwstr>
  </property>
</Properties>
</file>