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58" r:id="rId6"/>
    <p:sldId id="262" r:id="rId7"/>
    <p:sldId id="264" r:id="rId8"/>
    <p:sldId id="266" r:id="rId9"/>
    <p:sldId id="265" r:id="rId10"/>
    <p:sldId id="261" r:id="rId11"/>
    <p:sldId id="263" r:id="rId12"/>
    <p:sldId id="259" r:id="rId13"/>
    <p:sldId id="267" r:id="rId14"/>
    <p:sldId id="268" r:id="rId15"/>
    <p:sldId id="269" r:id="rId16"/>
    <p:sldId id="271" r:id="rId17"/>
    <p:sldId id="270" r:id="rId18"/>
    <p:sldId id="257" r:id="rId19"/>
    <p:sldId id="26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89" autoAdjust="0"/>
    <p:restoredTop sz="99456" autoAdjust="0"/>
  </p:normalViewPr>
  <p:slideViewPr>
    <p:cSldViewPr snapToGrid="0" snapToObjects="1">
      <p:cViewPr varScale="1">
        <p:scale>
          <a:sx n="97" d="100"/>
          <a:sy n="97" d="100"/>
        </p:scale>
        <p:origin x="-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10/11/11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3623"/>
            <a:ext cx="7772400" cy="1470025"/>
          </a:xfrm>
        </p:spPr>
        <p:txBody>
          <a:bodyPr/>
          <a:lstStyle/>
          <a:p>
            <a:r>
              <a:rPr lang="en-US" dirty="0" smtClean="0"/>
              <a:t>PPSP Peer Protocol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5217"/>
            <a:ext cx="6400800" cy="353538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draft-</a:t>
            </a:r>
            <a:r>
              <a:rPr lang="en-US" sz="2800" dirty="0" err="1" smtClean="0"/>
              <a:t>gu</a:t>
            </a:r>
            <a:r>
              <a:rPr lang="en-US" sz="2800" dirty="0" smtClean="0"/>
              <a:t>-</a:t>
            </a:r>
            <a:r>
              <a:rPr lang="en-US" sz="2800" dirty="0" err="1" smtClean="0"/>
              <a:t>ppsp</a:t>
            </a:r>
            <a:r>
              <a:rPr lang="en-US" sz="2800" dirty="0" smtClean="0"/>
              <a:t>-peer-protocol</a:t>
            </a:r>
          </a:p>
          <a:p>
            <a:r>
              <a:rPr lang="en-US" sz="2800" dirty="0" smtClean="0"/>
              <a:t>PPSP WG</a:t>
            </a:r>
          </a:p>
          <a:p>
            <a:r>
              <a:rPr lang="en-US" sz="2800" dirty="0" smtClean="0"/>
              <a:t>IETF 82 Taipei</a:t>
            </a:r>
          </a:p>
          <a:p>
            <a:endParaRPr lang="en-US" sz="2800" dirty="0" smtClean="0"/>
          </a:p>
          <a:p>
            <a:r>
              <a:rPr lang="en-US" sz="1800" dirty="0" smtClean="0"/>
              <a:t>Rui Cruz (presenter)</a:t>
            </a:r>
          </a:p>
          <a:p>
            <a:r>
              <a:rPr lang="en-US" sz="1800" dirty="0" err="1" smtClean="0"/>
              <a:t>Yingjie</a:t>
            </a:r>
            <a:r>
              <a:rPr lang="en-US" sz="1800" dirty="0" smtClean="0"/>
              <a:t> </a:t>
            </a:r>
            <a:r>
              <a:rPr lang="en-US" sz="1800" dirty="0" err="1" smtClean="0"/>
              <a:t>Gu</a:t>
            </a:r>
            <a:r>
              <a:rPr lang="en-US" sz="1800" dirty="0" smtClean="0"/>
              <a:t>, </a:t>
            </a:r>
            <a:r>
              <a:rPr lang="en-US" sz="1800" dirty="0" err="1" smtClean="0"/>
              <a:t>Jinwei</a:t>
            </a:r>
            <a:r>
              <a:rPr lang="en-US" sz="1800" dirty="0"/>
              <a:t> Xia, </a:t>
            </a:r>
            <a:r>
              <a:rPr lang="en-US" sz="1800" dirty="0" err="1"/>
              <a:t>Mário</a:t>
            </a:r>
            <a:r>
              <a:rPr lang="en-US" sz="1800" dirty="0"/>
              <a:t> </a:t>
            </a:r>
            <a:r>
              <a:rPr lang="en-US" sz="1800" dirty="0" err="1"/>
              <a:t>Nunes</a:t>
            </a:r>
            <a:r>
              <a:rPr lang="en-US" sz="1800" dirty="0"/>
              <a:t>,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David Bryan, </a:t>
            </a:r>
            <a:r>
              <a:rPr lang="en-US" sz="1800" dirty="0" err="1" smtClean="0"/>
              <a:t>Jo</a:t>
            </a:r>
            <a:r>
              <a:rPr lang="en-US" sz="1800" dirty="0" err="1" smtClean="0"/>
              <a:t>ão</a:t>
            </a:r>
            <a:r>
              <a:rPr lang="en-US" sz="1800" dirty="0" smtClean="0"/>
              <a:t> </a:t>
            </a:r>
            <a:r>
              <a:rPr lang="en-US" sz="1800" dirty="0" err="1" smtClean="0"/>
              <a:t>Taveira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70406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Signaling Primitives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GET_CHUNKMAP</a:t>
            </a:r>
            <a:r>
              <a:rPr lang="en-US" b="1" dirty="0">
                <a:solidFill>
                  <a:srgbClr val="4F81BD"/>
                </a:solidFill>
              </a:rPr>
              <a:t>: </a:t>
            </a:r>
          </a:p>
          <a:p>
            <a:pPr lvl="1"/>
            <a:r>
              <a:rPr lang="en-US" dirty="0"/>
              <a:t>sent from a Leech peer to one or more remote peers in order to receive the map of chunks </a:t>
            </a:r>
            <a:r>
              <a:rPr lang="en-US" dirty="0" smtClean="0"/>
              <a:t>(and/or buffer </a:t>
            </a:r>
            <a:r>
              <a:rPr lang="en-US" dirty="0"/>
              <a:t>m</a:t>
            </a:r>
            <a:r>
              <a:rPr lang="en-US" dirty="0" smtClean="0"/>
              <a:t>ap) of </a:t>
            </a:r>
            <a:r>
              <a:rPr lang="en-US" dirty="0"/>
              <a:t>a content (of a swarm identified by </a:t>
            </a:r>
            <a:r>
              <a:rPr lang="en-US" dirty="0" err="1"/>
              <a:t>SwarmID</a:t>
            </a:r>
            <a:r>
              <a:rPr lang="en-US" dirty="0"/>
              <a:t>) the other peer presently stores.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0089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Signaling Primitives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GET_CHUNK: </a:t>
            </a:r>
            <a:endParaRPr lang="en-US" b="1" dirty="0">
              <a:solidFill>
                <a:srgbClr val="4F81BD"/>
              </a:solidFill>
            </a:endParaRPr>
          </a:p>
          <a:p>
            <a:pPr lvl="1"/>
            <a:r>
              <a:rPr lang="en-US" dirty="0"/>
              <a:t>sent from a leech peer to sender peer in order to request the delivery of </a:t>
            </a:r>
            <a:r>
              <a:rPr lang="en-US" dirty="0" smtClean="0"/>
              <a:t>specific media </a:t>
            </a:r>
            <a:r>
              <a:rPr lang="en-US" dirty="0"/>
              <a:t>content chunks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5389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Signaling Primitives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GET_STATUS: </a:t>
            </a:r>
            <a:endParaRPr lang="en-US" b="1" dirty="0">
              <a:solidFill>
                <a:srgbClr val="4F81BD"/>
              </a:solidFill>
            </a:endParaRPr>
          </a:p>
          <a:p>
            <a:pPr lvl="1"/>
            <a:r>
              <a:rPr lang="en-US" dirty="0" smtClean="0"/>
              <a:t>sent </a:t>
            </a:r>
            <a:r>
              <a:rPr lang="en-US" dirty="0"/>
              <a:t>from a leech peer to one or more remote peers in order to request the corresponding properties </a:t>
            </a:r>
            <a:r>
              <a:rPr lang="en-US" dirty="0" smtClean="0"/>
              <a:t>and status of </a:t>
            </a:r>
            <a:r>
              <a:rPr lang="en-US" dirty="0"/>
              <a:t>the sender peers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5987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Signaling Primitives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GET_PEERLIST: </a:t>
            </a:r>
            <a:endParaRPr lang="en-US" b="1" dirty="0">
              <a:solidFill>
                <a:srgbClr val="4F81BD"/>
              </a:solidFill>
            </a:endParaRPr>
          </a:p>
          <a:p>
            <a:pPr lvl="1"/>
            <a:r>
              <a:rPr lang="en-US" dirty="0"/>
              <a:t>sent from a leech peer to one or more remote peers in order </a:t>
            </a:r>
            <a:r>
              <a:rPr lang="en-US" dirty="0" smtClean="0"/>
              <a:t>to </a:t>
            </a:r>
            <a:r>
              <a:rPr lang="en-US" dirty="0"/>
              <a:t>refresh/update the list of active peers in the </a:t>
            </a:r>
            <a:r>
              <a:rPr lang="en-US" dirty="0" smtClean="0"/>
              <a:t>swarm and corresponding properties.</a:t>
            </a:r>
          </a:p>
        </p:txBody>
      </p:sp>
    </p:spTree>
    <p:extLst>
      <p:ext uri="{BB962C8B-B14F-4D97-AF65-F5344CB8AC3E}">
        <p14:creationId xmlns:p14="http://schemas.microsoft.com/office/powerpoint/2010/main" val="485757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Signaling Primitives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TRANSPORT_NEGOTIATION: </a:t>
            </a:r>
            <a:endParaRPr lang="en-US" b="1" dirty="0">
              <a:solidFill>
                <a:srgbClr val="4F81BD"/>
              </a:solidFill>
            </a:endParaRPr>
          </a:p>
          <a:p>
            <a:pPr lvl="1"/>
            <a:r>
              <a:rPr lang="en-US" dirty="0"/>
              <a:t>sent from a leech peer to a sender peer in order to negotiate the underlying </a:t>
            </a:r>
            <a:r>
              <a:rPr lang="en-US" dirty="0" smtClean="0"/>
              <a:t>data transport </a:t>
            </a:r>
            <a:r>
              <a:rPr lang="en-US" dirty="0"/>
              <a:t>protocol. Leech peer </a:t>
            </a:r>
            <a:r>
              <a:rPr lang="en-US" dirty="0" smtClean="0"/>
              <a:t>may provide </a:t>
            </a:r>
            <a:r>
              <a:rPr lang="en-US" dirty="0"/>
              <a:t>a set of transport protocols it </a:t>
            </a:r>
            <a:r>
              <a:rPr lang="en-US" dirty="0" smtClean="0"/>
              <a:t>supports </a:t>
            </a:r>
            <a:r>
              <a:rPr lang="en-US" dirty="0"/>
              <a:t>to sender peer, and leave send peer to choose its </a:t>
            </a:r>
            <a:r>
              <a:rPr lang="en-US" dirty="0" smtClean="0"/>
              <a:t>preference</a:t>
            </a:r>
            <a:r>
              <a:rPr lang="en-US" dirty="0"/>
              <a:t>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3845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ts val="0"/>
              </a:spcBef>
            </a:pPr>
            <a:r>
              <a:rPr lang="en-US" dirty="0" smtClean="0"/>
              <a:t>Comments are welcomed!</a:t>
            </a:r>
          </a:p>
          <a:p>
            <a:pPr algn="ctr">
              <a:spcBef>
                <a:spcPts val="0"/>
              </a:spcBef>
            </a:pPr>
            <a:endParaRPr lang="en-US" dirty="0"/>
          </a:p>
          <a:p>
            <a:pPr algn="ctr">
              <a:spcBef>
                <a:spcPts val="0"/>
              </a:spcBef>
            </a:pPr>
            <a:endParaRPr lang="en-US" dirty="0" smtClean="0"/>
          </a:p>
          <a:p>
            <a:pPr algn="ctr">
              <a:spcBef>
                <a:spcPts val="0"/>
              </a:spcBef>
            </a:pPr>
            <a:endParaRPr lang="en-US" dirty="0"/>
          </a:p>
          <a:p>
            <a:pPr algn="ctr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991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Presentation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Provides </a:t>
            </a:r>
            <a:r>
              <a:rPr lang="en-US" dirty="0"/>
              <a:t>formats to enable efficient and high-quality delivery of streaming services over the Internet </a:t>
            </a:r>
            <a:endParaRPr lang="en-US" dirty="0" smtClean="0"/>
          </a:p>
          <a:p>
            <a:r>
              <a:rPr lang="en-US" dirty="0" smtClean="0"/>
              <a:t>Enables </a:t>
            </a:r>
            <a:r>
              <a:rPr lang="en-US" dirty="0"/>
              <a:t>reuse of existing technologies (containers, codecs, DRM etc.)</a:t>
            </a:r>
          </a:p>
          <a:p>
            <a:r>
              <a:rPr lang="en-US" dirty="0" smtClean="0"/>
              <a:t>Enables </a:t>
            </a:r>
            <a:r>
              <a:rPr lang="en-US" dirty="0"/>
              <a:t>very high user-experience (low start-up, no </a:t>
            </a:r>
            <a:r>
              <a:rPr lang="en-US" dirty="0" err="1"/>
              <a:t>rebuffering</a:t>
            </a:r>
            <a:r>
              <a:rPr lang="en-US" dirty="0"/>
              <a:t>, trick modes)</a:t>
            </a:r>
          </a:p>
          <a:p>
            <a:r>
              <a:rPr lang="en-US" dirty="0" smtClean="0"/>
              <a:t>Enables </a:t>
            </a:r>
            <a:r>
              <a:rPr lang="en-US" dirty="0"/>
              <a:t>selection based on </a:t>
            </a:r>
            <a:r>
              <a:rPr lang="en-US" dirty="0" smtClean="0"/>
              <a:t>network capabilities, device capabilities, </a:t>
            </a:r>
            <a:r>
              <a:rPr lang="en-US" dirty="0"/>
              <a:t>user preferences</a:t>
            </a:r>
          </a:p>
          <a:p>
            <a:r>
              <a:rPr lang="en-US" dirty="0" smtClean="0"/>
              <a:t>Moves </a:t>
            </a:r>
            <a:r>
              <a:rPr lang="en-US" dirty="0"/>
              <a:t>intelligence from network to client</a:t>
            </a:r>
            <a:r>
              <a:rPr lang="en-US" dirty="0" smtClean="0"/>
              <a:t>,</a:t>
            </a:r>
          </a:p>
          <a:p>
            <a:r>
              <a:rPr lang="en-US" dirty="0" smtClean="0"/>
              <a:t>Enables distribution </a:t>
            </a:r>
            <a:r>
              <a:rPr lang="en-US" dirty="0"/>
              <a:t>flexibility (e.g., live, on-demand, time-shift viewing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Provides Content </a:t>
            </a:r>
            <a:r>
              <a:rPr lang="en-US" dirty="0"/>
              <a:t>Descriptors for Protection,  Accessibility, Rating,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305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</a:t>
            </a:r>
            <a:r>
              <a:rPr lang="en-US" b="1" dirty="0" smtClean="0"/>
              <a:t>PPSP</a:t>
            </a:r>
            <a:r>
              <a:rPr lang="en-US" dirty="0" smtClean="0"/>
              <a:t> </a:t>
            </a:r>
            <a:r>
              <a:rPr lang="en-US" b="1" dirty="0" smtClean="0"/>
              <a:t>Peer </a:t>
            </a:r>
            <a:r>
              <a:rPr lang="en-US" b="1" dirty="0" smtClean="0"/>
              <a:t>Protocol </a:t>
            </a:r>
            <a:r>
              <a:rPr lang="en-US" dirty="0"/>
              <a:t>(as well as the </a:t>
            </a:r>
            <a:r>
              <a:rPr lang="en-US" dirty="0" smtClean="0"/>
              <a:t>PPSP </a:t>
            </a:r>
            <a:r>
              <a:rPr lang="en-US" dirty="0" smtClean="0"/>
              <a:t>Tracker </a:t>
            </a:r>
            <a:r>
              <a:rPr lang="en-US" dirty="0"/>
              <a:t>protocol) are </a:t>
            </a:r>
            <a:r>
              <a:rPr lang="en-US" b="1" dirty="0"/>
              <a:t>bound to </a:t>
            </a:r>
            <a:r>
              <a:rPr lang="en-US" b="1" dirty="0" err="1" smtClean="0"/>
              <a:t>VoD</a:t>
            </a:r>
            <a:r>
              <a:rPr lang="en-US" b="1" dirty="0" smtClean="0"/>
              <a:t> streaming or </a:t>
            </a:r>
            <a:r>
              <a:rPr lang="en-US" b="1" dirty="0"/>
              <a:t>Live streaming of </a:t>
            </a:r>
            <a:r>
              <a:rPr lang="en-US" b="1" dirty="0" smtClean="0"/>
              <a:t>multimedia</a:t>
            </a:r>
            <a:r>
              <a:rPr lang="en-US" dirty="0" smtClean="0"/>
              <a:t>, </a:t>
            </a:r>
            <a:r>
              <a:rPr lang="en-US" dirty="0"/>
              <a:t>not </a:t>
            </a:r>
            <a:r>
              <a:rPr lang="en-US" dirty="0" smtClean="0"/>
              <a:t>“file sharing”</a:t>
            </a:r>
            <a:r>
              <a:rPr lang="en-US" dirty="0" smtClean="0"/>
              <a:t>.</a:t>
            </a:r>
          </a:p>
          <a:p>
            <a:r>
              <a:rPr lang="en-US" dirty="0" smtClean="0"/>
              <a:t>Each Peer, from the perspective of a Media Player can be seen as part of a distributed “</a:t>
            </a:r>
            <a:r>
              <a:rPr lang="en-US" b="1" dirty="0" smtClean="0"/>
              <a:t>streaming server</a:t>
            </a:r>
            <a:r>
              <a:rPr lang="en-US" dirty="0" smtClean="0"/>
              <a:t>”</a:t>
            </a:r>
            <a:endParaRPr lang="en-US" dirty="0" smtClean="0"/>
          </a:p>
          <a:p>
            <a:r>
              <a:rPr lang="en-US" dirty="0" smtClean="0"/>
              <a:t>PPSP should </a:t>
            </a:r>
            <a:r>
              <a:rPr lang="en-US" dirty="0"/>
              <a:t>be open to </a:t>
            </a:r>
            <a:r>
              <a:rPr lang="en-US" dirty="0" smtClean="0"/>
              <a:t>support:</a:t>
            </a:r>
          </a:p>
          <a:p>
            <a:pPr lvl="1"/>
            <a:r>
              <a:rPr lang="en-US" dirty="0" smtClean="0"/>
              <a:t>Structured Media streaming </a:t>
            </a:r>
            <a:r>
              <a:rPr lang="en-US" dirty="0"/>
              <a:t>(SVC/MDC/MVC/multi-bitrate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Unstructured Media streaming (AVC or other formats) </a:t>
            </a:r>
          </a:p>
          <a:p>
            <a:pPr lvl="1"/>
            <a:r>
              <a:rPr lang="en-US" dirty="0" smtClean="0"/>
              <a:t>but </a:t>
            </a:r>
            <a:r>
              <a:rPr lang="en-US" dirty="0"/>
              <a:t>not being involved in the decoding/encoding </a:t>
            </a:r>
            <a:r>
              <a:rPr lang="en-US" dirty="0" smtClean="0"/>
              <a:t>processes. </a:t>
            </a:r>
            <a:endParaRPr lang="en-US" dirty="0"/>
          </a:p>
          <a:p>
            <a:r>
              <a:rPr lang="en-US" dirty="0" smtClean="0"/>
              <a:t>The Media </a:t>
            </a:r>
            <a:r>
              <a:rPr lang="en-US" dirty="0"/>
              <a:t>Player </a:t>
            </a:r>
            <a:r>
              <a:rPr lang="en-US" dirty="0" smtClean="0"/>
              <a:t>application</a:t>
            </a:r>
            <a:r>
              <a:rPr lang="en-US" dirty="0"/>
              <a:t> </a:t>
            </a:r>
            <a:r>
              <a:rPr lang="en-US" dirty="0" smtClean="0"/>
              <a:t>is the </a:t>
            </a:r>
            <a:r>
              <a:rPr lang="en-US" dirty="0"/>
              <a:t>entity that should "know" (via a </a:t>
            </a:r>
            <a:r>
              <a:rPr lang="en-US" b="1" dirty="0"/>
              <a:t>requester/re-assembler </a:t>
            </a:r>
            <a:r>
              <a:rPr lang="en-US" dirty="0"/>
              <a:t>module) </a:t>
            </a:r>
            <a:r>
              <a:rPr lang="en-US" b="1" dirty="0"/>
              <a:t>how</a:t>
            </a:r>
            <a:r>
              <a:rPr lang="en-US" dirty="0"/>
              <a:t> and </a:t>
            </a:r>
            <a:r>
              <a:rPr lang="en-US" b="1" dirty="0"/>
              <a:t>what</a:t>
            </a:r>
            <a:r>
              <a:rPr lang="en-US" dirty="0"/>
              <a:t> to </a:t>
            </a:r>
            <a:r>
              <a:rPr lang="en-US" b="1" dirty="0"/>
              <a:t>request</a:t>
            </a:r>
            <a:r>
              <a:rPr lang="en-US" dirty="0"/>
              <a:t> (to a </a:t>
            </a:r>
            <a:r>
              <a:rPr lang="en-US" dirty="0" smtClean="0"/>
              <a:t>Supplier Peer</a:t>
            </a:r>
            <a:r>
              <a:rPr lang="en-US" dirty="0" smtClean="0"/>
              <a:t>) </a:t>
            </a:r>
            <a:r>
              <a:rPr lang="en-US" dirty="0"/>
              <a:t>and </a:t>
            </a:r>
            <a:r>
              <a:rPr lang="en-US" b="1" dirty="0"/>
              <a:t>decode</a:t>
            </a:r>
            <a:r>
              <a:rPr lang="en-US" dirty="0"/>
              <a:t> the </a:t>
            </a:r>
            <a:r>
              <a:rPr lang="en-US" dirty="0" smtClean="0"/>
              <a:t>received Structured Media </a:t>
            </a:r>
            <a:r>
              <a:rPr lang="en-US" dirty="0"/>
              <a:t>in order to </a:t>
            </a:r>
            <a:r>
              <a:rPr lang="en-US" dirty="0" smtClean="0"/>
              <a:t>“prepare” it to </a:t>
            </a:r>
            <a:r>
              <a:rPr lang="en-US" b="1" dirty="0" smtClean="0"/>
              <a:t>present</a:t>
            </a:r>
            <a:r>
              <a:rPr lang="en-US" dirty="0" smtClean="0"/>
              <a:t> to </a:t>
            </a:r>
            <a:r>
              <a:rPr lang="en-US" dirty="0"/>
              <a:t>the User. </a:t>
            </a:r>
          </a:p>
        </p:txBody>
      </p:sp>
    </p:spTree>
    <p:extLst>
      <p:ext uri="{BB962C8B-B14F-4D97-AF65-F5344CB8AC3E}">
        <p14:creationId xmlns:p14="http://schemas.microsoft.com/office/powerpoint/2010/main" val="2513679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Scalable </a:t>
            </a:r>
            <a:r>
              <a:rPr lang="en-US" dirty="0" smtClean="0"/>
              <a:t>Streaming (Structured Media)</a:t>
            </a:r>
            <a:endParaRPr lang="en-US" dirty="0"/>
          </a:p>
          <a:p>
            <a:pPr lvl="1"/>
            <a:r>
              <a:rPr lang="en-US" dirty="0" smtClean="0"/>
              <a:t>Multiple </a:t>
            </a:r>
            <a:r>
              <a:rPr lang="en-US" dirty="0"/>
              <a:t>Description Coding (MDC</a:t>
            </a:r>
            <a:r>
              <a:rPr lang="en-US" dirty="0" smtClean="0"/>
              <a:t>): </a:t>
            </a:r>
            <a:r>
              <a:rPr lang="en-US" dirty="0"/>
              <a:t>multiple </a:t>
            </a:r>
            <a:r>
              <a:rPr lang="en-US" dirty="0" smtClean="0"/>
              <a:t>additive descriptions can </a:t>
            </a:r>
            <a:r>
              <a:rPr lang="en-US" dirty="0"/>
              <a:t>be independently played-</a:t>
            </a:r>
            <a:r>
              <a:rPr lang="en-US" dirty="0" smtClean="0"/>
              <a:t>out </a:t>
            </a:r>
            <a:r>
              <a:rPr lang="en-US" dirty="0"/>
              <a:t>to refine </a:t>
            </a:r>
            <a:r>
              <a:rPr lang="en-US" dirty="0" smtClean="0"/>
              <a:t>the quality </a:t>
            </a:r>
            <a:r>
              <a:rPr lang="en-US" dirty="0"/>
              <a:t>of the video when combined together.  </a:t>
            </a:r>
            <a:endParaRPr lang="en-US" dirty="0" smtClean="0"/>
          </a:p>
          <a:p>
            <a:pPr lvl="1"/>
            <a:r>
              <a:rPr lang="en-US" dirty="0" smtClean="0"/>
              <a:t>Scalable Video Coding </a:t>
            </a:r>
            <a:r>
              <a:rPr lang="en-US" dirty="0"/>
              <a:t>(SVC</a:t>
            </a:r>
            <a:r>
              <a:rPr lang="en-US" dirty="0" smtClean="0"/>
              <a:t>): </a:t>
            </a:r>
            <a:r>
              <a:rPr lang="en-US" dirty="0"/>
              <a:t>nested dependent enhancement layers (</a:t>
            </a:r>
            <a:r>
              <a:rPr lang="en-US" dirty="0" smtClean="0"/>
              <a:t>hierarchical levels </a:t>
            </a:r>
            <a:r>
              <a:rPr lang="en-US" dirty="0"/>
              <a:t>of quality)</a:t>
            </a:r>
            <a:r>
              <a:rPr lang="en-US" dirty="0" smtClean="0"/>
              <a:t>, refine </a:t>
            </a:r>
            <a:r>
              <a:rPr lang="en-US" dirty="0"/>
              <a:t>the quality of lower layers, from </a:t>
            </a:r>
            <a:r>
              <a:rPr lang="en-US" dirty="0" smtClean="0"/>
              <a:t>the lowest </a:t>
            </a:r>
            <a:r>
              <a:rPr lang="en-US" dirty="0"/>
              <a:t>level (the playable Base Layer).  </a:t>
            </a:r>
            <a:endParaRPr lang="en-US" dirty="0" smtClean="0"/>
          </a:p>
          <a:p>
            <a:pPr lvl="1"/>
            <a:r>
              <a:rPr lang="en-US" dirty="0" smtClean="0"/>
              <a:t>Multiple </a:t>
            </a:r>
            <a:r>
              <a:rPr lang="en-US" dirty="0"/>
              <a:t>View </a:t>
            </a:r>
            <a:r>
              <a:rPr lang="en-US" dirty="0" smtClean="0"/>
              <a:t>Coding (</a:t>
            </a:r>
            <a:r>
              <a:rPr lang="en-US" dirty="0"/>
              <a:t>MVC</a:t>
            </a:r>
            <a:r>
              <a:rPr lang="en-US" dirty="0" smtClean="0"/>
              <a:t>): </a:t>
            </a:r>
            <a:r>
              <a:rPr lang="en-US" dirty="0"/>
              <a:t>multiple views allow the video to be played in </a:t>
            </a:r>
            <a:r>
              <a:rPr lang="en-US" dirty="0" smtClean="0"/>
              <a:t>stereoscopic 3D </a:t>
            </a:r>
            <a:r>
              <a:rPr lang="en-US" dirty="0"/>
              <a:t>when </a:t>
            </a:r>
            <a:r>
              <a:rPr lang="en-US" dirty="0" smtClean="0"/>
              <a:t>the views </a:t>
            </a:r>
            <a:r>
              <a:rPr lang="en-US" dirty="0"/>
              <a:t>are combined together.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569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SEGMENT (</a:t>
            </a:r>
            <a:r>
              <a:rPr lang="en-US" dirty="0"/>
              <a:t>of partitioned media) </a:t>
            </a:r>
            <a:endParaRPr lang="en-US" dirty="0" smtClean="0"/>
          </a:p>
          <a:p>
            <a:pPr lvl="1"/>
            <a:r>
              <a:rPr lang="en-US" dirty="0" smtClean="0"/>
              <a:t>is </a:t>
            </a:r>
            <a:r>
              <a:rPr lang="en-US" dirty="0"/>
              <a:t>a </a:t>
            </a:r>
            <a:r>
              <a:rPr lang="en-US" dirty="0" smtClean="0"/>
              <a:t>resource that </a:t>
            </a:r>
            <a:r>
              <a:rPr lang="en-US" dirty="0"/>
              <a:t>can be </a:t>
            </a:r>
            <a:r>
              <a:rPr lang="en-US" dirty="0" smtClean="0"/>
              <a:t>identified </a:t>
            </a:r>
            <a:r>
              <a:rPr lang="en-US" dirty="0"/>
              <a:t>by an </a:t>
            </a:r>
            <a:r>
              <a:rPr lang="en-US" dirty="0" smtClean="0"/>
              <a:t>ID, an </a:t>
            </a:r>
            <a:r>
              <a:rPr lang="en-US" dirty="0"/>
              <a:t>HTTP-URL </a:t>
            </a:r>
            <a:r>
              <a:rPr lang="en-US" dirty="0" smtClean="0"/>
              <a:t>or a </a:t>
            </a:r>
            <a:r>
              <a:rPr lang="en-US" dirty="0"/>
              <a:t>byte-range, </a:t>
            </a:r>
            <a:r>
              <a:rPr lang="en-US" dirty="0" smtClean="0"/>
              <a:t>and used </a:t>
            </a:r>
            <a:r>
              <a:rPr lang="en-US" dirty="0"/>
              <a:t>by a </a:t>
            </a:r>
            <a:r>
              <a:rPr lang="en-US" dirty="0" smtClean="0"/>
              <a:t>Peer </a:t>
            </a:r>
            <a:r>
              <a:rPr lang="en-US" dirty="0"/>
              <a:t>for the purpose of storage, advertisement and </a:t>
            </a:r>
            <a:r>
              <a:rPr lang="en-US" dirty="0" smtClean="0"/>
              <a:t>exchange among </a:t>
            </a:r>
            <a:r>
              <a:rPr lang="en-US" dirty="0"/>
              <a:t>peers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SUBSEGMENT </a:t>
            </a:r>
            <a:r>
              <a:rPr lang="en-US" dirty="0"/>
              <a:t>(of partitioned media) </a:t>
            </a:r>
            <a:endParaRPr lang="en-US" dirty="0" smtClean="0"/>
          </a:p>
          <a:p>
            <a:pPr lvl="1"/>
            <a:r>
              <a:rPr lang="en-US" dirty="0" smtClean="0"/>
              <a:t>the smallest </a:t>
            </a:r>
            <a:r>
              <a:rPr lang="en-US" dirty="0"/>
              <a:t>unit within segments which may be indexed at </a:t>
            </a:r>
            <a:r>
              <a:rPr lang="en-US" dirty="0" smtClean="0"/>
              <a:t>the segment </a:t>
            </a:r>
            <a:r>
              <a:rPr lang="en-US" dirty="0"/>
              <a:t>level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CHUNK</a:t>
            </a:r>
            <a:endParaRPr lang="en-US" dirty="0"/>
          </a:p>
          <a:p>
            <a:pPr lvl="1"/>
            <a:r>
              <a:rPr lang="en-US" dirty="0"/>
              <a:t>is a generic term used to refer to a </a:t>
            </a:r>
            <a:r>
              <a:rPr lang="en-US" b="1" dirty="0"/>
              <a:t>SEGMENT</a:t>
            </a:r>
            <a:r>
              <a:rPr lang="en-US" dirty="0"/>
              <a:t> or  </a:t>
            </a:r>
            <a:r>
              <a:rPr lang="en-US" b="1" dirty="0"/>
              <a:t>SUBSEGMENT </a:t>
            </a:r>
            <a:r>
              <a:rPr lang="en-US" dirty="0"/>
              <a:t>of partitioned streaming media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10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LEECH </a:t>
            </a:r>
            <a:r>
              <a:rPr lang="en-US" dirty="0"/>
              <a:t>Peer</a:t>
            </a:r>
          </a:p>
          <a:p>
            <a:pPr lvl="1"/>
            <a:r>
              <a:rPr lang="en-US" dirty="0" smtClean="0"/>
              <a:t>A Peer </a:t>
            </a:r>
            <a:r>
              <a:rPr lang="en-US" dirty="0"/>
              <a:t>that </a:t>
            </a:r>
            <a:r>
              <a:rPr lang="en-US" dirty="0" smtClean="0"/>
              <a:t>requests </a:t>
            </a:r>
            <a:r>
              <a:rPr lang="en-US" dirty="0"/>
              <a:t>specific media content from other </a:t>
            </a:r>
            <a:r>
              <a:rPr lang="en-US" dirty="0" smtClean="0"/>
              <a:t>Peers.</a:t>
            </a:r>
          </a:p>
          <a:p>
            <a:r>
              <a:rPr lang="en-US" dirty="0" smtClean="0"/>
              <a:t>SEED Peer</a:t>
            </a:r>
          </a:p>
          <a:p>
            <a:pPr marL="742950" lvl="2" indent="-342900"/>
            <a:r>
              <a:rPr lang="en-US" dirty="0"/>
              <a:t>A Peer that can supply </a:t>
            </a:r>
            <a:r>
              <a:rPr lang="en-US" dirty="0" smtClean="0"/>
              <a:t>all the media content chunks.</a:t>
            </a:r>
          </a:p>
          <a:p>
            <a:r>
              <a:rPr lang="en-US" dirty="0" smtClean="0"/>
              <a:t>Sender Peer</a:t>
            </a:r>
          </a:p>
          <a:p>
            <a:pPr lvl="1"/>
            <a:r>
              <a:rPr lang="en-US" dirty="0"/>
              <a:t>A </a:t>
            </a:r>
            <a:r>
              <a:rPr lang="en-US" dirty="0" smtClean="0"/>
              <a:t>Peer </a:t>
            </a:r>
            <a:r>
              <a:rPr lang="en-US" dirty="0"/>
              <a:t>that </a:t>
            </a:r>
            <a:r>
              <a:rPr lang="en-US" dirty="0" smtClean="0"/>
              <a:t>can supply </a:t>
            </a:r>
            <a:r>
              <a:rPr lang="en-US" dirty="0"/>
              <a:t>the corresponding </a:t>
            </a:r>
            <a:r>
              <a:rPr lang="en-US" dirty="0" smtClean="0"/>
              <a:t>chunks  </a:t>
            </a:r>
            <a:r>
              <a:rPr lang="en-US" dirty="0"/>
              <a:t>requested </a:t>
            </a:r>
            <a:r>
              <a:rPr lang="en-US" dirty="0" smtClean="0"/>
              <a:t>by a Leech Peer.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94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functional </a:t>
            </a:r>
            <a:r>
              <a:rPr lang="en-US" dirty="0"/>
              <a:t>entities related with </a:t>
            </a:r>
            <a:r>
              <a:rPr lang="en-US" b="1" dirty="0">
                <a:solidFill>
                  <a:srgbClr val="008000"/>
                </a:solidFill>
              </a:rPr>
              <a:t>PPSP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Client </a:t>
            </a:r>
            <a:r>
              <a:rPr lang="en-US" b="1" dirty="0"/>
              <a:t>Media </a:t>
            </a:r>
            <a:r>
              <a:rPr lang="en-US" b="1" dirty="0" smtClean="0"/>
              <a:t>Player</a:t>
            </a:r>
          </a:p>
          <a:p>
            <a:pPr lvl="1"/>
            <a:r>
              <a:rPr lang="en-US" dirty="0" smtClean="0"/>
              <a:t>is </a:t>
            </a:r>
            <a:r>
              <a:rPr lang="en-US" dirty="0"/>
              <a:t>the entity providing a direct interface </a:t>
            </a:r>
            <a:r>
              <a:rPr lang="en-US" dirty="0" smtClean="0"/>
              <a:t>to the </a:t>
            </a:r>
            <a:r>
              <a:rPr lang="en-US" dirty="0"/>
              <a:t>end user at the client device, and </a:t>
            </a:r>
            <a:r>
              <a:rPr lang="en-US" dirty="0">
                <a:solidFill>
                  <a:schemeClr val="accent1"/>
                </a:solidFill>
              </a:rPr>
              <a:t>includes the functions </a:t>
            </a:r>
            <a:r>
              <a:rPr lang="en-US" dirty="0" smtClean="0">
                <a:solidFill>
                  <a:schemeClr val="accent1"/>
                </a:solidFill>
              </a:rPr>
              <a:t>to select</a:t>
            </a:r>
            <a:r>
              <a:rPr lang="en-US" dirty="0">
                <a:solidFill>
                  <a:schemeClr val="accent1"/>
                </a:solidFill>
              </a:rPr>
              <a:t>, request, decode and render </a:t>
            </a:r>
            <a:r>
              <a:rPr lang="en-US" dirty="0"/>
              <a:t>contents.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4F81BD"/>
                </a:solidFill>
              </a:rPr>
              <a:t>interfaces </a:t>
            </a:r>
            <a:r>
              <a:rPr lang="en-US" dirty="0">
                <a:solidFill>
                  <a:srgbClr val="4F81BD"/>
                </a:solidFill>
              </a:rPr>
              <a:t>with the Peer </a:t>
            </a:r>
            <a:r>
              <a:rPr lang="en-US" dirty="0"/>
              <a:t>using request and response </a:t>
            </a:r>
            <a:r>
              <a:rPr lang="en-US" dirty="0" smtClean="0"/>
              <a:t>mechanisms.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Peer</a:t>
            </a:r>
          </a:p>
          <a:p>
            <a:pPr lvl="1"/>
            <a:r>
              <a:rPr lang="en-US" dirty="0" smtClean="0"/>
              <a:t>Is a </a:t>
            </a:r>
            <a:r>
              <a:rPr lang="en-US" dirty="0"/>
              <a:t>logical entity at the client </a:t>
            </a:r>
            <a:r>
              <a:rPr lang="en-US" dirty="0" smtClean="0"/>
              <a:t>device embedding </a:t>
            </a:r>
            <a:r>
              <a:rPr lang="en-US" dirty="0"/>
              <a:t>the P2P core engine, </a:t>
            </a:r>
            <a:r>
              <a:rPr lang="en-US" dirty="0" smtClean="0">
                <a:solidFill>
                  <a:srgbClr val="4F81BD"/>
                </a:solidFill>
              </a:rPr>
              <a:t>with a </a:t>
            </a:r>
            <a:r>
              <a:rPr lang="en-US" dirty="0">
                <a:solidFill>
                  <a:srgbClr val="4F81BD"/>
                </a:solidFill>
              </a:rPr>
              <a:t>client serving side interface </a:t>
            </a:r>
            <a:r>
              <a:rPr lang="en-US" dirty="0" smtClean="0"/>
              <a:t>to </a:t>
            </a:r>
            <a:r>
              <a:rPr lang="en-US" dirty="0"/>
              <a:t>respond </a:t>
            </a:r>
            <a:r>
              <a:rPr lang="en-US" dirty="0" smtClean="0"/>
              <a:t>to Client </a:t>
            </a:r>
            <a:r>
              <a:rPr lang="en-US" dirty="0"/>
              <a:t>Media Player requests </a:t>
            </a:r>
            <a:r>
              <a:rPr lang="en-US" dirty="0">
                <a:solidFill>
                  <a:srgbClr val="4F81BD"/>
                </a:solidFill>
              </a:rPr>
              <a:t>and a network side interface </a:t>
            </a:r>
            <a:r>
              <a:rPr lang="en-US" dirty="0"/>
              <a:t>to </a:t>
            </a:r>
            <a:r>
              <a:rPr lang="en-US" dirty="0" smtClean="0"/>
              <a:t>exchange data </a:t>
            </a:r>
            <a:r>
              <a:rPr lang="en-US" dirty="0"/>
              <a:t>and PPSP signaling with </a:t>
            </a:r>
            <a:r>
              <a:rPr lang="en-US" dirty="0" smtClean="0"/>
              <a:t>Trackers and with other Peers.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Tracker</a:t>
            </a:r>
          </a:p>
          <a:p>
            <a:pPr lvl="1"/>
            <a:r>
              <a:rPr lang="en-US" dirty="0" smtClean="0"/>
              <a:t>is </a:t>
            </a:r>
            <a:r>
              <a:rPr lang="en-US" dirty="0"/>
              <a:t>a logical entity that maintains the </a:t>
            </a:r>
            <a:r>
              <a:rPr lang="en-US" dirty="0" smtClean="0"/>
              <a:t>lists, </a:t>
            </a:r>
            <a:r>
              <a:rPr lang="en-US" dirty="0"/>
              <a:t>as well as the </a:t>
            </a:r>
            <a:r>
              <a:rPr lang="en-US" dirty="0" smtClean="0"/>
              <a:t>status, </a:t>
            </a:r>
            <a:r>
              <a:rPr lang="en-US" dirty="0"/>
              <a:t>of </a:t>
            </a:r>
            <a:r>
              <a:rPr lang="en-US" dirty="0" smtClean="0"/>
              <a:t>PPSP active </a:t>
            </a:r>
            <a:r>
              <a:rPr lang="en-US" dirty="0"/>
              <a:t>peers storing and exchanging chunks for a specific media </a:t>
            </a:r>
            <a:r>
              <a:rPr lang="en-US" dirty="0" smtClean="0"/>
              <a:t>content.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987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Philosophy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Support of Structured Media Streaming</a:t>
            </a:r>
          </a:p>
          <a:p>
            <a:pPr lvl="1"/>
            <a:r>
              <a:rPr lang="en-US" dirty="0" smtClean="0"/>
              <a:t>Scheduling of structured media chunks can be optimized from monitoring of network and host conditions</a:t>
            </a:r>
          </a:p>
          <a:p>
            <a:pPr lvl="1"/>
            <a:r>
              <a:rPr lang="en-US" dirty="0" smtClean="0"/>
              <a:t>Decoupling download/upload from presentation of media (Peer is not involved in media decoding)</a:t>
            </a:r>
          </a:p>
          <a:p>
            <a:pPr lvl="1"/>
            <a:r>
              <a:rPr lang="en-US" dirty="0" smtClean="0"/>
              <a:t>Each Peer not only downloads the stream of interest (being presented) but also contributes on other streams (other swarms)</a:t>
            </a:r>
          </a:p>
          <a:p>
            <a:pPr lvl="1"/>
            <a:r>
              <a:rPr lang="en-US" dirty="0" smtClean="0"/>
              <a:t>Peers can be assigned to “distribution groups” </a:t>
            </a:r>
          </a:p>
          <a:p>
            <a:r>
              <a:rPr lang="en-US" dirty="0" smtClean="0"/>
              <a:t>Bandwidth adaptation</a:t>
            </a:r>
          </a:p>
          <a:p>
            <a:pPr lvl="1"/>
            <a:r>
              <a:rPr lang="en-US" dirty="0" smtClean="0"/>
              <a:t>In bandwidth-rich periods the media quality is maximized (average up bandwidth &gt; full media rate)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bandwidth</a:t>
            </a:r>
            <a:r>
              <a:rPr lang="en-US" dirty="0" smtClean="0"/>
              <a:t>-deficient </a:t>
            </a:r>
            <a:r>
              <a:rPr lang="en-US" dirty="0"/>
              <a:t>periods the media quality </a:t>
            </a:r>
            <a:r>
              <a:rPr lang="en-US" dirty="0" smtClean="0"/>
              <a:t>is reduced (</a:t>
            </a:r>
            <a:r>
              <a:rPr lang="en-US" dirty="0"/>
              <a:t>average up bandwidth </a:t>
            </a:r>
            <a:r>
              <a:rPr lang="en-US" dirty="0" smtClean="0"/>
              <a:t>&lt; full </a:t>
            </a:r>
            <a:r>
              <a:rPr lang="en-US" dirty="0"/>
              <a:t>media </a:t>
            </a:r>
            <a:r>
              <a:rPr lang="en-US" dirty="0" smtClean="0"/>
              <a:t>rate)</a:t>
            </a:r>
          </a:p>
        </p:txBody>
      </p:sp>
    </p:spTree>
    <p:extLst>
      <p:ext uri="{BB962C8B-B14F-4D97-AF65-F5344CB8AC3E}">
        <p14:creationId xmlns:p14="http://schemas.microsoft.com/office/powerpoint/2010/main" val="615589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Philosophy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Chunk-based (mesh) pull-mode</a:t>
            </a:r>
          </a:p>
          <a:p>
            <a:pPr lvl="1"/>
            <a:r>
              <a:rPr lang="en-US" dirty="0" smtClean="0"/>
              <a:t>Peers self-organize (by proximity, media chunk availability, etc.)</a:t>
            </a:r>
          </a:p>
          <a:p>
            <a:pPr lvl="1"/>
            <a:r>
              <a:rPr lang="en-US" dirty="0" smtClean="0"/>
              <a:t>Chunks (segments/</a:t>
            </a:r>
            <a:r>
              <a:rPr lang="en-US" dirty="0" err="1" smtClean="0"/>
              <a:t>subsegments</a:t>
            </a:r>
            <a:r>
              <a:rPr lang="en-US" dirty="0" smtClean="0"/>
              <a:t>) are </a:t>
            </a:r>
            <a:r>
              <a:rPr lang="en-US" b="1" dirty="0" smtClean="0"/>
              <a:t>specifically requested </a:t>
            </a:r>
            <a:r>
              <a:rPr lang="en-US" dirty="0" smtClean="0"/>
              <a:t>to suppliers and scheduled:</a:t>
            </a:r>
          </a:p>
          <a:p>
            <a:pPr lvl="2"/>
            <a:r>
              <a:rPr lang="en-US" dirty="0" smtClean="0"/>
              <a:t>From the Supplier side in a pair-wise bandwidth allocation, i.e., higher upload -&gt; more bandwidth shared -&gt; more segments -&gt; higher media rate</a:t>
            </a:r>
          </a:p>
          <a:p>
            <a:pPr lvl="2"/>
            <a:r>
              <a:rPr lang="en-US" dirty="0" smtClean="0"/>
              <a:t>From the Receiver side, by periodic evaluation of network conditions and suppliers (dropping the worst)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06634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signaling steps for </a:t>
            </a:r>
            <a:r>
              <a:rPr lang="en-US" dirty="0"/>
              <a:t>a P</a:t>
            </a:r>
            <a:r>
              <a:rPr lang="en-US" dirty="0" smtClean="0"/>
              <a:t>eer (LEECH) wishing </a:t>
            </a:r>
            <a:r>
              <a:rPr lang="en-US" dirty="0"/>
              <a:t>to participate either in a Live streaming or a </a:t>
            </a:r>
            <a:r>
              <a:rPr lang="en-US" dirty="0" err="1"/>
              <a:t>VoD</a:t>
            </a:r>
            <a:r>
              <a:rPr lang="en-US" dirty="0"/>
              <a:t> or </a:t>
            </a:r>
            <a:r>
              <a:rPr lang="en-US" dirty="0" smtClean="0"/>
              <a:t>offline video </a:t>
            </a:r>
            <a:r>
              <a:rPr lang="en-US" dirty="0"/>
              <a:t>is as </a:t>
            </a:r>
            <a:r>
              <a:rPr lang="en-US" dirty="0" smtClean="0"/>
              <a:t>follows: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leech peer using PPSP Peer Protocol messages, establishes </a:t>
            </a:r>
            <a:r>
              <a:rPr lang="en-US" dirty="0" smtClean="0"/>
              <a:t>a connection </a:t>
            </a:r>
            <a:r>
              <a:rPr lang="en-US" dirty="0"/>
              <a:t>to at least one of the peers in the </a:t>
            </a:r>
            <a:r>
              <a:rPr lang="en-US" dirty="0" err="1"/>
              <a:t>Peerlist</a:t>
            </a:r>
            <a:r>
              <a:rPr lang="en-US" dirty="0"/>
              <a:t>, based </a:t>
            </a:r>
            <a:r>
              <a:rPr lang="en-US" dirty="0" smtClean="0"/>
              <a:t>on  </a:t>
            </a:r>
            <a:r>
              <a:rPr lang="en-US" dirty="0"/>
              <a:t>the known </a:t>
            </a:r>
            <a:r>
              <a:rPr lang="en-US" dirty="0" err="1"/>
              <a:t>PeerID</a:t>
            </a:r>
            <a:r>
              <a:rPr lang="en-US" dirty="0"/>
              <a:t> and Peer IP address.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peer sends request to selected candidate peers </a:t>
            </a:r>
            <a:r>
              <a:rPr lang="en-US" dirty="0" smtClean="0"/>
              <a:t>including one </a:t>
            </a:r>
            <a:r>
              <a:rPr lang="en-US" dirty="0"/>
              <a:t>or more of the following information</a:t>
            </a:r>
            <a:r>
              <a:rPr lang="en-US" dirty="0" smtClean="0"/>
              <a:t>:</a:t>
            </a:r>
          </a:p>
          <a:p>
            <a:pPr marL="1371600" lvl="2" indent="-514350">
              <a:buFont typeface="+mj-lt"/>
              <a:buAutoNum type="alphaLcPeriod"/>
            </a:pPr>
            <a:r>
              <a:rPr lang="en-US" dirty="0" smtClean="0"/>
              <a:t>Request </a:t>
            </a:r>
            <a:r>
              <a:rPr lang="en-US" dirty="0"/>
              <a:t>for the content </a:t>
            </a:r>
            <a:r>
              <a:rPr lang="en-US" dirty="0" smtClean="0"/>
              <a:t>availability;</a:t>
            </a:r>
            <a:endParaRPr lang="en-US" dirty="0"/>
          </a:p>
          <a:p>
            <a:pPr marL="1371600" lvl="2" indent="-514350">
              <a:buFont typeface="+mj-lt"/>
              <a:buAutoNum type="alphaLcPeriod"/>
            </a:pPr>
            <a:r>
              <a:rPr lang="en-US" dirty="0" smtClean="0"/>
              <a:t>Notify own </a:t>
            </a:r>
            <a:r>
              <a:rPr lang="en-US" dirty="0"/>
              <a:t>content availability to the candidate peer</a:t>
            </a:r>
            <a:r>
              <a:rPr lang="en-US" dirty="0" smtClean="0"/>
              <a:t>;</a:t>
            </a:r>
            <a:endParaRPr lang="en-US" dirty="0"/>
          </a:p>
          <a:p>
            <a:pPr marL="1371600" lvl="2" indent="-514350">
              <a:buFont typeface="+mj-lt"/>
              <a:buAutoNum type="alphaLcPeriod"/>
            </a:pPr>
            <a:r>
              <a:rPr lang="en-US" dirty="0" smtClean="0"/>
              <a:t>Request peer </a:t>
            </a:r>
            <a:r>
              <a:rPr lang="en-US" dirty="0"/>
              <a:t>properties of the candidate peer</a:t>
            </a:r>
            <a:r>
              <a:rPr lang="en-US" dirty="0" smtClean="0"/>
              <a:t>;</a:t>
            </a:r>
            <a:endParaRPr lang="en-US" dirty="0"/>
          </a:p>
          <a:p>
            <a:pPr marL="1371600" lvl="2" indent="-514350">
              <a:buFont typeface="+mj-lt"/>
              <a:buAutoNum type="alphaLcPeriod"/>
            </a:pPr>
            <a:r>
              <a:rPr lang="en-US" dirty="0" smtClean="0"/>
              <a:t>Notify own </a:t>
            </a:r>
            <a:r>
              <a:rPr lang="en-US" dirty="0"/>
              <a:t>peer properties to the candidate peer</a:t>
            </a:r>
            <a:r>
              <a:rPr lang="en-US" dirty="0" smtClean="0"/>
              <a:t>;</a:t>
            </a:r>
            <a:endParaRPr lang="en-US" dirty="0"/>
          </a:p>
          <a:p>
            <a:pPr marL="1371600" lvl="2" indent="-514350">
              <a:buFont typeface="+mj-lt"/>
              <a:buAutoNum type="alphaLcPeriod"/>
            </a:pPr>
            <a:r>
              <a:rPr lang="en-US" dirty="0" smtClean="0"/>
              <a:t>Request </a:t>
            </a:r>
            <a:r>
              <a:rPr lang="en-US" dirty="0"/>
              <a:t>for additional </a:t>
            </a:r>
            <a:r>
              <a:rPr lang="en-US" dirty="0" err="1"/>
              <a:t>peerlist</a:t>
            </a:r>
            <a:r>
              <a:rPr lang="en-US" dirty="0" smtClean="0"/>
              <a:t>;</a:t>
            </a:r>
            <a:endParaRPr lang="en-US" dirty="0"/>
          </a:p>
          <a:p>
            <a:pPr marL="1371600" lvl="2" indent="-514350">
              <a:buFont typeface="+mj-lt"/>
              <a:buAutoNum type="alphaLcPeriod"/>
            </a:pPr>
            <a:r>
              <a:rPr lang="en-US" dirty="0" smtClean="0"/>
              <a:t>Negotiates Data </a:t>
            </a:r>
            <a:r>
              <a:rPr lang="en-US" dirty="0"/>
              <a:t>Transport </a:t>
            </a:r>
            <a:r>
              <a:rPr lang="en-US" dirty="0" smtClean="0"/>
              <a:t>protocol.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peers </a:t>
            </a:r>
            <a:r>
              <a:rPr lang="en-US" dirty="0"/>
              <a:t>exchange the actual chunks of data, using </a:t>
            </a:r>
            <a:r>
              <a:rPr lang="en-US" dirty="0" smtClean="0"/>
              <a:t>the mechanism</a:t>
            </a:r>
            <a:r>
              <a:rPr lang="en-US" dirty="0"/>
              <a:t>/protocol </a:t>
            </a:r>
            <a:r>
              <a:rPr lang="en-US" dirty="0" smtClean="0"/>
              <a:t>negotiated.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652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5516</TotalTime>
  <Words>1154</Words>
  <Application>Microsoft Macintosh PowerPoint</Application>
  <PresentationFormat>On-screen Show (4:3)</PresentationFormat>
  <Paragraphs>95</Paragraphs>
  <Slides>16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PPSP Peer Protocol</vt:lpstr>
      <vt:lpstr>Background</vt:lpstr>
      <vt:lpstr>Terminology</vt:lpstr>
      <vt:lpstr>Terminology</vt:lpstr>
      <vt:lpstr>Terminology</vt:lpstr>
      <vt:lpstr>Main functional entities related with PPSP</vt:lpstr>
      <vt:lpstr>Design Philosophy I</vt:lpstr>
      <vt:lpstr>Design Philosophy II</vt:lpstr>
      <vt:lpstr>Protocol Overview</vt:lpstr>
      <vt:lpstr>Peer Signaling Primitives</vt:lpstr>
      <vt:lpstr>Peer Signaling Primitives</vt:lpstr>
      <vt:lpstr>Peer Signaling Primitives</vt:lpstr>
      <vt:lpstr>Peer Signaling Primitives</vt:lpstr>
      <vt:lpstr>Peer Signaling Primitives</vt:lpstr>
      <vt:lpstr>Thank You !</vt:lpstr>
      <vt:lpstr>Media Presentation Description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Rui Cruz</cp:lastModifiedBy>
  <cp:revision>65</cp:revision>
  <dcterms:created xsi:type="dcterms:W3CDTF">2010-04-12T23:12:02Z</dcterms:created>
  <dcterms:modified xsi:type="dcterms:W3CDTF">2011-11-14T14:34:11Z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