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58" r:id="rId6"/>
    <p:sldId id="260" r:id="rId7"/>
    <p:sldId id="272" r:id="rId8"/>
    <p:sldId id="259" r:id="rId9"/>
    <p:sldId id="262" r:id="rId10"/>
    <p:sldId id="271" r:id="rId11"/>
    <p:sldId id="263" r:id="rId12"/>
    <p:sldId id="264" r:id="rId13"/>
    <p:sldId id="266" r:id="rId14"/>
    <p:sldId id="267" r:id="rId15"/>
    <p:sldId id="265" r:id="rId16"/>
    <p:sldId id="268" r:id="rId17"/>
    <p:sldId id="269" r:id="rId18"/>
    <p:sldId id="270" r:id="rId19"/>
    <p:sldId id="261" r:id="rId20"/>
    <p:sldId id="273" r:id="rId21"/>
    <p:sldId id="25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89" autoAdjust="0"/>
    <p:restoredTop sz="99456" autoAdjust="0"/>
  </p:normalViewPr>
  <p:slideViewPr>
    <p:cSldViewPr snapToGrid="0" snapToObjects="1">
      <p:cViewPr varScale="1">
        <p:scale>
          <a:sx n="88" d="100"/>
          <a:sy n="88" d="100"/>
        </p:scale>
        <p:origin x="-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11/11/11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3623"/>
            <a:ext cx="7772400" cy="1470025"/>
          </a:xfrm>
        </p:spPr>
        <p:txBody>
          <a:bodyPr/>
          <a:lstStyle/>
          <a:p>
            <a:r>
              <a:rPr lang="en-US" dirty="0" smtClean="0"/>
              <a:t>PPSP Tracker Protocol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5217"/>
            <a:ext cx="6400800" cy="353538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draft-</a:t>
            </a:r>
            <a:r>
              <a:rPr lang="en-US" sz="2800" dirty="0" err="1" smtClean="0"/>
              <a:t>gu</a:t>
            </a:r>
            <a:r>
              <a:rPr lang="en-US" sz="2800" dirty="0" smtClean="0"/>
              <a:t>-</a:t>
            </a:r>
            <a:r>
              <a:rPr lang="en-US" sz="2800" dirty="0" err="1" smtClean="0"/>
              <a:t>ppsp</a:t>
            </a:r>
            <a:r>
              <a:rPr lang="en-US" sz="2800" dirty="0" smtClean="0"/>
              <a:t>-tracker-protocol</a:t>
            </a:r>
          </a:p>
          <a:p>
            <a:r>
              <a:rPr lang="en-US" sz="2800" dirty="0" smtClean="0"/>
              <a:t>PPSP WG</a:t>
            </a:r>
          </a:p>
          <a:p>
            <a:r>
              <a:rPr lang="en-US" sz="2800" dirty="0" smtClean="0"/>
              <a:t>IETF 82 Taipei</a:t>
            </a:r>
          </a:p>
          <a:p>
            <a:endParaRPr lang="en-US" sz="2800" dirty="0" smtClean="0"/>
          </a:p>
          <a:p>
            <a:r>
              <a:rPr lang="en-US" sz="1800" dirty="0" smtClean="0"/>
              <a:t>Rui Cruz (presenter)</a:t>
            </a:r>
          </a:p>
          <a:p>
            <a:r>
              <a:rPr lang="en-US" sz="1800" dirty="0" err="1" smtClean="0"/>
              <a:t>Mário</a:t>
            </a:r>
            <a:r>
              <a:rPr lang="en-US" sz="1800" dirty="0" smtClean="0"/>
              <a:t> </a:t>
            </a:r>
            <a:r>
              <a:rPr lang="en-US" sz="1800" dirty="0" err="1" smtClean="0"/>
              <a:t>Nunes</a:t>
            </a:r>
            <a:r>
              <a:rPr lang="en-US" sz="1800" dirty="0" smtClean="0"/>
              <a:t>, </a:t>
            </a:r>
            <a:r>
              <a:rPr lang="en-US" sz="1800" dirty="0" err="1" smtClean="0"/>
              <a:t>Yingjie</a:t>
            </a:r>
            <a:r>
              <a:rPr lang="en-US" sz="1800" dirty="0" smtClean="0"/>
              <a:t> </a:t>
            </a:r>
            <a:r>
              <a:rPr lang="en-US" sz="1800" dirty="0" err="1" smtClean="0"/>
              <a:t>Gu</a:t>
            </a:r>
            <a:r>
              <a:rPr lang="en-US" sz="1800" dirty="0" smtClean="0"/>
              <a:t>, </a:t>
            </a:r>
            <a:r>
              <a:rPr lang="en-US" sz="1800" dirty="0" err="1" smtClean="0"/>
              <a:t>Jinwei</a:t>
            </a:r>
            <a:r>
              <a:rPr lang="en-US" sz="1800" dirty="0"/>
              <a:t> Xia,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David Bryan, </a:t>
            </a:r>
            <a:r>
              <a:rPr lang="en-US" sz="1800" dirty="0" err="1" smtClean="0"/>
              <a:t>João</a:t>
            </a:r>
            <a:r>
              <a:rPr lang="en-US" sz="1800" dirty="0" smtClean="0"/>
              <a:t> </a:t>
            </a:r>
            <a:r>
              <a:rPr lang="en-US" sz="1800" dirty="0" err="1" smtClean="0"/>
              <a:t>Taveira</a:t>
            </a:r>
            <a:r>
              <a:rPr lang="en-US" sz="1800" dirty="0"/>
              <a:t>, Deng </a:t>
            </a:r>
            <a:r>
              <a:rPr lang="en-US" sz="1800" dirty="0" err="1"/>
              <a:t>Lingli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70406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STAT_REPORT</a:t>
            </a:r>
            <a:r>
              <a:rPr lang="en-US" dirty="0" smtClean="0"/>
              <a:t>: </a:t>
            </a:r>
          </a:p>
          <a:p>
            <a:pPr lvl="1"/>
            <a:r>
              <a:rPr lang="en-US" dirty="0"/>
              <a:t>used </a:t>
            </a:r>
            <a:r>
              <a:rPr lang="en-US" dirty="0" smtClean="0"/>
              <a:t>by a </a:t>
            </a:r>
            <a:r>
              <a:rPr lang="en-US" dirty="0"/>
              <a:t>Peer to </a:t>
            </a:r>
            <a:r>
              <a:rPr lang="en-US" dirty="0" smtClean="0"/>
              <a:t>inform the </a:t>
            </a:r>
            <a:r>
              <a:rPr lang="en-US" dirty="0"/>
              <a:t>Tracker </a:t>
            </a:r>
            <a:r>
              <a:rPr lang="en-US" dirty="0" smtClean="0"/>
              <a:t>on statistic </a:t>
            </a:r>
            <a:r>
              <a:rPr lang="en-US" dirty="0"/>
              <a:t>and status </a:t>
            </a:r>
            <a:r>
              <a:rPr lang="en-US" dirty="0" smtClean="0"/>
              <a:t>data:</a:t>
            </a:r>
          </a:p>
          <a:p>
            <a:pPr lvl="2"/>
            <a:r>
              <a:rPr lang="en-US" dirty="0" smtClean="0"/>
              <a:t>Is initiated </a:t>
            </a:r>
            <a:r>
              <a:rPr lang="en-US" dirty="0"/>
              <a:t>by the peer, periodically while active.</a:t>
            </a:r>
            <a:endParaRPr lang="en-US" dirty="0" smtClean="0"/>
          </a:p>
          <a:p>
            <a:pPr lvl="2"/>
            <a:r>
              <a:rPr lang="en-US" dirty="0" smtClean="0"/>
              <a:t>Contains activity statistics.</a:t>
            </a:r>
          </a:p>
          <a:p>
            <a:pPr lvl="2"/>
            <a:r>
              <a:rPr lang="en-US" dirty="0" smtClean="0"/>
              <a:t>Contains </a:t>
            </a:r>
            <a:r>
              <a:rPr lang="en-US" dirty="0" err="1" smtClean="0"/>
              <a:t>ChunkMaps</a:t>
            </a:r>
            <a:r>
              <a:rPr lang="en-US" dirty="0" smtClean="0"/>
              <a:t> for all the streaming contents the Peer is currently joined. 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009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FIND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allows </a:t>
            </a:r>
            <a:r>
              <a:rPr lang="en-US" dirty="0"/>
              <a:t>peers to request to the </a:t>
            </a:r>
            <a:r>
              <a:rPr lang="en-US" dirty="0" smtClean="0"/>
              <a:t>Tracker </a:t>
            </a:r>
            <a:r>
              <a:rPr lang="en-US" dirty="0"/>
              <a:t>the peer list for the swarm or </a:t>
            </a:r>
            <a:r>
              <a:rPr lang="en-US" dirty="0" smtClean="0"/>
              <a:t>for specific </a:t>
            </a:r>
            <a:r>
              <a:rPr lang="en-US" dirty="0"/>
              <a:t>chunks of a media content:</a:t>
            </a:r>
            <a:endParaRPr lang="en-US" dirty="0" smtClean="0"/>
          </a:p>
          <a:p>
            <a:pPr lvl="2"/>
            <a:r>
              <a:rPr lang="en-US" dirty="0"/>
              <a:t>The Peer may specify the </a:t>
            </a:r>
            <a:r>
              <a:rPr lang="en-US" dirty="0" smtClean="0"/>
              <a:t>Chunks </a:t>
            </a:r>
            <a:r>
              <a:rPr lang="en-US" dirty="0"/>
              <a:t>of </a:t>
            </a:r>
            <a:r>
              <a:rPr lang="en-US" dirty="0" smtClean="0"/>
              <a:t>interest in a content, </a:t>
            </a:r>
            <a:r>
              <a:rPr lang="en-US" dirty="0"/>
              <a:t>restrict the number of candidate peers to receive form the Tracker and provide NAT capabilities.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465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LEAVE</a:t>
            </a:r>
            <a:r>
              <a:rPr lang="en-US" dirty="0" smtClean="0"/>
              <a:t>: </a:t>
            </a:r>
          </a:p>
          <a:p>
            <a:pPr lvl="1"/>
            <a:r>
              <a:rPr lang="en-US" dirty="0"/>
              <a:t>used </a:t>
            </a:r>
            <a:r>
              <a:rPr lang="en-US" dirty="0" smtClean="0"/>
              <a:t>by a </a:t>
            </a:r>
            <a:r>
              <a:rPr lang="en-US" dirty="0"/>
              <a:t>Peer to notify the Tracker that </a:t>
            </a:r>
            <a:r>
              <a:rPr lang="en-US" dirty="0" smtClean="0"/>
              <a:t>it no </a:t>
            </a:r>
            <a:r>
              <a:rPr lang="en-US" dirty="0"/>
              <a:t>longer wish to participate in a particular swarm </a:t>
            </a:r>
            <a:r>
              <a:rPr lang="en-US" dirty="0" smtClean="0"/>
              <a:t>(for </a:t>
            </a:r>
            <a:r>
              <a:rPr lang="en-US" dirty="0"/>
              <a:t>both </a:t>
            </a:r>
            <a:r>
              <a:rPr lang="en-US" dirty="0" err="1"/>
              <a:t>VoD</a:t>
            </a:r>
            <a:r>
              <a:rPr lang="en-US" dirty="0"/>
              <a:t> or Live streaming </a:t>
            </a:r>
            <a:r>
              <a:rPr lang="en-US" dirty="0" smtClean="0"/>
              <a:t>modes):</a:t>
            </a:r>
          </a:p>
          <a:p>
            <a:pPr lvl="2"/>
            <a:r>
              <a:rPr lang="en-US" dirty="0"/>
              <a:t>The </a:t>
            </a:r>
            <a:r>
              <a:rPr lang="en-US" dirty="0" smtClean="0"/>
              <a:t>Tracker deletes </a:t>
            </a:r>
            <a:r>
              <a:rPr lang="en-US" dirty="0"/>
              <a:t>the corresponding activity records related to the peer.</a:t>
            </a:r>
            <a:endParaRPr lang="en-US" dirty="0" smtClean="0"/>
          </a:p>
          <a:p>
            <a:pPr lvl="2"/>
            <a:r>
              <a:rPr lang="en-US" dirty="0" smtClean="0"/>
              <a:t>The Peer may </a:t>
            </a:r>
            <a:r>
              <a:rPr lang="en-US" dirty="0"/>
              <a:t>however </a:t>
            </a:r>
            <a:r>
              <a:rPr lang="en-US" dirty="0" smtClean="0"/>
              <a:t>continue active in other swarms.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412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DISCONNECT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Used when </a:t>
            </a:r>
            <a:r>
              <a:rPr lang="en-US" dirty="0"/>
              <a:t>the Peer intends to leave the system and </a:t>
            </a:r>
            <a:r>
              <a:rPr lang="en-US" dirty="0" smtClean="0"/>
              <a:t>no longer </a:t>
            </a:r>
            <a:r>
              <a:rPr lang="en-US" dirty="0"/>
              <a:t>participate in any swarm:</a:t>
            </a:r>
            <a:endParaRPr lang="en-US" dirty="0" smtClean="0"/>
          </a:p>
          <a:p>
            <a:pPr lvl="2"/>
            <a:r>
              <a:rPr lang="en-US" dirty="0"/>
              <a:t>The Tracker deletes </a:t>
            </a:r>
            <a:r>
              <a:rPr lang="en-US" dirty="0" smtClean="0"/>
              <a:t>the corresponding </a:t>
            </a:r>
            <a:r>
              <a:rPr lang="en-US" dirty="0"/>
              <a:t>activity records related to the peer (including </a:t>
            </a:r>
            <a:r>
              <a:rPr lang="en-US" dirty="0" smtClean="0"/>
              <a:t>its status </a:t>
            </a:r>
            <a:r>
              <a:rPr lang="en-US" dirty="0"/>
              <a:t>and all content status for all swarms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Tracker MUST remove the </a:t>
            </a:r>
            <a:r>
              <a:rPr lang="en-US" dirty="0" smtClean="0"/>
              <a:t>peer from </a:t>
            </a:r>
            <a:r>
              <a:rPr lang="en-US" dirty="0"/>
              <a:t>the peer </a:t>
            </a:r>
            <a:r>
              <a:rPr lang="en-US" dirty="0" smtClean="0"/>
              <a:t>lists </a:t>
            </a:r>
            <a:r>
              <a:rPr lang="en-US" dirty="0"/>
              <a:t>and from all swarms the peer </a:t>
            </a:r>
            <a:r>
              <a:rPr lang="en-US" dirty="0" smtClean="0"/>
              <a:t>was joined</a:t>
            </a:r>
            <a:r>
              <a:rPr lang="en-US" dirty="0"/>
              <a:t>.</a:t>
            </a:r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36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70882"/>
          </a:xfrm>
        </p:spPr>
        <p:txBody>
          <a:bodyPr/>
          <a:lstStyle/>
          <a:p>
            <a:r>
              <a:rPr lang="en-US" dirty="0"/>
              <a:t>The PPSP Tracker Protocol messages follow the </a:t>
            </a:r>
            <a:r>
              <a:rPr lang="en-US" dirty="0" smtClean="0"/>
              <a:t>standard </a:t>
            </a:r>
            <a:r>
              <a:rPr lang="en-US" dirty="0"/>
              <a:t>formats for HTTP </a:t>
            </a:r>
            <a:r>
              <a:rPr lang="en-US" dirty="0" smtClean="0"/>
              <a:t>Requests </a:t>
            </a:r>
            <a:r>
              <a:rPr lang="en-US" dirty="0"/>
              <a:t>and </a:t>
            </a:r>
            <a:r>
              <a:rPr lang="en-US" dirty="0" smtClean="0"/>
              <a:t>Responses with XML encoded message bodies.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602301" y="4294843"/>
            <a:ext cx="38493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/>
              <a:t>&lt;Method&gt; /&lt;Resource&gt; HTTP/1.1</a:t>
            </a:r>
          </a:p>
          <a:p>
            <a:r>
              <a:rPr lang="en-US" sz="2400" baseline="30000" dirty="0"/>
              <a:t>      Host: &lt;Host&gt;</a:t>
            </a:r>
          </a:p>
          <a:p>
            <a:r>
              <a:rPr lang="en-US" sz="2400" baseline="30000" dirty="0"/>
              <a:t>      Content-</a:t>
            </a:r>
            <a:r>
              <a:rPr lang="en-US" sz="2400" baseline="30000" dirty="0" err="1"/>
              <a:t>Lenght</a:t>
            </a:r>
            <a:r>
              <a:rPr lang="en-US" sz="2400" baseline="30000" dirty="0"/>
              <a:t>: &lt;</a:t>
            </a:r>
            <a:r>
              <a:rPr lang="en-US" sz="2400" baseline="30000" dirty="0" err="1"/>
              <a:t>ContentLenght</a:t>
            </a:r>
            <a:r>
              <a:rPr lang="en-US" sz="2400" baseline="30000" dirty="0"/>
              <a:t>&gt;</a:t>
            </a:r>
          </a:p>
          <a:p>
            <a:r>
              <a:rPr lang="en-US" sz="2400" baseline="30000" dirty="0"/>
              <a:t>      Content-Type: &lt;</a:t>
            </a:r>
            <a:r>
              <a:rPr lang="en-US" sz="2400" baseline="30000" dirty="0" err="1"/>
              <a:t>ContentType</a:t>
            </a:r>
            <a:r>
              <a:rPr lang="en-US" sz="2400" baseline="30000" dirty="0"/>
              <a:t>&gt;</a:t>
            </a:r>
          </a:p>
          <a:p>
            <a:r>
              <a:rPr lang="en-US" sz="2400" baseline="30000" dirty="0"/>
              <a:t>      &lt;</a:t>
            </a:r>
            <a:r>
              <a:rPr lang="en-US" sz="2400" baseline="30000" dirty="0" err="1"/>
              <a:t>Request_Body</a:t>
            </a:r>
            <a:r>
              <a:rPr lang="en-US" sz="2400" baseline="30000" dirty="0"/>
              <a:t>&gt;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4569546" y="4294843"/>
            <a:ext cx="39279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/>
              <a:t>HTTP/1.1 &lt;</a:t>
            </a:r>
            <a:r>
              <a:rPr lang="en-US" sz="2400" baseline="30000" dirty="0" err="1"/>
              <a:t>StatusCode</a:t>
            </a:r>
            <a:r>
              <a:rPr lang="en-US" sz="2400" baseline="30000" dirty="0"/>
              <a:t>&gt; &lt;</a:t>
            </a:r>
            <a:r>
              <a:rPr lang="en-US" sz="2400" baseline="30000" dirty="0" err="1"/>
              <a:t>StatusMsg</a:t>
            </a:r>
            <a:r>
              <a:rPr lang="en-US" sz="2400" baseline="30000" dirty="0"/>
              <a:t>&gt;</a:t>
            </a:r>
          </a:p>
          <a:p>
            <a:r>
              <a:rPr lang="en-US" sz="2400" baseline="30000" dirty="0"/>
              <a:t>      Content-</a:t>
            </a:r>
            <a:r>
              <a:rPr lang="en-US" sz="2400" baseline="30000" dirty="0" err="1"/>
              <a:t>Lenght</a:t>
            </a:r>
            <a:r>
              <a:rPr lang="en-US" sz="2400" baseline="30000" dirty="0"/>
              <a:t>: &lt;</a:t>
            </a:r>
            <a:r>
              <a:rPr lang="en-US" sz="2400" baseline="30000" dirty="0" err="1"/>
              <a:t>ContentLenght</a:t>
            </a:r>
            <a:r>
              <a:rPr lang="en-US" sz="2400" baseline="30000" dirty="0"/>
              <a:t>&gt;</a:t>
            </a:r>
          </a:p>
          <a:p>
            <a:r>
              <a:rPr lang="en-US" sz="2400" baseline="30000" dirty="0"/>
              <a:t>      Content-Type: &lt;</a:t>
            </a:r>
            <a:r>
              <a:rPr lang="en-US" sz="2400" baseline="30000" dirty="0" err="1"/>
              <a:t>ContentType</a:t>
            </a:r>
            <a:r>
              <a:rPr lang="en-US" sz="2400" baseline="30000" dirty="0"/>
              <a:t>&gt;</a:t>
            </a:r>
          </a:p>
          <a:p>
            <a:r>
              <a:rPr lang="en-US" sz="2400" baseline="30000" dirty="0"/>
              <a:t>      Content-Encoding: &lt;</a:t>
            </a:r>
            <a:r>
              <a:rPr lang="en-US" sz="2400" baseline="30000" dirty="0" err="1"/>
              <a:t>ContentCoding</a:t>
            </a:r>
            <a:r>
              <a:rPr lang="en-US" sz="2400" baseline="30000" dirty="0"/>
              <a:t>&gt;</a:t>
            </a:r>
          </a:p>
          <a:p>
            <a:r>
              <a:rPr lang="en-US" sz="2400" baseline="30000" dirty="0"/>
              <a:t>      &lt;</a:t>
            </a:r>
            <a:r>
              <a:rPr lang="en-US" sz="2400" baseline="30000" dirty="0" err="1"/>
              <a:t>Response_Body</a:t>
            </a:r>
            <a:r>
              <a:rPr lang="en-US" sz="2400" baseline="30000" dirty="0"/>
              <a:t>&gt;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2980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3994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PPSP Tracker Protocol </a:t>
            </a:r>
            <a:r>
              <a:rPr lang="en-US" dirty="0" smtClean="0"/>
              <a:t>message bodies are encoded in XML.</a:t>
            </a:r>
          </a:p>
          <a:p>
            <a:r>
              <a:rPr lang="en-US" dirty="0"/>
              <a:t>All Request messages except CONNECT MUST include </a:t>
            </a:r>
            <a:r>
              <a:rPr lang="en-US" dirty="0" smtClean="0"/>
              <a:t>authentication identity </a:t>
            </a:r>
            <a:r>
              <a:rPr lang="en-US" dirty="0"/>
              <a:t>(</a:t>
            </a:r>
            <a:r>
              <a:rPr lang="en-US" dirty="0" err="1"/>
              <a:t>PeerID</a:t>
            </a:r>
            <a:r>
              <a:rPr lang="en-US" dirty="0"/>
              <a:t>) and authentication </a:t>
            </a:r>
            <a:r>
              <a:rPr lang="en-US" dirty="0" smtClean="0"/>
              <a:t>token.</a:t>
            </a:r>
          </a:p>
          <a:p>
            <a:r>
              <a:rPr lang="en-US" dirty="0"/>
              <a:t>The Response </a:t>
            </a:r>
            <a:r>
              <a:rPr lang="en-US" dirty="0" smtClean="0"/>
              <a:t>messages </a:t>
            </a:r>
            <a:r>
              <a:rPr lang="en-US" dirty="0"/>
              <a:t>MAY use Content-Encoding entity-header </a:t>
            </a:r>
            <a:r>
              <a:rPr lang="en-US" dirty="0" smtClean="0"/>
              <a:t>with "</a:t>
            </a:r>
            <a:r>
              <a:rPr lang="en-US" dirty="0" err="1"/>
              <a:t>gzip</a:t>
            </a:r>
            <a:r>
              <a:rPr lang="en-US" dirty="0"/>
              <a:t>" compression </a:t>
            </a:r>
            <a:r>
              <a:rPr lang="en-US" dirty="0" smtClean="0"/>
              <a:t>scheme.</a:t>
            </a:r>
          </a:p>
        </p:txBody>
      </p:sp>
      <p:sp>
        <p:nvSpPr>
          <p:cNvPr id="6" name="Rectangle 5"/>
          <p:cNvSpPr/>
          <p:nvPr/>
        </p:nvSpPr>
        <p:spPr>
          <a:xfrm>
            <a:off x="1021275" y="4096258"/>
            <a:ext cx="69787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/>
              <a:t>&lt;?xml version="1.0" encoding="utf-8"?&gt;</a:t>
            </a:r>
          </a:p>
          <a:p>
            <a:r>
              <a:rPr lang="en-US" sz="2400" baseline="30000" dirty="0" smtClean="0"/>
              <a:t>&lt;</a:t>
            </a:r>
            <a:r>
              <a:rPr lang="en-US" sz="2400" baseline="30000" dirty="0" err="1"/>
              <a:t>ProtocolName</a:t>
            </a:r>
            <a:r>
              <a:rPr lang="en-US" sz="2400" baseline="30000" dirty="0"/>
              <a:t> version="#.#"&gt;</a:t>
            </a:r>
          </a:p>
          <a:p>
            <a:r>
              <a:rPr lang="en-US" sz="2400" baseline="30000" dirty="0"/>
              <a:t>&lt;Method&gt;***&lt;/Method&gt;</a:t>
            </a:r>
          </a:p>
          <a:p>
            <a:r>
              <a:rPr lang="en-US" sz="2400" baseline="30000" dirty="0"/>
              <a:t>&lt;Response&gt;***&lt;/Response&gt;</a:t>
            </a:r>
          </a:p>
          <a:p>
            <a:r>
              <a:rPr lang="en-US" sz="2400" baseline="30000" dirty="0"/>
              <a:t>&lt;</a:t>
            </a:r>
            <a:r>
              <a:rPr lang="en-US" sz="2400" baseline="30000" dirty="0" err="1"/>
              <a:t>PeerID</a:t>
            </a:r>
            <a:r>
              <a:rPr lang="en-US" sz="2400" baseline="30000" dirty="0"/>
              <a:t>&gt;***&lt;/</a:t>
            </a:r>
            <a:r>
              <a:rPr lang="en-US" sz="2400" baseline="30000" dirty="0" err="1"/>
              <a:t>PeerID</a:t>
            </a:r>
            <a:r>
              <a:rPr lang="en-US" sz="2400" baseline="30000" dirty="0"/>
              <a:t>&gt;</a:t>
            </a:r>
          </a:p>
          <a:p>
            <a:r>
              <a:rPr lang="en-US" sz="2400" baseline="30000" dirty="0"/>
              <a:t>&lt;</a:t>
            </a:r>
            <a:r>
              <a:rPr lang="en-US" sz="2400" baseline="30000" dirty="0" err="1"/>
              <a:t>AuthToken</a:t>
            </a:r>
            <a:r>
              <a:rPr lang="en-US" sz="2400" baseline="30000" dirty="0"/>
              <a:t>&gt;***&lt;/</a:t>
            </a:r>
            <a:r>
              <a:rPr lang="en-US" sz="2400" baseline="30000" dirty="0" err="1"/>
              <a:t>AuthToken</a:t>
            </a:r>
            <a:r>
              <a:rPr lang="en-US" sz="2400" baseline="30000" dirty="0"/>
              <a:t>&gt;  &lt;!-- on Request except CONNECT--&gt;</a:t>
            </a:r>
          </a:p>
          <a:p>
            <a:r>
              <a:rPr lang="en-US" sz="2400" baseline="30000" dirty="0"/>
              <a:t>&lt;</a:t>
            </a:r>
            <a:r>
              <a:rPr lang="en-US" sz="2400" baseline="30000" dirty="0" err="1"/>
              <a:t>TransactionID</a:t>
            </a:r>
            <a:r>
              <a:rPr lang="en-US" sz="2400" baseline="30000" dirty="0"/>
              <a:t>&gt;###&lt;/</a:t>
            </a:r>
            <a:r>
              <a:rPr lang="en-US" sz="2400" baseline="30000" dirty="0" err="1"/>
              <a:t>TransactionID</a:t>
            </a:r>
            <a:r>
              <a:rPr lang="en-US" sz="2400" baseline="30000" dirty="0"/>
              <a:t>&gt;</a:t>
            </a:r>
          </a:p>
          <a:p>
            <a:r>
              <a:rPr lang="en-US" sz="2400" baseline="30000" dirty="0"/>
              <a:t>           ...XML information specific of the Method...</a:t>
            </a:r>
          </a:p>
          <a:p>
            <a:r>
              <a:rPr lang="en-US" sz="2400" baseline="30000" dirty="0" smtClean="0"/>
              <a:t>&lt;</a:t>
            </a:r>
            <a:r>
              <a:rPr lang="en-US" sz="2400" baseline="30000" dirty="0"/>
              <a:t>/</a:t>
            </a:r>
            <a:r>
              <a:rPr lang="en-US" sz="2400" baseline="30000" dirty="0" err="1"/>
              <a:t>ProtocolName</a:t>
            </a:r>
            <a:r>
              <a:rPr lang="en-US" sz="2400" baseline="30000" dirty="0"/>
              <a:t>&gt;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9544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</a:t>
            </a:r>
            <a:r>
              <a:rPr lang="en-US" b="1" dirty="0" smtClean="0"/>
              <a:t>PPSP</a:t>
            </a:r>
            <a:r>
              <a:rPr lang="en-US" dirty="0" smtClean="0"/>
              <a:t> </a:t>
            </a:r>
            <a:r>
              <a:rPr lang="en-US" b="1" dirty="0" smtClean="0"/>
              <a:t>Tracker Protocol </a:t>
            </a:r>
            <a:r>
              <a:rPr lang="en-US" dirty="0"/>
              <a:t>(as well as the </a:t>
            </a:r>
            <a:r>
              <a:rPr lang="en-US" dirty="0" smtClean="0"/>
              <a:t>PPSP Peer </a:t>
            </a:r>
            <a:r>
              <a:rPr lang="en-US" dirty="0"/>
              <a:t>protocol) are </a:t>
            </a:r>
            <a:r>
              <a:rPr lang="en-US" b="1" dirty="0"/>
              <a:t>bound to </a:t>
            </a:r>
            <a:r>
              <a:rPr lang="en-US" b="1" dirty="0" err="1" smtClean="0"/>
              <a:t>VoD</a:t>
            </a:r>
            <a:r>
              <a:rPr lang="en-US" b="1" dirty="0" smtClean="0"/>
              <a:t> streaming or </a:t>
            </a:r>
            <a:r>
              <a:rPr lang="en-US" b="1" dirty="0"/>
              <a:t>Live streaming of </a:t>
            </a:r>
            <a:r>
              <a:rPr lang="en-US" b="1" dirty="0" smtClean="0"/>
              <a:t>multimedia</a:t>
            </a:r>
            <a:r>
              <a:rPr lang="en-US" dirty="0" smtClean="0"/>
              <a:t>, </a:t>
            </a:r>
            <a:r>
              <a:rPr lang="en-US" dirty="0"/>
              <a:t>not </a:t>
            </a:r>
            <a:r>
              <a:rPr lang="en-US" dirty="0" smtClean="0"/>
              <a:t>“file sharing”.</a:t>
            </a:r>
          </a:p>
          <a:p>
            <a:r>
              <a:rPr lang="en-US" dirty="0" smtClean="0"/>
              <a:t>PPSP should </a:t>
            </a:r>
            <a:r>
              <a:rPr lang="en-US" dirty="0"/>
              <a:t>be open to </a:t>
            </a:r>
            <a:r>
              <a:rPr lang="en-US" dirty="0" smtClean="0"/>
              <a:t>support:</a:t>
            </a:r>
          </a:p>
          <a:p>
            <a:pPr lvl="1"/>
            <a:r>
              <a:rPr lang="en-US" dirty="0" smtClean="0"/>
              <a:t>Structured Media streaming </a:t>
            </a:r>
            <a:r>
              <a:rPr lang="en-US" dirty="0"/>
              <a:t>(SVC/MDC/MVC/multi-bitrate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Unstructured Media streaming (AVC or other formats) </a:t>
            </a:r>
          </a:p>
          <a:p>
            <a:pPr lvl="1"/>
            <a:r>
              <a:rPr lang="en-US" dirty="0" smtClean="0"/>
              <a:t>but </a:t>
            </a:r>
            <a:r>
              <a:rPr lang="en-US" dirty="0"/>
              <a:t>not being involved in the decoding/encoding </a:t>
            </a:r>
            <a:r>
              <a:rPr lang="en-US" dirty="0" smtClean="0"/>
              <a:t>processes. </a:t>
            </a:r>
            <a:endParaRPr lang="en-US" dirty="0"/>
          </a:p>
          <a:p>
            <a:r>
              <a:rPr lang="en-US" dirty="0" smtClean="0"/>
              <a:t>The Media </a:t>
            </a:r>
            <a:r>
              <a:rPr lang="en-US" dirty="0"/>
              <a:t>Player </a:t>
            </a:r>
            <a:r>
              <a:rPr lang="en-US" dirty="0" smtClean="0"/>
              <a:t>application</a:t>
            </a:r>
            <a:r>
              <a:rPr lang="en-US" dirty="0"/>
              <a:t> </a:t>
            </a:r>
            <a:r>
              <a:rPr lang="en-US" dirty="0" smtClean="0"/>
              <a:t>is the </a:t>
            </a:r>
            <a:r>
              <a:rPr lang="en-US" dirty="0"/>
              <a:t>entity that should "know" (via a </a:t>
            </a:r>
            <a:r>
              <a:rPr lang="en-US" b="1" dirty="0"/>
              <a:t>requester/re-assembler </a:t>
            </a:r>
            <a:r>
              <a:rPr lang="en-US" dirty="0"/>
              <a:t>module) </a:t>
            </a:r>
            <a:r>
              <a:rPr lang="en-US" b="1" dirty="0"/>
              <a:t>how</a:t>
            </a:r>
            <a:r>
              <a:rPr lang="en-US" dirty="0"/>
              <a:t> and </a:t>
            </a:r>
            <a:r>
              <a:rPr lang="en-US" b="1" dirty="0"/>
              <a:t>what</a:t>
            </a:r>
            <a:r>
              <a:rPr lang="en-US" dirty="0"/>
              <a:t> to </a:t>
            </a:r>
            <a:r>
              <a:rPr lang="en-US" b="1" dirty="0"/>
              <a:t>request</a:t>
            </a:r>
            <a:r>
              <a:rPr lang="en-US" dirty="0"/>
              <a:t> (to a </a:t>
            </a:r>
            <a:r>
              <a:rPr lang="en-US" dirty="0" smtClean="0"/>
              <a:t>Peer) </a:t>
            </a:r>
            <a:r>
              <a:rPr lang="en-US" dirty="0"/>
              <a:t>and </a:t>
            </a:r>
            <a:r>
              <a:rPr lang="en-US" b="1" dirty="0"/>
              <a:t>decode</a:t>
            </a:r>
            <a:r>
              <a:rPr lang="en-US" dirty="0"/>
              <a:t> the received </a:t>
            </a:r>
            <a:r>
              <a:rPr lang="en-US" dirty="0" smtClean="0"/>
              <a:t>Structured Media </a:t>
            </a:r>
            <a:r>
              <a:rPr lang="en-US" dirty="0"/>
              <a:t>(from the </a:t>
            </a:r>
            <a:r>
              <a:rPr lang="en-US" dirty="0" smtClean="0"/>
              <a:t>Peer) </a:t>
            </a:r>
            <a:r>
              <a:rPr lang="en-US" dirty="0"/>
              <a:t>in order to </a:t>
            </a:r>
            <a:r>
              <a:rPr lang="en-US" dirty="0" smtClean="0"/>
              <a:t>“prepare” it to </a:t>
            </a:r>
            <a:r>
              <a:rPr lang="en-US" b="1" dirty="0" smtClean="0"/>
              <a:t>present</a:t>
            </a:r>
            <a:r>
              <a:rPr lang="en-US" dirty="0" smtClean="0"/>
              <a:t> to </a:t>
            </a:r>
            <a:r>
              <a:rPr lang="en-US" dirty="0"/>
              <a:t>the User. </a:t>
            </a:r>
          </a:p>
        </p:txBody>
      </p:sp>
    </p:spTree>
    <p:extLst>
      <p:ext uri="{BB962C8B-B14F-4D97-AF65-F5344CB8AC3E}">
        <p14:creationId xmlns:p14="http://schemas.microsoft.com/office/powerpoint/2010/main" val="2971952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Authors would like to ask for </a:t>
            </a:r>
            <a:r>
              <a:rPr lang="en-US" smtClean="0"/>
              <a:t>the  Tracker </a:t>
            </a:r>
            <a:r>
              <a:rPr lang="en-US" dirty="0"/>
              <a:t>Protocol defined in this </a:t>
            </a:r>
            <a:r>
              <a:rPr lang="en-US" dirty="0" smtClean="0"/>
              <a:t>draft to be adopted as PPSP Working Group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003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ts val="0"/>
              </a:spcBef>
            </a:pPr>
            <a:r>
              <a:rPr lang="en-US" dirty="0" smtClean="0"/>
              <a:t>Comments are welcomed!</a:t>
            </a:r>
          </a:p>
          <a:p>
            <a:pPr algn="ctr">
              <a:spcBef>
                <a:spcPts val="0"/>
              </a:spcBef>
            </a:pPr>
            <a:endParaRPr lang="en-US" dirty="0"/>
          </a:p>
          <a:p>
            <a:pPr algn="ctr">
              <a:spcBef>
                <a:spcPts val="0"/>
              </a:spcBef>
            </a:pPr>
            <a:endParaRPr lang="en-US" dirty="0" smtClean="0"/>
          </a:p>
          <a:p>
            <a:pPr algn="ctr">
              <a:spcBef>
                <a:spcPts val="0"/>
              </a:spcBef>
            </a:pPr>
            <a:endParaRPr lang="en-US" dirty="0"/>
          </a:p>
          <a:p>
            <a:pPr algn="ctr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37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functional </a:t>
            </a:r>
            <a:r>
              <a:rPr lang="en-US" dirty="0"/>
              <a:t>entities related with </a:t>
            </a:r>
            <a:r>
              <a:rPr lang="en-US" b="1" dirty="0">
                <a:solidFill>
                  <a:srgbClr val="008000"/>
                </a:solidFill>
              </a:rPr>
              <a:t>PPSP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Client </a:t>
            </a:r>
            <a:r>
              <a:rPr lang="en-US" b="1" dirty="0"/>
              <a:t>Media </a:t>
            </a:r>
            <a:r>
              <a:rPr lang="en-US" b="1" dirty="0" smtClean="0"/>
              <a:t>Player</a:t>
            </a:r>
          </a:p>
          <a:p>
            <a:pPr lvl="1"/>
            <a:r>
              <a:rPr lang="en-US" dirty="0" smtClean="0"/>
              <a:t>is </a:t>
            </a:r>
            <a:r>
              <a:rPr lang="en-US" dirty="0"/>
              <a:t>the entity providing a direct interface </a:t>
            </a:r>
            <a:r>
              <a:rPr lang="en-US" dirty="0" smtClean="0"/>
              <a:t>to the </a:t>
            </a:r>
            <a:r>
              <a:rPr lang="en-US" dirty="0"/>
              <a:t>end user at the client device, and </a:t>
            </a:r>
            <a:r>
              <a:rPr lang="en-US" dirty="0">
                <a:solidFill>
                  <a:schemeClr val="accent1"/>
                </a:solidFill>
              </a:rPr>
              <a:t>includes the functions </a:t>
            </a:r>
            <a:r>
              <a:rPr lang="en-US" dirty="0" smtClean="0">
                <a:solidFill>
                  <a:schemeClr val="accent1"/>
                </a:solidFill>
              </a:rPr>
              <a:t>to select</a:t>
            </a:r>
            <a:r>
              <a:rPr lang="en-US" dirty="0">
                <a:solidFill>
                  <a:schemeClr val="accent1"/>
                </a:solidFill>
              </a:rPr>
              <a:t>, request, decode and render </a:t>
            </a:r>
            <a:r>
              <a:rPr lang="en-US" dirty="0"/>
              <a:t>contents.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4F81BD"/>
                </a:solidFill>
              </a:rPr>
              <a:t>interfaces </a:t>
            </a:r>
            <a:r>
              <a:rPr lang="en-US" dirty="0">
                <a:solidFill>
                  <a:srgbClr val="4F81BD"/>
                </a:solidFill>
              </a:rPr>
              <a:t>with the Peer </a:t>
            </a:r>
            <a:r>
              <a:rPr lang="en-US" dirty="0"/>
              <a:t>using request and response </a:t>
            </a:r>
            <a:r>
              <a:rPr lang="en-US" dirty="0" smtClean="0"/>
              <a:t>mechanisms.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Peer</a:t>
            </a:r>
          </a:p>
          <a:p>
            <a:pPr lvl="1"/>
            <a:r>
              <a:rPr lang="en-US" dirty="0" smtClean="0"/>
              <a:t>Is a </a:t>
            </a:r>
            <a:r>
              <a:rPr lang="en-US" dirty="0"/>
              <a:t>logical entity at the client </a:t>
            </a:r>
            <a:r>
              <a:rPr lang="en-US" dirty="0" smtClean="0"/>
              <a:t>device embedding </a:t>
            </a:r>
            <a:r>
              <a:rPr lang="en-US" dirty="0"/>
              <a:t>the P2P core engine, </a:t>
            </a:r>
            <a:r>
              <a:rPr lang="en-US" dirty="0" smtClean="0">
                <a:solidFill>
                  <a:srgbClr val="4F81BD"/>
                </a:solidFill>
              </a:rPr>
              <a:t>with a </a:t>
            </a:r>
            <a:r>
              <a:rPr lang="en-US" dirty="0">
                <a:solidFill>
                  <a:srgbClr val="4F81BD"/>
                </a:solidFill>
              </a:rPr>
              <a:t>client serving side interface </a:t>
            </a:r>
            <a:r>
              <a:rPr lang="en-US" dirty="0" smtClean="0"/>
              <a:t>to </a:t>
            </a:r>
            <a:r>
              <a:rPr lang="en-US" dirty="0"/>
              <a:t>respond </a:t>
            </a:r>
            <a:r>
              <a:rPr lang="en-US" dirty="0" smtClean="0"/>
              <a:t>to Client </a:t>
            </a:r>
            <a:r>
              <a:rPr lang="en-US" dirty="0"/>
              <a:t>Media Player requests </a:t>
            </a:r>
            <a:r>
              <a:rPr lang="en-US" dirty="0">
                <a:solidFill>
                  <a:srgbClr val="4F81BD"/>
                </a:solidFill>
              </a:rPr>
              <a:t>and a network side interface </a:t>
            </a:r>
            <a:r>
              <a:rPr lang="en-US" dirty="0"/>
              <a:t>to </a:t>
            </a:r>
            <a:r>
              <a:rPr lang="en-US" dirty="0" smtClean="0"/>
              <a:t>exchange data </a:t>
            </a:r>
            <a:r>
              <a:rPr lang="en-US" dirty="0"/>
              <a:t>and PPSP signaling with </a:t>
            </a:r>
            <a:r>
              <a:rPr lang="en-US" dirty="0" smtClean="0"/>
              <a:t>Trackers and with other Peers.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Tracker</a:t>
            </a:r>
          </a:p>
          <a:p>
            <a:pPr lvl="1"/>
            <a:r>
              <a:rPr lang="en-US" dirty="0" smtClean="0"/>
              <a:t>is </a:t>
            </a:r>
            <a:r>
              <a:rPr lang="en-US" dirty="0"/>
              <a:t>a logical entity that maintains the </a:t>
            </a:r>
            <a:r>
              <a:rPr lang="en-US" dirty="0" smtClean="0"/>
              <a:t>lists, </a:t>
            </a:r>
            <a:r>
              <a:rPr lang="en-US" dirty="0"/>
              <a:t>as well as the </a:t>
            </a:r>
            <a:r>
              <a:rPr lang="en-US" dirty="0" smtClean="0"/>
              <a:t>status, </a:t>
            </a:r>
            <a:r>
              <a:rPr lang="en-US" dirty="0"/>
              <a:t>of </a:t>
            </a:r>
            <a:r>
              <a:rPr lang="en-US" dirty="0" smtClean="0"/>
              <a:t>PPSP active </a:t>
            </a:r>
            <a:r>
              <a:rPr lang="en-US" dirty="0"/>
              <a:t>peers storing and exchanging chunks for a specific media </a:t>
            </a:r>
            <a:r>
              <a:rPr lang="en-US" dirty="0" smtClean="0"/>
              <a:t>content.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27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SEGMENT (</a:t>
            </a:r>
            <a:r>
              <a:rPr lang="en-US" dirty="0"/>
              <a:t>of partitioned media) </a:t>
            </a:r>
            <a:endParaRPr lang="en-US" dirty="0" smtClean="0"/>
          </a:p>
          <a:p>
            <a:pPr lvl="1"/>
            <a:r>
              <a:rPr lang="en-US" dirty="0" smtClean="0"/>
              <a:t>is </a:t>
            </a:r>
            <a:r>
              <a:rPr lang="en-US" dirty="0"/>
              <a:t>a </a:t>
            </a:r>
            <a:r>
              <a:rPr lang="en-US" dirty="0" smtClean="0"/>
              <a:t>resource that </a:t>
            </a:r>
            <a:r>
              <a:rPr lang="en-US" dirty="0"/>
              <a:t>can be </a:t>
            </a:r>
            <a:r>
              <a:rPr lang="en-US" dirty="0" smtClean="0"/>
              <a:t>identified </a:t>
            </a:r>
            <a:r>
              <a:rPr lang="en-US" dirty="0"/>
              <a:t>by an </a:t>
            </a:r>
            <a:r>
              <a:rPr lang="en-US" dirty="0" smtClean="0"/>
              <a:t>ID, an </a:t>
            </a:r>
            <a:r>
              <a:rPr lang="en-US" dirty="0"/>
              <a:t>HTTP-URL </a:t>
            </a:r>
            <a:r>
              <a:rPr lang="en-US" dirty="0" smtClean="0"/>
              <a:t>or a </a:t>
            </a:r>
            <a:r>
              <a:rPr lang="en-US" dirty="0"/>
              <a:t>byte-range, </a:t>
            </a:r>
            <a:r>
              <a:rPr lang="en-US" dirty="0" smtClean="0"/>
              <a:t>and used </a:t>
            </a:r>
            <a:r>
              <a:rPr lang="en-US" dirty="0"/>
              <a:t>by a </a:t>
            </a:r>
            <a:r>
              <a:rPr lang="en-US" dirty="0" smtClean="0"/>
              <a:t>Peer </a:t>
            </a:r>
            <a:r>
              <a:rPr lang="en-US" dirty="0"/>
              <a:t>for the purpose of storage, advertisement and </a:t>
            </a:r>
            <a:r>
              <a:rPr lang="en-US" dirty="0" smtClean="0"/>
              <a:t>exchange among </a:t>
            </a:r>
            <a:r>
              <a:rPr lang="en-US" dirty="0"/>
              <a:t>peers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SUBSEGMENT </a:t>
            </a:r>
            <a:r>
              <a:rPr lang="en-US" dirty="0"/>
              <a:t>(of partitioned media) </a:t>
            </a:r>
            <a:endParaRPr lang="en-US" dirty="0" smtClean="0"/>
          </a:p>
          <a:p>
            <a:pPr lvl="1"/>
            <a:r>
              <a:rPr lang="en-US" dirty="0" smtClean="0"/>
              <a:t>the smallest </a:t>
            </a:r>
            <a:r>
              <a:rPr lang="en-US" dirty="0"/>
              <a:t>unit within segments which may be indexed at </a:t>
            </a:r>
            <a:r>
              <a:rPr lang="en-US" dirty="0" smtClean="0"/>
              <a:t>the segment </a:t>
            </a:r>
            <a:r>
              <a:rPr lang="en-US" dirty="0"/>
              <a:t>level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CHUNK</a:t>
            </a:r>
            <a:endParaRPr lang="en-US" dirty="0"/>
          </a:p>
          <a:p>
            <a:pPr lvl="1"/>
            <a:r>
              <a:rPr lang="en-US" dirty="0"/>
              <a:t>is a generic term used to refer to a </a:t>
            </a:r>
            <a:r>
              <a:rPr lang="en-US" b="1" dirty="0"/>
              <a:t>SEGMENT</a:t>
            </a:r>
            <a:r>
              <a:rPr lang="en-US" dirty="0"/>
              <a:t> or  </a:t>
            </a:r>
            <a:r>
              <a:rPr lang="en-US" b="1" dirty="0"/>
              <a:t>SUBSEGMENT </a:t>
            </a:r>
            <a:r>
              <a:rPr lang="en-US" dirty="0"/>
              <a:t>of partitioned streaming media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290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since version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This draft corresponds to </a:t>
            </a:r>
            <a:r>
              <a:rPr lang="en-US" dirty="0" smtClean="0"/>
              <a:t>an enhanced</a:t>
            </a:r>
            <a:r>
              <a:rPr lang="en-US" dirty="0" smtClean="0"/>
              <a:t> </a:t>
            </a:r>
            <a:r>
              <a:rPr lang="en-US" dirty="0" smtClean="0"/>
              <a:t>merge </a:t>
            </a:r>
            <a:r>
              <a:rPr lang="en-US" dirty="0" smtClean="0"/>
              <a:t>of:</a:t>
            </a:r>
            <a:endParaRPr lang="en-US" dirty="0" smtClean="0"/>
          </a:p>
          <a:p>
            <a:pPr lvl="1"/>
            <a:r>
              <a:rPr lang="en-US" dirty="0" smtClean="0"/>
              <a:t>draft-gu-ppsp-tracker-protocol-05</a:t>
            </a:r>
          </a:p>
          <a:p>
            <a:pPr lvl="1"/>
            <a:r>
              <a:rPr lang="en-US" dirty="0"/>
              <a:t>draft</a:t>
            </a:r>
            <a:r>
              <a:rPr lang="en-US" dirty="0" smtClean="0"/>
              <a:t>-cruz-</a:t>
            </a:r>
            <a:r>
              <a:rPr lang="en-US" dirty="0"/>
              <a:t>ppsp</a:t>
            </a:r>
            <a:r>
              <a:rPr lang="en-US" dirty="0" smtClean="0"/>
              <a:t>-http-tracker</a:t>
            </a:r>
            <a:r>
              <a:rPr lang="en-US" dirty="0"/>
              <a:t>-protocol-</a:t>
            </a:r>
            <a:r>
              <a:rPr lang="en-US" dirty="0" smtClean="0"/>
              <a:t>01</a:t>
            </a:r>
            <a:endParaRPr lang="en-US" dirty="0"/>
          </a:p>
          <a:p>
            <a:r>
              <a:rPr lang="en-US" dirty="0" smtClean="0"/>
              <a:t>Includes detailed messages </a:t>
            </a:r>
            <a:r>
              <a:rPr lang="en-US" dirty="0" smtClean="0"/>
              <a:t>syntax and XML-Schema</a:t>
            </a:r>
          </a:p>
          <a:p>
            <a:r>
              <a:rPr lang="en-US" dirty="0" smtClean="0"/>
              <a:t>Addresses Authentication </a:t>
            </a:r>
            <a:r>
              <a:rPr lang="en-US" dirty="0" smtClean="0"/>
              <a:t>&amp; </a:t>
            </a:r>
            <a:r>
              <a:rPr lang="en-US" dirty="0" smtClean="0"/>
              <a:t>Security aspects based on SASL</a:t>
            </a:r>
            <a:endParaRPr lang="en-US" dirty="0" smtClean="0"/>
          </a:p>
          <a:p>
            <a:r>
              <a:rPr lang="en-US" dirty="0" smtClean="0"/>
              <a:t>Adds Support</a:t>
            </a:r>
            <a:r>
              <a:rPr lang="en-US" dirty="0" smtClean="0"/>
              <a:t> for </a:t>
            </a:r>
            <a:r>
              <a:rPr lang="en-US" dirty="0" smtClean="0"/>
              <a:t>NAT </a:t>
            </a:r>
            <a:r>
              <a:rPr lang="en-US" dirty="0"/>
              <a:t>T</a:t>
            </a:r>
            <a:r>
              <a:rPr lang="en-US" dirty="0" smtClean="0"/>
              <a:t>raversal service via ICE (STUN-Like Tracker)</a:t>
            </a:r>
          </a:p>
          <a:p>
            <a:r>
              <a:rPr lang="en-US" dirty="0" smtClean="0"/>
              <a:t>Can Support DECADE interoperation</a:t>
            </a:r>
          </a:p>
          <a:p>
            <a:r>
              <a:rPr lang="en-US" dirty="0" smtClean="0"/>
              <a:t>Is compatible with Distributed trackers organized by RELOAD    </a:t>
            </a:r>
            <a:endParaRPr lang="en-US" dirty="0" smtClean="0"/>
          </a:p>
          <a:p>
            <a:r>
              <a:rPr lang="en-US" dirty="0" smtClean="0"/>
              <a:t>Provides Full PPSP Requirements compliance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Changes in messages</a:t>
            </a:r>
            <a:endParaRPr lang="en-US" dirty="0" smtClean="0"/>
          </a:p>
          <a:p>
            <a:pPr lvl="1"/>
            <a:r>
              <a:rPr lang="en-US" dirty="0" smtClean="0"/>
              <a:t>Removed STAT_QUERY message</a:t>
            </a:r>
            <a:endParaRPr lang="en-US" dirty="0"/>
          </a:p>
          <a:p>
            <a:pPr lvl="1"/>
            <a:r>
              <a:rPr lang="en-US" dirty="0" smtClean="0"/>
              <a:t>Re-designed FIND message</a:t>
            </a:r>
          </a:p>
          <a:p>
            <a:pPr lvl="1"/>
            <a:r>
              <a:rPr lang="en-US" dirty="0" smtClean="0"/>
              <a:t>Re-designed JOIN message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148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The </a:t>
            </a:r>
            <a:r>
              <a:rPr lang="en-US" dirty="0" smtClean="0"/>
              <a:t>PPSP Tracker </a:t>
            </a:r>
            <a:r>
              <a:rPr lang="en-US" dirty="0"/>
              <a:t>Protocol is not used to exchange actual content </a:t>
            </a:r>
            <a:r>
              <a:rPr lang="en-US" dirty="0" smtClean="0"/>
              <a:t>data with Peers</a:t>
            </a:r>
            <a:r>
              <a:rPr lang="en-US" dirty="0"/>
              <a:t>, but </a:t>
            </a:r>
            <a:r>
              <a:rPr lang="en-US" dirty="0" smtClean="0"/>
              <a:t>information about which Peers </a:t>
            </a:r>
            <a:r>
              <a:rPr lang="en-US" dirty="0"/>
              <a:t>can provide which pieces of content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/>
              <a:t>The </a:t>
            </a:r>
            <a:r>
              <a:rPr lang="en-US" dirty="0" smtClean="0"/>
              <a:t>protocol </a:t>
            </a:r>
            <a:r>
              <a:rPr lang="en-US" dirty="0"/>
              <a:t>design supports </a:t>
            </a:r>
            <a:r>
              <a:rPr lang="en-US" dirty="0" smtClean="0"/>
              <a:t>distributed tracker </a:t>
            </a:r>
            <a:r>
              <a:rPr lang="en-US" dirty="0"/>
              <a:t>architectures, providing robustness to the streaming </a:t>
            </a:r>
            <a:r>
              <a:rPr lang="en-US" dirty="0" smtClean="0"/>
              <a:t>service in </a:t>
            </a:r>
            <a:r>
              <a:rPr lang="en-US" dirty="0"/>
              <a:t>case of t</a:t>
            </a:r>
            <a:r>
              <a:rPr lang="en-US" dirty="0" smtClean="0"/>
              <a:t>racker </a:t>
            </a:r>
            <a:r>
              <a:rPr lang="en-US" dirty="0"/>
              <a:t>n</a:t>
            </a:r>
            <a:r>
              <a:rPr lang="en-US" dirty="0" smtClean="0"/>
              <a:t>ode failure.</a:t>
            </a:r>
          </a:p>
          <a:p>
            <a:endParaRPr lang="en-US" dirty="0" smtClean="0"/>
          </a:p>
          <a:p>
            <a:r>
              <a:rPr lang="en-US" dirty="0"/>
              <a:t>The PPSP Tracker Protocol is a request-response protocol. </a:t>
            </a:r>
            <a:endParaRPr lang="en-US" dirty="0" smtClean="0"/>
          </a:p>
          <a:p>
            <a:pPr lvl="1"/>
            <a:r>
              <a:rPr lang="en-US" dirty="0" smtClean="0"/>
              <a:t>Requests are </a:t>
            </a:r>
            <a:r>
              <a:rPr lang="en-US" dirty="0"/>
              <a:t>sent, and responses returned to these requests.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single request generates a single </a:t>
            </a:r>
            <a:r>
              <a:rPr lang="en-US" dirty="0" smtClean="0"/>
              <a:t>response.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Tracker can provide </a:t>
            </a:r>
            <a:r>
              <a:rPr lang="en-US" dirty="0"/>
              <a:t>NAT traversal services </a:t>
            </a:r>
            <a:r>
              <a:rPr lang="en-US" dirty="0" smtClean="0"/>
              <a:t>(</a:t>
            </a:r>
            <a:r>
              <a:rPr lang="en-US" dirty="0"/>
              <a:t>STUN-</a:t>
            </a:r>
            <a:r>
              <a:rPr lang="en-US" dirty="0" smtClean="0"/>
              <a:t>like Tracker</a:t>
            </a:r>
            <a:r>
              <a:rPr lang="en-US" dirty="0"/>
              <a:t>) by discovering the reflexive address of </a:t>
            </a:r>
            <a:r>
              <a:rPr lang="en-US" dirty="0" smtClean="0"/>
              <a:t>a Peer </a:t>
            </a:r>
            <a:r>
              <a:rPr lang="en-US" dirty="0"/>
              <a:t>via </a:t>
            </a:r>
            <a:r>
              <a:rPr lang="en-US" dirty="0" smtClean="0"/>
              <a:t>PPSP Tracker </a:t>
            </a:r>
            <a:r>
              <a:rPr lang="en-US" dirty="0"/>
              <a:t>Protocol messages</a:t>
            </a:r>
          </a:p>
        </p:txBody>
      </p:sp>
    </p:spTree>
    <p:extLst>
      <p:ext uri="{BB962C8B-B14F-4D97-AF65-F5344CB8AC3E}">
        <p14:creationId xmlns:p14="http://schemas.microsoft.com/office/powerpoint/2010/main" val="2165147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To join </a:t>
            </a:r>
            <a:r>
              <a:rPr lang="en-US" dirty="0"/>
              <a:t>an existing P2P streaming service and to </a:t>
            </a:r>
            <a:r>
              <a:rPr lang="en-US" dirty="0" smtClean="0"/>
              <a:t>participate in </a:t>
            </a:r>
            <a:r>
              <a:rPr lang="en-US" dirty="0"/>
              <a:t>content sharing, any Peer </a:t>
            </a:r>
            <a:r>
              <a:rPr lang="en-US" dirty="0" smtClean="0"/>
              <a:t>must locate </a:t>
            </a:r>
            <a:r>
              <a:rPr lang="en-US" dirty="0"/>
              <a:t>a </a:t>
            </a:r>
            <a:r>
              <a:rPr lang="en-US" dirty="0" smtClean="0"/>
              <a:t>Tracker and:</a:t>
            </a:r>
          </a:p>
          <a:p>
            <a:pPr lvl="1"/>
            <a:r>
              <a:rPr lang="en-US" dirty="0" smtClean="0"/>
              <a:t>Establish a </a:t>
            </a:r>
            <a:r>
              <a:rPr lang="en-US" b="1" dirty="0" err="1" smtClean="0">
                <a:solidFill>
                  <a:srgbClr val="4F81BD"/>
                </a:solidFill>
              </a:rPr>
              <a:t>CONNECT</a:t>
            </a:r>
            <a:r>
              <a:rPr lang="en-US" dirty="0" err="1" smtClean="0"/>
              <a:t>ion</a:t>
            </a:r>
            <a:r>
              <a:rPr lang="en-US" dirty="0" smtClean="0"/>
              <a:t> to the system</a:t>
            </a:r>
          </a:p>
          <a:p>
            <a:pPr lvl="1"/>
            <a:r>
              <a:rPr lang="en-US" b="1" dirty="0" smtClean="0">
                <a:solidFill>
                  <a:srgbClr val="4F81BD"/>
                </a:solidFill>
              </a:rPr>
              <a:t>JOIN</a:t>
            </a:r>
            <a:r>
              <a:rPr lang="en-US" dirty="0" smtClean="0"/>
              <a:t> a swarm of Peers streaming a content</a:t>
            </a:r>
          </a:p>
          <a:p>
            <a:pPr lvl="1"/>
            <a:r>
              <a:rPr lang="en-US" dirty="0" smtClean="0"/>
              <a:t>Obtain or </a:t>
            </a:r>
            <a:r>
              <a:rPr lang="en-US" b="1" dirty="0" smtClean="0">
                <a:solidFill>
                  <a:srgbClr val="4F81BD"/>
                </a:solidFill>
              </a:rPr>
              <a:t>FIND</a:t>
            </a:r>
            <a:r>
              <a:rPr lang="en-US" dirty="0" smtClean="0"/>
              <a:t> a selected List of those Peers</a:t>
            </a:r>
          </a:p>
          <a:p>
            <a:r>
              <a:rPr lang="en-US" dirty="0" smtClean="0"/>
              <a:t>A Peer can </a:t>
            </a:r>
            <a:r>
              <a:rPr lang="en-US" b="1" dirty="0" smtClean="0">
                <a:solidFill>
                  <a:srgbClr val="4F81BD"/>
                </a:solidFill>
              </a:rPr>
              <a:t>LEAVE</a:t>
            </a:r>
            <a:r>
              <a:rPr lang="en-US" dirty="0" smtClean="0"/>
              <a:t> a swarm but keep active in the </a:t>
            </a:r>
            <a:r>
              <a:rPr lang="en-US" dirty="0"/>
              <a:t>P2P streaming service</a:t>
            </a:r>
            <a:r>
              <a:rPr lang="en-US" dirty="0" smtClean="0"/>
              <a:t> for other swarms</a:t>
            </a:r>
          </a:p>
          <a:p>
            <a:r>
              <a:rPr lang="en-US" dirty="0" smtClean="0"/>
              <a:t>A Peer sends </a:t>
            </a:r>
            <a:r>
              <a:rPr lang="en-US" b="1" dirty="0" smtClean="0">
                <a:solidFill>
                  <a:srgbClr val="4F81BD"/>
                </a:solidFill>
              </a:rPr>
              <a:t>STAT-REPORT</a:t>
            </a:r>
            <a:r>
              <a:rPr lang="en-US" dirty="0" smtClean="0"/>
              <a:t>s</a:t>
            </a:r>
            <a:r>
              <a:rPr lang="en-US" b="1" dirty="0" smtClean="0"/>
              <a:t> </a:t>
            </a:r>
            <a:r>
              <a:rPr lang="en-US" dirty="0" smtClean="0"/>
              <a:t>to the Tracker to inform about its status and supply statistic information.</a:t>
            </a:r>
          </a:p>
          <a:p>
            <a:r>
              <a:rPr lang="en-US" dirty="0" smtClean="0"/>
              <a:t>To terminate all its activity in the </a:t>
            </a:r>
            <a:r>
              <a:rPr lang="en-US" dirty="0"/>
              <a:t>P2P streaming </a:t>
            </a:r>
            <a:r>
              <a:rPr lang="en-US" dirty="0" smtClean="0"/>
              <a:t>service the Peer </a:t>
            </a:r>
            <a:r>
              <a:rPr lang="en-US" b="1" dirty="0" smtClean="0">
                <a:solidFill>
                  <a:srgbClr val="4F81BD"/>
                </a:solidFill>
              </a:rPr>
              <a:t>DISCONNECT</a:t>
            </a:r>
            <a:r>
              <a:rPr lang="en-US" dirty="0" smtClean="0"/>
              <a:t>s for the Tracker.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3941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478"/>
            <a:ext cx="8229600" cy="1143000"/>
          </a:xfrm>
        </p:spPr>
        <p:txBody>
          <a:bodyPr/>
          <a:lstStyle/>
          <a:p>
            <a:r>
              <a:rPr lang="en-US" dirty="0" smtClean="0"/>
              <a:t>A Typical PPSP Session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8790"/>
            <a:ext cx="9144000" cy="588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52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4F81BD"/>
                </a:solidFill>
              </a:rPr>
              <a:t>CONNECT</a:t>
            </a:r>
            <a:r>
              <a:rPr lang="en-US" dirty="0"/>
              <a:t>: </a:t>
            </a:r>
            <a:endParaRPr lang="en-US" dirty="0" smtClean="0"/>
          </a:p>
          <a:p>
            <a:pPr lvl="1"/>
            <a:r>
              <a:rPr lang="en-US" dirty="0" smtClean="0"/>
              <a:t>used </a:t>
            </a:r>
            <a:r>
              <a:rPr lang="en-US" dirty="0"/>
              <a:t>when a Peer </a:t>
            </a:r>
            <a:r>
              <a:rPr lang="en-US" dirty="0" smtClean="0"/>
              <a:t>“connects” </a:t>
            </a:r>
            <a:r>
              <a:rPr lang="en-US" dirty="0"/>
              <a:t>to the system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Peer provides its </a:t>
            </a:r>
            <a:r>
              <a:rPr lang="en-US" dirty="0" err="1" smtClean="0"/>
              <a:t>PeerID</a:t>
            </a:r>
            <a:r>
              <a:rPr lang="en-US" dirty="0" smtClean="0"/>
              <a:t>, the IP addresses (IPv4, IPv6) of its network interfaces and attributes related with NAT traversal. </a:t>
            </a:r>
          </a:p>
          <a:p>
            <a:pPr lvl="2"/>
            <a:r>
              <a:rPr lang="en-US" dirty="0" smtClean="0"/>
              <a:t>The Tracker </a:t>
            </a:r>
            <a:r>
              <a:rPr lang="en-US" dirty="0"/>
              <a:t>records the </a:t>
            </a:r>
            <a:r>
              <a:rPr lang="en-US" dirty="0" err="1"/>
              <a:t>PeerID</a:t>
            </a:r>
            <a:r>
              <a:rPr lang="en-US" dirty="0"/>
              <a:t>, connect-</a:t>
            </a:r>
            <a:r>
              <a:rPr lang="en-US" dirty="0" smtClean="0"/>
              <a:t>time, </a:t>
            </a:r>
            <a:r>
              <a:rPr lang="en-US" dirty="0"/>
              <a:t>peer IP addresses and link status. </a:t>
            </a:r>
            <a:endParaRPr lang="en-US" dirty="0" smtClean="0"/>
          </a:p>
          <a:p>
            <a:pPr lvl="2"/>
            <a:r>
              <a:rPr lang="en-US" dirty="0" smtClean="0"/>
              <a:t>The </a:t>
            </a:r>
            <a:r>
              <a:rPr lang="en-US" dirty="0"/>
              <a:t>method allows </a:t>
            </a:r>
            <a:r>
              <a:rPr lang="en-US" dirty="0" smtClean="0"/>
              <a:t>a security </a:t>
            </a:r>
            <a:r>
              <a:rPr lang="en-US" dirty="0"/>
              <a:t>layer to be negotiated in the authentication </a:t>
            </a:r>
            <a:r>
              <a:rPr lang="en-US" dirty="0" smtClean="0"/>
              <a:t>protocol exchange </a:t>
            </a:r>
            <a:r>
              <a:rPr lang="en-US" dirty="0"/>
              <a:t>between the Peer and the Tracker</a:t>
            </a:r>
          </a:p>
        </p:txBody>
      </p:sp>
    </p:spTree>
    <p:extLst>
      <p:ext uri="{BB962C8B-B14F-4D97-AF65-F5344CB8AC3E}">
        <p14:creationId xmlns:p14="http://schemas.microsoft.com/office/powerpoint/2010/main" val="146549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JOIN</a:t>
            </a:r>
            <a:r>
              <a:rPr lang="en-US" dirty="0" smtClean="0"/>
              <a:t>: </a:t>
            </a:r>
          </a:p>
          <a:p>
            <a:pPr lvl="1"/>
            <a:r>
              <a:rPr lang="en-US" dirty="0"/>
              <a:t>used </a:t>
            </a:r>
            <a:r>
              <a:rPr lang="en-US" dirty="0" smtClean="0"/>
              <a:t>by a </a:t>
            </a:r>
            <a:r>
              <a:rPr lang="en-US" dirty="0"/>
              <a:t>Peer to notify the Tracker that </a:t>
            </a:r>
            <a:r>
              <a:rPr lang="en-US" dirty="0" smtClean="0"/>
              <a:t>it wishes </a:t>
            </a:r>
            <a:r>
              <a:rPr lang="en-US" dirty="0"/>
              <a:t>to participate in a particular swarm </a:t>
            </a:r>
            <a:r>
              <a:rPr lang="en-US" dirty="0" smtClean="0"/>
              <a:t>(for </a:t>
            </a:r>
            <a:r>
              <a:rPr lang="en-US" dirty="0"/>
              <a:t>both </a:t>
            </a:r>
            <a:r>
              <a:rPr lang="en-US" dirty="0" err="1"/>
              <a:t>VoD</a:t>
            </a:r>
            <a:r>
              <a:rPr lang="en-US" dirty="0"/>
              <a:t> or Live streaming </a:t>
            </a:r>
            <a:r>
              <a:rPr lang="en-US" dirty="0" smtClean="0"/>
              <a:t>modes):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tracker </a:t>
            </a:r>
            <a:r>
              <a:rPr lang="en-US" dirty="0" smtClean="0"/>
              <a:t>adds </a:t>
            </a:r>
            <a:r>
              <a:rPr lang="en-US" dirty="0"/>
              <a:t>the Peer to the candidate peers </a:t>
            </a:r>
            <a:r>
              <a:rPr lang="en-US" dirty="0" smtClean="0"/>
              <a:t>list for </a:t>
            </a:r>
            <a:r>
              <a:rPr lang="en-US" dirty="0"/>
              <a:t>the </a:t>
            </a:r>
            <a:r>
              <a:rPr lang="en-US" dirty="0" smtClean="0"/>
              <a:t>swarm.</a:t>
            </a:r>
          </a:p>
          <a:p>
            <a:pPr lvl="2"/>
            <a:r>
              <a:rPr lang="en-US" dirty="0" smtClean="0"/>
              <a:t>The joining peer may have </a:t>
            </a:r>
            <a:r>
              <a:rPr lang="en-US" dirty="0"/>
              <a:t>none or just some </a:t>
            </a:r>
            <a:r>
              <a:rPr lang="en-US" dirty="0" smtClean="0"/>
              <a:t>chunks (</a:t>
            </a:r>
            <a:r>
              <a:rPr lang="en-US" dirty="0"/>
              <a:t>LEECH), or </a:t>
            </a:r>
            <a:r>
              <a:rPr lang="en-US" dirty="0" smtClean="0"/>
              <a:t>all </a:t>
            </a:r>
            <a:r>
              <a:rPr lang="en-US" dirty="0"/>
              <a:t>the chunks (</a:t>
            </a:r>
            <a:r>
              <a:rPr lang="en-US" dirty="0" smtClean="0"/>
              <a:t>SEED/LIVESEED) </a:t>
            </a:r>
            <a:r>
              <a:rPr lang="en-US" dirty="0"/>
              <a:t>of a </a:t>
            </a:r>
            <a:r>
              <a:rPr lang="en-US" dirty="0" smtClean="0"/>
              <a:t>content.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type of participation in the swarm </a:t>
            </a:r>
            <a:r>
              <a:rPr lang="en-US" dirty="0" smtClean="0"/>
              <a:t>is announced and can </a:t>
            </a:r>
            <a:r>
              <a:rPr lang="en-US" dirty="0"/>
              <a:t>be SEED, </a:t>
            </a:r>
            <a:r>
              <a:rPr lang="en-US" dirty="0" smtClean="0"/>
              <a:t>LIVESEED or LEECH</a:t>
            </a:r>
          </a:p>
          <a:p>
            <a:pPr lvl="2"/>
            <a:r>
              <a:rPr lang="en-US" dirty="0" smtClean="0"/>
              <a:t>The Peer may specify the starting Chunk of a content when joining, restrict the number of candidate peers to receive form the Tracker and provide NAT capabilities.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9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5158</TotalTime>
  <Words>1367</Words>
  <Application>Microsoft Macintosh PowerPoint</Application>
  <PresentationFormat>On-screen Show (4:3)</PresentationFormat>
  <Paragraphs>125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PPSP Tracker Protocol</vt:lpstr>
      <vt:lpstr>Main functional entities related with PPSP</vt:lpstr>
      <vt:lpstr>Terminology</vt:lpstr>
      <vt:lpstr>Changes since version 5</vt:lpstr>
      <vt:lpstr>Protocol Design</vt:lpstr>
      <vt:lpstr>Protocol Overview</vt:lpstr>
      <vt:lpstr>A Typical PPSP Session</vt:lpstr>
      <vt:lpstr>Request Messages</vt:lpstr>
      <vt:lpstr>Request Messages</vt:lpstr>
      <vt:lpstr>Request Messages</vt:lpstr>
      <vt:lpstr>Request Messages</vt:lpstr>
      <vt:lpstr>Request Messages</vt:lpstr>
      <vt:lpstr>Request Messages</vt:lpstr>
      <vt:lpstr>Messages Syntax</vt:lpstr>
      <vt:lpstr>Messages Syntax</vt:lpstr>
      <vt:lpstr>Final Remarks</vt:lpstr>
      <vt:lpstr>PowerPoint Presentation</vt:lpstr>
      <vt:lpstr>Thank You 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Rui Cruz</cp:lastModifiedBy>
  <cp:revision>90</cp:revision>
  <dcterms:created xsi:type="dcterms:W3CDTF">2010-04-12T23:12:02Z</dcterms:created>
  <dcterms:modified xsi:type="dcterms:W3CDTF">2011-11-14T14:37:52Z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