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60" r:id="rId5"/>
    <p:sldId id="263" r:id="rId6"/>
    <p:sldId id="269" r:id="rId7"/>
    <p:sldId id="272" r:id="rId8"/>
    <p:sldId id="273" r:id="rId9"/>
    <p:sldId id="274" r:id="rId10"/>
    <p:sldId id="277" r:id="rId11"/>
    <p:sldId id="276" r:id="rId12"/>
    <p:sldId id="278" r:id="rId13"/>
    <p:sldId id="271" r:id="rId14"/>
    <p:sldId id="258" r:id="rId15"/>
  </p:sldIdLst>
  <p:sldSz cx="9144000" cy="6858000" type="screen4x3"/>
  <p:notesSz cx="7099300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97" autoAdjust="0"/>
    <p:restoredTop sz="94660"/>
  </p:normalViewPr>
  <p:slideViewPr>
    <p:cSldViewPr>
      <p:cViewPr>
        <p:scale>
          <a:sx n="71" d="100"/>
          <a:sy n="71" d="100"/>
        </p:scale>
        <p:origin x="-4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85AB2-95DC-40F7-973F-FB3A465945EC}" type="datetimeFigureOut">
              <a:rPr lang="zh-CN" altLang="en-US" smtClean="0"/>
              <a:pPr/>
              <a:t>2011-11-11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2F0D-42D9-446C-821D-810B5A9B0A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85AB2-95DC-40F7-973F-FB3A465945EC}" type="datetimeFigureOut">
              <a:rPr lang="zh-CN" altLang="en-US" smtClean="0"/>
              <a:pPr/>
              <a:t>2011-11-11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2F0D-42D9-446C-821D-810B5A9B0A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85AB2-95DC-40F7-973F-FB3A465945EC}" type="datetimeFigureOut">
              <a:rPr lang="zh-CN" altLang="en-US" smtClean="0"/>
              <a:pPr/>
              <a:t>2011-11-11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2F0D-42D9-446C-821D-810B5A9B0A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85AB2-95DC-40F7-973F-FB3A465945EC}" type="datetimeFigureOut">
              <a:rPr lang="zh-CN" altLang="en-US" smtClean="0"/>
              <a:pPr/>
              <a:t>2011-11-11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2F0D-42D9-446C-821D-810B5A9B0A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85AB2-95DC-40F7-973F-FB3A465945EC}" type="datetimeFigureOut">
              <a:rPr lang="zh-CN" altLang="en-US" smtClean="0"/>
              <a:pPr/>
              <a:t>2011-11-11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2F0D-42D9-446C-821D-810B5A9B0A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85AB2-95DC-40F7-973F-FB3A465945EC}" type="datetimeFigureOut">
              <a:rPr lang="zh-CN" altLang="en-US" smtClean="0"/>
              <a:pPr/>
              <a:t>2011-11-11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2F0D-42D9-446C-821D-810B5A9B0A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85AB2-95DC-40F7-973F-FB3A465945EC}" type="datetimeFigureOut">
              <a:rPr lang="zh-CN" altLang="en-US" smtClean="0"/>
              <a:pPr/>
              <a:t>2011-11-11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2F0D-42D9-446C-821D-810B5A9B0A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85AB2-95DC-40F7-973F-FB3A465945EC}" type="datetimeFigureOut">
              <a:rPr lang="zh-CN" altLang="en-US" smtClean="0"/>
              <a:pPr/>
              <a:t>2011-11-11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2F0D-42D9-446C-821D-810B5A9B0A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85AB2-95DC-40F7-973F-FB3A465945EC}" type="datetimeFigureOut">
              <a:rPr lang="zh-CN" altLang="en-US" smtClean="0"/>
              <a:pPr/>
              <a:t>2011-11-11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2F0D-42D9-446C-821D-810B5A9B0A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85AB2-95DC-40F7-973F-FB3A465945EC}" type="datetimeFigureOut">
              <a:rPr lang="zh-CN" altLang="en-US" smtClean="0"/>
              <a:pPr/>
              <a:t>2011-11-11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2F0D-42D9-446C-821D-810B5A9B0A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85AB2-95DC-40F7-973F-FB3A465945EC}" type="datetimeFigureOut">
              <a:rPr lang="zh-CN" altLang="en-US" smtClean="0"/>
              <a:pPr/>
              <a:t>2011-11-11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2F0D-42D9-446C-821D-810B5A9B0A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85AB2-95DC-40F7-973F-FB3A465945EC}" type="datetimeFigureOut">
              <a:rPr lang="zh-CN" altLang="en-US" smtClean="0"/>
              <a:pPr/>
              <a:t>2011-11-11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32F0D-42D9-446C-821D-810B5A9B0A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2478137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RADIUS Accounting Extensions on Traffic Statistics </a:t>
            </a:r>
            <a:br>
              <a:rPr lang="en-US" altLang="zh-CN" dirty="0" smtClean="0"/>
            </a:br>
            <a:r>
              <a:rPr lang="en-US" altLang="zh-CN" sz="2200" dirty="0" smtClean="0"/>
              <a:t> draft-yeh-radext-ext-traffic-statistics-01 +</a:t>
            </a:r>
            <a:br>
              <a:rPr lang="en-US" altLang="zh-CN" sz="2200" dirty="0" smtClean="0"/>
            </a:br>
            <a:r>
              <a:rPr lang="en-US" altLang="zh-CN" sz="3200" dirty="0" smtClean="0"/>
              <a:t>IETF 82 – </a:t>
            </a:r>
            <a:r>
              <a:rPr lang="en-US" altLang="zh-CN" sz="3200" dirty="0" err="1" smtClean="0"/>
              <a:t>Radext</a:t>
            </a:r>
            <a:r>
              <a:rPr lang="en-US" altLang="zh-CN" sz="3200" dirty="0" smtClean="0"/>
              <a:t/>
            </a:r>
            <a:br>
              <a:rPr lang="en-US" altLang="zh-CN" sz="3200" dirty="0" smtClean="0"/>
            </a:br>
            <a:r>
              <a:rPr lang="en-US" altLang="zh-CN" sz="3200" dirty="0" smtClean="0"/>
              <a:t>Nov. 14</a:t>
            </a:r>
            <a:r>
              <a:rPr lang="en-US" altLang="zh-CN" sz="3200" baseline="30000" dirty="0" smtClean="0"/>
              <a:t>th</a:t>
            </a:r>
            <a:r>
              <a:rPr lang="en-US" altLang="zh-CN" sz="3200" dirty="0" smtClean="0"/>
              <a:t>, 2011</a:t>
            </a:r>
            <a:endParaRPr lang="zh-CN" altLang="en-US" sz="22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648072"/>
          </a:xfrm>
        </p:spPr>
        <p:txBody>
          <a:bodyPr>
            <a:normAutofit fontScale="62500" lnSpcReduction="20000"/>
          </a:bodyPr>
          <a:lstStyle/>
          <a:p>
            <a:r>
              <a:rPr lang="en-US" altLang="zh-CN" dirty="0" smtClean="0">
                <a:latin typeface="+mj-lt"/>
              </a:rPr>
              <a:t>Leaf Y. Yeh</a:t>
            </a:r>
          </a:p>
          <a:p>
            <a:r>
              <a:rPr lang="en-US" altLang="zh-CN" dirty="0" smtClean="0">
                <a:latin typeface="+mj-lt"/>
              </a:rPr>
              <a:t>Huawei Technologies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algn="l"/>
            <a:r>
              <a:rPr lang="en-US" altLang="zh-CN" sz="3200" dirty="0" smtClean="0"/>
              <a:t>Design – 3 (Cont.)</a:t>
            </a:r>
            <a:endParaRPr lang="zh-CN" altLang="en-US" sz="3200" dirty="0">
              <a:solidFill>
                <a:srgbClr val="C00000"/>
              </a:solidFill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720080"/>
          </a:xfrm>
        </p:spPr>
        <p:txBody>
          <a:bodyPr>
            <a:normAutofit/>
          </a:bodyPr>
          <a:lstStyle/>
          <a:p>
            <a:r>
              <a:rPr lang="en-US" altLang="zh-CN" sz="1800" dirty="0" smtClean="0"/>
              <a:t>0+ in Accounting-Request </a:t>
            </a:r>
            <a:r>
              <a:rPr lang="en-US" altLang="zh-CN" sz="1800" dirty="0" smtClean="0"/>
              <a:t>message</a:t>
            </a:r>
          </a:p>
          <a:p>
            <a:r>
              <a:rPr lang="en-US" altLang="zh-CN" sz="1800" dirty="0" smtClean="0"/>
              <a:t>Format </a:t>
            </a:r>
            <a:r>
              <a:rPr lang="en-US" altLang="zh-CN" sz="1800" dirty="0" smtClean="0"/>
              <a:t>is shown as below</a:t>
            </a:r>
            <a:r>
              <a:rPr lang="en-US" altLang="zh-CN" sz="1800" dirty="0" smtClean="0"/>
              <a:t>:  </a:t>
            </a:r>
            <a:r>
              <a:rPr lang="en-US" altLang="zh-CN" sz="1800" dirty="0" smtClean="0"/>
              <a:t>(46x Octets in total)</a:t>
            </a:r>
            <a:endParaRPr lang="zh-CN" altLang="en-US" sz="18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50956"/>
            <a:ext cx="6120681" cy="5061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l"/>
            <a:r>
              <a:rPr lang="en-US" altLang="zh-CN" sz="3600" dirty="0" smtClean="0"/>
              <a:t>Enhanced Design – 4 (or 1++)</a:t>
            </a:r>
            <a:endParaRPr lang="zh-CN" altLang="en-US" sz="1800" dirty="0">
              <a:solidFill>
                <a:srgbClr val="C0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3744416"/>
          </a:xfrm>
        </p:spPr>
        <p:txBody>
          <a:bodyPr>
            <a:normAutofit/>
          </a:bodyPr>
          <a:lstStyle/>
          <a:p>
            <a:r>
              <a:rPr lang="en-US" altLang="zh-CN" sz="1800" dirty="0" smtClean="0"/>
              <a:t>Still in the traditional unassigned type space, but 1x new attributes in ‘flat’ mode, including 5x additional fields:</a:t>
            </a:r>
          </a:p>
          <a:p>
            <a:pPr lvl="1"/>
            <a:r>
              <a:rPr lang="en-US" altLang="zh-CN" sz="1600" dirty="0" smtClean="0"/>
              <a:t>Traffic-Type (1x octet) </a:t>
            </a:r>
          </a:p>
          <a:p>
            <a:pPr lvl="1"/>
            <a:r>
              <a:rPr lang="en-US" altLang="zh-CN" sz="1600" dirty="0" smtClean="0"/>
              <a:t>Input-Octets (8x octets)</a:t>
            </a:r>
            <a:endParaRPr lang="zh-CN" altLang="zh-CN" sz="1600" dirty="0" smtClean="0"/>
          </a:p>
          <a:p>
            <a:pPr lvl="1"/>
            <a:r>
              <a:rPr lang="en-US" altLang="zh-CN" sz="1600" dirty="0" smtClean="0"/>
              <a:t>Output-Octets (8x octets) </a:t>
            </a:r>
            <a:endParaRPr lang="zh-CN" altLang="zh-CN" sz="1600" dirty="0" smtClean="0"/>
          </a:p>
          <a:p>
            <a:pPr lvl="1"/>
            <a:r>
              <a:rPr lang="en-US" altLang="zh-CN" sz="1600" dirty="0" smtClean="0"/>
              <a:t>Input-Packets (8x octets) </a:t>
            </a:r>
          </a:p>
          <a:p>
            <a:pPr lvl="1"/>
            <a:r>
              <a:rPr lang="en-US" altLang="zh-CN" sz="1600" dirty="0" smtClean="0"/>
              <a:t>Output-Packets (8x octets) </a:t>
            </a:r>
          </a:p>
          <a:p>
            <a:r>
              <a:rPr lang="en-US" altLang="zh-CN" sz="1800" dirty="0" smtClean="0"/>
              <a:t>Code of ‘Traffic-Type’ could be the same as Design-2+ described above.</a:t>
            </a:r>
          </a:p>
          <a:p>
            <a:r>
              <a:rPr lang="en-US" altLang="zh-CN" sz="1800" dirty="0" smtClean="0"/>
              <a:t>0+ in Accounting-Request message</a:t>
            </a:r>
          </a:p>
          <a:p>
            <a:r>
              <a:rPr lang="en-US" altLang="zh-CN" sz="1800" dirty="0" smtClean="0"/>
              <a:t>Format is simplified.</a:t>
            </a:r>
          </a:p>
          <a:p>
            <a:r>
              <a:rPr lang="en-US" altLang="zh-CN" sz="1800" dirty="0" smtClean="0"/>
              <a:t>Same design can be adopted for the Extended-Type space if necessary.</a:t>
            </a:r>
          </a:p>
          <a:p>
            <a:pPr lvl="1"/>
            <a:r>
              <a:rPr lang="en-US" altLang="zh-CN" sz="1400" dirty="0" smtClean="0"/>
              <a:t>+ 1 Octet for the field of ‘Extended-Type’ in the format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l"/>
            <a:r>
              <a:rPr lang="en-US" altLang="zh-CN" sz="3600" dirty="0" smtClean="0"/>
              <a:t>Enhanced Design – 4 (Cont.)</a:t>
            </a:r>
            <a:endParaRPr lang="zh-CN" altLang="en-US" sz="1800" dirty="0">
              <a:solidFill>
                <a:srgbClr val="C0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32048"/>
          </a:xfrm>
        </p:spPr>
        <p:txBody>
          <a:bodyPr>
            <a:normAutofit/>
          </a:bodyPr>
          <a:lstStyle/>
          <a:p>
            <a:r>
              <a:rPr lang="en-US" altLang="zh-CN" sz="1800" dirty="0" smtClean="0"/>
              <a:t>Format is shown as below</a:t>
            </a:r>
            <a:r>
              <a:rPr lang="en-US" altLang="zh-CN" sz="1800" dirty="0" smtClean="0"/>
              <a:t>: (35x Octets in total)</a:t>
            </a:r>
            <a:endParaRPr lang="zh-CN" altLang="en-US" sz="1800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40767"/>
            <a:ext cx="5976664" cy="3869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l"/>
            <a:r>
              <a:rPr lang="en-US" altLang="zh-CN" sz="3200" dirty="0" smtClean="0"/>
              <a:t>Discussion in the ML of </a:t>
            </a:r>
            <a:r>
              <a:rPr lang="en-US" altLang="zh-CN" sz="3200" dirty="0" err="1" smtClean="0"/>
              <a:t>Radext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824536"/>
          </a:xfrm>
        </p:spPr>
        <p:txBody>
          <a:bodyPr>
            <a:normAutofit/>
          </a:bodyPr>
          <a:lstStyle/>
          <a:p>
            <a:r>
              <a:rPr lang="en-US" altLang="zh-CN" sz="2400" i="1" dirty="0" smtClean="0"/>
              <a:t>With Alan DeKok </a:t>
            </a:r>
          </a:p>
          <a:p>
            <a:pPr lvl="1"/>
            <a:r>
              <a:rPr lang="en-US" altLang="zh-CN" sz="1800" dirty="0" smtClean="0"/>
              <a:t>Suggestion: TLVs Nesting (or Grouping)</a:t>
            </a:r>
          </a:p>
          <a:p>
            <a:pPr lvl="1"/>
            <a:r>
              <a:rPr lang="en-US" altLang="zh-CN" sz="1800" dirty="0" smtClean="0"/>
              <a:t>Turn to be Design-3 described above.</a:t>
            </a:r>
          </a:p>
          <a:p>
            <a:pPr lvl="1"/>
            <a:endParaRPr lang="en-US" altLang="zh-CN" sz="1800" dirty="0" smtClean="0"/>
          </a:p>
          <a:p>
            <a:r>
              <a:rPr lang="en-US" altLang="zh-CN" sz="2400" i="1" dirty="0" smtClean="0"/>
              <a:t>Stefan Winter</a:t>
            </a:r>
          </a:p>
          <a:p>
            <a:pPr lvl="1"/>
            <a:r>
              <a:rPr lang="en-US" altLang="zh-CN" sz="2000" dirty="0" smtClean="0"/>
              <a:t>draft-winter-radext-fancyaccounting-00 </a:t>
            </a:r>
          </a:p>
          <a:p>
            <a:pPr lvl="2"/>
            <a:r>
              <a:rPr lang="en-US" altLang="zh-CN" sz="1800" dirty="0" smtClean="0"/>
              <a:t>container Attribute +  TLV (sub-attributes)</a:t>
            </a:r>
          </a:p>
          <a:p>
            <a:pPr lvl="2"/>
            <a:r>
              <a:rPr lang="en-US" altLang="zh-CN" sz="1800" dirty="0" smtClean="0"/>
              <a:t>1-2 sub-attributes (Class-ID &amp; Class-Name) for the traffic type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Proposal for Next Step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9079"/>
          </a:xfrm>
        </p:spPr>
        <p:txBody>
          <a:bodyPr>
            <a:normAutofit/>
          </a:bodyPr>
          <a:lstStyle/>
          <a:p>
            <a:r>
              <a:rPr lang="en-US" altLang="zh-CN" sz="2800" dirty="0" smtClean="0"/>
              <a:t>Deserve to be a WG item?</a:t>
            </a:r>
          </a:p>
          <a:p>
            <a:pPr lvl="1">
              <a:buNone/>
            </a:pPr>
            <a:endParaRPr lang="en-US" altLang="zh-CN" sz="2400" dirty="0" smtClean="0"/>
          </a:p>
          <a:p>
            <a:pPr lvl="1"/>
            <a:r>
              <a:rPr lang="en-US" altLang="zh-CN" sz="2400" dirty="0" smtClean="0"/>
              <a:t>Clear requirements from the industry </a:t>
            </a:r>
          </a:p>
          <a:p>
            <a:pPr lvl="1"/>
            <a:r>
              <a:rPr lang="en-US" altLang="zh-CN" sz="2400" dirty="0" smtClean="0"/>
              <a:t>4+ proposed attribute design</a:t>
            </a:r>
            <a:endParaRPr lang="zh-CN" altLang="en-US" sz="2400" dirty="0" smtClean="0"/>
          </a:p>
          <a:p>
            <a:endParaRPr lang="en-US" altLang="zh-CN" sz="2000" dirty="0" smtClean="0"/>
          </a:p>
          <a:p>
            <a:endParaRPr lang="en-US" altLang="zh-CN" sz="2000" dirty="0" smtClean="0"/>
          </a:p>
          <a:p>
            <a:endParaRPr lang="en-US" altLang="zh-CN" sz="2000" dirty="0" smtClean="0"/>
          </a:p>
          <a:p>
            <a:r>
              <a:rPr lang="en-US" altLang="zh-CN" sz="2000" dirty="0" smtClean="0"/>
              <a:t>Thanks for the discussion in the mail-list before this presentation with:</a:t>
            </a:r>
          </a:p>
          <a:p>
            <a:pPr lvl="2"/>
            <a:r>
              <a:rPr lang="en-US" altLang="zh-CN" sz="1800" i="1" dirty="0" smtClean="0"/>
              <a:t>Alan DeKok</a:t>
            </a:r>
          </a:p>
          <a:p>
            <a:pPr lvl="2"/>
            <a:r>
              <a:rPr lang="en-US" altLang="zh-CN" sz="1800" i="1" dirty="0" smtClean="0"/>
              <a:t>Stefan Winter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l"/>
            <a:r>
              <a:rPr lang="en-US" altLang="zh-CN" sz="3200" dirty="0" smtClean="0"/>
              <a:t>Requirements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Autofit/>
          </a:bodyPr>
          <a:lstStyle/>
          <a:p>
            <a:r>
              <a:rPr lang="en-US" altLang="zh-CN" sz="1800" dirty="0" smtClean="0"/>
              <a:t>NAS must be able to report the separated IPv4 &amp; IPv6 traffic statistics for the differential accounting and traffic recording  in dual-stack (or other IPv6 transition) scenario.</a:t>
            </a:r>
          </a:p>
          <a:p>
            <a:endParaRPr lang="en-US" altLang="zh-CN" sz="1800" dirty="0" smtClean="0"/>
          </a:p>
          <a:p>
            <a:r>
              <a:rPr lang="en-US" altLang="zh-CN" sz="1800" dirty="0" smtClean="0"/>
              <a:t>More discussion on BBF TR-187 Section 9.4, which dedicates for </a:t>
            </a:r>
            <a:r>
              <a:rPr lang="en-US" altLang="zh-CN" sz="1800" dirty="0" err="1" smtClean="0"/>
              <a:t>PPPoE</a:t>
            </a:r>
            <a:r>
              <a:rPr lang="en-US" altLang="zh-CN" sz="1800" dirty="0" smtClean="0"/>
              <a:t> with IPv6-only and Dual-Stack scenarios? </a:t>
            </a:r>
          </a:p>
          <a:p>
            <a:endParaRPr lang="en-US" altLang="zh-CN" sz="1600" dirty="0" smtClean="0"/>
          </a:p>
          <a:p>
            <a:pPr lvl="1">
              <a:buFont typeface="Wingdings" pitchFamily="2" charset="2"/>
              <a:buChar char="Ø"/>
            </a:pPr>
            <a:r>
              <a:rPr lang="en-US" altLang="zh-CN" sz="1600" dirty="0" smtClean="0"/>
              <a:t>“The BNG might support a mix of IPv4 and IPv6 traffic in any single queue thus allowing for any existing </a:t>
            </a:r>
            <a:r>
              <a:rPr lang="en-US" altLang="zh-CN" sz="1600" dirty="0" err="1" smtClean="0"/>
              <a:t>QoS</a:t>
            </a:r>
            <a:r>
              <a:rPr lang="en-US" altLang="zh-CN" sz="1600" dirty="0" smtClean="0"/>
              <a:t> policy to be maintained irrespective of whether the customer is generating or receiving IPv4 or IPv6 traffic. The BNG must also be able to </a:t>
            </a:r>
            <a:r>
              <a:rPr lang="en-US" altLang="zh-CN" sz="1600" dirty="0" smtClean="0">
                <a:solidFill>
                  <a:srgbClr val="C00000"/>
                </a:solidFill>
              </a:rPr>
              <a:t>support separate queues </a:t>
            </a:r>
            <a:r>
              <a:rPr lang="en-US" altLang="zh-CN" sz="1600" dirty="0" smtClean="0"/>
              <a:t>for IPv4 and IPv6 traffic, as they may be used to offer IPv4 and IPv6 services with different policies.”</a:t>
            </a:r>
          </a:p>
          <a:p>
            <a:pPr lvl="1"/>
            <a:endParaRPr lang="en-US" altLang="zh-CN" sz="1200" dirty="0" smtClean="0"/>
          </a:p>
          <a:p>
            <a:pPr lvl="2"/>
            <a:r>
              <a:rPr lang="en-US" altLang="zh-CN" sz="1600" dirty="0" smtClean="0"/>
              <a:t>The BNG MUST support forwarding IPv6 and IPv4 traffic in common traffic classes.</a:t>
            </a:r>
          </a:p>
          <a:p>
            <a:pPr lvl="2"/>
            <a:r>
              <a:rPr lang="en-US" altLang="zh-CN" sz="1600" dirty="0" smtClean="0"/>
              <a:t>The BNG MUST support forwarding IPv6 and IPv4 traffic </a:t>
            </a:r>
            <a:r>
              <a:rPr lang="en-US" altLang="zh-CN" sz="1600" dirty="0" smtClean="0">
                <a:solidFill>
                  <a:srgbClr val="C00000"/>
                </a:solidFill>
              </a:rPr>
              <a:t>in separate traffic classes</a:t>
            </a:r>
            <a:r>
              <a:rPr lang="en-US" altLang="zh-CN" sz="1600" dirty="0" smtClean="0"/>
              <a:t>.</a:t>
            </a:r>
          </a:p>
          <a:p>
            <a:pPr lvl="2"/>
            <a:r>
              <a:rPr lang="en-US" altLang="zh-CN" sz="1600" dirty="0" smtClean="0"/>
              <a:t>The BNG MUST support input and output </a:t>
            </a:r>
            <a:r>
              <a:rPr lang="en-US" altLang="zh-CN" sz="1600" dirty="0" smtClean="0">
                <a:solidFill>
                  <a:srgbClr val="C00000"/>
                </a:solidFill>
              </a:rPr>
              <a:t>octet counters</a:t>
            </a:r>
            <a:r>
              <a:rPr lang="en-US" altLang="zh-CN" sz="1600" dirty="0" smtClean="0"/>
              <a:t> that are </a:t>
            </a:r>
            <a:r>
              <a:rPr lang="en-US" altLang="zh-CN" sz="1600" dirty="0" smtClean="0">
                <a:solidFill>
                  <a:srgbClr val="C00000"/>
                </a:solidFill>
              </a:rPr>
              <a:t>separate</a:t>
            </a:r>
            <a:r>
              <a:rPr lang="en-US" altLang="zh-CN" sz="1600" dirty="0" smtClean="0"/>
              <a:t> for both IPv6 and IPv4 traffic.</a:t>
            </a:r>
          </a:p>
          <a:p>
            <a:pPr lvl="2"/>
            <a:r>
              <a:rPr lang="en-US" altLang="zh-CN" sz="1600" dirty="0" smtClean="0"/>
              <a:t>The BNG MUST support input and output </a:t>
            </a:r>
            <a:r>
              <a:rPr lang="en-US" altLang="zh-CN" sz="1600" dirty="0" smtClean="0">
                <a:solidFill>
                  <a:srgbClr val="C00000"/>
                </a:solidFill>
              </a:rPr>
              <a:t>packet counters </a:t>
            </a:r>
            <a:r>
              <a:rPr lang="en-US" altLang="zh-CN" sz="1600" dirty="0" smtClean="0"/>
              <a:t>that are </a:t>
            </a:r>
            <a:r>
              <a:rPr lang="en-US" altLang="zh-CN" sz="1600" dirty="0" smtClean="0">
                <a:solidFill>
                  <a:srgbClr val="C00000"/>
                </a:solidFill>
              </a:rPr>
              <a:t>separat</a:t>
            </a:r>
            <a:r>
              <a:rPr lang="en-US" altLang="zh-CN" sz="1600" dirty="0" smtClean="0"/>
              <a:t>e for both IPv6 and IPv4 traffic.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sz="3600" dirty="0" smtClean="0"/>
              <a:t>Interests</a:t>
            </a:r>
            <a:r>
              <a:rPr lang="en-US" altLang="zh-CN" sz="3200" dirty="0" smtClean="0"/>
              <a:t> on the same topic of ‘Traffic Statistics’ shown in I.D.s written before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608512"/>
          </a:xfrm>
        </p:spPr>
        <p:txBody>
          <a:bodyPr>
            <a:normAutofit lnSpcReduction="10000"/>
          </a:bodyPr>
          <a:lstStyle/>
          <a:p>
            <a:r>
              <a:rPr lang="en-US" altLang="zh-CN" sz="1900" dirty="0" smtClean="0"/>
              <a:t>[draft-maglione-radext-ipv6-acct-extensions-01] "RADIUS Accounting Extensions for IPv6", Mar. 2010</a:t>
            </a:r>
          </a:p>
          <a:p>
            <a:pPr lvl="1"/>
            <a:r>
              <a:rPr lang="en-US" altLang="zh-CN" sz="1700" i="1" dirty="0" smtClean="0"/>
              <a:t>Telecom Italia, Ericsson, Magyar Telecom &amp; Huawei</a:t>
            </a:r>
            <a:endParaRPr lang="en-US" altLang="zh-CN" sz="2000" i="1" dirty="0" smtClean="0"/>
          </a:p>
          <a:p>
            <a:endParaRPr lang="en-US" altLang="zh-CN" sz="1900" dirty="0" smtClean="0"/>
          </a:p>
          <a:p>
            <a:r>
              <a:rPr lang="en-US" altLang="zh-CN" sz="1900" dirty="0" smtClean="0"/>
              <a:t>[draft-hu-v6ops-radius-issues-ipv6-00], "RADIUS issues in IPv6 deployments", Feb. 2011</a:t>
            </a:r>
          </a:p>
          <a:p>
            <a:pPr lvl="1"/>
            <a:r>
              <a:rPr lang="en-US" altLang="zh-CN" sz="1700" i="1" dirty="0" smtClean="0"/>
              <a:t>China Telecom &amp; ZTE</a:t>
            </a:r>
          </a:p>
          <a:p>
            <a:endParaRPr lang="en-US" altLang="zh-CN" sz="1900" dirty="0" smtClean="0"/>
          </a:p>
          <a:p>
            <a:r>
              <a:rPr lang="en-US" altLang="zh-CN" sz="1900" dirty="0" smtClean="0"/>
              <a:t>[draft-winter-radext-fancyaccounting-00], "RADIUS Accounting for traffic classes“, Mar. 2011</a:t>
            </a:r>
          </a:p>
          <a:p>
            <a:pPr lvl="1"/>
            <a:r>
              <a:rPr lang="en-US" altLang="zh-CN" sz="1700" i="1" dirty="0" smtClean="0"/>
              <a:t>Stefan Winter</a:t>
            </a:r>
          </a:p>
          <a:p>
            <a:endParaRPr lang="en-US" altLang="zh-CN" sz="1900" dirty="0" smtClean="0"/>
          </a:p>
          <a:p>
            <a:r>
              <a:rPr lang="en-US" altLang="zh-CN" sz="1900" dirty="0" smtClean="0"/>
              <a:t>[draft-yeh-radext-dual-stack-access-02], "RADIUS Attributes for Dual Stack Access", Mar. 2011</a:t>
            </a:r>
          </a:p>
          <a:p>
            <a:pPr lvl="1"/>
            <a:r>
              <a:rPr lang="en-US" altLang="zh-CN" sz="1700" i="1" dirty="0" smtClean="0"/>
              <a:t>Leaf Yeh @ Huawei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62670"/>
            <a:ext cx="8229600" cy="634082"/>
          </a:xfrm>
        </p:spPr>
        <p:txBody>
          <a:bodyPr>
            <a:noAutofit/>
          </a:bodyPr>
          <a:lstStyle/>
          <a:p>
            <a:pPr algn="l"/>
            <a:r>
              <a:rPr lang="en-US" altLang="zh-CN" sz="3200" dirty="0" smtClean="0"/>
              <a:t>Network Scenario</a:t>
            </a:r>
            <a:endParaRPr lang="zh-CN" altLang="en-US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0623" y="1844824"/>
            <a:ext cx="7722749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457200" y="4509120"/>
            <a:ext cx="8229600" cy="720080"/>
          </a:xfrm>
        </p:spPr>
        <p:txBody>
          <a:bodyPr>
            <a:noAutofit/>
          </a:bodyPr>
          <a:lstStyle/>
          <a:p>
            <a:r>
              <a:rPr lang="en-US" altLang="zh-CN" sz="1600" dirty="0" smtClean="0"/>
              <a:t>Note that traffic statistics reporting might also be required in any IPv4-IPv6 transition cases  including dual-stack, NAT444, 6rd, DS-</a:t>
            </a:r>
            <a:r>
              <a:rPr lang="en-US" altLang="zh-CN" sz="1600" dirty="0" err="1" smtClean="0"/>
              <a:t>lite</a:t>
            </a:r>
            <a:r>
              <a:rPr lang="en-US" altLang="zh-CN" sz="1600" dirty="0" smtClean="0"/>
              <a:t>, or 4rd, and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dirty="0" smtClean="0"/>
              <a:t>Attribute Design - 1</a:t>
            </a:r>
            <a:endParaRPr lang="zh-CN" altLang="en-US" sz="3200" dirty="0">
              <a:solidFill>
                <a:srgbClr val="C00000"/>
              </a:solidFill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2016224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2800" dirty="0" smtClean="0"/>
              <a:t>Define in the traditional unassigned type space</a:t>
            </a:r>
          </a:p>
          <a:p>
            <a:pPr lvl="1"/>
            <a:r>
              <a:rPr lang="en-US" altLang="zh-CN" sz="2400" dirty="0" smtClean="0"/>
              <a:t>8x new attributes in ‘flat’ mode : 2x </a:t>
            </a:r>
            <a:r>
              <a:rPr lang="en-US" altLang="zh-CN" sz="2400" dirty="0" err="1" smtClean="0"/>
              <a:t>2x</a:t>
            </a:r>
            <a:r>
              <a:rPr lang="en-US" altLang="zh-CN" sz="2400" dirty="0" smtClean="0"/>
              <a:t> 2</a:t>
            </a:r>
          </a:p>
          <a:p>
            <a:pPr lvl="2"/>
            <a:r>
              <a:rPr lang="en-US" altLang="zh-CN" sz="2000" dirty="0" smtClean="0"/>
              <a:t>(IPv4/IP6) * (</a:t>
            </a:r>
            <a:r>
              <a:rPr lang="en-US" altLang="zh-CN" sz="2000" dirty="0" err="1" smtClean="0"/>
              <a:t>Input/Output</a:t>
            </a:r>
            <a:r>
              <a:rPr lang="en-US" altLang="zh-CN" sz="2000" dirty="0" smtClean="0"/>
              <a:t>) * (Octets/Packets)</a:t>
            </a:r>
          </a:p>
          <a:p>
            <a:pPr lvl="1"/>
            <a:r>
              <a:rPr lang="en-US" altLang="zh-CN" sz="2400" dirty="0" smtClean="0"/>
              <a:t>Data Type:  Interger64</a:t>
            </a:r>
          </a:p>
          <a:p>
            <a:pPr lvl="1"/>
            <a:r>
              <a:rPr lang="en-US" altLang="zh-CN" sz="2400" dirty="0" smtClean="0"/>
              <a:t>Format is shown as below:</a:t>
            </a:r>
          </a:p>
          <a:p>
            <a:pPr lvl="1"/>
            <a:endParaRPr lang="zh-CN" alt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464" y="3573016"/>
            <a:ext cx="765198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l"/>
            <a:r>
              <a:rPr lang="en-US" altLang="zh-CN" sz="3600" dirty="0" smtClean="0"/>
              <a:t>Enhanced Design – 1+</a:t>
            </a:r>
            <a:endParaRPr lang="zh-CN" altLang="en-US" sz="1800" dirty="0">
              <a:solidFill>
                <a:srgbClr val="C0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3456384"/>
          </a:xfrm>
        </p:spPr>
        <p:txBody>
          <a:bodyPr>
            <a:normAutofit fontScale="55000" lnSpcReduction="20000"/>
          </a:bodyPr>
          <a:lstStyle/>
          <a:p>
            <a:r>
              <a:rPr lang="en-US" altLang="zh-CN" dirty="0" smtClean="0"/>
              <a:t>Still in the traditional unassigned type space</a:t>
            </a:r>
          </a:p>
          <a:p>
            <a:r>
              <a:rPr lang="en-US" altLang="zh-CN" dirty="0" smtClean="0"/>
              <a:t>But 4x new attributes in ‘flat’ mode : 2x 2</a:t>
            </a:r>
          </a:p>
          <a:p>
            <a:pPr lvl="1"/>
            <a:r>
              <a:rPr lang="en-US" altLang="zh-CN" dirty="0" smtClean="0"/>
              <a:t>(</a:t>
            </a:r>
            <a:r>
              <a:rPr lang="en-US" altLang="zh-CN" dirty="0" err="1" smtClean="0"/>
              <a:t>Input/Output</a:t>
            </a:r>
            <a:r>
              <a:rPr lang="en-US" altLang="zh-CN" dirty="0" smtClean="0"/>
              <a:t>) * (Octets/Packets)</a:t>
            </a:r>
          </a:p>
          <a:p>
            <a:r>
              <a:rPr lang="en-US" altLang="zh-CN" dirty="0" smtClean="0"/>
              <a:t>Add one-octet field named ‘Traffic-Type’, which provide the extensible space for future usage</a:t>
            </a:r>
          </a:p>
          <a:p>
            <a:r>
              <a:rPr lang="en-US" altLang="zh-CN" dirty="0" smtClean="0"/>
              <a:t>Code of ‘Traffic-Type’ could be:</a:t>
            </a:r>
          </a:p>
          <a:p>
            <a:pPr lvl="1"/>
            <a:r>
              <a:rPr lang="en-US" altLang="zh-CN" dirty="0" smtClean="0"/>
              <a:t>0 for IPv4+IPv6</a:t>
            </a:r>
          </a:p>
          <a:p>
            <a:pPr lvl="1"/>
            <a:r>
              <a:rPr lang="en-US" altLang="zh-CN" dirty="0" smtClean="0"/>
              <a:t>1 for IPv4</a:t>
            </a:r>
          </a:p>
          <a:p>
            <a:pPr lvl="1"/>
            <a:r>
              <a:rPr lang="en-US" altLang="zh-CN" dirty="0" smtClean="0"/>
              <a:t>2 for IPv6</a:t>
            </a:r>
          </a:p>
          <a:p>
            <a:pPr lvl="1"/>
            <a:r>
              <a:rPr lang="en-US" altLang="zh-CN" dirty="0" smtClean="0"/>
              <a:t>3-10 for DSCP0-7 (TBD)</a:t>
            </a:r>
          </a:p>
          <a:p>
            <a:pPr lvl="1"/>
            <a:r>
              <a:rPr lang="en-US" altLang="zh-CN" dirty="0" smtClean="0"/>
              <a:t>11-255 Reserved</a:t>
            </a:r>
          </a:p>
          <a:p>
            <a:r>
              <a:rPr lang="en-US" altLang="zh-CN" dirty="0" smtClean="0"/>
              <a:t>0+ in Accounting-Request message</a:t>
            </a:r>
          </a:p>
          <a:p>
            <a:r>
              <a:rPr lang="en-US" altLang="zh-CN" dirty="0" smtClean="0"/>
              <a:t>Format is shown as below:</a:t>
            </a:r>
          </a:p>
          <a:p>
            <a:endParaRPr lang="zh-CN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6569" y="4437112"/>
            <a:ext cx="742956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dirty="0" smtClean="0"/>
              <a:t>Attribute Design - 2</a:t>
            </a:r>
            <a:endParaRPr lang="zh-CN" altLang="en-US" sz="3200" dirty="0">
              <a:solidFill>
                <a:srgbClr val="C00000"/>
              </a:solidFill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2304256"/>
          </a:xfrm>
        </p:spPr>
        <p:txBody>
          <a:bodyPr>
            <a:normAutofit fontScale="77500" lnSpcReduction="20000"/>
          </a:bodyPr>
          <a:lstStyle/>
          <a:p>
            <a:r>
              <a:rPr lang="en-US" altLang="zh-CN" sz="2800" dirty="0" smtClean="0"/>
              <a:t>Define in the Extended-Type space per draft-ietf-radext-radius-extensions-02</a:t>
            </a:r>
          </a:p>
          <a:p>
            <a:pPr lvl="1"/>
            <a:r>
              <a:rPr lang="en-US" altLang="zh-CN" sz="2400" dirty="0" smtClean="0"/>
              <a:t>8x new attributes in ‘flat’ mode : 2x </a:t>
            </a:r>
            <a:r>
              <a:rPr lang="en-US" altLang="zh-CN" sz="2400" dirty="0" err="1" smtClean="0"/>
              <a:t>2x</a:t>
            </a:r>
            <a:r>
              <a:rPr lang="en-US" altLang="zh-CN" sz="2400" dirty="0" smtClean="0"/>
              <a:t> 2</a:t>
            </a:r>
          </a:p>
          <a:p>
            <a:pPr lvl="2"/>
            <a:r>
              <a:rPr lang="en-US" altLang="zh-CN" sz="2000" dirty="0" smtClean="0"/>
              <a:t>(IPv4/IP6) * (</a:t>
            </a:r>
            <a:r>
              <a:rPr lang="en-US" altLang="zh-CN" sz="2000" dirty="0" err="1" smtClean="0"/>
              <a:t>Input/Output</a:t>
            </a:r>
            <a:r>
              <a:rPr lang="en-US" altLang="zh-CN" sz="2000" dirty="0" smtClean="0"/>
              <a:t>) * (Octets/Packets)</a:t>
            </a:r>
          </a:p>
          <a:p>
            <a:pPr lvl="1"/>
            <a:r>
              <a:rPr lang="en-US" altLang="zh-CN" sz="2400" dirty="0" smtClean="0"/>
              <a:t>Codes of new attribute</a:t>
            </a:r>
          </a:p>
          <a:p>
            <a:pPr lvl="2"/>
            <a:r>
              <a:rPr lang="en-US" altLang="zh-CN" sz="2000" dirty="0" smtClean="0"/>
              <a:t>241.x or 242.x</a:t>
            </a:r>
          </a:p>
          <a:p>
            <a:pPr lvl="1"/>
            <a:r>
              <a:rPr lang="en-US" altLang="zh-CN" sz="2400" dirty="0" smtClean="0"/>
              <a:t>Data Type:  Interger64</a:t>
            </a:r>
          </a:p>
          <a:p>
            <a:pPr lvl="1"/>
            <a:r>
              <a:rPr lang="en-US" altLang="zh-CN" sz="2400" dirty="0" smtClean="0"/>
              <a:t>Format is shown as below:</a:t>
            </a:r>
            <a:endParaRPr lang="zh-CN" alt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3595" y="4005064"/>
            <a:ext cx="7392821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l"/>
            <a:r>
              <a:rPr lang="en-US" altLang="zh-CN" sz="3600" dirty="0" smtClean="0"/>
              <a:t>Enhanced Design – 2+</a:t>
            </a:r>
            <a:endParaRPr lang="zh-CN" altLang="en-US" sz="1800" dirty="0">
              <a:solidFill>
                <a:srgbClr val="C0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3384376"/>
          </a:xfrm>
        </p:spPr>
        <p:txBody>
          <a:bodyPr>
            <a:normAutofit fontScale="55000" lnSpcReduction="20000"/>
          </a:bodyPr>
          <a:lstStyle/>
          <a:p>
            <a:r>
              <a:rPr lang="en-US" altLang="zh-CN" dirty="0" smtClean="0"/>
              <a:t>Employ the extended type space</a:t>
            </a:r>
          </a:p>
          <a:p>
            <a:r>
              <a:rPr lang="en-US" altLang="zh-CN" dirty="0" smtClean="0"/>
              <a:t>But 4x new attributes in ‘flat’ mode : 2x 2</a:t>
            </a:r>
          </a:p>
          <a:p>
            <a:pPr lvl="1"/>
            <a:r>
              <a:rPr lang="en-US" altLang="zh-CN" dirty="0" smtClean="0"/>
              <a:t>(</a:t>
            </a:r>
            <a:r>
              <a:rPr lang="en-US" altLang="zh-CN" dirty="0" err="1" smtClean="0"/>
              <a:t>Input/Output</a:t>
            </a:r>
            <a:r>
              <a:rPr lang="en-US" altLang="zh-CN" dirty="0" smtClean="0"/>
              <a:t>) * (Octets/Packets)</a:t>
            </a:r>
          </a:p>
          <a:p>
            <a:r>
              <a:rPr lang="en-US" altLang="zh-CN" dirty="0" smtClean="0"/>
              <a:t>Add one-octet field named ‘Traffic-Type’, which provide the extensible space for future usage</a:t>
            </a:r>
          </a:p>
          <a:p>
            <a:r>
              <a:rPr lang="en-US" altLang="zh-CN" dirty="0" smtClean="0"/>
              <a:t>Code of ‘Traffic-Type’ could be</a:t>
            </a:r>
          </a:p>
          <a:p>
            <a:pPr lvl="1"/>
            <a:r>
              <a:rPr lang="en-US" altLang="zh-CN" dirty="0" smtClean="0"/>
              <a:t>0 for IPv4+IPv6</a:t>
            </a:r>
          </a:p>
          <a:p>
            <a:pPr lvl="1"/>
            <a:r>
              <a:rPr lang="en-US" altLang="zh-CN" dirty="0" smtClean="0"/>
              <a:t>1 for IPv4</a:t>
            </a:r>
          </a:p>
          <a:p>
            <a:pPr lvl="1"/>
            <a:r>
              <a:rPr lang="en-US" altLang="zh-CN" dirty="0" smtClean="0"/>
              <a:t>2 for IPv6</a:t>
            </a:r>
          </a:p>
          <a:p>
            <a:pPr lvl="1"/>
            <a:r>
              <a:rPr lang="en-US" altLang="zh-CN" dirty="0" smtClean="0"/>
              <a:t>3-10 for DSCP0-7 (TBD)</a:t>
            </a:r>
          </a:p>
          <a:p>
            <a:pPr lvl="1"/>
            <a:r>
              <a:rPr lang="en-US" altLang="zh-CN" dirty="0" smtClean="0"/>
              <a:t>11-255 Reserved</a:t>
            </a:r>
          </a:p>
          <a:p>
            <a:r>
              <a:rPr lang="en-US" altLang="zh-CN" dirty="0" smtClean="0"/>
              <a:t>0+ in Accounting-Request message</a:t>
            </a:r>
          </a:p>
          <a:p>
            <a:r>
              <a:rPr lang="en-US" altLang="zh-CN" dirty="0" smtClean="0"/>
              <a:t>Format is shown as below:</a:t>
            </a:r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437112"/>
            <a:ext cx="7402221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algn="l"/>
            <a:r>
              <a:rPr lang="en-US" altLang="zh-CN" sz="3200" dirty="0" smtClean="0"/>
              <a:t>Design - 3</a:t>
            </a:r>
            <a:endParaRPr lang="zh-CN" altLang="en-US" sz="3200" dirty="0">
              <a:solidFill>
                <a:srgbClr val="C00000"/>
              </a:solidFill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616624"/>
          </a:xfrm>
        </p:spPr>
        <p:txBody>
          <a:bodyPr>
            <a:normAutofit lnSpcReduction="10000"/>
          </a:bodyPr>
          <a:lstStyle/>
          <a:p>
            <a:r>
              <a:rPr lang="en-US" altLang="zh-CN" sz="1800" dirty="0" smtClean="0"/>
              <a:t>Define in the Extended-Type space per draft-ietf-radext-radius-extensions-02</a:t>
            </a:r>
          </a:p>
          <a:p>
            <a:r>
              <a:rPr lang="en-US" altLang="zh-CN" sz="1800" dirty="0" smtClean="0"/>
              <a:t>TLV grouping in one Container attribute: Acct-traffic-statistics</a:t>
            </a:r>
          </a:p>
          <a:p>
            <a:r>
              <a:rPr lang="en-US" altLang="zh-CN" sz="1800" dirty="0" smtClean="0"/>
              <a:t>4x sub-attribute are believed always to appear simultaneously  in the accounting message, the format of the sub-attribute is almost the same as the one in Design 1 described above.</a:t>
            </a:r>
          </a:p>
          <a:p>
            <a:pPr lvl="1"/>
            <a:r>
              <a:rPr lang="en-US" altLang="zh-CN" sz="1600" dirty="0" smtClean="0"/>
              <a:t>Input-Octets (10x octets, TLV)</a:t>
            </a:r>
            <a:endParaRPr lang="zh-CN" altLang="zh-CN" sz="1600" dirty="0" smtClean="0"/>
          </a:p>
          <a:p>
            <a:pPr lvl="1"/>
            <a:r>
              <a:rPr lang="en-US" altLang="zh-CN" sz="1600" dirty="0" smtClean="0"/>
              <a:t>Output-Octets (10x octets, TLV)</a:t>
            </a:r>
            <a:endParaRPr lang="zh-CN" altLang="zh-CN" sz="1600" dirty="0" smtClean="0"/>
          </a:p>
          <a:p>
            <a:pPr lvl="1"/>
            <a:r>
              <a:rPr lang="en-US" altLang="zh-CN" sz="1600" dirty="0" smtClean="0"/>
              <a:t>Input-Packets (10x octets, TLV)</a:t>
            </a:r>
            <a:endParaRPr lang="zh-CN" altLang="zh-CN" sz="1600" dirty="0" smtClean="0"/>
          </a:p>
          <a:p>
            <a:pPr lvl="1"/>
            <a:r>
              <a:rPr lang="en-US" altLang="zh-CN" sz="1600" dirty="0" smtClean="0"/>
              <a:t>Output-Packets (10x octets, TLV)</a:t>
            </a:r>
          </a:p>
          <a:p>
            <a:r>
              <a:rPr lang="en-US" altLang="zh-CN" sz="1800" dirty="0" smtClean="0"/>
              <a:t>1x sub-attribute of ‘Traffic-Type’</a:t>
            </a:r>
          </a:p>
          <a:p>
            <a:pPr lvl="1"/>
            <a:r>
              <a:rPr lang="en-US" altLang="zh-CN" sz="1600" dirty="0" smtClean="0"/>
              <a:t>Traffic-Type  (3x octets, TLV)</a:t>
            </a:r>
          </a:p>
          <a:p>
            <a:r>
              <a:rPr lang="en-US" altLang="zh-CN" sz="1600" dirty="0" smtClean="0"/>
              <a:t>Code for the attribute &amp; sub-attributes might be:</a:t>
            </a:r>
          </a:p>
          <a:p>
            <a:pPr lvl="1"/>
            <a:r>
              <a:rPr lang="en-US" altLang="zh-CN" sz="1600" dirty="0" smtClean="0"/>
              <a:t>Acct-traffic-statistics: 241.x</a:t>
            </a:r>
          </a:p>
          <a:p>
            <a:pPr lvl="1"/>
            <a:r>
              <a:rPr lang="en-US" altLang="zh-CN" sz="1600" dirty="0" smtClean="0"/>
              <a:t>Traffic-Type: 241.x.1</a:t>
            </a:r>
          </a:p>
          <a:p>
            <a:pPr lvl="1"/>
            <a:r>
              <a:rPr lang="en-US" altLang="zh-CN" sz="1600" dirty="0" smtClean="0"/>
              <a:t>Input-Octets: 241.x.2</a:t>
            </a:r>
            <a:endParaRPr lang="zh-CN" altLang="zh-CN" sz="1600" dirty="0" smtClean="0"/>
          </a:p>
          <a:p>
            <a:pPr lvl="1"/>
            <a:r>
              <a:rPr lang="en-US" altLang="zh-CN" sz="1600" dirty="0" smtClean="0"/>
              <a:t>Output-Octets: 241.x.3</a:t>
            </a:r>
            <a:endParaRPr lang="zh-CN" altLang="zh-CN" sz="1600" dirty="0" smtClean="0"/>
          </a:p>
          <a:p>
            <a:pPr lvl="1"/>
            <a:r>
              <a:rPr lang="en-US" altLang="zh-CN" sz="1600" dirty="0" smtClean="0"/>
              <a:t>Input-Packets: 241.x.4</a:t>
            </a:r>
          </a:p>
          <a:p>
            <a:pPr lvl="1"/>
            <a:r>
              <a:rPr lang="en-US" altLang="zh-CN" sz="1600" dirty="0" smtClean="0"/>
              <a:t>Output-Packets: 241.x.5</a:t>
            </a:r>
          </a:p>
          <a:p>
            <a:r>
              <a:rPr lang="en-US" altLang="zh-CN" sz="1800" dirty="0" smtClean="0"/>
              <a:t>Code for the ‘Value’ of ‘Traffic-Type’ could be the same as Design-2+ described above.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4120</TotalTime>
  <Words>938</Words>
  <Application>Microsoft Office PowerPoint</Application>
  <PresentationFormat>全屏显示(4:3)</PresentationFormat>
  <Paragraphs>123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主题</vt:lpstr>
      <vt:lpstr>RADIUS Accounting Extensions on Traffic Statistics   draft-yeh-radext-ext-traffic-statistics-01 + IETF 82 – Radext Nov. 14th, 2011</vt:lpstr>
      <vt:lpstr>Requirements</vt:lpstr>
      <vt:lpstr>Interests on the same topic of ‘Traffic Statistics’ shown in I.D.s written before</vt:lpstr>
      <vt:lpstr>Network Scenario</vt:lpstr>
      <vt:lpstr>Attribute Design - 1</vt:lpstr>
      <vt:lpstr>Enhanced Design – 1+</vt:lpstr>
      <vt:lpstr>Attribute Design - 2</vt:lpstr>
      <vt:lpstr>Enhanced Design – 2+</vt:lpstr>
      <vt:lpstr>Design - 3</vt:lpstr>
      <vt:lpstr>Design – 3 (Cont.)</vt:lpstr>
      <vt:lpstr>Enhanced Design – 4 (or 1++)</vt:lpstr>
      <vt:lpstr>Enhanced Design – 4 (Cont.)</vt:lpstr>
      <vt:lpstr>Discussion in the ML of Radext</vt:lpstr>
      <vt:lpstr>Proposal for Next Step </vt:lpstr>
    </vt:vector>
  </TitlesOfParts>
  <Company>LST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Leaf Yeh</dc:creator>
  <cp:lastModifiedBy>Leaf Yeh</cp:lastModifiedBy>
  <cp:revision>236</cp:revision>
  <dcterms:created xsi:type="dcterms:W3CDTF">2010-11-07T15:49:34Z</dcterms:created>
  <dcterms:modified xsi:type="dcterms:W3CDTF">2011-11-11T14:20:40Z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1320979054</vt:lpwstr>
  </property>
  <property fmtid="{D5CDD505-2E9C-101B-9397-08002B2CF9AE}" pid="3" name="_ms_pID_725343">
    <vt:lpwstr>(2)A5lUiIDcys/mjCbiq5WoQ76P3X5jcr/04czPLJzE3ckaNHEiD0HRc4brmZ2AhBZuFjVAHbkS
OQmEz8FaL8n5iYSpBliB8fQ1yETYnrZpb2oWyl4kePgel/eGwHL6DX0eEs+z/Aj92w7MK8g9
2xAcpdyAi3dYYUL5Cm4SIM2Qz//P5sNJcGLOoYpr2q4KRkqecNKfNsD+l6NaepKpivx6ZU68
ncnyAjsgFQD6MXsdxn53L</vt:lpwstr>
  </property>
  <property fmtid="{D5CDD505-2E9C-101B-9397-08002B2CF9AE}" pid="4" name="_ms_pID_7253431">
    <vt:lpwstr>ruVptkscgCZGHUV9X9rMEluORyOhAzgOPxf2k2AjnpdGP+9F5K4
TrfDEg86ROExsfeHvgGcY6os/mKZ7a1bbtzhjr8GMYqCUmJkyVIQFhhRvWfEy/ViC55aUnBH
kx0=</vt:lpwstr>
  </property>
</Properties>
</file>