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xml" ContentType="application/xml"/>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presentation.xml" ContentType="application/vnd.openxmlformats-officedocument.presentationml.presentation.main+xml"/>
  <Override PartName="/ppt/handoutMasters/handoutMaster1.xml" ContentType="application/vnd.openxmlformats-officedocument.presentationml.handoutMaster+xml"/>
  <Override PartName="/ppt/slideLayouts/slideLayout7.xml" ContentType="application/vnd.openxmlformats-officedocument.presentationml.slideLayout+xml"/>
  <Override PartName="/ppt/slides/slide6.xml" ContentType="application/vnd.openxmlformats-officedocument.presentationml.slide+xml"/>
  <Override PartName="/ppt/theme/theme3.xml" ContentType="application/vnd.openxmlformats-officedocument.them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8"/>
  </p:notesMasterIdLst>
  <p:handoutMasterIdLst>
    <p:handoutMasterId r:id="rId9"/>
  </p:handoutMasterIdLst>
  <p:sldIdLst>
    <p:sldId id="256" r:id="rId2"/>
    <p:sldId id="279" r:id="rId3"/>
    <p:sldId id="262" r:id="rId4"/>
    <p:sldId id="278" r:id="rId5"/>
    <p:sldId id="284" r:id="rId6"/>
    <p:sldId id="286" r:id="rId7"/>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CCCC00"/>
    <a:srgbClr val="99CC33"/>
    <a:srgbClr val="800000"/>
    <a:srgbClr val="008000"/>
    <a:srgbClr val="FF0000"/>
    <a:srgbClr val="0000FF"/>
    <a:srgbClr val="99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100" d="100"/>
          <a:sy n="100" d="100"/>
        </p:scale>
        <p:origin x="-1024"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handoutMaster" Target="handoutMasters/handoutMaster1.xml"/><Relationship Id="rId10" Type="http://schemas.openxmlformats.org/officeDocument/2006/relationships/printerSettings" Target="printerSettings/printerSettings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Arial" pitchFamily="-108" charset="0"/>
                <a:ea typeface="ＭＳ Ｐゴシック" pitchFamily="-108" charset="-128"/>
                <a:cs typeface="ＭＳ Ｐゴシック" pitchFamily="-108"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108" charset="0"/>
                <a:ea typeface="ＭＳ Ｐゴシック" pitchFamily="-108" charset="-128"/>
                <a:cs typeface="ＭＳ Ｐゴシック" pitchFamily="-108" charset="-128"/>
              </a:defRPr>
            </a:lvl1pPr>
          </a:lstStyle>
          <a:p>
            <a:pPr>
              <a:defRPr/>
            </a:pPr>
            <a:fld id="{BEBD16BD-547F-3C4C-964A-47C869906868}" type="datetime1">
              <a:rPr lang="en-US"/>
              <a:pPr>
                <a:defRPr/>
              </a:pPr>
              <a:t>11/13/11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Arial" pitchFamily="-108" charset="0"/>
                <a:ea typeface="ＭＳ Ｐゴシック" pitchFamily="-108" charset="-128"/>
                <a:cs typeface="ＭＳ Ｐゴシック" pitchFamily="-108"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108" charset="0"/>
                <a:ea typeface="ＭＳ Ｐゴシック" pitchFamily="-108" charset="-128"/>
                <a:cs typeface="ＭＳ Ｐゴシック" pitchFamily="-108" charset="-128"/>
              </a:defRPr>
            </a:lvl1pPr>
          </a:lstStyle>
          <a:p>
            <a:pPr>
              <a:defRPr/>
            </a:pPr>
            <a:fld id="{6E28E7CB-CE41-064E-9AF6-29D860E628F0}"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108" charset="0"/>
                <a:ea typeface="ＭＳ Ｐゴシック" pitchFamily="-108" charset="-128"/>
                <a:cs typeface="ＭＳ Ｐゴシック" pitchFamily="-108" charset="-128"/>
              </a:defRPr>
            </a:lvl1pPr>
          </a:lstStyle>
          <a:p>
            <a:pPr>
              <a:defRPr/>
            </a:pPr>
            <a:endParaRPr lang="en-US"/>
          </a:p>
        </p:txBody>
      </p:sp>
      <p:sp>
        <p:nvSpPr>
          <p:cNvPr id="1843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108" charset="0"/>
                <a:ea typeface="ＭＳ Ｐゴシック" pitchFamily="-108" charset="-128"/>
                <a:cs typeface="ＭＳ Ｐゴシック" pitchFamily="-108" charset="-128"/>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43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108" charset="0"/>
                <a:ea typeface="ＭＳ Ｐゴシック" pitchFamily="-108" charset="-128"/>
                <a:cs typeface="ＭＳ Ｐゴシック" pitchFamily="-108" charset="-128"/>
              </a:defRPr>
            </a:lvl1pPr>
          </a:lstStyle>
          <a:p>
            <a:pPr>
              <a:defRPr/>
            </a:pPr>
            <a:endParaRPr lang="en-US"/>
          </a:p>
        </p:txBody>
      </p:sp>
      <p:sp>
        <p:nvSpPr>
          <p:cNvPr id="1843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108" charset="0"/>
                <a:ea typeface="ＭＳ Ｐゴシック" pitchFamily="-108" charset="-128"/>
                <a:cs typeface="ＭＳ Ｐゴシック" pitchFamily="-108" charset="-128"/>
              </a:defRPr>
            </a:lvl1pPr>
          </a:lstStyle>
          <a:p>
            <a:pPr>
              <a:defRPr/>
            </a:pPr>
            <a:fld id="{0A5A0433-282A-C448-B086-FFF7AA69EDAD}"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itchFamily="-110"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2pPr>
    <a:lvl3pPr marL="9144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3pPr>
    <a:lvl4pPr marL="13716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4pPr>
    <a:lvl5pPr marL="18288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8A1EF15B-D286-7043-B03C-C35C710A16A8}" type="slidenum">
              <a:rPr lang="en-US">
                <a:latin typeface="Arial" charset="0"/>
                <a:ea typeface="ＭＳ Ｐゴシック" charset="-128"/>
                <a:cs typeface="ＭＳ Ｐゴシック" charset="-128"/>
              </a:rPr>
              <a:pPr/>
              <a:t>1</a:t>
            </a:fld>
            <a:endParaRPr lang="en-US">
              <a:latin typeface="Arial" charset="0"/>
              <a:ea typeface="ＭＳ Ｐゴシック" charset="-128"/>
              <a:cs typeface="ＭＳ Ｐゴシック" charset="-128"/>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r>
              <a:rPr lang="en-GB" smtClean="0">
                <a:latin typeface="Arial" charset="0"/>
              </a:rP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3F3AC4F0-9CF1-AF49-9D29-B5FBEEB37986}" type="slidenum">
              <a:rPr lang="en-US">
                <a:latin typeface="Arial" charset="0"/>
                <a:ea typeface="ＭＳ Ｐゴシック" charset="-128"/>
                <a:cs typeface="ＭＳ Ｐゴシック" charset="-128"/>
              </a:rPr>
              <a:pPr/>
              <a:t>3</a:t>
            </a:fld>
            <a:endParaRPr lang="en-US">
              <a:latin typeface="Arial" charset="0"/>
              <a:ea typeface="ＭＳ Ｐゴシック" charset="-128"/>
              <a:cs typeface="ＭＳ Ｐゴシック" charset="-128"/>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GB">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965A91AA-F83C-F646-80D2-6B3345293BE6}" type="slidenum">
              <a:rPr lang="en-US">
                <a:latin typeface="Arial" charset="0"/>
                <a:ea typeface="ＭＳ Ｐゴシック" charset="-128"/>
                <a:cs typeface="ＭＳ Ｐゴシック" charset="-128"/>
              </a:rPr>
              <a:pPr/>
              <a:t>4</a:t>
            </a:fld>
            <a:endParaRPr lang="en-US">
              <a:latin typeface="Arial" charset="0"/>
              <a:ea typeface="ＭＳ Ｐゴシック" charset="-128"/>
              <a:cs typeface="ＭＳ Ｐゴシック"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endParaRPr lang="en-GB">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xfrm>
            <a:off x="3884356" y="8807253"/>
            <a:ext cx="2972108" cy="212675"/>
          </a:xfrm>
          <a:prstGeom prst="rect">
            <a:avLst/>
          </a:prstGeom>
          <a:noFill/>
        </p:spPr>
        <p:txBody>
          <a:bodyPr lIns="88693" tIns="44347" rIns="88693" bIns="44347"/>
          <a:lstStyle/>
          <a:p>
            <a:fld id="{0571B693-1104-F14F-836D-B47D7DFEA2BA}" type="slidenum">
              <a:rPr lang="en-US">
                <a:latin typeface="Arial" pitchFamily="-65" charset="0"/>
              </a:rPr>
              <a:pPr/>
              <a:t>5</a:t>
            </a:fld>
            <a:endParaRPr lang="en-US">
              <a:latin typeface="Arial" pitchFamily="-65" charset="0"/>
            </a:endParaRPr>
          </a:p>
        </p:txBody>
      </p:sp>
      <p:sp>
        <p:nvSpPr>
          <p:cNvPr id="112643" name="Rectangle 2"/>
          <p:cNvSpPr>
            <a:spLocks noGrp="1" noRot="1" noChangeAspect="1" noChangeArrowheads="1"/>
          </p:cNvSpPr>
          <p:nvPr>
            <p:ph type="sldImg"/>
          </p:nvPr>
        </p:nvSpPr>
        <p:spPr>
          <a:xfrm>
            <a:off x="1144588" y="685800"/>
            <a:ext cx="4570412" cy="3429000"/>
          </a:xfrm>
          <a:solidFill>
            <a:srgbClr val="FFFFFF"/>
          </a:solidFill>
          <a:ln/>
        </p:spPr>
      </p:sp>
      <p:sp>
        <p:nvSpPr>
          <p:cNvPr id="112644" name="Rectangle 3"/>
          <p:cNvSpPr>
            <a:spLocks noGrp="1" noChangeArrowheads="1"/>
          </p:cNvSpPr>
          <p:nvPr>
            <p:ph type="body" idx="1"/>
          </p:nvPr>
        </p:nvSpPr>
        <p:spPr>
          <a:xfrm>
            <a:off x="686109" y="4343132"/>
            <a:ext cx="5485785" cy="4115031"/>
          </a:xfrm>
          <a:solidFill>
            <a:srgbClr val="FFFFFF"/>
          </a:solidFill>
          <a:ln>
            <a:solidFill>
              <a:srgbClr val="000000"/>
            </a:solidFill>
          </a:ln>
        </p:spPr>
        <p:txBody>
          <a:bodyPr lIns="91425" tIns="45713" rIns="91425" bIns="45713"/>
          <a:lstStyle/>
          <a:p>
            <a:endParaRPr lang="en-US">
              <a:latin typeface="Arial" pitchFamily="-65" charset="0"/>
              <a:ea typeface="ＭＳ Ｐゴシック" pitchFamily="-65" charset="-128"/>
              <a:cs typeface="ＭＳ Ｐゴシック" pitchFamily="-65"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6" name="Rectangle 6"/>
          <p:cNvSpPr>
            <a:spLocks noGrp="1" noChangeArrowheads="1"/>
          </p:cNvSpPr>
          <p:nvPr>
            <p:ph type="sldNum" sz="quarter" idx="12"/>
          </p:nvPr>
        </p:nvSpPr>
        <p:spPr>
          <a:ln/>
        </p:spPr>
        <p:txBody>
          <a:bodyPr/>
          <a:lstStyle>
            <a:lvl1pPr>
              <a:defRPr/>
            </a:lvl1pPr>
          </a:lstStyle>
          <a:p>
            <a:pPr>
              <a:defRPr/>
            </a:pPr>
            <a:fld id="{3E6ADCA3-2860-8346-9F09-6CBD8922C6D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6" name="Rectangle 6"/>
          <p:cNvSpPr>
            <a:spLocks noGrp="1" noChangeArrowheads="1"/>
          </p:cNvSpPr>
          <p:nvPr>
            <p:ph type="sldNum" sz="quarter" idx="12"/>
          </p:nvPr>
        </p:nvSpPr>
        <p:spPr>
          <a:ln/>
        </p:spPr>
        <p:txBody>
          <a:bodyPr/>
          <a:lstStyle>
            <a:lvl1pPr>
              <a:defRPr/>
            </a:lvl1pPr>
          </a:lstStyle>
          <a:p>
            <a:pPr>
              <a:defRPr/>
            </a:pPr>
            <a:fld id="{7088742B-3A27-9E48-8DB9-94A4C6D803F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6" name="Rectangle 6"/>
          <p:cNvSpPr>
            <a:spLocks noGrp="1" noChangeArrowheads="1"/>
          </p:cNvSpPr>
          <p:nvPr>
            <p:ph type="sldNum" sz="quarter" idx="12"/>
          </p:nvPr>
        </p:nvSpPr>
        <p:spPr>
          <a:ln/>
        </p:spPr>
        <p:txBody>
          <a:bodyPr/>
          <a:lstStyle>
            <a:lvl1pPr>
              <a:defRPr/>
            </a:lvl1pPr>
          </a:lstStyle>
          <a:p>
            <a:pPr>
              <a:defRPr/>
            </a:pPr>
            <a:fld id="{1B019E7A-B243-2846-B495-0F1860D9307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6" name="Rectangle 6"/>
          <p:cNvSpPr>
            <a:spLocks noGrp="1" noChangeArrowheads="1"/>
          </p:cNvSpPr>
          <p:nvPr>
            <p:ph type="sldNum" sz="quarter" idx="12"/>
          </p:nvPr>
        </p:nvSpPr>
        <p:spPr>
          <a:ln/>
        </p:spPr>
        <p:txBody>
          <a:bodyPr/>
          <a:lstStyle>
            <a:lvl1pPr>
              <a:defRPr/>
            </a:lvl1pPr>
          </a:lstStyle>
          <a:p>
            <a:pPr>
              <a:defRPr/>
            </a:pPr>
            <a:fld id="{00BE3BE9-9F43-8445-BA4C-35592C017BC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6" name="Rectangle 6"/>
          <p:cNvSpPr>
            <a:spLocks noGrp="1" noChangeArrowheads="1"/>
          </p:cNvSpPr>
          <p:nvPr>
            <p:ph type="sldNum" sz="quarter" idx="12"/>
          </p:nvPr>
        </p:nvSpPr>
        <p:spPr>
          <a:ln/>
        </p:spPr>
        <p:txBody>
          <a:bodyPr/>
          <a:lstStyle>
            <a:lvl1pPr>
              <a:defRPr/>
            </a:lvl1pPr>
          </a:lstStyle>
          <a:p>
            <a:pPr>
              <a:defRPr/>
            </a:pPr>
            <a:fld id="{992B9807-D53B-294C-BDF3-5CF6C667210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7" name="Rectangle 6"/>
          <p:cNvSpPr>
            <a:spLocks noGrp="1" noChangeArrowheads="1"/>
          </p:cNvSpPr>
          <p:nvPr>
            <p:ph type="sldNum" sz="quarter" idx="12"/>
          </p:nvPr>
        </p:nvSpPr>
        <p:spPr>
          <a:ln/>
        </p:spPr>
        <p:txBody>
          <a:bodyPr/>
          <a:lstStyle>
            <a:lvl1pPr>
              <a:defRPr/>
            </a:lvl1pPr>
          </a:lstStyle>
          <a:p>
            <a:pPr>
              <a:defRPr/>
            </a:pPr>
            <a:fld id="{435E6A24-EFFC-C84F-AEF4-F8268695B02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9" name="Rectangle 6"/>
          <p:cNvSpPr>
            <a:spLocks noGrp="1" noChangeArrowheads="1"/>
          </p:cNvSpPr>
          <p:nvPr>
            <p:ph type="sldNum" sz="quarter" idx="12"/>
          </p:nvPr>
        </p:nvSpPr>
        <p:spPr>
          <a:ln/>
        </p:spPr>
        <p:txBody>
          <a:bodyPr/>
          <a:lstStyle>
            <a:lvl1pPr>
              <a:defRPr/>
            </a:lvl1pPr>
          </a:lstStyle>
          <a:p>
            <a:pPr>
              <a:defRPr/>
            </a:pPr>
            <a:fld id="{1D0D43FF-DFF8-5246-87D3-A5F5D4212A2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5" name="Rectangle 6"/>
          <p:cNvSpPr>
            <a:spLocks noGrp="1" noChangeArrowheads="1"/>
          </p:cNvSpPr>
          <p:nvPr>
            <p:ph type="sldNum" sz="quarter" idx="12"/>
          </p:nvPr>
        </p:nvSpPr>
        <p:spPr>
          <a:ln/>
        </p:spPr>
        <p:txBody>
          <a:bodyPr/>
          <a:lstStyle>
            <a:lvl1pPr>
              <a:defRPr/>
            </a:lvl1pPr>
          </a:lstStyle>
          <a:p>
            <a:pPr>
              <a:defRPr/>
            </a:pPr>
            <a:fld id="{6629C53F-BA81-3842-937E-0C9CF76016F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4" name="Rectangle 6"/>
          <p:cNvSpPr>
            <a:spLocks noGrp="1" noChangeArrowheads="1"/>
          </p:cNvSpPr>
          <p:nvPr>
            <p:ph type="sldNum" sz="quarter" idx="12"/>
          </p:nvPr>
        </p:nvSpPr>
        <p:spPr>
          <a:ln/>
        </p:spPr>
        <p:txBody>
          <a:bodyPr/>
          <a:lstStyle>
            <a:lvl1pPr>
              <a:defRPr/>
            </a:lvl1pPr>
          </a:lstStyle>
          <a:p>
            <a:pPr>
              <a:defRPr/>
            </a:pPr>
            <a:fld id="{00ADA48F-3484-384D-B814-45B583E506B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7" name="Rectangle 6"/>
          <p:cNvSpPr>
            <a:spLocks noGrp="1" noChangeArrowheads="1"/>
          </p:cNvSpPr>
          <p:nvPr>
            <p:ph type="sldNum" sz="quarter" idx="12"/>
          </p:nvPr>
        </p:nvSpPr>
        <p:spPr>
          <a:ln/>
        </p:spPr>
        <p:txBody>
          <a:bodyPr/>
          <a:lstStyle>
            <a:lvl1pPr>
              <a:defRPr/>
            </a:lvl1pPr>
          </a:lstStyle>
          <a:p>
            <a:pPr>
              <a:defRPr/>
            </a:pPr>
            <a:fld id="{C2D8AA19-D306-AD4F-88F7-E751CEADB17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7" name="Rectangle 6"/>
          <p:cNvSpPr>
            <a:spLocks noGrp="1" noChangeArrowheads="1"/>
          </p:cNvSpPr>
          <p:nvPr>
            <p:ph type="sldNum" sz="quarter" idx="12"/>
          </p:nvPr>
        </p:nvSpPr>
        <p:spPr>
          <a:ln/>
        </p:spPr>
        <p:txBody>
          <a:bodyPr/>
          <a:lstStyle>
            <a:lvl1pPr>
              <a:defRPr/>
            </a:lvl1pPr>
          </a:lstStyle>
          <a:p>
            <a:pPr>
              <a:defRPr/>
            </a:pPr>
            <a:fld id="{7831407A-C1C3-B94E-A1FD-E505B47B2EA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108" charset="0"/>
                <a:ea typeface="ＭＳ Ｐゴシック" pitchFamily="-108" charset="-128"/>
                <a:cs typeface="ＭＳ Ｐゴシック" pitchFamily="-108" charset="-128"/>
              </a:defRPr>
            </a:lvl1pPr>
          </a:lstStyle>
          <a:p>
            <a:pPr>
              <a:defRPr/>
            </a:pPr>
            <a:endParaRPr lang="en-US"/>
          </a:p>
        </p:txBody>
      </p:sp>
      <p:sp>
        <p:nvSpPr>
          <p:cNvPr id="1029" name="Rectangle 5"/>
          <p:cNvSpPr>
            <a:spLocks noGrp="1" noChangeArrowheads="1"/>
          </p:cNvSpPr>
          <p:nvPr>
            <p:ph type="ftr" sz="quarter" idx="3"/>
          </p:nvPr>
        </p:nvSpPr>
        <p:spPr bwMode="auto">
          <a:xfrm>
            <a:off x="2590800" y="6477000"/>
            <a:ext cx="3960813" cy="619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b="1">
                <a:latin typeface="Arial" pitchFamily="-108" charset="0"/>
                <a:ea typeface="ＭＳ Ｐゴシック" pitchFamily="-108" charset="-128"/>
                <a:cs typeface="ＭＳ Ｐゴシック" pitchFamily="-108" charset="-128"/>
              </a:defRPr>
            </a:lvl1pPr>
          </a:lstStyle>
          <a:p>
            <a:pPr>
              <a:defRPr/>
            </a:pPr>
            <a:r>
              <a:rPr lang="en-US"/>
              <a:t>IETF-75, Stockholm, July 2009</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pitchFamily="-108" charset="0"/>
                <a:ea typeface="ＭＳ Ｐゴシック" pitchFamily="-108" charset="-128"/>
                <a:cs typeface="ＭＳ Ｐゴシック" pitchFamily="-108" charset="-128"/>
              </a:defRPr>
            </a:lvl1pPr>
          </a:lstStyle>
          <a:p>
            <a:pPr>
              <a:defRPr/>
            </a:pPr>
            <a:fld id="{136D3A4B-5401-DA43-BDFA-BCA05FF604F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pitchFamily="-110"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pitchFamily="-110"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pitchFamily="-110"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pitchFamily="-110"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pitchFamily="-110" charset="0"/>
        </a:defRPr>
      </a:lvl6pPr>
      <a:lvl7pPr marL="914400" algn="ctr" rtl="0" fontAlgn="base">
        <a:spcBef>
          <a:spcPct val="0"/>
        </a:spcBef>
        <a:spcAft>
          <a:spcPct val="0"/>
        </a:spcAft>
        <a:defRPr sz="4400">
          <a:solidFill>
            <a:schemeClr val="tx2"/>
          </a:solidFill>
          <a:latin typeface="Arial" pitchFamily="-110" charset="0"/>
        </a:defRPr>
      </a:lvl7pPr>
      <a:lvl8pPr marL="1371600" algn="ctr" rtl="0" fontAlgn="base">
        <a:spcBef>
          <a:spcPct val="0"/>
        </a:spcBef>
        <a:spcAft>
          <a:spcPct val="0"/>
        </a:spcAft>
        <a:defRPr sz="4400">
          <a:solidFill>
            <a:schemeClr val="tx2"/>
          </a:solidFill>
          <a:latin typeface="Arial" pitchFamily="-110" charset="0"/>
        </a:defRPr>
      </a:lvl8pPr>
      <a:lvl9pPr marL="1828800" algn="ctr" rtl="0" fontAlgn="base">
        <a:spcBef>
          <a:spcPct val="0"/>
        </a:spcBef>
        <a:spcAft>
          <a:spcPct val="0"/>
        </a:spcAft>
        <a:defRPr sz="4400">
          <a:solidFill>
            <a:schemeClr val="tx2"/>
          </a:solidFill>
          <a:latin typeface="Arial" pitchFamily="-110"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10"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10"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10"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0"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0"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datatracker.ietf.org/cgi-bin/wg/wg_proceedings.cgi"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0" y="1295400"/>
            <a:ext cx="9144000" cy="1470025"/>
          </a:xfrm>
        </p:spPr>
        <p:txBody>
          <a:bodyPr/>
          <a:lstStyle/>
          <a:p>
            <a:pPr eaLnBrk="1" hangingPunct="1"/>
            <a:r>
              <a:rPr lang="en-US" sz="3600" b="1" dirty="0"/>
              <a:t>ROLL Working Group Meeting</a:t>
            </a:r>
            <a:r>
              <a:rPr lang="en-US" sz="3600" dirty="0"/>
              <a:t/>
            </a:r>
            <a:br>
              <a:rPr lang="en-US" sz="3600" dirty="0"/>
            </a:br>
            <a:r>
              <a:rPr lang="en-US" sz="3600" dirty="0"/>
              <a:t>IETF</a:t>
            </a:r>
            <a:r>
              <a:rPr lang="en-US" sz="3600" dirty="0" smtClean="0"/>
              <a:t>-82, </a:t>
            </a:r>
            <a:r>
              <a:rPr lang="en-US" sz="3600" dirty="0" err="1" smtClean="0"/>
              <a:t>Tapei</a:t>
            </a:r>
            <a:r>
              <a:rPr lang="en-US" sz="3600" dirty="0" smtClean="0"/>
              <a:t>, November 2011</a:t>
            </a:r>
            <a:endParaRPr lang="en-US" sz="2400" dirty="0">
              <a:latin typeface="Arial Unicode MS" charset="0"/>
            </a:endParaRPr>
          </a:p>
        </p:txBody>
      </p:sp>
      <p:sp>
        <p:nvSpPr>
          <p:cNvPr id="15363" name="Rectangle 3"/>
          <p:cNvSpPr>
            <a:spLocks noGrp="1" noChangeArrowheads="1"/>
          </p:cNvSpPr>
          <p:nvPr>
            <p:ph type="subTitle" idx="1"/>
          </p:nvPr>
        </p:nvSpPr>
        <p:spPr>
          <a:xfrm>
            <a:off x="838200" y="3048000"/>
            <a:ext cx="7632700" cy="2446338"/>
          </a:xfrm>
        </p:spPr>
        <p:txBody>
          <a:bodyPr/>
          <a:lstStyle/>
          <a:p>
            <a:pPr eaLnBrk="1" hangingPunct="1">
              <a:lnSpc>
                <a:spcPct val="90000"/>
              </a:lnSpc>
            </a:pPr>
            <a:r>
              <a:rPr lang="en-US" sz="2800" dirty="0"/>
              <a:t>Online Agenda and Slides at:</a:t>
            </a:r>
          </a:p>
          <a:p>
            <a:pPr eaLnBrk="1" hangingPunct="1">
              <a:lnSpc>
                <a:spcPct val="90000"/>
              </a:lnSpc>
            </a:pPr>
            <a:r>
              <a:rPr lang="en-US" dirty="0">
                <a:hlinkClick r:id="rId3"/>
              </a:rPr>
              <a:t>https://datatracker.ietf.org/cgi-bin/wg/wg_proceedings.cgi</a:t>
            </a:r>
            <a:endParaRPr lang="en-US" dirty="0"/>
          </a:p>
          <a:p>
            <a:pPr eaLnBrk="1" hangingPunct="1">
              <a:lnSpc>
                <a:spcPct val="90000"/>
              </a:lnSpc>
            </a:pPr>
            <a:endParaRPr lang="en-US" sz="2800" dirty="0"/>
          </a:p>
          <a:p>
            <a:pPr eaLnBrk="1" hangingPunct="1">
              <a:lnSpc>
                <a:spcPct val="90000"/>
              </a:lnSpc>
            </a:pPr>
            <a:r>
              <a:rPr lang="en-US" sz="2400" b="1" dirty="0">
                <a:ea typeface="Times New Roman" charset="0"/>
                <a:cs typeface="Times New Roman" charset="0"/>
              </a:rPr>
              <a:t>Co-chairs: JP </a:t>
            </a:r>
            <a:r>
              <a:rPr lang="en-US" sz="2400" b="1" dirty="0" err="1">
                <a:ea typeface="Times New Roman" charset="0"/>
                <a:cs typeface="Times New Roman" charset="0"/>
              </a:rPr>
              <a:t>Vasseur</a:t>
            </a:r>
            <a:r>
              <a:rPr lang="en-US" sz="2400" b="1" dirty="0">
                <a:ea typeface="Times New Roman" charset="0"/>
                <a:cs typeface="Times New Roman" charset="0"/>
              </a:rPr>
              <a:t>/David Culler</a:t>
            </a:r>
          </a:p>
          <a:p>
            <a:pPr eaLnBrk="1" hangingPunct="1">
              <a:lnSpc>
                <a:spcPct val="90000"/>
              </a:lnSpc>
            </a:pPr>
            <a:r>
              <a:rPr lang="en-US" sz="2400" b="1" dirty="0" err="1">
                <a:ea typeface="Times New Roman" charset="0"/>
                <a:cs typeface="Times New Roman" charset="0"/>
              </a:rPr>
              <a:t>ADs</a:t>
            </a:r>
            <a:r>
              <a:rPr lang="en-US" sz="2400" b="1" dirty="0">
                <a:ea typeface="Times New Roman" charset="0"/>
                <a:cs typeface="Times New Roman" charset="0"/>
              </a:rPr>
              <a:t>: Adrian </a:t>
            </a:r>
            <a:r>
              <a:rPr lang="en-US" sz="2400" b="1" dirty="0" err="1">
                <a:ea typeface="Times New Roman" charset="0"/>
                <a:cs typeface="Times New Roman" charset="0"/>
              </a:rPr>
              <a:t>Farrel</a:t>
            </a:r>
            <a:r>
              <a:rPr lang="en-US" sz="2400" b="1" dirty="0">
                <a:ea typeface="Times New Roman" charset="0"/>
                <a:cs typeface="Times New Roman" charset="0"/>
              </a:rPr>
              <a:t> /</a:t>
            </a:r>
            <a:r>
              <a:rPr lang="en-US" sz="2400" b="1" dirty="0" smtClean="0">
                <a:ea typeface="Times New Roman" charset="0"/>
                <a:cs typeface="Times New Roman" charset="0"/>
              </a:rPr>
              <a:t> Stewart Bryant</a:t>
            </a:r>
            <a:endParaRPr lang="en-US" sz="2400" b="1" dirty="0">
              <a:ea typeface="Times New Roman" charset="0"/>
              <a:cs typeface="Times New Roman" charset="0"/>
            </a:endParaRPr>
          </a:p>
        </p:txBody>
      </p:sp>
      <p:sp>
        <p:nvSpPr>
          <p:cNvPr id="15364" name="Rectangle 4"/>
          <p:cNvSpPr>
            <a:spLocks noChangeArrowheads="1"/>
          </p:cNvSpPr>
          <p:nvPr/>
        </p:nvSpPr>
        <p:spPr bwMode="auto">
          <a:xfrm>
            <a:off x="3227388" y="5670550"/>
            <a:ext cx="184150" cy="366713"/>
          </a:xfrm>
          <a:prstGeom prst="rect">
            <a:avLst/>
          </a:prstGeom>
          <a:noFill/>
          <a:ln w="9525">
            <a:noFill/>
            <a:miter lim="800000"/>
            <a:headEnd/>
            <a:tailEnd/>
          </a:ln>
        </p:spPr>
        <p:txBody>
          <a:bodyPr wrap="none">
            <a:prstTxWarp prst="textNoShape">
              <a:avLst/>
            </a:prstTxWarp>
            <a:spAutoFit/>
          </a:bodyPr>
          <a:lstStyle/>
          <a:p>
            <a:endParaRPr lang="en-GB" sz="1800"/>
          </a:p>
        </p:txBody>
      </p:sp>
      <p:sp>
        <p:nvSpPr>
          <p:cNvPr id="15365" name="Rectangle 6"/>
          <p:cNvSpPr>
            <a:spLocks noChangeArrowheads="1"/>
          </p:cNvSpPr>
          <p:nvPr/>
        </p:nvSpPr>
        <p:spPr bwMode="auto">
          <a:xfrm>
            <a:off x="3548063" y="5872163"/>
            <a:ext cx="184150" cy="366712"/>
          </a:xfrm>
          <a:prstGeom prst="rect">
            <a:avLst/>
          </a:prstGeom>
          <a:noFill/>
          <a:ln w="9525">
            <a:noFill/>
            <a:miter lim="800000"/>
            <a:headEnd/>
            <a:tailEnd/>
          </a:ln>
        </p:spPr>
        <p:txBody>
          <a:bodyPr wrap="none">
            <a:prstTxWarp prst="textNoShape">
              <a:avLst/>
            </a:prstTxWarp>
            <a:spAutoFit/>
          </a:bodyPr>
          <a:lstStyle/>
          <a:p>
            <a:endParaRPr lang="en-GB" sz="1800"/>
          </a:p>
        </p:txBody>
      </p:sp>
      <p:sp>
        <p:nvSpPr>
          <p:cNvPr id="15366" name="Rectangle 7"/>
          <p:cNvSpPr>
            <a:spLocks noChangeArrowheads="1"/>
          </p:cNvSpPr>
          <p:nvPr/>
        </p:nvSpPr>
        <p:spPr bwMode="auto">
          <a:xfrm>
            <a:off x="5272088" y="5886450"/>
            <a:ext cx="184150" cy="366713"/>
          </a:xfrm>
          <a:prstGeom prst="rect">
            <a:avLst/>
          </a:prstGeom>
          <a:noFill/>
          <a:ln w="9525">
            <a:noFill/>
            <a:miter lim="800000"/>
            <a:headEnd/>
            <a:tailEnd/>
          </a:ln>
        </p:spPr>
        <p:txBody>
          <a:bodyPr wrap="none">
            <a:prstTxWarp prst="textNoShape">
              <a:avLst/>
            </a:prstTxWarp>
            <a:spAutoFit/>
          </a:bodyPr>
          <a:lstStyle/>
          <a:p>
            <a:endParaRPr lang="en-US" sz="18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68313" y="46038"/>
            <a:ext cx="8229600" cy="503237"/>
          </a:xfrm>
        </p:spPr>
        <p:txBody>
          <a:bodyPr/>
          <a:lstStyle/>
          <a:p>
            <a:r>
              <a:rPr lang="en-GB" sz="4000"/>
              <a:t>Note Well</a:t>
            </a:r>
          </a:p>
        </p:txBody>
      </p:sp>
      <p:sp>
        <p:nvSpPr>
          <p:cNvPr id="17411" name="Rectangle 3"/>
          <p:cNvSpPr>
            <a:spLocks noGrp="1" noChangeArrowheads="1"/>
          </p:cNvSpPr>
          <p:nvPr>
            <p:ph type="body" idx="1"/>
          </p:nvPr>
        </p:nvSpPr>
        <p:spPr>
          <a:xfrm>
            <a:off x="468313" y="620713"/>
            <a:ext cx="8229600" cy="5688012"/>
          </a:xfrm>
        </p:spPr>
        <p:txBody>
          <a:bodyPr/>
          <a:lstStyle/>
          <a:p>
            <a:pPr>
              <a:lnSpc>
                <a:spcPct val="85000"/>
              </a:lnSpc>
              <a:spcBef>
                <a:spcPct val="5000"/>
              </a:spcBef>
              <a:spcAft>
                <a:spcPct val="5000"/>
              </a:spcAft>
              <a:buFontTx/>
              <a:buNone/>
            </a:pPr>
            <a:r>
              <a:rPr lang="en-US" sz="1200"/>
              <a:t>	</a:t>
            </a:r>
            <a:r>
              <a:rPr lang="en-US" sz="160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 </a:t>
            </a:r>
          </a:p>
          <a:p>
            <a:pPr>
              <a:lnSpc>
                <a:spcPct val="85000"/>
              </a:lnSpc>
              <a:spcBef>
                <a:spcPct val="5000"/>
              </a:spcBef>
              <a:spcAft>
                <a:spcPct val="5000"/>
              </a:spcAft>
            </a:pPr>
            <a:endParaRPr lang="en-US" sz="1400"/>
          </a:p>
          <a:p>
            <a:pPr lvl="1">
              <a:lnSpc>
                <a:spcPct val="85000"/>
              </a:lnSpc>
              <a:spcBef>
                <a:spcPct val="5000"/>
              </a:spcBef>
              <a:spcAft>
                <a:spcPct val="5000"/>
              </a:spcAft>
            </a:pPr>
            <a:r>
              <a:rPr lang="en-US" sz="1400"/>
              <a:t>the IETF plenary session,</a:t>
            </a:r>
          </a:p>
          <a:p>
            <a:pPr lvl="1">
              <a:lnSpc>
                <a:spcPct val="85000"/>
              </a:lnSpc>
              <a:spcBef>
                <a:spcPct val="5000"/>
              </a:spcBef>
              <a:spcAft>
                <a:spcPct val="5000"/>
              </a:spcAft>
            </a:pPr>
            <a:r>
              <a:rPr lang="en-US" sz="1400"/>
              <a:t>any IETF working group or portion thereof,</a:t>
            </a:r>
          </a:p>
          <a:p>
            <a:pPr lvl="1">
              <a:lnSpc>
                <a:spcPct val="85000"/>
              </a:lnSpc>
              <a:spcBef>
                <a:spcPct val="5000"/>
              </a:spcBef>
              <a:spcAft>
                <a:spcPct val="5000"/>
              </a:spcAft>
            </a:pPr>
            <a:r>
              <a:rPr lang="en-US" sz="1400"/>
              <a:t>the IESG or any member thereof on behalf of the IESG,</a:t>
            </a:r>
          </a:p>
          <a:p>
            <a:pPr lvl="1">
              <a:lnSpc>
                <a:spcPct val="85000"/>
              </a:lnSpc>
              <a:spcBef>
                <a:spcPct val="5000"/>
              </a:spcBef>
              <a:spcAft>
                <a:spcPct val="5000"/>
              </a:spcAft>
            </a:pPr>
            <a:r>
              <a:rPr lang="en-US" sz="1400"/>
              <a:t>the IAB or any member thereof on behalf of the IAB,</a:t>
            </a:r>
          </a:p>
          <a:p>
            <a:pPr lvl="1">
              <a:lnSpc>
                <a:spcPct val="85000"/>
              </a:lnSpc>
              <a:spcBef>
                <a:spcPct val="5000"/>
              </a:spcBef>
              <a:spcAft>
                <a:spcPct val="5000"/>
              </a:spcAft>
            </a:pPr>
            <a:r>
              <a:rPr lang="en-US" sz="1400"/>
              <a:t>any IETF mailing list, including the IETF list itself, any working group or design team list, or any other list functioning under IETF auspices,</a:t>
            </a:r>
          </a:p>
          <a:p>
            <a:pPr lvl="1">
              <a:lnSpc>
                <a:spcPct val="85000"/>
              </a:lnSpc>
              <a:spcBef>
                <a:spcPct val="5000"/>
              </a:spcBef>
              <a:spcAft>
                <a:spcPct val="5000"/>
              </a:spcAft>
            </a:pPr>
            <a:r>
              <a:rPr lang="en-US" sz="1400"/>
              <a:t>the RFC Editor or the Internet-Drafts function </a:t>
            </a:r>
          </a:p>
          <a:p>
            <a:pPr>
              <a:lnSpc>
                <a:spcPct val="85000"/>
              </a:lnSpc>
              <a:spcBef>
                <a:spcPct val="5000"/>
              </a:spcBef>
              <a:spcAft>
                <a:spcPct val="5000"/>
              </a:spcAft>
              <a:buFontTx/>
              <a:buNone/>
            </a:pPr>
            <a:endParaRPr lang="en-US" sz="1400">
              <a:solidFill>
                <a:srgbClr val="000000"/>
              </a:solidFill>
              <a:ea typeface="Times New Roman" charset="0"/>
              <a:cs typeface="Times New Roman" charset="0"/>
            </a:endParaRPr>
          </a:p>
          <a:p>
            <a:pPr>
              <a:lnSpc>
                <a:spcPct val="85000"/>
              </a:lnSpc>
              <a:spcBef>
                <a:spcPct val="5000"/>
              </a:spcBef>
              <a:spcAft>
                <a:spcPct val="5000"/>
              </a:spcAft>
              <a:buFontTx/>
              <a:buNone/>
            </a:pPr>
            <a:r>
              <a:rPr lang="en-US" sz="1600"/>
              <a:t>	All IETF Contributions are subject to the rules of RFC 5378 and RFC 3979 (updated by RFC 4879). </a:t>
            </a:r>
          </a:p>
          <a:p>
            <a:pPr>
              <a:lnSpc>
                <a:spcPct val="85000"/>
              </a:lnSpc>
              <a:spcBef>
                <a:spcPct val="5000"/>
              </a:spcBef>
              <a:spcAft>
                <a:spcPct val="5000"/>
              </a:spcAft>
            </a:pPr>
            <a:endParaRPr lang="en-US" sz="1200"/>
          </a:p>
          <a:p>
            <a:pPr>
              <a:lnSpc>
                <a:spcPct val="85000"/>
              </a:lnSpc>
              <a:spcBef>
                <a:spcPct val="5000"/>
              </a:spcBef>
              <a:spcAft>
                <a:spcPct val="5000"/>
              </a:spcAft>
              <a:buFontTx/>
              <a:buNone/>
            </a:pPr>
            <a:r>
              <a:rPr lang="en-US" sz="1600"/>
              <a:t>	Statements made outside of an IETF session, mailing list or other function, that are clearly not intended to be input to an IETF activity, group or function, are not IETF Contributions in the context of this notice.  Please consult RFC 5378 and RFC 3979 for details. </a:t>
            </a:r>
          </a:p>
          <a:p>
            <a:pPr>
              <a:lnSpc>
                <a:spcPct val="85000"/>
              </a:lnSpc>
              <a:spcBef>
                <a:spcPct val="5000"/>
              </a:spcBef>
              <a:spcAft>
                <a:spcPct val="5000"/>
              </a:spcAft>
            </a:pPr>
            <a:endParaRPr lang="en-US" sz="1200"/>
          </a:p>
          <a:p>
            <a:pPr>
              <a:lnSpc>
                <a:spcPct val="85000"/>
              </a:lnSpc>
              <a:spcBef>
                <a:spcPct val="5000"/>
              </a:spcBef>
              <a:spcAft>
                <a:spcPct val="5000"/>
              </a:spcAft>
              <a:buFontTx/>
              <a:buNone/>
            </a:pPr>
            <a:r>
              <a:rPr lang="en-US" sz="1600"/>
              <a:t>	A participant in any IETF activity is deemed to accept all IETF rules of process, as documented in Best Current Practices RFCs and IESG Statements. </a:t>
            </a:r>
          </a:p>
          <a:p>
            <a:pPr>
              <a:lnSpc>
                <a:spcPct val="85000"/>
              </a:lnSpc>
              <a:spcBef>
                <a:spcPct val="5000"/>
              </a:spcBef>
              <a:spcAft>
                <a:spcPct val="5000"/>
              </a:spcAft>
            </a:pPr>
            <a:endParaRPr lang="en-US" sz="1200"/>
          </a:p>
          <a:p>
            <a:pPr>
              <a:lnSpc>
                <a:spcPct val="85000"/>
              </a:lnSpc>
              <a:spcBef>
                <a:spcPct val="5000"/>
              </a:spcBef>
              <a:spcAft>
                <a:spcPct val="5000"/>
              </a:spcAft>
              <a:buFontTx/>
              <a:buNone/>
            </a:pPr>
            <a:r>
              <a:rPr lang="en-US" sz="1600"/>
              <a:t>	A participant in any IETF activity acknowledges that written, audio and video records of meetings may be made and may be available to the public.</a:t>
            </a:r>
            <a:endParaRPr lang="en-GB" sz="1600"/>
          </a:p>
        </p:txBody>
      </p:sp>
      <p:sp>
        <p:nvSpPr>
          <p:cNvPr id="6" name="Footer Placeholder 4"/>
          <p:cNvSpPr>
            <a:spLocks noGrp="1"/>
          </p:cNvSpPr>
          <p:nvPr>
            <p:ph type="ftr" sz="quarter" idx="11"/>
          </p:nvPr>
        </p:nvSpPr>
        <p:spPr>
          <a:xfrm>
            <a:off x="2590800" y="6477000"/>
            <a:ext cx="3960813" cy="619125"/>
          </a:xfrm>
          <a:noFill/>
        </p:spPr>
        <p:txBody>
          <a:bodyPr/>
          <a:lstStyle/>
          <a:p>
            <a:r>
              <a:rPr lang="en-US" dirty="0" smtClean="0">
                <a:latin typeface="Arial" charset="0"/>
                <a:ea typeface="ＭＳ Ｐゴシック" charset="-128"/>
                <a:cs typeface="ＭＳ Ｐゴシック" charset="-128"/>
              </a:rPr>
              <a:t>IETF-82, Taipei, November 2011</a:t>
            </a:r>
          </a:p>
          <a:p>
            <a:endParaRPr lang="en-US" dirty="0" smtClean="0">
              <a:latin typeface="Arial" charset="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3"/>
          <p:cNvSpPr>
            <a:spLocks noGrp="1" noChangeArrowheads="1"/>
          </p:cNvSpPr>
          <p:nvPr>
            <p:ph type="body" idx="1"/>
          </p:nvPr>
        </p:nvSpPr>
        <p:spPr>
          <a:xfrm>
            <a:off x="152400" y="228600"/>
            <a:ext cx="8991600" cy="5486400"/>
          </a:xfrm>
        </p:spPr>
        <p:txBody>
          <a:bodyPr/>
          <a:lstStyle/>
          <a:p>
            <a:pPr marL="533400" indent="-533400" eaLnBrk="1" hangingPunct="1">
              <a:lnSpc>
                <a:spcPct val="90000"/>
              </a:lnSpc>
              <a:buFontTx/>
              <a:buNone/>
            </a:pPr>
            <a:r>
              <a:rPr lang="en-US" sz="1800" b="1" dirty="0" smtClean="0"/>
              <a:t>ROLL Working Group Meeting – IETF-82</a:t>
            </a:r>
          </a:p>
          <a:p>
            <a:pPr marL="533400" indent="-533400" eaLnBrk="1" hangingPunct="1">
              <a:lnSpc>
                <a:spcPct val="90000"/>
              </a:lnSpc>
              <a:buFontTx/>
              <a:buNone/>
            </a:pPr>
            <a:endParaRPr lang="en-US" sz="1800" b="1" dirty="0" smtClean="0"/>
          </a:p>
          <a:p>
            <a:pPr marL="533400" indent="-533400" eaLnBrk="1" hangingPunct="1">
              <a:lnSpc>
                <a:spcPct val="90000"/>
              </a:lnSpc>
              <a:buFontTx/>
              <a:buNone/>
            </a:pPr>
            <a:r>
              <a:rPr lang="en-US" sz="1400" b="1" dirty="0" smtClean="0"/>
              <a:t>Agenda/admin (Chairs - 5mn) [5]</a:t>
            </a:r>
          </a:p>
          <a:p>
            <a:pPr marL="533400" indent="-533400" eaLnBrk="1" hangingPunct="1">
              <a:lnSpc>
                <a:spcPct val="90000"/>
              </a:lnSpc>
              <a:buFontTx/>
              <a:buNone/>
            </a:pPr>
            <a:endParaRPr lang="en-US" sz="1400" b="1" dirty="0" smtClean="0"/>
          </a:p>
          <a:p>
            <a:pPr marL="533400" indent="-533400" eaLnBrk="1" hangingPunct="1">
              <a:lnSpc>
                <a:spcPct val="90000"/>
              </a:lnSpc>
              <a:buFontTx/>
              <a:buNone/>
            </a:pPr>
            <a:r>
              <a:rPr lang="en-US" sz="1400" b="1" dirty="0" smtClean="0"/>
              <a:t>1) WG Status (Chairs - 10 </a:t>
            </a:r>
            <a:r>
              <a:rPr lang="en-US" sz="1400" b="1" dirty="0" err="1" smtClean="0"/>
              <a:t>mn</a:t>
            </a:r>
            <a:r>
              <a:rPr lang="en-US" sz="1400" b="1" dirty="0" smtClean="0"/>
              <a:t>) [15]</a:t>
            </a:r>
          </a:p>
          <a:p>
            <a:pPr marL="533400" indent="-533400" eaLnBrk="1" hangingPunct="1">
              <a:lnSpc>
                <a:spcPct val="90000"/>
              </a:lnSpc>
              <a:buFontTx/>
              <a:buNone/>
            </a:pPr>
            <a:endParaRPr lang="en-US" sz="1400" b="1" dirty="0" smtClean="0"/>
          </a:p>
          <a:p>
            <a:pPr marL="533400" indent="-533400" eaLnBrk="1" hangingPunct="1">
              <a:lnSpc>
                <a:spcPct val="90000"/>
              </a:lnSpc>
              <a:buFontTx/>
              <a:buNone/>
            </a:pPr>
            <a:r>
              <a:rPr lang="en-US" sz="1400" b="1" dirty="0" smtClean="0"/>
              <a:t>2) "Applicability Statement for the Routing Protocol for Low Power and </a:t>
            </a:r>
            <a:r>
              <a:rPr lang="en-US" sz="1400" b="1" dirty="0" err="1" smtClean="0"/>
              <a:t>Lossy</a:t>
            </a:r>
            <a:endParaRPr lang="en-US" sz="1400" b="1" dirty="0" smtClean="0"/>
          </a:p>
          <a:p>
            <a:pPr marL="533400" indent="-533400" eaLnBrk="1" hangingPunct="1">
              <a:lnSpc>
                <a:spcPct val="90000"/>
              </a:lnSpc>
              <a:buFontTx/>
              <a:buNone/>
            </a:pPr>
            <a:r>
              <a:rPr lang="en-US" sz="1400" b="1" dirty="0" smtClean="0"/>
              <a:t>Networks (RPL) in AMI Networks" - draft-popa-roll-applicability-ami-04</a:t>
            </a:r>
          </a:p>
          <a:p>
            <a:pPr marL="533400" indent="-533400" eaLnBrk="1" hangingPunct="1">
              <a:lnSpc>
                <a:spcPct val="90000"/>
              </a:lnSpc>
              <a:buFontTx/>
              <a:buNone/>
            </a:pPr>
            <a:r>
              <a:rPr lang="en-US" sz="1400" b="1" dirty="0" smtClean="0"/>
              <a:t>(</a:t>
            </a:r>
            <a:r>
              <a:rPr lang="en-US" sz="1400" b="1" dirty="0" err="1" smtClean="0"/>
              <a:t>Jorjeta</a:t>
            </a:r>
            <a:r>
              <a:rPr lang="en-US" sz="1400" b="1" dirty="0" smtClean="0"/>
              <a:t> - 10mn) [25]</a:t>
            </a:r>
          </a:p>
          <a:p>
            <a:pPr marL="533400" indent="-533400" eaLnBrk="1" hangingPunct="1">
              <a:lnSpc>
                <a:spcPct val="90000"/>
              </a:lnSpc>
              <a:buFontTx/>
              <a:buNone/>
            </a:pPr>
            <a:endParaRPr lang="en-US" sz="1400" b="1" dirty="0" smtClean="0"/>
          </a:p>
          <a:p>
            <a:pPr marL="533400" indent="-533400" eaLnBrk="1" hangingPunct="1">
              <a:lnSpc>
                <a:spcPct val="90000"/>
              </a:lnSpc>
              <a:buFontTx/>
              <a:buNone/>
            </a:pPr>
            <a:r>
              <a:rPr lang="en-US" sz="1400" b="1" dirty="0" smtClean="0"/>
              <a:t>3) Update on P2P (Emmanuel - 15mn) [40]</a:t>
            </a:r>
          </a:p>
          <a:p>
            <a:pPr marL="533400" indent="-533400" eaLnBrk="1" hangingPunct="1">
              <a:lnSpc>
                <a:spcPct val="90000"/>
              </a:lnSpc>
              <a:buFontTx/>
              <a:buNone/>
            </a:pPr>
            <a:r>
              <a:rPr lang="en-US" sz="1400" b="1" dirty="0" smtClean="0"/>
              <a:t>* Update on the RPL P2P Work</a:t>
            </a:r>
          </a:p>
          <a:p>
            <a:pPr marL="533400" indent="-533400" eaLnBrk="1" hangingPunct="1">
              <a:lnSpc>
                <a:spcPct val="90000"/>
              </a:lnSpc>
              <a:buFontTx/>
              <a:buNone/>
            </a:pPr>
            <a:r>
              <a:rPr lang="en-US" sz="1400" b="1" dirty="0" smtClean="0"/>
              <a:t>* Updated on draft-ietf-roll-p2p-measurement-02</a:t>
            </a:r>
          </a:p>
          <a:p>
            <a:pPr marL="533400" indent="-533400" eaLnBrk="1" hangingPunct="1">
              <a:lnSpc>
                <a:spcPct val="90000"/>
              </a:lnSpc>
              <a:buFontTx/>
              <a:buNone/>
            </a:pPr>
            <a:endParaRPr lang="en-US" sz="1400" b="1" dirty="0" smtClean="0"/>
          </a:p>
          <a:p>
            <a:pPr marL="533400" indent="-533400" eaLnBrk="1" hangingPunct="1">
              <a:lnSpc>
                <a:spcPct val="90000"/>
              </a:lnSpc>
              <a:buFontTx/>
              <a:buNone/>
            </a:pPr>
            <a:r>
              <a:rPr lang="en-US" sz="1400" b="1" dirty="0" smtClean="0"/>
              <a:t>4) "RPL applicability in industrial networks" - draft-phinney-roll-rpl-industrial-applicability-00</a:t>
            </a:r>
          </a:p>
          <a:p>
            <a:pPr marL="533400" indent="-533400" eaLnBrk="1" hangingPunct="1">
              <a:lnSpc>
                <a:spcPct val="90000"/>
              </a:lnSpc>
              <a:buFontTx/>
              <a:buNone/>
            </a:pPr>
            <a:r>
              <a:rPr lang="en-US" sz="1400" b="1" dirty="0" smtClean="0"/>
              <a:t>(Robert </a:t>
            </a:r>
            <a:r>
              <a:rPr lang="en-US" sz="1400" b="1" dirty="0" err="1" smtClean="0"/>
              <a:t>Assimiti</a:t>
            </a:r>
            <a:r>
              <a:rPr lang="en-US" sz="1400" b="1" dirty="0" smtClean="0"/>
              <a:t> - 10mn) [40]</a:t>
            </a:r>
          </a:p>
          <a:p>
            <a:pPr marL="533400" indent="-533400" eaLnBrk="1" hangingPunct="1">
              <a:lnSpc>
                <a:spcPct val="90000"/>
              </a:lnSpc>
              <a:buFontTx/>
              <a:buNone/>
            </a:pPr>
            <a:endParaRPr lang="en-US" sz="1400" b="1" dirty="0" smtClean="0"/>
          </a:p>
          <a:p>
            <a:pPr marL="533400" indent="-533400" eaLnBrk="1" hangingPunct="1">
              <a:lnSpc>
                <a:spcPct val="90000"/>
              </a:lnSpc>
              <a:buFontTx/>
              <a:buNone/>
            </a:pPr>
            <a:r>
              <a:rPr lang="en-US" sz="1400" b="1" dirty="0" smtClean="0"/>
              <a:t>5) "RPL adaptation for asymmetrical links" - draft-thubert-roll-asymlink-00</a:t>
            </a:r>
          </a:p>
          <a:p>
            <a:pPr marL="533400" indent="-533400" eaLnBrk="1" hangingPunct="1">
              <a:lnSpc>
                <a:spcPct val="90000"/>
              </a:lnSpc>
              <a:buFontTx/>
              <a:buNone/>
            </a:pPr>
            <a:r>
              <a:rPr lang="en-US" sz="1400" b="1" dirty="0" smtClean="0"/>
              <a:t>(Pascal - 10mn) [60]</a:t>
            </a:r>
          </a:p>
          <a:p>
            <a:pPr marL="533400" indent="-533400" eaLnBrk="1" hangingPunct="1">
              <a:lnSpc>
                <a:spcPct val="90000"/>
              </a:lnSpc>
              <a:buFontTx/>
              <a:buNone/>
            </a:pPr>
            <a:endParaRPr lang="en-US" sz="1400" b="1" dirty="0" smtClean="0"/>
          </a:p>
          <a:p>
            <a:pPr marL="533400" indent="-533400" eaLnBrk="1" hangingPunct="1">
              <a:lnSpc>
                <a:spcPct val="90000"/>
              </a:lnSpc>
              <a:buFontTx/>
              <a:buNone/>
            </a:pPr>
            <a:r>
              <a:rPr lang="en-US" sz="1400" b="1" dirty="0" smtClean="0"/>
              <a:t>6) Discussion and status on the security work (</a:t>
            </a:r>
            <a:r>
              <a:rPr lang="en-US" sz="1400" b="1" dirty="0" err="1" smtClean="0"/>
              <a:t>Chair+Rene</a:t>
            </a:r>
            <a:r>
              <a:rPr lang="en-US" sz="1400" b="1" dirty="0" smtClean="0"/>
              <a:t> - 15mn) [75</a:t>
            </a:r>
            <a:r>
              <a:rPr lang="en-US" sz="1400" b="1" dirty="0" smtClean="0"/>
              <a:t>]</a:t>
            </a:r>
          </a:p>
          <a:p>
            <a:pPr marL="533400" indent="-533400" eaLnBrk="1" hangingPunct="1">
              <a:lnSpc>
                <a:spcPct val="90000"/>
              </a:lnSpc>
              <a:buFontTx/>
              <a:buNone/>
            </a:pPr>
            <a:r>
              <a:rPr lang="en-US" sz="1400" b="1" dirty="0" smtClean="0"/>
              <a:t>7) Definition of Managed Objects for the IPv6 Routing Protocol for Low power and </a:t>
            </a:r>
            <a:r>
              <a:rPr lang="en-US" sz="1400" b="1" dirty="0" err="1" smtClean="0"/>
              <a:t>Lossy</a:t>
            </a:r>
            <a:r>
              <a:rPr lang="en-US" sz="1400" b="1" dirty="0" smtClean="0"/>
              <a:t> </a:t>
            </a:r>
            <a:r>
              <a:rPr lang="en-US" sz="1400" b="1" dirty="0" err="1" smtClean="0"/>
              <a:t>Networks(</a:t>
            </a:r>
            <a:r>
              <a:rPr lang="en-US" sz="1400" b="1" dirty="0" err="1" smtClean="0"/>
              <a:t>RPL</a:t>
            </a:r>
            <a:r>
              <a:rPr lang="en-US" sz="1400" b="1" dirty="0" smtClean="0"/>
              <a:t>)</a:t>
            </a:r>
          </a:p>
          <a:p>
            <a:pPr marL="533400" indent="-533400" eaLnBrk="1" hangingPunct="1">
              <a:lnSpc>
                <a:spcPct val="90000"/>
              </a:lnSpc>
              <a:buFontTx/>
              <a:buNone/>
            </a:pPr>
            <a:r>
              <a:rPr lang="en-US" sz="1400" b="1" dirty="0" smtClean="0"/>
              <a:t>draft-sehgal-roll-rpl-mib-01 (</a:t>
            </a:r>
            <a:r>
              <a:rPr lang="en-US" sz="1400" b="1" dirty="0" err="1" smtClean="0"/>
              <a:t>Juergen</a:t>
            </a:r>
            <a:r>
              <a:rPr lang="en-US" sz="1400" b="1" dirty="0" smtClean="0"/>
              <a:t> - 5mn) - NOT IN CHARTER - [80</a:t>
            </a:r>
            <a:r>
              <a:rPr lang="en-US" sz="1400" b="1" dirty="0" smtClean="0"/>
              <a:t>]</a:t>
            </a:r>
          </a:p>
          <a:p>
            <a:pPr marL="533400" indent="-533400" eaLnBrk="1" hangingPunct="1">
              <a:lnSpc>
                <a:spcPct val="90000"/>
              </a:lnSpc>
              <a:buFontTx/>
              <a:buNone/>
            </a:pPr>
            <a:r>
              <a:rPr lang="en-US" sz="1400" b="1" dirty="0" smtClean="0"/>
              <a:t>8) </a:t>
            </a:r>
            <a:r>
              <a:rPr lang="en-US" sz="1400" b="1" dirty="0" smtClean="0"/>
              <a:t>DIS Modifications - draft-goyal-roll-dis-modifications-00(Dominique </a:t>
            </a:r>
            <a:r>
              <a:rPr lang="en-US" sz="1400" b="1" dirty="0" err="1" smtClean="0"/>
              <a:t>Barthel</a:t>
            </a:r>
            <a:r>
              <a:rPr lang="en-US" sz="1400" b="1" dirty="0" smtClean="0"/>
              <a:t> - 10mn) [90]</a:t>
            </a:r>
            <a:endParaRPr lang="en-US" sz="1400" b="1" dirty="0" smtClean="0"/>
          </a:p>
          <a:p>
            <a:pPr marL="533400" indent="-533400" eaLnBrk="1" hangingPunct="1">
              <a:lnSpc>
                <a:spcPct val="90000"/>
              </a:lnSpc>
              <a:buFontTx/>
              <a:buNone/>
            </a:pPr>
            <a:endParaRPr lang="en-US" sz="1400" b="1" dirty="0" smtClean="0"/>
          </a:p>
          <a:p>
            <a:pPr marL="533400" indent="-533400" eaLnBrk="1" hangingPunct="1">
              <a:lnSpc>
                <a:spcPct val="90000"/>
              </a:lnSpc>
              <a:buFontTx/>
              <a:buNone/>
            </a:pPr>
            <a:endParaRPr lang="en-US" sz="1400" b="1" dirty="0" smtClean="0"/>
          </a:p>
        </p:txBody>
      </p:sp>
      <p:sp>
        <p:nvSpPr>
          <p:cNvPr id="18435" name="Footer Placeholder 4"/>
          <p:cNvSpPr>
            <a:spLocks noGrp="1"/>
          </p:cNvSpPr>
          <p:nvPr>
            <p:ph type="ftr" sz="quarter" idx="11"/>
          </p:nvPr>
        </p:nvSpPr>
        <p:spPr>
          <a:noFill/>
        </p:spPr>
        <p:txBody>
          <a:bodyPr/>
          <a:lstStyle/>
          <a:p>
            <a:r>
              <a:rPr lang="en-US" dirty="0" smtClean="0">
                <a:latin typeface="Arial" charset="0"/>
                <a:ea typeface="ＭＳ Ｐゴシック" charset="-128"/>
                <a:cs typeface="ＭＳ Ｐゴシック" charset="-128"/>
              </a:rPr>
              <a:t>IETF-82, Taipei, November 2011</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52400" y="-228600"/>
            <a:ext cx="8229600" cy="1143000"/>
          </a:xfrm>
        </p:spPr>
        <p:txBody>
          <a:bodyPr/>
          <a:lstStyle/>
          <a:p>
            <a:pPr algn="l" eaLnBrk="1" hangingPunct="1"/>
            <a:r>
              <a:rPr lang="en-US" sz="2800" b="1" dirty="0">
                <a:solidFill>
                  <a:srgbClr val="800000"/>
                </a:solidFill>
              </a:rPr>
              <a:t>Charter Review and Milestones</a:t>
            </a:r>
            <a:endParaRPr lang="en-US" sz="2800" b="1" dirty="0"/>
          </a:p>
        </p:txBody>
      </p:sp>
      <p:sp>
        <p:nvSpPr>
          <p:cNvPr id="20483" name="Rectangle 3"/>
          <p:cNvSpPr>
            <a:spLocks noGrp="1" noChangeArrowheads="1"/>
          </p:cNvSpPr>
          <p:nvPr>
            <p:ph type="body" idx="1"/>
          </p:nvPr>
        </p:nvSpPr>
        <p:spPr>
          <a:xfrm>
            <a:off x="228600" y="838200"/>
            <a:ext cx="8534400" cy="4800600"/>
          </a:xfrm>
        </p:spPr>
        <p:txBody>
          <a:bodyPr/>
          <a:lstStyle/>
          <a:p>
            <a:pPr eaLnBrk="1" hangingPunct="1">
              <a:lnSpc>
                <a:spcPct val="90000"/>
              </a:lnSpc>
            </a:pPr>
            <a:r>
              <a:rPr lang="en-US" sz="2400" dirty="0" smtClean="0"/>
              <a:t>Update on various documents</a:t>
            </a:r>
          </a:p>
          <a:p>
            <a:pPr lvl="1" eaLnBrk="1" hangingPunct="1">
              <a:lnSpc>
                <a:spcPct val="90000"/>
              </a:lnSpc>
              <a:buFont typeface="Times" charset="0"/>
              <a:buChar char="•"/>
            </a:pPr>
            <a:r>
              <a:rPr lang="en-US" sz="2000" dirty="0" smtClean="0"/>
              <a:t>draft-ietf-roll-rpl-19 =&gt; </a:t>
            </a:r>
            <a:r>
              <a:rPr lang="en-US" sz="2000" dirty="0" smtClean="0">
                <a:solidFill>
                  <a:srgbClr val="008000"/>
                </a:solidFill>
              </a:rPr>
              <a:t>RFC Q awaiting 6man IDs</a:t>
            </a:r>
          </a:p>
          <a:p>
            <a:pPr lvl="1" eaLnBrk="1" hangingPunct="1">
              <a:lnSpc>
                <a:spcPct val="90000"/>
              </a:lnSpc>
              <a:buFont typeface="Times" charset="0"/>
              <a:buChar char="•"/>
            </a:pPr>
            <a:r>
              <a:rPr lang="en-US" sz="2000" dirty="0" smtClean="0"/>
              <a:t>draft-ietf-roll-security-framework-06 </a:t>
            </a:r>
            <a:r>
              <a:rPr lang="en-US" sz="2000" dirty="0" smtClean="0">
                <a:solidFill>
                  <a:srgbClr val="008000"/>
                </a:solidFill>
              </a:rPr>
              <a:t>=&gt; One Last DISCUSS</a:t>
            </a:r>
          </a:p>
          <a:p>
            <a:pPr lvl="1" eaLnBrk="1" hangingPunct="1">
              <a:lnSpc>
                <a:spcPct val="90000"/>
              </a:lnSpc>
              <a:buFont typeface="Times" charset="0"/>
              <a:buChar char="•"/>
            </a:pPr>
            <a:r>
              <a:rPr lang="en-US" sz="2000" dirty="0" smtClean="0"/>
              <a:t>draft-ietf-roll-of0 </a:t>
            </a:r>
            <a:r>
              <a:rPr lang="en-US" sz="2000" dirty="0" smtClean="0">
                <a:solidFill>
                  <a:srgbClr val="008000"/>
                </a:solidFill>
              </a:rPr>
              <a:t>=&gt; in RFC Editor Queue</a:t>
            </a:r>
          </a:p>
          <a:p>
            <a:pPr lvl="1" eaLnBrk="1" hangingPunct="1">
              <a:lnSpc>
                <a:spcPct val="90000"/>
              </a:lnSpc>
              <a:buFont typeface="Times" charset="0"/>
              <a:buChar char="•"/>
            </a:pPr>
            <a:r>
              <a:rPr lang="en-US" sz="2000" dirty="0" smtClean="0"/>
              <a:t>draft-</a:t>
            </a:r>
            <a:r>
              <a:rPr lang="en-US" sz="2000" dirty="0" err="1" smtClean="0"/>
              <a:t>ietf-roll-minrank-hysteresis-of</a:t>
            </a:r>
            <a:r>
              <a:rPr lang="en-US" sz="2000" dirty="0" smtClean="0"/>
              <a:t> </a:t>
            </a:r>
            <a:r>
              <a:rPr lang="en-US" sz="2000" dirty="0" smtClean="0">
                <a:solidFill>
                  <a:srgbClr val="008000"/>
                </a:solidFill>
              </a:rPr>
              <a:t>=&gt; Revised ID needed</a:t>
            </a:r>
            <a:endParaRPr lang="en-US" sz="2000" dirty="0" smtClean="0"/>
          </a:p>
          <a:p>
            <a:pPr lvl="1" eaLnBrk="1" hangingPunct="1">
              <a:lnSpc>
                <a:spcPct val="90000"/>
              </a:lnSpc>
              <a:buFont typeface="Times" charset="0"/>
              <a:buChar char="•"/>
            </a:pPr>
            <a:r>
              <a:rPr lang="en-US" sz="2000" dirty="0" smtClean="0"/>
              <a:t>draft-ietf-roll-p2p-rpl </a:t>
            </a:r>
            <a:r>
              <a:rPr lang="en-US" sz="2000" dirty="0" smtClean="0">
                <a:solidFill>
                  <a:srgbClr val="008000"/>
                </a:solidFill>
              </a:rPr>
              <a:t>=&gt; Good progress - to be discussed in this meeting</a:t>
            </a:r>
          </a:p>
          <a:p>
            <a:pPr lvl="1" eaLnBrk="1" hangingPunct="1">
              <a:lnSpc>
                <a:spcPct val="90000"/>
              </a:lnSpc>
              <a:buFont typeface="Times" charset="0"/>
              <a:buChar char="•"/>
            </a:pPr>
            <a:r>
              <a:rPr lang="en-US" sz="2000" dirty="0" smtClean="0">
                <a:ea typeface="ＭＳ Ｐゴシック" charset="-128"/>
              </a:rPr>
              <a:t>Note that the two 6Man IDs (RPL option </a:t>
            </a:r>
            <a:r>
              <a:rPr lang="en-US" sz="2000" dirty="0" err="1" smtClean="0">
                <a:ea typeface="ＭＳ Ｐゴシック" charset="-128"/>
              </a:rPr>
              <a:t>HbH</a:t>
            </a:r>
            <a:r>
              <a:rPr lang="en-US" sz="2000" dirty="0" smtClean="0">
                <a:ea typeface="ＭＳ Ｐゴシック" charset="-128"/>
              </a:rPr>
              <a:t> header and RH4 passed WG Last Call) </a:t>
            </a:r>
            <a:r>
              <a:rPr lang="en-US" sz="2000" dirty="0" smtClean="0">
                <a:solidFill>
                  <a:srgbClr val="008000"/>
                </a:solidFill>
              </a:rPr>
              <a:t>=&gt; Just passed IETF LC, 2 comments to be addressed soon</a:t>
            </a:r>
          </a:p>
          <a:p>
            <a:pPr lvl="1" eaLnBrk="1" hangingPunct="1">
              <a:lnSpc>
                <a:spcPct val="90000"/>
              </a:lnSpc>
              <a:buFont typeface="Times" charset="0"/>
              <a:buChar char="•"/>
            </a:pPr>
            <a:r>
              <a:rPr lang="en-US" sz="2000" dirty="0" smtClean="0"/>
              <a:t>No New WG Document: </a:t>
            </a:r>
          </a:p>
          <a:p>
            <a:pPr lvl="1" eaLnBrk="1" hangingPunct="1">
              <a:lnSpc>
                <a:spcPct val="90000"/>
              </a:lnSpc>
              <a:buFont typeface="Times" charset="0"/>
              <a:buChar char="•"/>
            </a:pPr>
            <a:r>
              <a:rPr lang="en-US" sz="2000" dirty="0" smtClean="0"/>
              <a:t>Several new revision of Applicability statement series: “Use of RPL in AMI Networks”</a:t>
            </a:r>
          </a:p>
          <a:p>
            <a:pPr lvl="1" eaLnBrk="1" hangingPunct="1">
              <a:lnSpc>
                <a:spcPct val="90000"/>
              </a:lnSpc>
              <a:buFontTx/>
              <a:buNone/>
            </a:pPr>
            <a:endParaRPr lang="en-US" sz="2400" dirty="0" smtClean="0"/>
          </a:p>
        </p:txBody>
      </p:sp>
      <p:sp>
        <p:nvSpPr>
          <p:cNvPr id="6" name="Footer Placeholder 4"/>
          <p:cNvSpPr>
            <a:spLocks noGrp="1"/>
          </p:cNvSpPr>
          <p:nvPr>
            <p:ph type="ftr" sz="quarter" idx="11"/>
          </p:nvPr>
        </p:nvSpPr>
        <p:spPr>
          <a:xfrm>
            <a:off x="2590800" y="6477000"/>
            <a:ext cx="3960813" cy="619125"/>
          </a:xfrm>
          <a:noFill/>
        </p:spPr>
        <p:txBody>
          <a:bodyPr/>
          <a:lstStyle/>
          <a:p>
            <a:r>
              <a:rPr lang="en-US" dirty="0" smtClean="0">
                <a:latin typeface="Arial" charset="0"/>
                <a:ea typeface="ＭＳ Ｐゴシック" charset="-128"/>
                <a:cs typeface="ＭＳ Ｐゴシック" charset="-128"/>
              </a:rPr>
              <a:t>IETF-82, Taipei, November 2011</a:t>
            </a:r>
          </a:p>
          <a:p>
            <a:endParaRPr lang="en-US" dirty="0" smtClean="0">
              <a:latin typeface="Arial" charset="0"/>
              <a:ea typeface="ＭＳ Ｐゴシック" charset="-128"/>
              <a:cs typeface="ＭＳ Ｐゴシック"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48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48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48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48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48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048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48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bldLvl="2"/>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1619" name="Rectangle 2"/>
          <p:cNvSpPr>
            <a:spLocks noGrp="1" noChangeArrowheads="1"/>
          </p:cNvSpPr>
          <p:nvPr>
            <p:ph type="title"/>
          </p:nvPr>
        </p:nvSpPr>
        <p:spPr>
          <a:xfrm>
            <a:off x="160174" y="57209"/>
            <a:ext cx="8788400" cy="323791"/>
          </a:xfrm>
        </p:spPr>
        <p:txBody>
          <a:bodyPr/>
          <a:lstStyle/>
          <a:p>
            <a:pPr eaLnBrk="1" hangingPunct="1"/>
            <a:r>
              <a:rPr lang="en-US" sz="2800" b="1" dirty="0" smtClean="0">
                <a:solidFill>
                  <a:srgbClr val="FF0000"/>
                </a:solidFill>
                <a:ea typeface="ＭＳ Ｐゴシック" pitchFamily="-65" charset="-128"/>
                <a:cs typeface="ＭＳ Ｐゴシック" pitchFamily="-65" charset="-128"/>
              </a:rPr>
              <a:t>IETF WG ROLL status as of today</a:t>
            </a:r>
          </a:p>
        </p:txBody>
      </p:sp>
      <p:sp>
        <p:nvSpPr>
          <p:cNvPr id="111620" name="Rectangle 3"/>
          <p:cNvSpPr>
            <a:spLocks noChangeArrowheads="1"/>
          </p:cNvSpPr>
          <p:nvPr/>
        </p:nvSpPr>
        <p:spPr bwMode="auto">
          <a:xfrm>
            <a:off x="0" y="0"/>
            <a:ext cx="9144000" cy="2590800"/>
          </a:xfrm>
          <a:prstGeom prst="rect">
            <a:avLst/>
          </a:prstGeom>
          <a:noFill/>
          <a:ln w="9525">
            <a:noFill/>
            <a:miter lim="800000"/>
            <a:headEnd/>
            <a:tailEnd/>
          </a:ln>
        </p:spPr>
        <p:txBody>
          <a:bodyPr lIns="82124" tIns="41061" rIns="82124" bIns="41061">
            <a:prstTxWarp prst="textNoShape">
              <a:avLst/>
            </a:prstTxWarp>
          </a:bodyPr>
          <a:lstStyle/>
          <a:p>
            <a:pPr marL="236538" indent="-236538" algn="l" defTabSz="814388">
              <a:lnSpc>
                <a:spcPct val="95000"/>
              </a:lnSpc>
              <a:spcBef>
                <a:spcPct val="50000"/>
              </a:spcBef>
              <a:buClr>
                <a:schemeClr val="tx2"/>
              </a:buClr>
              <a:buSzPct val="100000"/>
              <a:buFont typeface="Wingdings" pitchFamily="-65" charset="2"/>
              <a:buNone/>
            </a:pPr>
            <a:endParaRPr lang="en-US" sz="3200" i="1" dirty="0" smtClean="0"/>
          </a:p>
          <a:p>
            <a:r>
              <a:rPr lang="en-US" sz="1400" dirty="0" smtClean="0">
                <a:solidFill>
                  <a:srgbClr val="008000"/>
                </a:solidFill>
              </a:rPr>
              <a:t>Done	Submit Routing requirements for Industrial applications to the IESG to be considered as an Informational RFC.	</a:t>
            </a:r>
          </a:p>
          <a:p>
            <a:r>
              <a:rPr lang="en-US" sz="1400" dirty="0" smtClean="0">
                <a:solidFill>
                  <a:srgbClr val="008000"/>
                </a:solidFill>
              </a:rPr>
              <a:t>Done	Submit Routing requirements for Connected Home networks applications to the IESG to be considered as an Informational RFC.	</a:t>
            </a:r>
          </a:p>
          <a:p>
            <a:r>
              <a:rPr lang="en-US" sz="1400" dirty="0" smtClean="0">
                <a:solidFill>
                  <a:srgbClr val="008000"/>
                </a:solidFill>
              </a:rPr>
              <a:t>Done	Submit Routing requirements for Building applications to the IESG to be considered as an Informational RFC.	</a:t>
            </a:r>
          </a:p>
          <a:p>
            <a:r>
              <a:rPr lang="en-US" sz="1400" dirty="0" smtClean="0">
                <a:solidFill>
                  <a:srgbClr val="008000"/>
                </a:solidFill>
              </a:rPr>
              <a:t>Done	Submit Routing requirements for Urban networks applications to the IESG to be considered as an Informational RFC.	</a:t>
            </a:r>
          </a:p>
          <a:p>
            <a:r>
              <a:rPr lang="en-US" sz="1400" dirty="0" smtClean="0">
                <a:solidFill>
                  <a:srgbClr val="008000"/>
                </a:solidFill>
              </a:rPr>
              <a:t>Done	Submit Security Framework to the IESG to be considered as an Informational RFC	</a:t>
            </a:r>
          </a:p>
          <a:p>
            <a:r>
              <a:rPr lang="en-US" sz="1400" dirty="0" smtClean="0">
                <a:solidFill>
                  <a:srgbClr val="008000"/>
                </a:solidFill>
              </a:rPr>
              <a:t>Done	Submit Routing metrics for </a:t>
            </a:r>
            <a:r>
              <a:rPr lang="en-US" sz="1400" dirty="0" err="1" smtClean="0">
                <a:solidFill>
                  <a:srgbClr val="008000"/>
                </a:solidFill>
              </a:rPr>
              <a:t>LLNs</a:t>
            </a:r>
            <a:r>
              <a:rPr lang="en-US" sz="1400" dirty="0" smtClean="0">
                <a:solidFill>
                  <a:srgbClr val="008000"/>
                </a:solidFill>
              </a:rPr>
              <a:t> document to the IESG to be considered as a Proposed Standard.</a:t>
            </a:r>
            <a:endParaRPr lang="en-US" sz="800" dirty="0" smtClean="0">
              <a:solidFill>
                <a:srgbClr val="008000"/>
              </a:solidFill>
            </a:endParaRPr>
          </a:p>
          <a:p>
            <a:r>
              <a:rPr lang="en-US" sz="1400" dirty="0" smtClean="0">
                <a:solidFill>
                  <a:srgbClr val="008000"/>
                </a:solidFill>
              </a:rPr>
              <a:t>Done	Submit first draft of ROLL routing protocol specification as Proposed Standard.	</a:t>
            </a:r>
          </a:p>
          <a:p>
            <a:r>
              <a:rPr lang="en-US" sz="1400" dirty="0" smtClean="0">
                <a:solidFill>
                  <a:srgbClr val="008000"/>
                </a:solidFill>
              </a:rPr>
              <a:t>Done	Submit the ROLL routing protocol specification to the IESG as Proposed Standard.	</a:t>
            </a:r>
          </a:p>
          <a:p>
            <a:r>
              <a:rPr lang="en-US" sz="1400" dirty="0" smtClean="0">
                <a:solidFill>
                  <a:srgbClr val="FF6600"/>
                </a:solidFill>
              </a:rPr>
              <a:t>Jun 2011	Submit first draft of RPL applicability statement for Industrial applications to the IESG to be considered as an Informational RFC.	</a:t>
            </a:r>
          </a:p>
          <a:p>
            <a:r>
              <a:rPr lang="en-US" sz="1400" dirty="0" smtClean="0">
                <a:solidFill>
                  <a:srgbClr val="FF6600"/>
                </a:solidFill>
              </a:rPr>
              <a:t>Jun 2011	Submit first draft of RPL applicability statement for Building Automation applications to the IESG to be considered as an Informational RFC.	</a:t>
            </a:r>
          </a:p>
          <a:p>
            <a:r>
              <a:rPr lang="en-US" sz="1400" dirty="0" smtClean="0">
                <a:solidFill>
                  <a:srgbClr val="FF6600"/>
                </a:solidFill>
              </a:rPr>
              <a:t>Jul 2011	Submit first draft of RPL applicability statement for Home Automation applications to the IESG to be considered as an Informational RFC.</a:t>
            </a:r>
            <a:r>
              <a:rPr lang="en-US" sz="1400" dirty="0" smtClean="0"/>
              <a:t>	</a:t>
            </a:r>
          </a:p>
          <a:p>
            <a:r>
              <a:rPr lang="en-US" sz="1400" dirty="0" smtClean="0">
                <a:solidFill>
                  <a:srgbClr val="FF6600"/>
                </a:solidFill>
              </a:rPr>
              <a:t>Jul 2011	Submit first draft of RPL applicability statement for Urban applications to the IESG to be considered as an Informational RFC.	</a:t>
            </a:r>
          </a:p>
          <a:p>
            <a:r>
              <a:rPr lang="en-US" sz="1400" dirty="0" smtClean="0">
                <a:solidFill>
                  <a:srgbClr val="FF6600"/>
                </a:solidFill>
              </a:rPr>
              <a:t>Oct 2011	Submit RPL applicability statement for Industrial applications to the IESG to be considered as an Informational RFC.	</a:t>
            </a:r>
          </a:p>
          <a:p>
            <a:r>
              <a:rPr lang="en-US" sz="1400" dirty="0" smtClean="0">
                <a:solidFill>
                  <a:srgbClr val="FF6600"/>
                </a:solidFill>
              </a:rPr>
              <a:t>Oct 2011	Submit RPL applicability statement for Building Automation applications to the IESG to be considered as an Informational RFC.	</a:t>
            </a:r>
          </a:p>
          <a:p>
            <a:r>
              <a:rPr lang="en-US" sz="1400" dirty="0" smtClean="0">
                <a:solidFill>
                  <a:srgbClr val="FF6600"/>
                </a:solidFill>
              </a:rPr>
              <a:t>Nov 2011	Submit RPL applicability statement for Home Automation applications to the IESG to be considered as an Informational RFC.	</a:t>
            </a:r>
          </a:p>
          <a:p>
            <a:r>
              <a:rPr lang="en-US" sz="1400" dirty="0" smtClean="0">
                <a:solidFill>
                  <a:srgbClr val="FF6600"/>
                </a:solidFill>
              </a:rPr>
              <a:t>Nov 2011	Submit RPL applicability statement for urban applications to the IESG to be considered as an Informational RFC.</a:t>
            </a:r>
            <a:r>
              <a:rPr lang="en-US" sz="1400" dirty="0" smtClean="0"/>
              <a:t>	</a:t>
            </a:r>
          </a:p>
          <a:p>
            <a:r>
              <a:rPr lang="en-US" sz="1400" dirty="0" smtClean="0"/>
              <a:t>Dec 2012	Evaluate WG progress, </a:t>
            </a:r>
            <a:r>
              <a:rPr lang="en-US" sz="1400" dirty="0" err="1" smtClean="0"/>
              <a:t>recharter</a:t>
            </a:r>
            <a:r>
              <a:rPr lang="en-US" sz="1400" dirty="0" smtClean="0"/>
              <a:t> or close.</a:t>
            </a:r>
            <a:r>
              <a:rPr lang="en-US" sz="2000" dirty="0" smtClean="0"/>
              <a:t>	</a:t>
            </a:r>
          </a:p>
          <a:p>
            <a:pPr marL="236538" indent="-236538" algn="l" defTabSz="814388">
              <a:lnSpc>
                <a:spcPct val="95000"/>
              </a:lnSpc>
              <a:spcBef>
                <a:spcPct val="50000"/>
              </a:spcBef>
              <a:spcAft>
                <a:spcPts val="600"/>
              </a:spcAft>
              <a:buClr>
                <a:schemeClr val="accent1"/>
              </a:buClr>
              <a:buSzPct val="100000"/>
              <a:buFont typeface="Wingdings" charset="2"/>
              <a:buChar char="§"/>
            </a:pPr>
            <a:endParaRPr lang="en-US" sz="2200" dirty="0" smtClean="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Priorities</a:t>
            </a:r>
            <a:endParaRPr lang="en-US" dirty="0"/>
          </a:p>
        </p:txBody>
      </p:sp>
      <p:sp>
        <p:nvSpPr>
          <p:cNvPr id="3" name="Content Placeholder 2"/>
          <p:cNvSpPr>
            <a:spLocks noGrp="1"/>
          </p:cNvSpPr>
          <p:nvPr>
            <p:ph idx="1"/>
          </p:nvPr>
        </p:nvSpPr>
        <p:spPr>
          <a:xfrm>
            <a:off x="457200" y="1295400"/>
            <a:ext cx="8229600" cy="4830763"/>
          </a:xfrm>
        </p:spPr>
        <p:txBody>
          <a:bodyPr/>
          <a:lstStyle/>
          <a:p>
            <a:r>
              <a:rPr lang="en-US" dirty="0" smtClean="0"/>
              <a:t>Wrap up 6man IDs so RPL RFC can issue</a:t>
            </a:r>
          </a:p>
          <a:p>
            <a:r>
              <a:rPr lang="en-US" dirty="0" smtClean="0"/>
              <a:t>Complete Applicability statements</a:t>
            </a:r>
          </a:p>
          <a:p>
            <a:r>
              <a:rPr lang="en-US" dirty="0" smtClean="0"/>
              <a:t>Finish P2P work</a:t>
            </a:r>
          </a:p>
          <a:p>
            <a:endParaRPr lang="en-US" dirty="0" smtClean="0"/>
          </a:p>
          <a:p>
            <a:r>
              <a:rPr lang="en-US" sz="2400" dirty="0" smtClean="0"/>
              <a:t>… and continue to attend to experience, engineering, and science results derived from the implementation efforts</a:t>
            </a:r>
          </a:p>
          <a:p>
            <a:endParaRPr lang="en-US" dirty="0" smtClean="0"/>
          </a:p>
          <a:p>
            <a:endParaRPr lang="en-US" dirty="0" smtClean="0"/>
          </a:p>
          <a:p>
            <a:endParaRPr lang="en-US" dirty="0"/>
          </a:p>
        </p:txBody>
      </p:sp>
      <p:sp>
        <p:nvSpPr>
          <p:cNvPr id="4" name="Footer Placeholder 3"/>
          <p:cNvSpPr>
            <a:spLocks noGrp="1"/>
          </p:cNvSpPr>
          <p:nvPr>
            <p:ph type="ftr" sz="quarter" idx="11"/>
          </p:nvPr>
        </p:nvSpPr>
        <p:spPr/>
        <p:txBody>
          <a:bodyPr/>
          <a:lstStyle/>
          <a:p>
            <a:pPr>
              <a:defRPr/>
            </a:pPr>
            <a:r>
              <a:rPr lang="en-US" smtClean="0"/>
              <a:t>IETF-75, Stockholm, July 2009</a:t>
            </a:r>
            <a:endParaRPr lang="en-US"/>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33345</TotalTime>
  <Words>1154</Words>
  <Application>Microsoft Macintosh PowerPoint</Application>
  <PresentationFormat>On-screen Show (4:3)</PresentationFormat>
  <Paragraphs>92</Paragraphs>
  <Slides>6</Slides>
  <Notes>4</Notes>
  <HiddenSlides>0</HiddenSlides>
  <MMClips>0</MMClips>
  <ScaleCrop>false</ScaleCrop>
  <HeadingPairs>
    <vt:vector size="4" baseType="variant">
      <vt:variant>
        <vt:lpstr>Design Template</vt:lpstr>
      </vt:variant>
      <vt:variant>
        <vt:i4>1</vt:i4>
      </vt:variant>
      <vt:variant>
        <vt:lpstr>Slide Titles</vt:lpstr>
      </vt:variant>
      <vt:variant>
        <vt:i4>6</vt:i4>
      </vt:variant>
    </vt:vector>
  </HeadingPairs>
  <TitlesOfParts>
    <vt:vector size="7" baseType="lpstr">
      <vt:lpstr>Default Design</vt:lpstr>
      <vt:lpstr>ROLL Working Group Meeting IETF-82, Tapei, November 2011</vt:lpstr>
      <vt:lpstr>Note Well</vt:lpstr>
      <vt:lpstr>Slide 3</vt:lpstr>
      <vt:lpstr>Charter Review and Milestones</vt:lpstr>
      <vt:lpstr>IETF WG ROLL status as of today</vt:lpstr>
      <vt:lpstr>Priorities</vt:lpstr>
    </vt:vector>
  </TitlesOfParts>
  <Company>Cisco Systems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PCE Working Group Meeting IETF-66, July 2006, Montreal</dc:title>
  <cp:lastModifiedBy>David Culler</cp:lastModifiedBy>
  <cp:revision>93</cp:revision>
  <dcterms:created xsi:type="dcterms:W3CDTF">2011-11-14T04:47:17Z</dcterms:created>
  <dcterms:modified xsi:type="dcterms:W3CDTF">2011-11-14T04:48:31Z</dcterms:modified>
</cp:coreProperties>
</file>