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Default Extension="emf" ContentType="image/x-emf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2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notesMasterIdLst>
    <p:notesMasterId r:id="rId12"/>
  </p:notesMasterIdLst>
  <p:sldIdLst>
    <p:sldId id="256" r:id="rId2"/>
    <p:sldId id="291" r:id="rId3"/>
    <p:sldId id="293" r:id="rId4"/>
    <p:sldId id="292" r:id="rId5"/>
    <p:sldId id="294" r:id="rId6"/>
    <p:sldId id="295" r:id="rId7"/>
    <p:sldId id="296" r:id="rId8"/>
    <p:sldId id="297" r:id="rId9"/>
    <p:sldId id="298" r:id="rId10"/>
    <p:sldId id="299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>
          <a:srgbClr val="FF0000"/>
        </p14:laserClr>
      </p:ext>
      <p:ext uri="{2FDB2607-1784-4EEB-B798-7EB5836EED8A}">
        <p14:showMediaCtrls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"/>
      </p:ext>
    </p:extLst>
  </p:showPr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>
      <p:cViewPr>
        <p:scale>
          <a:sx n="71" d="100"/>
          <a:sy n="71" d="100"/>
        </p:scale>
        <p:origin x="-1864" y="-7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EE95AC90-0D27-4F65-AF05-572197D0EDFD}" type="datetimeFigureOut">
              <a:rPr lang="en-US"/>
              <a:pPr/>
              <a:t>11/13/11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1D46A9A3-DA9C-426A-B71A-661C5857888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334162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>
              <a:ea typeface="ＭＳ Ｐゴシック" pitchFamily="34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BF71782F-E98D-4A6D-9FC0-148AE09C4B55}" type="slidenum">
              <a:rPr lang="en-US" sz="1200">
                <a:latin typeface="Calibri" pitchFamily="34" charset="0"/>
              </a:rPr>
              <a:pPr eaLnBrk="1" hangingPunct="1"/>
              <a:t>1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>
              <a:ea typeface="ＭＳ Ｐゴシック" pitchFamily="34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EA8D882B-E001-4B01-ACC0-A45ACDD831AE}" type="slidenum">
              <a:rPr lang="en-US" sz="1200">
                <a:latin typeface="Calibri" pitchFamily="34" charset="0"/>
              </a:rPr>
              <a:pPr eaLnBrk="1" hangingPunct="1"/>
              <a:t>8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A061B0B-1F67-4D84-805E-77D512A23CB4}" type="datetimeFigureOut">
              <a:rPr lang="en-US"/>
              <a:pPr/>
              <a:t>11/13/11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25BC54-DDB0-42BD-BB9F-89A7434D821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097128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FE65D43-56B1-49E5-ADAA-4C3ABD320420}" type="datetimeFigureOut">
              <a:rPr lang="en-US"/>
              <a:pPr/>
              <a:t>11/13/11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D5234-17A6-4491-B744-CEED8273401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60398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99CF52A-8199-44CE-BA4F-2165162B2C3D}" type="datetimeFigureOut">
              <a:rPr lang="en-US"/>
              <a:pPr/>
              <a:t>11/13/11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5F7DB5-9459-4DF3-97C9-DEB16E4075C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92451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BF9908D-3148-4EDE-860E-1F8C08043A0B}" type="datetimeFigureOut">
              <a:rPr lang="en-US"/>
              <a:pPr/>
              <a:t>11/13/11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58DA21-4E37-4CB7-A410-11F82DB6557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011564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C5681FF-AEC8-46C4-B85D-314801C14160}" type="datetimeFigureOut">
              <a:rPr lang="en-US"/>
              <a:pPr/>
              <a:t>11/13/11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B37907-CB70-41DD-98D1-5D195BE215A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84437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FB23F67-D268-4AB6-BEDC-72163FCDAA30}" type="datetimeFigureOut">
              <a:rPr lang="en-US"/>
              <a:pPr/>
              <a:t>11/13/11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5FCB5E-6982-4511-9728-F85851E24ED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399772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AAC8949-6B72-4D9A-B14E-F859C3FB18D7}" type="datetimeFigureOut">
              <a:rPr lang="en-US"/>
              <a:pPr/>
              <a:t>11/13/11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09524D-6318-455A-89F3-5995D65EEBF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959054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B9C2D20-C5C4-446E-80CA-B8321502E8D7}" type="datetimeFigureOut">
              <a:rPr lang="en-US"/>
              <a:pPr/>
              <a:t>11/13/11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660D33-3E15-44CC-9C44-BD09407110F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027765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81C970A-C179-4C50-A83C-9CBFFF9650BE}" type="datetimeFigureOut">
              <a:rPr lang="en-US"/>
              <a:pPr/>
              <a:t>11/13/11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6ACD16-FF62-48C8-962A-D561CB7567F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90386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A039CED-0978-4CC9-8E19-0A754F79E559}" type="datetimeFigureOut">
              <a:rPr lang="en-US"/>
              <a:pPr/>
              <a:t>11/13/11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05116B-646E-4C31-9435-E63F39EBB96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57517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DD607F2-F666-40B4-8CE9-B0AE73823A7A}" type="datetimeFigureOut">
              <a:rPr lang="en-US"/>
              <a:pPr/>
              <a:t>11/13/11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9412D5-0350-4D89-A287-6A61E76D55F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0035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5A7F03A7-4E8B-4DEE-BCD5-C6446A2AAFC3}" type="datetimeFigureOut">
              <a:rPr lang="en-US"/>
              <a:pPr/>
              <a:t>11/13/11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C3C40F59-FA65-4851-A119-4CFEF13CCAD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emf"/><Relationship Id="rId3" Type="http://schemas.openxmlformats.org/officeDocument/2006/relationships/image" Target="../media/image3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Reactive Discovery of Point-to-Point Routes in Low Power and Lossy Networks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667000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en-US" dirty="0" smtClean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fr-FR" dirty="0">
                <a:ea typeface="+mn-ea"/>
                <a:cs typeface="+mn-cs"/>
              </a:rPr>
              <a:t>draft-ietf-roll-p2p-</a:t>
            </a:r>
            <a:r>
              <a:rPr lang="fr-FR" dirty="0" smtClean="0">
                <a:ea typeface="+mn-ea"/>
                <a:cs typeface="+mn-cs"/>
              </a:rPr>
              <a:t>rpl</a:t>
            </a:r>
            <a:endParaRPr lang="en-US" dirty="0" smtClean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en-US" dirty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M </a:t>
            </a:r>
            <a:r>
              <a:rPr lang="en-US" dirty="0" err="1" smtClean="0">
                <a:ea typeface="+mn-ea"/>
                <a:cs typeface="+mn-cs"/>
              </a:rPr>
              <a:t>Goyal</a:t>
            </a:r>
            <a:r>
              <a:rPr lang="en-US" dirty="0" smtClean="0">
                <a:ea typeface="+mn-ea"/>
                <a:cs typeface="+mn-cs"/>
              </a:rPr>
              <a:t>, E Baccelli, A. Brandt, M. Philipp, J </a:t>
            </a:r>
            <a:r>
              <a:rPr lang="en-US" dirty="0" err="1" smtClean="0">
                <a:ea typeface="+mn-ea"/>
                <a:cs typeface="+mn-cs"/>
              </a:rPr>
              <a:t>Martocci</a:t>
            </a:r>
            <a:r>
              <a:rPr lang="en-US" dirty="0" smtClean="0">
                <a:ea typeface="+mn-ea"/>
                <a:cs typeface="+mn-cs"/>
              </a:rPr>
              <a:t>. R. </a:t>
            </a:r>
            <a:r>
              <a:rPr lang="en-US" dirty="0" err="1" smtClean="0">
                <a:ea typeface="+mn-ea"/>
                <a:cs typeface="+mn-cs"/>
              </a:rPr>
              <a:t>Cragie</a:t>
            </a:r>
            <a:endParaRPr lang="en-US" dirty="0" smtClean="0"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>
                <a:ea typeface="ＭＳ Ｐゴシック" pitchFamily="34" charset="-128"/>
              </a:rPr>
              <a:t>Draft Status &amp; Implementation</a:t>
            </a:r>
          </a:p>
        </p:txBody>
      </p:sp>
      <p:sp>
        <p:nvSpPr>
          <p:cNvPr id="25602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mtClean="0">
                <a:ea typeface="ＭＳ Ｐゴシック" pitchFamily="34" charset="-128"/>
              </a:rPr>
              <a:t>draft-ietf-roll-p2p-measurement-02 published last month</a:t>
            </a:r>
          </a:p>
          <a:p>
            <a:endParaRPr lang="fr-FR" smtClean="0">
              <a:ea typeface="ＭＳ Ｐゴシック" pitchFamily="34" charset="-128"/>
            </a:endParaRPr>
          </a:p>
          <a:p>
            <a:r>
              <a:rPr lang="fr-FR" smtClean="0">
                <a:ea typeface="ＭＳ Ｐゴシック" pitchFamily="34" charset="-128"/>
              </a:rPr>
              <a:t>INRIA implementation</a:t>
            </a:r>
            <a:endParaRPr lang="en-US" sz="2800" smtClean="0">
              <a:ea typeface="ＭＳ Ｐゴシック" pitchFamily="34" charset="-128"/>
            </a:endParaRP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MSP430, CC2420, 802.15.4</a:t>
            </a:r>
          </a:p>
          <a:p>
            <a:pPr lvl="1"/>
            <a:endParaRPr lang="fr-FR" smtClean="0">
              <a:ea typeface="ＭＳ Ｐゴシック" pitchFamily="34" charset="-128"/>
            </a:endParaRPr>
          </a:p>
          <a:p>
            <a:r>
              <a:rPr lang="fr-FR" smtClean="0">
                <a:ea typeface="ＭＳ Ｐゴシック" pitchFamily="34" charset="-128"/>
              </a:rPr>
              <a:t>Deployment on Senslab Lille testbed</a:t>
            </a:r>
          </a:p>
          <a:p>
            <a:endParaRPr lang="fr-FR" smtClean="0">
              <a:ea typeface="ＭＳ Ｐゴシック" pitchFamily="34" charset="-128"/>
            </a:endParaRPr>
          </a:p>
          <a:p>
            <a:r>
              <a:rPr lang="fr-FR" smtClean="0">
                <a:ea typeface="ＭＳ Ｐゴシック" pitchFamily="34" charset="-128"/>
              </a:rPr>
              <a:t>Ready soon for last call?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Goal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8458200" cy="4525963"/>
          </a:xfrm>
        </p:spPr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Extension of the basic RPL spec</a:t>
            </a:r>
          </a:p>
          <a:p>
            <a:pPr eaLnBrk="1" hangingPunct="1"/>
            <a:r>
              <a:rPr lang="en-US" smtClean="0">
                <a:ea typeface="ＭＳ Ｐゴシック" pitchFamily="34" charset="-128"/>
              </a:rPr>
              <a:t>Alternative, shorter sensor-to-sensor paths</a:t>
            </a:r>
          </a:p>
          <a:p>
            <a:pPr eaLnBrk="1" hangingPunct="1"/>
            <a:r>
              <a:rPr lang="en-US" smtClean="0">
                <a:ea typeface="ＭＳ Ｐゴシック" pitchFamily="34" charset="-128"/>
              </a:rPr>
              <a:t>Reactive discovery request/reply mechanism</a:t>
            </a:r>
          </a:p>
          <a:p>
            <a:pPr eaLnBrk="1" hangingPunct="1"/>
            <a:endParaRPr lang="en-US" smtClean="0">
              <a:ea typeface="ＭＳ Ｐゴシック" pitchFamily="34" charset="-128"/>
            </a:endParaRPr>
          </a:p>
        </p:txBody>
      </p:sp>
      <p:sp>
        <p:nvSpPr>
          <p:cNvPr id="4" name="Ellipse 3"/>
          <p:cNvSpPr>
            <a:spLocks noChangeArrowheads="1"/>
          </p:cNvSpPr>
          <p:nvPr/>
        </p:nvSpPr>
        <p:spPr bwMode="auto">
          <a:xfrm>
            <a:off x="3922713" y="4038600"/>
            <a:ext cx="381000" cy="381000"/>
          </a:xfrm>
          <a:prstGeom prst="ellipse">
            <a:avLst/>
          </a:prstGeom>
          <a:gradFill rotWithShape="1">
            <a:gsLst>
              <a:gs pos="0">
                <a:srgbClr val="3A7CCB"/>
              </a:gs>
              <a:gs pos="20000">
                <a:srgbClr val="3C7BC7"/>
              </a:gs>
              <a:gs pos="100000">
                <a:srgbClr val="2C5D98"/>
              </a:gs>
            </a:gsLst>
            <a:lin ang="5400000"/>
          </a:gradFill>
          <a:ln w="9525">
            <a:solidFill>
              <a:srgbClr val="4A7EBB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fr-FR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5" name="Ellipse 4"/>
          <p:cNvSpPr>
            <a:spLocks noChangeArrowheads="1"/>
          </p:cNvSpPr>
          <p:nvPr/>
        </p:nvSpPr>
        <p:spPr bwMode="auto">
          <a:xfrm>
            <a:off x="4608513" y="3505200"/>
            <a:ext cx="381000" cy="381000"/>
          </a:xfrm>
          <a:prstGeom prst="ellipse">
            <a:avLst/>
          </a:prstGeom>
          <a:solidFill>
            <a:srgbClr val="FF6600"/>
          </a:solidFill>
          <a:ln w="9525">
            <a:solidFill>
              <a:srgbClr val="FF6600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fr-FR" sz="1800" dirty="0">
                <a:solidFill>
                  <a:schemeClr val="lt1"/>
                </a:solidFill>
                <a:latin typeface="+mn-lt"/>
                <a:ea typeface="+mn-ea"/>
              </a:rPr>
              <a:t>R</a:t>
            </a:r>
          </a:p>
        </p:txBody>
      </p:sp>
      <p:sp>
        <p:nvSpPr>
          <p:cNvPr id="6" name="Ellipse 5"/>
          <p:cNvSpPr>
            <a:spLocks noChangeArrowheads="1"/>
          </p:cNvSpPr>
          <p:nvPr/>
        </p:nvSpPr>
        <p:spPr bwMode="auto">
          <a:xfrm>
            <a:off x="4265613" y="4800600"/>
            <a:ext cx="381000" cy="381000"/>
          </a:xfrm>
          <a:prstGeom prst="ellipse">
            <a:avLst/>
          </a:prstGeom>
          <a:gradFill rotWithShape="1">
            <a:gsLst>
              <a:gs pos="0">
                <a:srgbClr val="3A7CCB"/>
              </a:gs>
              <a:gs pos="20000">
                <a:srgbClr val="3C7BC7"/>
              </a:gs>
              <a:gs pos="100000">
                <a:srgbClr val="2C5D98"/>
              </a:gs>
            </a:gsLst>
            <a:lin ang="5400000"/>
          </a:gradFill>
          <a:ln w="9525">
            <a:solidFill>
              <a:srgbClr val="4A7EBB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fr-FR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7" name="Ellipse 6"/>
          <p:cNvSpPr>
            <a:spLocks noChangeArrowheads="1"/>
          </p:cNvSpPr>
          <p:nvPr/>
        </p:nvSpPr>
        <p:spPr bwMode="auto">
          <a:xfrm>
            <a:off x="4743450" y="4149725"/>
            <a:ext cx="381000" cy="381000"/>
          </a:xfrm>
          <a:prstGeom prst="ellipse">
            <a:avLst/>
          </a:prstGeom>
          <a:gradFill rotWithShape="1">
            <a:gsLst>
              <a:gs pos="0">
                <a:srgbClr val="3A7CCB"/>
              </a:gs>
              <a:gs pos="20000">
                <a:srgbClr val="3C7BC7"/>
              </a:gs>
              <a:gs pos="100000">
                <a:srgbClr val="2C5D98"/>
              </a:gs>
            </a:gsLst>
            <a:lin ang="5400000"/>
          </a:gradFill>
          <a:ln w="9525">
            <a:solidFill>
              <a:srgbClr val="4A7EBB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fr-FR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8" name="Ellipse 7"/>
          <p:cNvSpPr>
            <a:spLocks noChangeArrowheads="1"/>
          </p:cNvSpPr>
          <p:nvPr/>
        </p:nvSpPr>
        <p:spPr bwMode="auto">
          <a:xfrm>
            <a:off x="5276850" y="5211763"/>
            <a:ext cx="381000" cy="381000"/>
          </a:xfrm>
          <a:prstGeom prst="ellipse">
            <a:avLst/>
          </a:prstGeom>
          <a:gradFill rotWithShape="1">
            <a:gsLst>
              <a:gs pos="0">
                <a:srgbClr val="3A7CCB"/>
              </a:gs>
              <a:gs pos="20000">
                <a:srgbClr val="3C7BC7"/>
              </a:gs>
              <a:gs pos="100000">
                <a:srgbClr val="2C5D98"/>
              </a:gs>
            </a:gsLst>
            <a:lin ang="5400000"/>
          </a:gradFill>
          <a:ln w="9525">
            <a:solidFill>
              <a:srgbClr val="4A7EBB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fr-FR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9" name="Ellipse 8"/>
          <p:cNvSpPr>
            <a:spLocks noChangeArrowheads="1"/>
          </p:cNvSpPr>
          <p:nvPr/>
        </p:nvSpPr>
        <p:spPr bwMode="auto">
          <a:xfrm>
            <a:off x="3486150" y="5402263"/>
            <a:ext cx="381000" cy="381000"/>
          </a:xfrm>
          <a:prstGeom prst="ellipse">
            <a:avLst/>
          </a:prstGeom>
          <a:gradFill rotWithShape="1">
            <a:gsLst>
              <a:gs pos="0">
                <a:srgbClr val="3A7CCB"/>
              </a:gs>
              <a:gs pos="20000">
                <a:srgbClr val="3C7BC7"/>
              </a:gs>
              <a:gs pos="100000">
                <a:srgbClr val="2C5D98"/>
              </a:gs>
            </a:gsLst>
            <a:lin ang="5400000"/>
          </a:gradFill>
          <a:ln w="9525">
            <a:solidFill>
              <a:srgbClr val="4A7EBB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fr-FR" sz="1800" dirty="0">
                <a:solidFill>
                  <a:schemeClr val="lt1"/>
                </a:solidFill>
                <a:latin typeface="+mn-lt"/>
                <a:ea typeface="+mn-ea"/>
              </a:rPr>
              <a:t>S</a:t>
            </a:r>
          </a:p>
        </p:txBody>
      </p:sp>
      <p:sp>
        <p:nvSpPr>
          <p:cNvPr id="10" name="Ellipse 9"/>
          <p:cNvSpPr>
            <a:spLocks noChangeArrowheads="1"/>
          </p:cNvSpPr>
          <p:nvPr/>
        </p:nvSpPr>
        <p:spPr bwMode="auto">
          <a:xfrm>
            <a:off x="3352800" y="4610100"/>
            <a:ext cx="381000" cy="381000"/>
          </a:xfrm>
          <a:prstGeom prst="ellipse">
            <a:avLst/>
          </a:prstGeom>
          <a:gradFill rotWithShape="1">
            <a:gsLst>
              <a:gs pos="0">
                <a:srgbClr val="3A7CCB"/>
              </a:gs>
              <a:gs pos="20000">
                <a:srgbClr val="3C7BC7"/>
              </a:gs>
              <a:gs pos="100000">
                <a:srgbClr val="2C5D98"/>
              </a:gs>
            </a:gsLst>
            <a:lin ang="5400000"/>
          </a:gradFill>
          <a:ln w="9525">
            <a:solidFill>
              <a:srgbClr val="4A7EBB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fr-FR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1" name="Ellipse 10"/>
          <p:cNvSpPr>
            <a:spLocks noChangeArrowheads="1"/>
          </p:cNvSpPr>
          <p:nvPr/>
        </p:nvSpPr>
        <p:spPr bwMode="auto">
          <a:xfrm>
            <a:off x="4799013" y="5592763"/>
            <a:ext cx="381000" cy="381000"/>
          </a:xfrm>
          <a:prstGeom prst="ellipse">
            <a:avLst/>
          </a:prstGeom>
          <a:gradFill rotWithShape="1">
            <a:gsLst>
              <a:gs pos="0">
                <a:srgbClr val="3A7CCB"/>
              </a:gs>
              <a:gs pos="20000">
                <a:srgbClr val="3C7BC7"/>
              </a:gs>
              <a:gs pos="100000">
                <a:srgbClr val="2C5D98"/>
              </a:gs>
            </a:gsLst>
            <a:lin ang="5400000"/>
          </a:gradFill>
          <a:ln w="9525">
            <a:solidFill>
              <a:srgbClr val="4A7EBB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fr-FR" sz="1800" dirty="0">
                <a:solidFill>
                  <a:schemeClr val="lt1"/>
                </a:solidFill>
                <a:latin typeface="+mn-lt"/>
                <a:ea typeface="+mn-ea"/>
              </a:rPr>
              <a:t>D</a:t>
            </a:r>
          </a:p>
        </p:txBody>
      </p:sp>
      <p:sp>
        <p:nvSpPr>
          <p:cNvPr id="12" name="Ellipse 11"/>
          <p:cNvSpPr>
            <a:spLocks noChangeArrowheads="1"/>
          </p:cNvSpPr>
          <p:nvPr/>
        </p:nvSpPr>
        <p:spPr bwMode="auto">
          <a:xfrm>
            <a:off x="4189413" y="5727700"/>
            <a:ext cx="381000" cy="381000"/>
          </a:xfrm>
          <a:prstGeom prst="ellipse">
            <a:avLst/>
          </a:prstGeom>
          <a:gradFill rotWithShape="1">
            <a:gsLst>
              <a:gs pos="0">
                <a:srgbClr val="3A7CCB"/>
              </a:gs>
              <a:gs pos="20000">
                <a:srgbClr val="3C7BC7"/>
              </a:gs>
              <a:gs pos="100000">
                <a:srgbClr val="2C5D98"/>
              </a:gs>
            </a:gsLst>
            <a:lin ang="5400000"/>
          </a:gradFill>
          <a:ln w="9525">
            <a:solidFill>
              <a:srgbClr val="4A7EBB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fr-FR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3" name="Ellipse 12"/>
          <p:cNvSpPr>
            <a:spLocks noChangeArrowheads="1"/>
          </p:cNvSpPr>
          <p:nvPr/>
        </p:nvSpPr>
        <p:spPr bwMode="auto">
          <a:xfrm>
            <a:off x="5370513" y="4530725"/>
            <a:ext cx="381000" cy="381000"/>
          </a:xfrm>
          <a:prstGeom prst="ellipse">
            <a:avLst/>
          </a:prstGeom>
          <a:gradFill rotWithShape="1">
            <a:gsLst>
              <a:gs pos="0">
                <a:srgbClr val="3A7CCB"/>
              </a:gs>
              <a:gs pos="20000">
                <a:srgbClr val="3C7BC7"/>
              </a:gs>
              <a:gs pos="100000">
                <a:srgbClr val="2C5D98"/>
              </a:gs>
            </a:gsLst>
            <a:lin ang="5400000"/>
          </a:gradFill>
          <a:ln w="9525">
            <a:solidFill>
              <a:srgbClr val="4A7EBB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fr-FR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cxnSp>
        <p:nvCxnSpPr>
          <p:cNvPr id="14" name="Connecteur droit 13"/>
          <p:cNvCxnSpPr>
            <a:cxnSpLocks noChangeShapeType="1"/>
            <a:stCxn id="4" idx="7"/>
            <a:endCxn id="5" idx="3"/>
          </p:cNvCxnSpPr>
          <p:nvPr/>
        </p:nvCxnSpPr>
        <p:spPr bwMode="auto">
          <a:xfrm rot="5400000" flipH="1" flipV="1">
            <a:off x="4325144" y="3753644"/>
            <a:ext cx="263525" cy="41751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</p:cxnSp>
      <p:cxnSp>
        <p:nvCxnSpPr>
          <p:cNvPr id="15" name="Connecteur droit 14"/>
          <p:cNvCxnSpPr>
            <a:cxnSpLocks noChangeShapeType="1"/>
            <a:stCxn id="10" idx="7"/>
            <a:endCxn id="4" idx="3"/>
          </p:cNvCxnSpPr>
          <p:nvPr/>
        </p:nvCxnSpPr>
        <p:spPr bwMode="auto">
          <a:xfrm rot="5400000" flipH="1" flipV="1">
            <a:off x="3678238" y="4364038"/>
            <a:ext cx="301625" cy="3016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</p:cxnSp>
      <p:cxnSp>
        <p:nvCxnSpPr>
          <p:cNvPr id="16" name="Connecteur droit 15"/>
          <p:cNvCxnSpPr>
            <a:cxnSpLocks noChangeShapeType="1"/>
            <a:stCxn id="6" idx="0"/>
            <a:endCxn id="4" idx="4"/>
          </p:cNvCxnSpPr>
          <p:nvPr/>
        </p:nvCxnSpPr>
        <p:spPr bwMode="auto">
          <a:xfrm rot="16200000" flipV="1">
            <a:off x="4094163" y="4438650"/>
            <a:ext cx="381000" cy="3429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</p:cxnSp>
      <p:cxnSp>
        <p:nvCxnSpPr>
          <p:cNvPr id="17" name="Connecteur droit 16"/>
          <p:cNvCxnSpPr>
            <a:cxnSpLocks noChangeShapeType="1"/>
            <a:stCxn id="12" idx="0"/>
            <a:endCxn id="6" idx="4"/>
          </p:cNvCxnSpPr>
          <p:nvPr/>
        </p:nvCxnSpPr>
        <p:spPr bwMode="auto">
          <a:xfrm rot="5400000" flipH="1" flipV="1">
            <a:off x="4144963" y="5416550"/>
            <a:ext cx="546100" cy="76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</p:cxnSp>
      <p:cxnSp>
        <p:nvCxnSpPr>
          <p:cNvPr id="18" name="Connecteur droit 17"/>
          <p:cNvCxnSpPr>
            <a:cxnSpLocks noChangeShapeType="1"/>
            <a:stCxn id="9" idx="0"/>
            <a:endCxn id="10" idx="4"/>
          </p:cNvCxnSpPr>
          <p:nvPr/>
        </p:nvCxnSpPr>
        <p:spPr bwMode="auto">
          <a:xfrm rot="16200000" flipV="1">
            <a:off x="3404393" y="5130007"/>
            <a:ext cx="411163" cy="1333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</p:cxnSp>
      <p:cxnSp>
        <p:nvCxnSpPr>
          <p:cNvPr id="19" name="Connecteur droit 18"/>
          <p:cNvCxnSpPr>
            <a:cxnSpLocks noChangeShapeType="1"/>
            <a:stCxn id="12" idx="2"/>
            <a:endCxn id="9" idx="5"/>
          </p:cNvCxnSpPr>
          <p:nvPr/>
        </p:nvCxnSpPr>
        <p:spPr bwMode="auto">
          <a:xfrm rot="10800000">
            <a:off x="3811588" y="5727700"/>
            <a:ext cx="379412" cy="190500"/>
          </a:xfrm>
          <a:prstGeom prst="line">
            <a:avLst/>
          </a:prstGeom>
          <a:noFill/>
          <a:ln w="25400">
            <a:solidFill>
              <a:schemeClr val="accent1"/>
            </a:solidFill>
            <a:prstDash val="sysDot"/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</p:cxnSp>
      <p:cxnSp>
        <p:nvCxnSpPr>
          <p:cNvPr id="20" name="Connecteur droit 19"/>
          <p:cNvCxnSpPr>
            <a:cxnSpLocks noChangeShapeType="1"/>
            <a:stCxn id="12" idx="5"/>
            <a:endCxn id="11" idx="2"/>
          </p:cNvCxnSpPr>
          <p:nvPr/>
        </p:nvCxnSpPr>
        <p:spPr bwMode="auto">
          <a:xfrm rot="5400000" flipH="1" flipV="1">
            <a:off x="4521994" y="5776119"/>
            <a:ext cx="269875" cy="284163"/>
          </a:xfrm>
          <a:prstGeom prst="line">
            <a:avLst/>
          </a:prstGeom>
          <a:noFill/>
          <a:ln w="25400">
            <a:solidFill>
              <a:schemeClr val="accent1"/>
            </a:solidFill>
            <a:prstDash val="sysDot"/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</p:cxnSp>
      <p:cxnSp>
        <p:nvCxnSpPr>
          <p:cNvPr id="21" name="Connecteur droit 20"/>
          <p:cNvCxnSpPr>
            <a:cxnSpLocks noChangeShapeType="1"/>
            <a:stCxn id="6" idx="5"/>
            <a:endCxn id="11" idx="0"/>
          </p:cNvCxnSpPr>
          <p:nvPr/>
        </p:nvCxnSpPr>
        <p:spPr bwMode="auto">
          <a:xfrm rot="16200000" flipH="1">
            <a:off x="4557712" y="5159376"/>
            <a:ext cx="466725" cy="4000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lg" len="lg"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</p:cxnSp>
      <p:cxnSp>
        <p:nvCxnSpPr>
          <p:cNvPr id="22" name="Connecteur droit 21"/>
          <p:cNvCxnSpPr>
            <a:cxnSpLocks noChangeShapeType="1"/>
            <a:stCxn id="13" idx="4"/>
            <a:endCxn id="8" idx="0"/>
          </p:cNvCxnSpPr>
          <p:nvPr/>
        </p:nvCxnSpPr>
        <p:spPr bwMode="auto">
          <a:xfrm rot="5400000">
            <a:off x="5364956" y="5014119"/>
            <a:ext cx="300038" cy="952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lg" len="lg"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</p:cxnSp>
      <p:cxnSp>
        <p:nvCxnSpPr>
          <p:cNvPr id="23" name="Connecteur droit 22"/>
          <p:cNvCxnSpPr>
            <a:cxnSpLocks noChangeShapeType="1"/>
            <a:stCxn id="6" idx="7"/>
            <a:endCxn id="7" idx="3"/>
          </p:cNvCxnSpPr>
          <p:nvPr/>
        </p:nvCxnSpPr>
        <p:spPr bwMode="auto">
          <a:xfrm rot="5400000" flipH="1" flipV="1">
            <a:off x="4504532" y="4561681"/>
            <a:ext cx="381000" cy="207963"/>
          </a:xfrm>
          <a:prstGeom prst="line">
            <a:avLst/>
          </a:prstGeom>
          <a:noFill/>
          <a:ln w="25400">
            <a:solidFill>
              <a:schemeClr val="accent1"/>
            </a:solidFill>
            <a:prstDash val="sysDot"/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</p:cxnSp>
      <p:cxnSp>
        <p:nvCxnSpPr>
          <p:cNvPr id="24" name="Connecteur droit 23"/>
          <p:cNvCxnSpPr>
            <a:cxnSpLocks noChangeShapeType="1"/>
            <a:stCxn id="13" idx="2"/>
            <a:endCxn id="7" idx="5"/>
          </p:cNvCxnSpPr>
          <p:nvPr/>
        </p:nvCxnSpPr>
        <p:spPr bwMode="auto">
          <a:xfrm rot="10800000">
            <a:off x="5068888" y="4475163"/>
            <a:ext cx="301625" cy="2460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</p:cxnSp>
      <p:cxnSp>
        <p:nvCxnSpPr>
          <p:cNvPr id="25" name="Connecteur droit 24"/>
          <p:cNvCxnSpPr>
            <a:cxnSpLocks noChangeShapeType="1"/>
            <a:stCxn id="7" idx="1"/>
            <a:endCxn id="5" idx="4"/>
          </p:cNvCxnSpPr>
          <p:nvPr/>
        </p:nvCxnSpPr>
        <p:spPr bwMode="auto">
          <a:xfrm rot="5400000" flipH="1" flipV="1">
            <a:off x="4640263" y="4046538"/>
            <a:ext cx="319087" cy="158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</p:cxnSp>
      <p:cxnSp>
        <p:nvCxnSpPr>
          <p:cNvPr id="26" name="Connecteur droit 25"/>
          <p:cNvCxnSpPr>
            <a:cxnSpLocks noChangeShapeType="1"/>
            <a:stCxn id="11" idx="7"/>
            <a:endCxn id="8" idx="3"/>
          </p:cNvCxnSpPr>
          <p:nvPr/>
        </p:nvCxnSpPr>
        <p:spPr bwMode="auto">
          <a:xfrm rot="5400000" flipH="1" flipV="1">
            <a:off x="5172869" y="5488781"/>
            <a:ext cx="111125" cy="207963"/>
          </a:xfrm>
          <a:prstGeom prst="line">
            <a:avLst/>
          </a:prstGeom>
          <a:noFill/>
          <a:ln w="25400">
            <a:solidFill>
              <a:schemeClr val="accent1"/>
            </a:solidFill>
            <a:prstDash val="sysDot"/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</p:cxnSp>
      <p:cxnSp>
        <p:nvCxnSpPr>
          <p:cNvPr id="27" name="Connecteur droit 26"/>
          <p:cNvCxnSpPr>
            <a:cxnSpLocks noChangeShapeType="1"/>
            <a:stCxn id="6" idx="2"/>
            <a:endCxn id="10" idx="5"/>
          </p:cNvCxnSpPr>
          <p:nvPr/>
        </p:nvCxnSpPr>
        <p:spPr bwMode="auto">
          <a:xfrm rot="10800000">
            <a:off x="3678238" y="4935538"/>
            <a:ext cx="587375" cy="55562"/>
          </a:xfrm>
          <a:prstGeom prst="line">
            <a:avLst/>
          </a:prstGeom>
          <a:noFill/>
          <a:ln w="25400">
            <a:solidFill>
              <a:schemeClr val="accent1"/>
            </a:solidFill>
            <a:prstDash val="sysDot"/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</p:cxnSp>
      <p:cxnSp>
        <p:nvCxnSpPr>
          <p:cNvPr id="28" name="Connecteur droit 27"/>
          <p:cNvCxnSpPr>
            <a:cxnSpLocks noChangeShapeType="1"/>
            <a:stCxn id="13" idx="3"/>
            <a:endCxn id="6" idx="6"/>
          </p:cNvCxnSpPr>
          <p:nvPr/>
        </p:nvCxnSpPr>
        <p:spPr bwMode="auto">
          <a:xfrm rot="5400000">
            <a:off x="4969669" y="4533107"/>
            <a:ext cx="134937" cy="781050"/>
          </a:xfrm>
          <a:prstGeom prst="line">
            <a:avLst/>
          </a:prstGeom>
          <a:noFill/>
          <a:ln w="25400">
            <a:solidFill>
              <a:schemeClr val="accent1"/>
            </a:solidFill>
            <a:prstDash val="sysDot"/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</p:cxnSp>
      <p:sp>
        <p:nvSpPr>
          <p:cNvPr id="30" name="Forme libre 29"/>
          <p:cNvSpPr>
            <a:spLocks/>
          </p:cNvSpPr>
          <p:nvPr/>
        </p:nvSpPr>
        <p:spPr bwMode="auto">
          <a:xfrm>
            <a:off x="3352800" y="4267200"/>
            <a:ext cx="1457325" cy="1427163"/>
          </a:xfrm>
          <a:custGeom>
            <a:avLst/>
            <a:gdLst>
              <a:gd name="T0" fmla="*/ 330654 w 1590842"/>
              <a:gd name="T1" fmla="*/ 1212791 h 1601983"/>
              <a:gd name="T2" fmla="*/ 61232 w 1590842"/>
              <a:gd name="T3" fmla="*/ 533945 h 1601983"/>
              <a:gd name="T4" fmla="*/ 698046 w 1590842"/>
              <a:gd name="T5" fmla="*/ 21834 h 1601983"/>
              <a:gd name="T6" fmla="*/ 1077686 w 1590842"/>
              <a:gd name="T7" fmla="*/ 664951 h 1601983"/>
              <a:gd name="T8" fmla="*/ 1457325 w 1590842"/>
              <a:gd name="T9" fmla="*/ 1427163 h 1601983"/>
              <a:gd name="T10" fmla="*/ 1457325 w 1590842"/>
              <a:gd name="T11" fmla="*/ 1427163 h 160198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590842" h="1601983">
                <a:moveTo>
                  <a:pt x="360948" y="1361351"/>
                </a:moveTo>
                <a:cubicBezTo>
                  <a:pt x="180474" y="1091754"/>
                  <a:pt x="0" y="822158"/>
                  <a:pt x="66842" y="599351"/>
                </a:cubicBezTo>
                <a:cubicBezTo>
                  <a:pt x="133684" y="376544"/>
                  <a:pt x="577070" y="0"/>
                  <a:pt x="762000" y="24509"/>
                </a:cubicBezTo>
                <a:cubicBezTo>
                  <a:pt x="946930" y="49018"/>
                  <a:pt x="1038281" y="483492"/>
                  <a:pt x="1176421" y="746404"/>
                </a:cubicBezTo>
                <a:cubicBezTo>
                  <a:pt x="1314561" y="1009316"/>
                  <a:pt x="1590842" y="1601983"/>
                  <a:pt x="1590842" y="1601983"/>
                </a:cubicBezTo>
              </a:path>
            </a:pathLst>
          </a:custGeom>
          <a:noFill/>
          <a:ln w="50800" cap="flat" cmpd="sng">
            <a:solidFill>
              <a:srgbClr val="FF0000"/>
            </a:solidFill>
            <a:prstDash val="solid"/>
            <a:round/>
            <a:headEnd/>
            <a:tailEnd type="diamond" w="lg" len="lg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da-DK"/>
          </a:p>
        </p:txBody>
      </p:sp>
      <p:sp>
        <p:nvSpPr>
          <p:cNvPr id="31" name="Ellipse 30"/>
          <p:cNvSpPr>
            <a:spLocks noChangeArrowheads="1"/>
          </p:cNvSpPr>
          <p:nvPr/>
        </p:nvSpPr>
        <p:spPr bwMode="auto">
          <a:xfrm>
            <a:off x="857250" y="4038600"/>
            <a:ext cx="381000" cy="381000"/>
          </a:xfrm>
          <a:prstGeom prst="ellipse">
            <a:avLst/>
          </a:prstGeom>
          <a:gradFill rotWithShape="1">
            <a:gsLst>
              <a:gs pos="0">
                <a:srgbClr val="3A7CCB"/>
              </a:gs>
              <a:gs pos="20000">
                <a:srgbClr val="3C7BC7"/>
              </a:gs>
              <a:gs pos="100000">
                <a:srgbClr val="2C5D98"/>
              </a:gs>
            </a:gsLst>
            <a:lin ang="5400000"/>
          </a:gradFill>
          <a:ln w="9525">
            <a:solidFill>
              <a:srgbClr val="4A7EBB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fr-FR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2" name="Ellipse 31"/>
          <p:cNvSpPr>
            <a:spLocks noChangeArrowheads="1"/>
          </p:cNvSpPr>
          <p:nvPr/>
        </p:nvSpPr>
        <p:spPr bwMode="auto">
          <a:xfrm>
            <a:off x="1543050" y="3505200"/>
            <a:ext cx="381000" cy="381000"/>
          </a:xfrm>
          <a:prstGeom prst="ellipse">
            <a:avLst/>
          </a:prstGeom>
          <a:solidFill>
            <a:srgbClr val="FF6600"/>
          </a:solidFill>
          <a:ln w="9525">
            <a:solidFill>
              <a:srgbClr val="FF6600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fr-FR" sz="1800" dirty="0">
                <a:solidFill>
                  <a:schemeClr val="lt1"/>
                </a:solidFill>
                <a:latin typeface="+mn-lt"/>
                <a:ea typeface="+mn-ea"/>
              </a:rPr>
              <a:t>R</a:t>
            </a:r>
          </a:p>
        </p:txBody>
      </p:sp>
      <p:sp>
        <p:nvSpPr>
          <p:cNvPr id="33" name="Ellipse 32"/>
          <p:cNvSpPr>
            <a:spLocks noChangeArrowheads="1"/>
          </p:cNvSpPr>
          <p:nvPr/>
        </p:nvSpPr>
        <p:spPr bwMode="auto">
          <a:xfrm>
            <a:off x="1200150" y="4800600"/>
            <a:ext cx="381000" cy="381000"/>
          </a:xfrm>
          <a:prstGeom prst="ellipse">
            <a:avLst/>
          </a:prstGeom>
          <a:gradFill rotWithShape="1">
            <a:gsLst>
              <a:gs pos="0">
                <a:srgbClr val="3A7CCB"/>
              </a:gs>
              <a:gs pos="20000">
                <a:srgbClr val="3C7BC7"/>
              </a:gs>
              <a:gs pos="100000">
                <a:srgbClr val="2C5D98"/>
              </a:gs>
            </a:gsLst>
            <a:lin ang="5400000"/>
          </a:gradFill>
          <a:ln w="9525">
            <a:solidFill>
              <a:srgbClr val="4A7EBB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fr-FR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4" name="Ellipse 33"/>
          <p:cNvSpPr>
            <a:spLocks noChangeArrowheads="1"/>
          </p:cNvSpPr>
          <p:nvPr/>
        </p:nvSpPr>
        <p:spPr bwMode="auto">
          <a:xfrm>
            <a:off x="1677988" y="4149725"/>
            <a:ext cx="381000" cy="381000"/>
          </a:xfrm>
          <a:prstGeom prst="ellipse">
            <a:avLst/>
          </a:prstGeom>
          <a:gradFill rotWithShape="1">
            <a:gsLst>
              <a:gs pos="0">
                <a:srgbClr val="3A7CCB"/>
              </a:gs>
              <a:gs pos="20000">
                <a:srgbClr val="3C7BC7"/>
              </a:gs>
              <a:gs pos="100000">
                <a:srgbClr val="2C5D98"/>
              </a:gs>
            </a:gsLst>
            <a:lin ang="5400000"/>
          </a:gradFill>
          <a:ln w="9525">
            <a:solidFill>
              <a:srgbClr val="4A7EBB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fr-FR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5" name="Ellipse 34"/>
          <p:cNvSpPr>
            <a:spLocks noChangeArrowheads="1"/>
          </p:cNvSpPr>
          <p:nvPr/>
        </p:nvSpPr>
        <p:spPr bwMode="auto">
          <a:xfrm>
            <a:off x="2211388" y="5211763"/>
            <a:ext cx="381000" cy="381000"/>
          </a:xfrm>
          <a:prstGeom prst="ellipse">
            <a:avLst/>
          </a:prstGeom>
          <a:gradFill rotWithShape="1">
            <a:gsLst>
              <a:gs pos="0">
                <a:srgbClr val="3A7CCB"/>
              </a:gs>
              <a:gs pos="20000">
                <a:srgbClr val="3C7BC7"/>
              </a:gs>
              <a:gs pos="100000">
                <a:srgbClr val="2C5D98"/>
              </a:gs>
            </a:gsLst>
            <a:lin ang="5400000"/>
          </a:gradFill>
          <a:ln w="9525">
            <a:solidFill>
              <a:srgbClr val="4A7EBB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fr-FR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6" name="Ellipse 35"/>
          <p:cNvSpPr>
            <a:spLocks noChangeArrowheads="1"/>
          </p:cNvSpPr>
          <p:nvPr/>
        </p:nvSpPr>
        <p:spPr bwMode="auto">
          <a:xfrm>
            <a:off x="420688" y="5402263"/>
            <a:ext cx="381000" cy="381000"/>
          </a:xfrm>
          <a:prstGeom prst="ellipse">
            <a:avLst/>
          </a:prstGeom>
          <a:gradFill rotWithShape="1">
            <a:gsLst>
              <a:gs pos="0">
                <a:srgbClr val="3A7CCB"/>
              </a:gs>
              <a:gs pos="20000">
                <a:srgbClr val="3C7BC7"/>
              </a:gs>
              <a:gs pos="100000">
                <a:srgbClr val="2C5D98"/>
              </a:gs>
            </a:gsLst>
            <a:lin ang="5400000"/>
          </a:gradFill>
          <a:ln w="9525">
            <a:solidFill>
              <a:srgbClr val="4A7EBB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fr-FR" sz="1800" dirty="0">
                <a:solidFill>
                  <a:schemeClr val="lt1"/>
                </a:solidFill>
                <a:latin typeface="+mn-lt"/>
                <a:ea typeface="+mn-ea"/>
              </a:rPr>
              <a:t>S</a:t>
            </a:r>
          </a:p>
        </p:txBody>
      </p:sp>
      <p:sp>
        <p:nvSpPr>
          <p:cNvPr id="37" name="Ellipse 36"/>
          <p:cNvSpPr>
            <a:spLocks noChangeArrowheads="1"/>
          </p:cNvSpPr>
          <p:nvPr/>
        </p:nvSpPr>
        <p:spPr bwMode="auto">
          <a:xfrm>
            <a:off x="287338" y="4610100"/>
            <a:ext cx="381000" cy="381000"/>
          </a:xfrm>
          <a:prstGeom prst="ellipse">
            <a:avLst/>
          </a:prstGeom>
          <a:gradFill rotWithShape="1">
            <a:gsLst>
              <a:gs pos="0">
                <a:srgbClr val="3A7CCB"/>
              </a:gs>
              <a:gs pos="20000">
                <a:srgbClr val="3C7BC7"/>
              </a:gs>
              <a:gs pos="100000">
                <a:srgbClr val="2C5D98"/>
              </a:gs>
            </a:gsLst>
            <a:lin ang="5400000"/>
          </a:gradFill>
          <a:ln w="9525">
            <a:solidFill>
              <a:srgbClr val="4A7EBB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fr-FR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8" name="Ellipse 37"/>
          <p:cNvSpPr>
            <a:spLocks noChangeArrowheads="1"/>
          </p:cNvSpPr>
          <p:nvPr/>
        </p:nvSpPr>
        <p:spPr bwMode="auto">
          <a:xfrm>
            <a:off x="1733550" y="5592763"/>
            <a:ext cx="381000" cy="381000"/>
          </a:xfrm>
          <a:prstGeom prst="ellipse">
            <a:avLst/>
          </a:prstGeom>
          <a:gradFill rotWithShape="1">
            <a:gsLst>
              <a:gs pos="0">
                <a:srgbClr val="3A7CCB"/>
              </a:gs>
              <a:gs pos="20000">
                <a:srgbClr val="3C7BC7"/>
              </a:gs>
              <a:gs pos="100000">
                <a:srgbClr val="2C5D98"/>
              </a:gs>
            </a:gsLst>
            <a:lin ang="5400000"/>
          </a:gradFill>
          <a:ln w="9525">
            <a:solidFill>
              <a:srgbClr val="4A7EBB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fr-FR" sz="1800" dirty="0">
                <a:solidFill>
                  <a:schemeClr val="lt1"/>
                </a:solidFill>
                <a:latin typeface="+mn-lt"/>
                <a:ea typeface="+mn-ea"/>
              </a:rPr>
              <a:t>D</a:t>
            </a:r>
          </a:p>
        </p:txBody>
      </p:sp>
      <p:sp>
        <p:nvSpPr>
          <p:cNvPr id="39" name="Ellipse 38"/>
          <p:cNvSpPr>
            <a:spLocks noChangeArrowheads="1"/>
          </p:cNvSpPr>
          <p:nvPr/>
        </p:nvSpPr>
        <p:spPr bwMode="auto">
          <a:xfrm>
            <a:off x="1123950" y="5727700"/>
            <a:ext cx="381000" cy="381000"/>
          </a:xfrm>
          <a:prstGeom prst="ellipse">
            <a:avLst/>
          </a:prstGeom>
          <a:gradFill rotWithShape="1">
            <a:gsLst>
              <a:gs pos="0">
                <a:srgbClr val="3A7CCB"/>
              </a:gs>
              <a:gs pos="20000">
                <a:srgbClr val="3C7BC7"/>
              </a:gs>
              <a:gs pos="100000">
                <a:srgbClr val="2C5D98"/>
              </a:gs>
            </a:gsLst>
            <a:lin ang="5400000"/>
          </a:gradFill>
          <a:ln w="9525">
            <a:solidFill>
              <a:srgbClr val="4A7EBB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fr-FR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40" name="Ellipse 39"/>
          <p:cNvSpPr>
            <a:spLocks noChangeArrowheads="1"/>
          </p:cNvSpPr>
          <p:nvPr/>
        </p:nvSpPr>
        <p:spPr bwMode="auto">
          <a:xfrm>
            <a:off x="2305050" y="4530725"/>
            <a:ext cx="381000" cy="381000"/>
          </a:xfrm>
          <a:prstGeom prst="ellipse">
            <a:avLst/>
          </a:prstGeom>
          <a:gradFill rotWithShape="1">
            <a:gsLst>
              <a:gs pos="0">
                <a:srgbClr val="3A7CCB"/>
              </a:gs>
              <a:gs pos="20000">
                <a:srgbClr val="3C7BC7"/>
              </a:gs>
              <a:gs pos="100000">
                <a:srgbClr val="2C5D98"/>
              </a:gs>
            </a:gsLst>
            <a:lin ang="5400000"/>
          </a:gradFill>
          <a:ln w="9525">
            <a:solidFill>
              <a:srgbClr val="4A7EBB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fr-FR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cxnSp>
        <p:nvCxnSpPr>
          <p:cNvPr id="41" name="Connecteur droit 40"/>
          <p:cNvCxnSpPr>
            <a:cxnSpLocks noChangeShapeType="1"/>
            <a:stCxn id="31" idx="7"/>
            <a:endCxn id="32" idx="3"/>
          </p:cNvCxnSpPr>
          <p:nvPr/>
        </p:nvCxnSpPr>
        <p:spPr bwMode="auto">
          <a:xfrm rot="5400000" flipH="1" flipV="1">
            <a:off x="1258888" y="3754438"/>
            <a:ext cx="263525" cy="4159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</p:cxnSp>
      <p:cxnSp>
        <p:nvCxnSpPr>
          <p:cNvPr id="42" name="Connecteur droit 41"/>
          <p:cNvCxnSpPr>
            <a:cxnSpLocks noChangeShapeType="1"/>
            <a:stCxn id="37" idx="7"/>
            <a:endCxn id="31" idx="3"/>
          </p:cNvCxnSpPr>
          <p:nvPr/>
        </p:nvCxnSpPr>
        <p:spPr bwMode="auto">
          <a:xfrm rot="5400000" flipH="1" flipV="1">
            <a:off x="611981" y="4364832"/>
            <a:ext cx="301625" cy="30003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</p:cxnSp>
      <p:cxnSp>
        <p:nvCxnSpPr>
          <p:cNvPr id="43" name="Connecteur droit 42"/>
          <p:cNvCxnSpPr>
            <a:cxnSpLocks noChangeShapeType="1"/>
            <a:stCxn id="33" idx="0"/>
            <a:endCxn id="31" idx="4"/>
          </p:cNvCxnSpPr>
          <p:nvPr/>
        </p:nvCxnSpPr>
        <p:spPr bwMode="auto">
          <a:xfrm rot="16200000" flipV="1">
            <a:off x="1028700" y="4438650"/>
            <a:ext cx="381000" cy="3429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</p:cxnSp>
      <p:cxnSp>
        <p:nvCxnSpPr>
          <p:cNvPr id="44" name="Connecteur droit 43"/>
          <p:cNvCxnSpPr>
            <a:cxnSpLocks noChangeShapeType="1"/>
            <a:stCxn id="39" idx="0"/>
            <a:endCxn id="33" idx="4"/>
          </p:cNvCxnSpPr>
          <p:nvPr/>
        </p:nvCxnSpPr>
        <p:spPr bwMode="auto">
          <a:xfrm rot="5400000" flipH="1" flipV="1">
            <a:off x="1079500" y="5416550"/>
            <a:ext cx="546100" cy="76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</p:cxnSp>
      <p:cxnSp>
        <p:nvCxnSpPr>
          <p:cNvPr id="45" name="Connecteur droit 44"/>
          <p:cNvCxnSpPr>
            <a:cxnSpLocks noChangeShapeType="1"/>
            <a:stCxn id="36" idx="0"/>
            <a:endCxn id="37" idx="4"/>
          </p:cNvCxnSpPr>
          <p:nvPr/>
        </p:nvCxnSpPr>
        <p:spPr bwMode="auto">
          <a:xfrm rot="16200000" flipV="1">
            <a:off x="338931" y="5130007"/>
            <a:ext cx="411163" cy="1333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</p:cxnSp>
      <p:cxnSp>
        <p:nvCxnSpPr>
          <p:cNvPr id="46" name="Connecteur droit 45"/>
          <p:cNvCxnSpPr>
            <a:cxnSpLocks noChangeShapeType="1"/>
            <a:stCxn id="39" idx="2"/>
            <a:endCxn id="36" idx="5"/>
          </p:cNvCxnSpPr>
          <p:nvPr/>
        </p:nvCxnSpPr>
        <p:spPr bwMode="auto">
          <a:xfrm rot="10800000">
            <a:off x="746125" y="5727700"/>
            <a:ext cx="377825" cy="190500"/>
          </a:xfrm>
          <a:prstGeom prst="line">
            <a:avLst/>
          </a:prstGeom>
          <a:noFill/>
          <a:ln w="25400">
            <a:solidFill>
              <a:schemeClr val="accent1"/>
            </a:solidFill>
            <a:prstDash val="sysDot"/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</p:cxnSp>
      <p:cxnSp>
        <p:nvCxnSpPr>
          <p:cNvPr id="47" name="Connecteur droit 46"/>
          <p:cNvCxnSpPr>
            <a:cxnSpLocks noChangeShapeType="1"/>
            <a:stCxn id="39" idx="5"/>
            <a:endCxn id="38" idx="2"/>
          </p:cNvCxnSpPr>
          <p:nvPr/>
        </p:nvCxnSpPr>
        <p:spPr bwMode="auto">
          <a:xfrm rot="5400000" flipH="1" flipV="1">
            <a:off x="1456531" y="5776120"/>
            <a:ext cx="269875" cy="284162"/>
          </a:xfrm>
          <a:prstGeom prst="line">
            <a:avLst/>
          </a:prstGeom>
          <a:noFill/>
          <a:ln w="25400">
            <a:solidFill>
              <a:schemeClr val="accent1"/>
            </a:solidFill>
            <a:prstDash val="sysDot"/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</p:cxnSp>
      <p:cxnSp>
        <p:nvCxnSpPr>
          <p:cNvPr id="48" name="Connecteur droit 47"/>
          <p:cNvCxnSpPr>
            <a:cxnSpLocks noChangeShapeType="1"/>
            <a:stCxn id="33" idx="5"/>
            <a:endCxn id="38" idx="0"/>
          </p:cNvCxnSpPr>
          <p:nvPr/>
        </p:nvCxnSpPr>
        <p:spPr bwMode="auto">
          <a:xfrm rot="16200000" flipH="1">
            <a:off x="1491456" y="5160170"/>
            <a:ext cx="466725" cy="3984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lg" len="lg"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</p:cxnSp>
      <p:cxnSp>
        <p:nvCxnSpPr>
          <p:cNvPr id="49" name="Connecteur droit 48"/>
          <p:cNvCxnSpPr>
            <a:cxnSpLocks noChangeShapeType="1"/>
            <a:stCxn id="40" idx="4"/>
            <a:endCxn id="35" idx="0"/>
          </p:cNvCxnSpPr>
          <p:nvPr/>
        </p:nvCxnSpPr>
        <p:spPr bwMode="auto">
          <a:xfrm rot="5400000">
            <a:off x="2298700" y="5014913"/>
            <a:ext cx="300038" cy="936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lg" len="lg"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</p:cxnSp>
      <p:cxnSp>
        <p:nvCxnSpPr>
          <p:cNvPr id="50" name="Connecteur droit 49"/>
          <p:cNvCxnSpPr>
            <a:cxnSpLocks noChangeShapeType="1"/>
            <a:stCxn id="33" idx="7"/>
            <a:endCxn id="34" idx="3"/>
          </p:cNvCxnSpPr>
          <p:nvPr/>
        </p:nvCxnSpPr>
        <p:spPr bwMode="auto">
          <a:xfrm rot="5400000" flipH="1" flipV="1">
            <a:off x="1439069" y="4561682"/>
            <a:ext cx="381000" cy="207962"/>
          </a:xfrm>
          <a:prstGeom prst="line">
            <a:avLst/>
          </a:prstGeom>
          <a:noFill/>
          <a:ln w="25400">
            <a:solidFill>
              <a:schemeClr val="accent1"/>
            </a:solidFill>
            <a:prstDash val="sysDot"/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</p:cxnSp>
      <p:cxnSp>
        <p:nvCxnSpPr>
          <p:cNvPr id="51" name="Connecteur droit 50"/>
          <p:cNvCxnSpPr>
            <a:cxnSpLocks noChangeShapeType="1"/>
            <a:stCxn id="40" idx="2"/>
            <a:endCxn id="34" idx="5"/>
          </p:cNvCxnSpPr>
          <p:nvPr/>
        </p:nvCxnSpPr>
        <p:spPr bwMode="auto">
          <a:xfrm rot="10800000">
            <a:off x="2003425" y="4475163"/>
            <a:ext cx="301625" cy="2460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</p:cxnSp>
      <p:cxnSp>
        <p:nvCxnSpPr>
          <p:cNvPr id="52" name="Connecteur droit 51"/>
          <p:cNvCxnSpPr>
            <a:cxnSpLocks noChangeShapeType="1"/>
            <a:stCxn id="34" idx="1"/>
            <a:endCxn id="32" idx="4"/>
          </p:cNvCxnSpPr>
          <p:nvPr/>
        </p:nvCxnSpPr>
        <p:spPr bwMode="auto">
          <a:xfrm rot="5400000" flipH="1" flipV="1">
            <a:off x="1574800" y="4046538"/>
            <a:ext cx="319087" cy="15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</p:cxnSp>
      <p:cxnSp>
        <p:nvCxnSpPr>
          <p:cNvPr id="53" name="Connecteur droit 52"/>
          <p:cNvCxnSpPr>
            <a:cxnSpLocks noChangeShapeType="1"/>
            <a:stCxn id="38" idx="7"/>
            <a:endCxn id="35" idx="3"/>
          </p:cNvCxnSpPr>
          <p:nvPr/>
        </p:nvCxnSpPr>
        <p:spPr bwMode="auto">
          <a:xfrm rot="5400000" flipH="1" flipV="1">
            <a:off x="2107406" y="5488782"/>
            <a:ext cx="111125" cy="207962"/>
          </a:xfrm>
          <a:prstGeom prst="line">
            <a:avLst/>
          </a:prstGeom>
          <a:noFill/>
          <a:ln w="25400">
            <a:solidFill>
              <a:schemeClr val="accent1"/>
            </a:solidFill>
            <a:prstDash val="sysDot"/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</p:cxnSp>
      <p:cxnSp>
        <p:nvCxnSpPr>
          <p:cNvPr id="54" name="Connecteur droit 53"/>
          <p:cNvCxnSpPr>
            <a:cxnSpLocks noChangeShapeType="1"/>
            <a:stCxn id="33" idx="2"/>
            <a:endCxn id="37" idx="5"/>
          </p:cNvCxnSpPr>
          <p:nvPr/>
        </p:nvCxnSpPr>
        <p:spPr bwMode="auto">
          <a:xfrm rot="10800000">
            <a:off x="612775" y="4935538"/>
            <a:ext cx="587375" cy="55562"/>
          </a:xfrm>
          <a:prstGeom prst="line">
            <a:avLst/>
          </a:prstGeom>
          <a:noFill/>
          <a:ln w="25400">
            <a:solidFill>
              <a:schemeClr val="accent1"/>
            </a:solidFill>
            <a:prstDash val="sysDot"/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</p:cxnSp>
      <p:cxnSp>
        <p:nvCxnSpPr>
          <p:cNvPr id="55" name="Connecteur droit 54"/>
          <p:cNvCxnSpPr>
            <a:cxnSpLocks noChangeShapeType="1"/>
            <a:stCxn id="40" idx="3"/>
            <a:endCxn id="33" idx="6"/>
          </p:cNvCxnSpPr>
          <p:nvPr/>
        </p:nvCxnSpPr>
        <p:spPr bwMode="auto">
          <a:xfrm rot="5400000">
            <a:off x="1903413" y="4533900"/>
            <a:ext cx="134937" cy="779463"/>
          </a:xfrm>
          <a:prstGeom prst="line">
            <a:avLst/>
          </a:prstGeom>
          <a:noFill/>
          <a:ln w="25400">
            <a:solidFill>
              <a:schemeClr val="accent1"/>
            </a:solidFill>
            <a:prstDash val="sysDot"/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</p:cxnSp>
      <p:sp>
        <p:nvSpPr>
          <p:cNvPr id="58" name="Ellipse 57"/>
          <p:cNvSpPr>
            <a:spLocks noChangeArrowheads="1"/>
          </p:cNvSpPr>
          <p:nvPr/>
        </p:nvSpPr>
        <p:spPr bwMode="auto">
          <a:xfrm>
            <a:off x="6970713" y="4038600"/>
            <a:ext cx="381000" cy="381000"/>
          </a:xfrm>
          <a:prstGeom prst="ellipse">
            <a:avLst/>
          </a:prstGeom>
          <a:gradFill rotWithShape="1">
            <a:gsLst>
              <a:gs pos="0">
                <a:srgbClr val="3A7CCB"/>
              </a:gs>
              <a:gs pos="20000">
                <a:srgbClr val="3C7BC7"/>
              </a:gs>
              <a:gs pos="100000">
                <a:srgbClr val="2C5D98"/>
              </a:gs>
            </a:gsLst>
            <a:lin ang="5400000"/>
          </a:gradFill>
          <a:ln w="9525">
            <a:solidFill>
              <a:srgbClr val="4A7EBB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fr-FR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59" name="Ellipse 58"/>
          <p:cNvSpPr>
            <a:spLocks noChangeArrowheads="1"/>
          </p:cNvSpPr>
          <p:nvPr/>
        </p:nvSpPr>
        <p:spPr bwMode="auto">
          <a:xfrm>
            <a:off x="7656513" y="3505200"/>
            <a:ext cx="381000" cy="381000"/>
          </a:xfrm>
          <a:prstGeom prst="ellipse">
            <a:avLst/>
          </a:prstGeom>
          <a:solidFill>
            <a:srgbClr val="FF6600"/>
          </a:solidFill>
          <a:ln w="9525">
            <a:solidFill>
              <a:srgbClr val="FF6600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fr-FR" sz="1800" dirty="0">
                <a:solidFill>
                  <a:schemeClr val="lt1"/>
                </a:solidFill>
                <a:latin typeface="+mn-lt"/>
                <a:ea typeface="+mn-ea"/>
              </a:rPr>
              <a:t>R</a:t>
            </a:r>
          </a:p>
        </p:txBody>
      </p:sp>
      <p:sp>
        <p:nvSpPr>
          <p:cNvPr id="60" name="Ellipse 59"/>
          <p:cNvSpPr>
            <a:spLocks noChangeArrowheads="1"/>
          </p:cNvSpPr>
          <p:nvPr/>
        </p:nvSpPr>
        <p:spPr bwMode="auto">
          <a:xfrm>
            <a:off x="7313613" y="4800600"/>
            <a:ext cx="381000" cy="381000"/>
          </a:xfrm>
          <a:prstGeom prst="ellipse">
            <a:avLst/>
          </a:prstGeom>
          <a:gradFill rotWithShape="1">
            <a:gsLst>
              <a:gs pos="0">
                <a:srgbClr val="3A7CCB"/>
              </a:gs>
              <a:gs pos="20000">
                <a:srgbClr val="3C7BC7"/>
              </a:gs>
              <a:gs pos="100000">
                <a:srgbClr val="2C5D98"/>
              </a:gs>
            </a:gsLst>
            <a:lin ang="5400000"/>
          </a:gradFill>
          <a:ln w="9525">
            <a:solidFill>
              <a:srgbClr val="4A7EBB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fr-FR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61" name="Ellipse 60"/>
          <p:cNvSpPr>
            <a:spLocks noChangeArrowheads="1"/>
          </p:cNvSpPr>
          <p:nvPr/>
        </p:nvSpPr>
        <p:spPr bwMode="auto">
          <a:xfrm>
            <a:off x="7791450" y="4149725"/>
            <a:ext cx="381000" cy="381000"/>
          </a:xfrm>
          <a:prstGeom prst="ellipse">
            <a:avLst/>
          </a:prstGeom>
          <a:gradFill rotWithShape="1">
            <a:gsLst>
              <a:gs pos="0">
                <a:srgbClr val="3A7CCB"/>
              </a:gs>
              <a:gs pos="20000">
                <a:srgbClr val="3C7BC7"/>
              </a:gs>
              <a:gs pos="100000">
                <a:srgbClr val="2C5D98"/>
              </a:gs>
            </a:gsLst>
            <a:lin ang="5400000"/>
          </a:gradFill>
          <a:ln w="9525">
            <a:solidFill>
              <a:srgbClr val="4A7EBB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fr-FR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62" name="Ellipse 61"/>
          <p:cNvSpPr>
            <a:spLocks noChangeArrowheads="1"/>
          </p:cNvSpPr>
          <p:nvPr/>
        </p:nvSpPr>
        <p:spPr bwMode="auto">
          <a:xfrm>
            <a:off x="8324850" y="5211763"/>
            <a:ext cx="381000" cy="381000"/>
          </a:xfrm>
          <a:prstGeom prst="ellipse">
            <a:avLst/>
          </a:prstGeom>
          <a:gradFill rotWithShape="1">
            <a:gsLst>
              <a:gs pos="0">
                <a:srgbClr val="3A7CCB"/>
              </a:gs>
              <a:gs pos="20000">
                <a:srgbClr val="3C7BC7"/>
              </a:gs>
              <a:gs pos="100000">
                <a:srgbClr val="2C5D98"/>
              </a:gs>
            </a:gsLst>
            <a:lin ang="5400000"/>
          </a:gradFill>
          <a:ln w="9525">
            <a:solidFill>
              <a:srgbClr val="4A7EBB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fr-FR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63" name="Ellipse 62"/>
          <p:cNvSpPr>
            <a:spLocks noChangeArrowheads="1"/>
          </p:cNvSpPr>
          <p:nvPr/>
        </p:nvSpPr>
        <p:spPr bwMode="auto">
          <a:xfrm>
            <a:off x="6534150" y="5402263"/>
            <a:ext cx="381000" cy="381000"/>
          </a:xfrm>
          <a:prstGeom prst="ellipse">
            <a:avLst/>
          </a:prstGeom>
          <a:gradFill rotWithShape="1">
            <a:gsLst>
              <a:gs pos="0">
                <a:srgbClr val="3A7CCB"/>
              </a:gs>
              <a:gs pos="20000">
                <a:srgbClr val="3C7BC7"/>
              </a:gs>
              <a:gs pos="100000">
                <a:srgbClr val="2C5D98"/>
              </a:gs>
            </a:gsLst>
            <a:lin ang="5400000"/>
          </a:gradFill>
          <a:ln w="9525">
            <a:solidFill>
              <a:srgbClr val="4A7EBB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fr-FR" sz="1800" dirty="0">
                <a:solidFill>
                  <a:schemeClr val="lt1"/>
                </a:solidFill>
                <a:latin typeface="+mn-lt"/>
                <a:ea typeface="+mn-ea"/>
              </a:rPr>
              <a:t>S</a:t>
            </a:r>
          </a:p>
        </p:txBody>
      </p:sp>
      <p:sp>
        <p:nvSpPr>
          <p:cNvPr id="64" name="Ellipse 63"/>
          <p:cNvSpPr>
            <a:spLocks noChangeArrowheads="1"/>
          </p:cNvSpPr>
          <p:nvPr/>
        </p:nvSpPr>
        <p:spPr bwMode="auto">
          <a:xfrm>
            <a:off x="6400800" y="4610100"/>
            <a:ext cx="381000" cy="381000"/>
          </a:xfrm>
          <a:prstGeom prst="ellipse">
            <a:avLst/>
          </a:prstGeom>
          <a:gradFill rotWithShape="1">
            <a:gsLst>
              <a:gs pos="0">
                <a:srgbClr val="3A7CCB"/>
              </a:gs>
              <a:gs pos="20000">
                <a:srgbClr val="3C7BC7"/>
              </a:gs>
              <a:gs pos="100000">
                <a:srgbClr val="2C5D98"/>
              </a:gs>
            </a:gsLst>
            <a:lin ang="5400000"/>
          </a:gradFill>
          <a:ln w="9525">
            <a:solidFill>
              <a:srgbClr val="4A7EBB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fr-FR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65" name="Ellipse 64"/>
          <p:cNvSpPr>
            <a:spLocks noChangeArrowheads="1"/>
          </p:cNvSpPr>
          <p:nvPr/>
        </p:nvSpPr>
        <p:spPr bwMode="auto">
          <a:xfrm>
            <a:off x="7847013" y="5592763"/>
            <a:ext cx="381000" cy="381000"/>
          </a:xfrm>
          <a:prstGeom prst="ellipse">
            <a:avLst/>
          </a:prstGeom>
          <a:gradFill rotWithShape="1">
            <a:gsLst>
              <a:gs pos="0">
                <a:srgbClr val="3A7CCB"/>
              </a:gs>
              <a:gs pos="20000">
                <a:srgbClr val="3C7BC7"/>
              </a:gs>
              <a:gs pos="100000">
                <a:srgbClr val="2C5D98"/>
              </a:gs>
            </a:gsLst>
            <a:lin ang="5400000"/>
          </a:gradFill>
          <a:ln w="9525">
            <a:solidFill>
              <a:srgbClr val="4A7EBB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fr-FR" sz="1800" dirty="0">
                <a:solidFill>
                  <a:schemeClr val="lt1"/>
                </a:solidFill>
                <a:latin typeface="+mn-lt"/>
                <a:ea typeface="+mn-ea"/>
              </a:rPr>
              <a:t>D</a:t>
            </a:r>
          </a:p>
        </p:txBody>
      </p:sp>
      <p:sp>
        <p:nvSpPr>
          <p:cNvPr id="66" name="Ellipse 65"/>
          <p:cNvSpPr>
            <a:spLocks noChangeArrowheads="1"/>
          </p:cNvSpPr>
          <p:nvPr/>
        </p:nvSpPr>
        <p:spPr bwMode="auto">
          <a:xfrm>
            <a:off x="7237413" y="5727700"/>
            <a:ext cx="381000" cy="381000"/>
          </a:xfrm>
          <a:prstGeom prst="ellipse">
            <a:avLst/>
          </a:prstGeom>
          <a:gradFill rotWithShape="1">
            <a:gsLst>
              <a:gs pos="0">
                <a:srgbClr val="3A7CCB"/>
              </a:gs>
              <a:gs pos="20000">
                <a:srgbClr val="3C7BC7"/>
              </a:gs>
              <a:gs pos="100000">
                <a:srgbClr val="2C5D98"/>
              </a:gs>
            </a:gsLst>
            <a:lin ang="5400000"/>
          </a:gradFill>
          <a:ln w="9525">
            <a:solidFill>
              <a:srgbClr val="4A7EBB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fr-FR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67" name="Ellipse 66"/>
          <p:cNvSpPr>
            <a:spLocks noChangeArrowheads="1"/>
          </p:cNvSpPr>
          <p:nvPr/>
        </p:nvSpPr>
        <p:spPr bwMode="auto">
          <a:xfrm>
            <a:off x="8458200" y="4530725"/>
            <a:ext cx="381000" cy="381000"/>
          </a:xfrm>
          <a:prstGeom prst="ellipse">
            <a:avLst/>
          </a:prstGeom>
          <a:gradFill rotWithShape="1">
            <a:gsLst>
              <a:gs pos="0">
                <a:srgbClr val="3A7CCB"/>
              </a:gs>
              <a:gs pos="20000">
                <a:srgbClr val="3C7BC7"/>
              </a:gs>
              <a:gs pos="100000">
                <a:srgbClr val="2C5D98"/>
              </a:gs>
            </a:gsLst>
            <a:lin ang="5400000"/>
          </a:gradFill>
          <a:ln w="9525">
            <a:solidFill>
              <a:srgbClr val="4A7EBB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fr-FR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cxnSp>
        <p:nvCxnSpPr>
          <p:cNvPr id="68" name="Connecteur droit 67"/>
          <p:cNvCxnSpPr>
            <a:cxnSpLocks noChangeShapeType="1"/>
            <a:stCxn id="58" idx="7"/>
            <a:endCxn id="59" idx="3"/>
          </p:cNvCxnSpPr>
          <p:nvPr/>
        </p:nvCxnSpPr>
        <p:spPr bwMode="auto">
          <a:xfrm rot="5400000" flipH="1" flipV="1">
            <a:off x="7373144" y="3753644"/>
            <a:ext cx="263525" cy="41751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</p:cxnSp>
      <p:cxnSp>
        <p:nvCxnSpPr>
          <p:cNvPr id="69" name="Connecteur droit 68"/>
          <p:cNvCxnSpPr>
            <a:cxnSpLocks noChangeShapeType="1"/>
            <a:stCxn id="64" idx="7"/>
            <a:endCxn id="58" idx="3"/>
          </p:cNvCxnSpPr>
          <p:nvPr/>
        </p:nvCxnSpPr>
        <p:spPr bwMode="auto">
          <a:xfrm rot="5400000" flipH="1" flipV="1">
            <a:off x="6726238" y="4364038"/>
            <a:ext cx="301625" cy="3016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</p:cxnSp>
      <p:cxnSp>
        <p:nvCxnSpPr>
          <p:cNvPr id="70" name="Connecteur droit 69"/>
          <p:cNvCxnSpPr>
            <a:cxnSpLocks noChangeShapeType="1"/>
            <a:stCxn id="60" idx="0"/>
            <a:endCxn id="58" idx="4"/>
          </p:cNvCxnSpPr>
          <p:nvPr/>
        </p:nvCxnSpPr>
        <p:spPr bwMode="auto">
          <a:xfrm rot="16200000" flipV="1">
            <a:off x="7142163" y="4438650"/>
            <a:ext cx="381000" cy="3429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</p:cxnSp>
      <p:cxnSp>
        <p:nvCxnSpPr>
          <p:cNvPr id="71" name="Connecteur droit 70"/>
          <p:cNvCxnSpPr>
            <a:cxnSpLocks noChangeShapeType="1"/>
            <a:stCxn id="66" idx="0"/>
            <a:endCxn id="60" idx="4"/>
          </p:cNvCxnSpPr>
          <p:nvPr/>
        </p:nvCxnSpPr>
        <p:spPr bwMode="auto">
          <a:xfrm rot="5400000" flipH="1" flipV="1">
            <a:off x="7192963" y="5416550"/>
            <a:ext cx="546100" cy="76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</p:cxnSp>
      <p:cxnSp>
        <p:nvCxnSpPr>
          <p:cNvPr id="72" name="Connecteur droit 71"/>
          <p:cNvCxnSpPr>
            <a:cxnSpLocks noChangeShapeType="1"/>
            <a:stCxn id="63" idx="0"/>
            <a:endCxn id="64" idx="4"/>
          </p:cNvCxnSpPr>
          <p:nvPr/>
        </p:nvCxnSpPr>
        <p:spPr bwMode="auto">
          <a:xfrm rot="16200000" flipV="1">
            <a:off x="6452393" y="5130007"/>
            <a:ext cx="411163" cy="1333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</p:cxnSp>
      <p:cxnSp>
        <p:nvCxnSpPr>
          <p:cNvPr id="73" name="Connecteur droit 72"/>
          <p:cNvCxnSpPr>
            <a:cxnSpLocks noChangeShapeType="1"/>
            <a:stCxn id="66" idx="2"/>
            <a:endCxn id="63" idx="5"/>
          </p:cNvCxnSpPr>
          <p:nvPr/>
        </p:nvCxnSpPr>
        <p:spPr bwMode="auto">
          <a:xfrm rot="10800000">
            <a:off x="6859588" y="5727700"/>
            <a:ext cx="379412" cy="190500"/>
          </a:xfrm>
          <a:prstGeom prst="line">
            <a:avLst/>
          </a:prstGeom>
          <a:noFill/>
          <a:ln w="25400">
            <a:solidFill>
              <a:schemeClr val="accent1"/>
            </a:solidFill>
            <a:prstDash val="sysDot"/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</p:cxnSp>
      <p:cxnSp>
        <p:nvCxnSpPr>
          <p:cNvPr id="74" name="Connecteur droit 73"/>
          <p:cNvCxnSpPr>
            <a:cxnSpLocks noChangeShapeType="1"/>
            <a:stCxn id="66" idx="5"/>
            <a:endCxn id="65" idx="2"/>
          </p:cNvCxnSpPr>
          <p:nvPr/>
        </p:nvCxnSpPr>
        <p:spPr bwMode="auto">
          <a:xfrm rot="5400000" flipH="1" flipV="1">
            <a:off x="7569994" y="5776119"/>
            <a:ext cx="269875" cy="284163"/>
          </a:xfrm>
          <a:prstGeom prst="line">
            <a:avLst/>
          </a:prstGeom>
          <a:noFill/>
          <a:ln w="25400">
            <a:solidFill>
              <a:schemeClr val="accent1"/>
            </a:solidFill>
            <a:prstDash val="sysDot"/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</p:cxnSp>
      <p:cxnSp>
        <p:nvCxnSpPr>
          <p:cNvPr id="75" name="Connecteur droit 74"/>
          <p:cNvCxnSpPr>
            <a:cxnSpLocks noChangeShapeType="1"/>
            <a:stCxn id="60" idx="5"/>
            <a:endCxn id="65" idx="0"/>
          </p:cNvCxnSpPr>
          <p:nvPr/>
        </p:nvCxnSpPr>
        <p:spPr bwMode="auto">
          <a:xfrm rot="16200000" flipH="1">
            <a:off x="7605712" y="5159376"/>
            <a:ext cx="466725" cy="4000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lg" len="lg"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</p:cxnSp>
      <p:cxnSp>
        <p:nvCxnSpPr>
          <p:cNvPr id="76" name="Connecteur droit 75"/>
          <p:cNvCxnSpPr>
            <a:cxnSpLocks noChangeShapeType="1"/>
            <a:endCxn id="62" idx="0"/>
          </p:cNvCxnSpPr>
          <p:nvPr/>
        </p:nvCxnSpPr>
        <p:spPr bwMode="auto">
          <a:xfrm rot="5400000">
            <a:off x="8412956" y="5014119"/>
            <a:ext cx="300038" cy="952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lg" len="lg"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</p:cxnSp>
      <p:cxnSp>
        <p:nvCxnSpPr>
          <p:cNvPr id="77" name="Connecteur droit 76"/>
          <p:cNvCxnSpPr>
            <a:cxnSpLocks noChangeShapeType="1"/>
            <a:stCxn id="60" idx="7"/>
            <a:endCxn id="61" idx="3"/>
          </p:cNvCxnSpPr>
          <p:nvPr/>
        </p:nvCxnSpPr>
        <p:spPr bwMode="auto">
          <a:xfrm rot="5400000" flipH="1" flipV="1">
            <a:off x="7552532" y="4561681"/>
            <a:ext cx="381000" cy="207963"/>
          </a:xfrm>
          <a:prstGeom prst="line">
            <a:avLst/>
          </a:prstGeom>
          <a:noFill/>
          <a:ln w="25400">
            <a:solidFill>
              <a:schemeClr val="accent1"/>
            </a:solidFill>
            <a:prstDash val="sysDot"/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</p:cxnSp>
      <p:cxnSp>
        <p:nvCxnSpPr>
          <p:cNvPr id="78" name="Connecteur droit 77"/>
          <p:cNvCxnSpPr>
            <a:cxnSpLocks noChangeShapeType="1"/>
            <a:endCxn id="61" idx="5"/>
          </p:cNvCxnSpPr>
          <p:nvPr/>
        </p:nvCxnSpPr>
        <p:spPr bwMode="auto">
          <a:xfrm rot="10800000">
            <a:off x="8116888" y="4475163"/>
            <a:ext cx="301625" cy="2460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</p:cxnSp>
      <p:cxnSp>
        <p:nvCxnSpPr>
          <p:cNvPr id="79" name="Connecteur droit 78"/>
          <p:cNvCxnSpPr>
            <a:cxnSpLocks noChangeShapeType="1"/>
            <a:stCxn id="61" idx="1"/>
            <a:endCxn id="59" idx="4"/>
          </p:cNvCxnSpPr>
          <p:nvPr/>
        </p:nvCxnSpPr>
        <p:spPr bwMode="auto">
          <a:xfrm rot="5400000" flipH="1" flipV="1">
            <a:off x="7688263" y="4046538"/>
            <a:ext cx="319087" cy="158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</p:cxnSp>
      <p:cxnSp>
        <p:nvCxnSpPr>
          <p:cNvPr id="80" name="Connecteur droit 79"/>
          <p:cNvCxnSpPr>
            <a:cxnSpLocks noChangeShapeType="1"/>
            <a:stCxn id="65" idx="7"/>
            <a:endCxn id="62" idx="3"/>
          </p:cNvCxnSpPr>
          <p:nvPr/>
        </p:nvCxnSpPr>
        <p:spPr bwMode="auto">
          <a:xfrm rot="5400000" flipH="1" flipV="1">
            <a:off x="8220869" y="5488781"/>
            <a:ext cx="111125" cy="207963"/>
          </a:xfrm>
          <a:prstGeom prst="line">
            <a:avLst/>
          </a:prstGeom>
          <a:noFill/>
          <a:ln w="25400">
            <a:solidFill>
              <a:schemeClr val="accent1"/>
            </a:solidFill>
            <a:prstDash val="sysDot"/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</p:cxnSp>
      <p:cxnSp>
        <p:nvCxnSpPr>
          <p:cNvPr id="81" name="Connecteur droit 80"/>
          <p:cNvCxnSpPr>
            <a:cxnSpLocks noChangeShapeType="1"/>
            <a:stCxn id="60" idx="2"/>
            <a:endCxn id="64" idx="5"/>
          </p:cNvCxnSpPr>
          <p:nvPr/>
        </p:nvCxnSpPr>
        <p:spPr bwMode="auto">
          <a:xfrm rot="10800000">
            <a:off x="6726238" y="4935538"/>
            <a:ext cx="587375" cy="55562"/>
          </a:xfrm>
          <a:prstGeom prst="line">
            <a:avLst/>
          </a:prstGeom>
          <a:noFill/>
          <a:ln w="25400">
            <a:solidFill>
              <a:schemeClr val="accent1"/>
            </a:solidFill>
            <a:prstDash val="sysDot"/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</p:cxnSp>
      <p:cxnSp>
        <p:nvCxnSpPr>
          <p:cNvPr id="82" name="Connecteur droit 81"/>
          <p:cNvCxnSpPr>
            <a:cxnSpLocks noChangeShapeType="1"/>
            <a:endCxn id="60" idx="6"/>
          </p:cNvCxnSpPr>
          <p:nvPr/>
        </p:nvCxnSpPr>
        <p:spPr bwMode="auto">
          <a:xfrm rot="5400000">
            <a:off x="8017669" y="4533107"/>
            <a:ext cx="134937" cy="781050"/>
          </a:xfrm>
          <a:prstGeom prst="line">
            <a:avLst/>
          </a:prstGeom>
          <a:noFill/>
          <a:ln w="25400">
            <a:solidFill>
              <a:schemeClr val="accent1"/>
            </a:solidFill>
            <a:prstDash val="sysDot"/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</p:cxnSp>
      <p:sp>
        <p:nvSpPr>
          <p:cNvPr id="83" name="Forme libre 82"/>
          <p:cNvSpPr>
            <a:spLocks/>
          </p:cNvSpPr>
          <p:nvPr/>
        </p:nvSpPr>
        <p:spPr bwMode="auto">
          <a:xfrm>
            <a:off x="6729413" y="5754688"/>
            <a:ext cx="1341437" cy="227012"/>
          </a:xfrm>
          <a:custGeom>
            <a:avLst/>
            <a:gdLst>
              <a:gd name="T0" fmla="*/ 0 w 1341299"/>
              <a:gd name="T1" fmla="*/ 0 h 227263"/>
              <a:gd name="T2" fmla="*/ 748709 w 1341299"/>
              <a:gd name="T3" fmla="*/ 146891 h 227263"/>
              <a:gd name="T4" fmla="*/ 1256761 w 1341299"/>
              <a:gd name="T5" fmla="*/ 200306 h 227263"/>
              <a:gd name="T6" fmla="*/ 1256761 w 1341299"/>
              <a:gd name="T7" fmla="*/ 227012 h 22726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341299" h="227263">
                <a:moveTo>
                  <a:pt x="0" y="0"/>
                </a:moveTo>
                <a:cubicBezTo>
                  <a:pt x="269596" y="56816"/>
                  <a:pt x="539193" y="113632"/>
                  <a:pt x="748632" y="147053"/>
                </a:cubicBezTo>
                <a:cubicBezTo>
                  <a:pt x="958071" y="180474"/>
                  <a:pt x="1171965" y="187159"/>
                  <a:pt x="1256632" y="200527"/>
                </a:cubicBezTo>
                <a:cubicBezTo>
                  <a:pt x="1341299" y="213895"/>
                  <a:pt x="1298965" y="220579"/>
                  <a:pt x="1256632" y="227263"/>
                </a:cubicBezTo>
              </a:path>
            </a:pathLst>
          </a:custGeom>
          <a:noFill/>
          <a:ln w="50800" cap="flat" cmpd="sng">
            <a:solidFill>
              <a:srgbClr val="008000"/>
            </a:solidFill>
            <a:prstDash val="solid"/>
            <a:round/>
            <a:headEnd/>
            <a:tailEnd type="diamond" w="lg" len="lg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da-DK"/>
          </a:p>
        </p:txBody>
      </p:sp>
      <p:sp>
        <p:nvSpPr>
          <p:cNvPr id="16464" name="ZoneTexte 84"/>
          <p:cNvSpPr txBox="1">
            <a:spLocks noChangeArrowheads="1"/>
          </p:cNvSpPr>
          <p:nvPr/>
        </p:nvSpPr>
        <p:spPr bwMode="auto">
          <a:xfrm>
            <a:off x="990600" y="6248400"/>
            <a:ext cx="6969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fr-FR" sz="1800" b="1"/>
              <a:t>DAG</a:t>
            </a:r>
          </a:p>
        </p:txBody>
      </p:sp>
      <p:sp>
        <p:nvSpPr>
          <p:cNvPr id="16465" name="ZoneTexte 85"/>
          <p:cNvSpPr txBox="1">
            <a:spLocks noChangeArrowheads="1"/>
          </p:cNvSpPr>
          <p:nvPr/>
        </p:nvSpPr>
        <p:spPr bwMode="auto">
          <a:xfrm>
            <a:off x="3429000" y="6248400"/>
            <a:ext cx="23860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fr-FR" sz="1800" b="1"/>
              <a:t>Path with basic RPL</a:t>
            </a:r>
          </a:p>
        </p:txBody>
      </p:sp>
      <p:sp>
        <p:nvSpPr>
          <p:cNvPr id="16466" name="ZoneTexte 86"/>
          <p:cNvSpPr txBox="1">
            <a:spLocks noChangeArrowheads="1"/>
          </p:cNvSpPr>
          <p:nvPr/>
        </p:nvSpPr>
        <p:spPr bwMode="auto">
          <a:xfrm>
            <a:off x="6172200" y="6248400"/>
            <a:ext cx="28479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fr-FR" sz="1800" b="1"/>
              <a:t>Path with P2P extension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Functional Overview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DIO + Route discover option</a:t>
            </a:r>
          </a:p>
          <a:p>
            <a:pPr eaLnBrk="1" hangingPunct="1"/>
            <a:r>
              <a:rPr lang="en-US" smtClean="0">
                <a:ea typeface="ＭＳ Ｐゴシック" pitchFamily="34" charset="-128"/>
              </a:rPr>
              <a:t>Trickle + link local multicast</a:t>
            </a:r>
          </a:p>
          <a:p>
            <a:pPr eaLnBrk="1" hangingPunct="1"/>
            <a:r>
              <a:rPr lang="en-US" smtClean="0">
                <a:ea typeface="ＭＳ Ｐゴシック" pitchFamily="34" charset="-128"/>
              </a:rPr>
              <a:t>Temporary DAG rooted at source</a:t>
            </a:r>
          </a:p>
          <a:p>
            <a:pPr eaLnBrk="1" hangingPunct="1"/>
            <a:endParaRPr lang="en-US" smtClean="0">
              <a:ea typeface="ＭＳ Ｐゴシック" pitchFamily="34" charset="-128"/>
            </a:endParaRPr>
          </a:p>
          <a:p>
            <a:pPr eaLnBrk="1" hangingPunct="1"/>
            <a:r>
              <a:rPr lang="en-US" smtClean="0">
                <a:ea typeface="ＭＳ Ｐゴシック" pitchFamily="34" charset="-128"/>
              </a:rPr>
              <a:t>Target sends DRO back to source</a:t>
            </a:r>
          </a:p>
          <a:p>
            <a:pPr eaLnBrk="1" hangingPunct="1"/>
            <a:r>
              <a:rPr lang="en-US" smtClean="0">
                <a:ea typeface="ＭＳ Ｐゴシック" pitchFamily="34" charset="-128"/>
              </a:rPr>
              <a:t>Hop-by-hop state or source route path establishment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Drafts Status</a:t>
            </a: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draft-ietf-roll-p2p-rpl-05 published this week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Editorial changes since -04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Last call?</a:t>
            </a:r>
          </a:p>
          <a:p>
            <a:pPr lvl="1" eaLnBrk="1" hangingPunct="1"/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Implementations &amp; Interop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6019800"/>
          </a:xfrm>
          <a:extLst>
            <a:ext uri="{FAA26D3D-D897-4be2-8F04-BA451C77F1D7}">
              <ma14:placeholderFlag xmlns="" xmlns:ma14="http://schemas.microsoft.com/office/mac/drawingml/2011/main" xmlns:p="http://schemas.openxmlformats.org/presentationml/2006/main" xmlns:r="http://schemas.openxmlformats.org/officeDocument/2006/relationships" xmlns:a="http://schemas.openxmlformats.org/drawingml/2006/main" val="1"/>
            </a:ext>
          </a:extLst>
        </p:spPr>
        <p:txBody>
          <a:bodyPr/>
          <a:lstStyle/>
          <a:p>
            <a:pPr eaLnBrk="1" hangingPunct="1">
              <a:buFont typeface="Arial" charset="0"/>
              <a:buChar char="•"/>
              <a:defRPr/>
            </a:pPr>
            <a:r>
              <a:rPr lang="en-US" sz="2800" dirty="0" smtClean="0">
                <a:ea typeface="+mn-ea"/>
                <a:cs typeface="+mn-cs"/>
              </a:rPr>
              <a:t>INRIA implementation </a:t>
            </a:r>
          </a:p>
          <a:p>
            <a:pPr lvl="1" eaLnBrk="1" hangingPunct="1">
              <a:buFont typeface="Arial" charset="0"/>
              <a:buChar char="–"/>
              <a:defRPr/>
            </a:pPr>
            <a:r>
              <a:rPr lang="en-US" dirty="0" smtClean="0">
                <a:ea typeface="+mn-ea"/>
              </a:rPr>
              <a:t>MSP430, CC2420, 802.15.4</a:t>
            </a:r>
          </a:p>
          <a:p>
            <a:pPr lvl="8">
              <a:defRPr/>
            </a:pPr>
            <a:endParaRPr lang="en-US" sz="900" dirty="0" smtClean="0"/>
          </a:p>
          <a:p>
            <a:pPr lvl="8">
              <a:defRPr/>
            </a:pPr>
            <a:endParaRPr lang="en-US" sz="900" dirty="0" smtClean="0"/>
          </a:p>
          <a:p>
            <a:pPr eaLnBrk="1" hangingPunct="1">
              <a:buFont typeface="Arial" charset="0"/>
              <a:buChar char="•"/>
              <a:defRPr/>
            </a:pPr>
            <a:r>
              <a:rPr lang="en-US" sz="2800" dirty="0" smtClean="0">
                <a:ea typeface="+mn-ea"/>
                <a:cs typeface="+mn-cs"/>
              </a:rPr>
              <a:t>Sigma Designs implementation</a:t>
            </a:r>
          </a:p>
          <a:p>
            <a:pPr lvl="1" eaLnBrk="1" hangingPunct="1">
              <a:buFont typeface="Arial" charset="0"/>
              <a:buChar char="–"/>
              <a:defRPr/>
            </a:pPr>
            <a:r>
              <a:rPr lang="en-US" dirty="0" smtClean="0">
                <a:ea typeface="+mn-ea"/>
              </a:rPr>
              <a:t>ZW0401, ZWAVE </a:t>
            </a:r>
          </a:p>
          <a:p>
            <a:pPr lvl="6">
              <a:defRPr/>
            </a:pPr>
            <a:endParaRPr lang="en-US" sz="900" dirty="0" smtClean="0"/>
          </a:p>
          <a:p>
            <a:pPr lvl="6">
              <a:defRPr/>
            </a:pPr>
            <a:endParaRPr lang="en-US" sz="900" dirty="0" smtClean="0"/>
          </a:p>
          <a:p>
            <a:pPr eaLnBrk="1" hangingPunct="1">
              <a:buFont typeface="Arial" charset="0"/>
              <a:buChar char="•"/>
              <a:defRPr/>
            </a:pPr>
            <a:r>
              <a:rPr lang="en-US" sz="2800" dirty="0" smtClean="0"/>
              <a:t>Other implementations (on ns2 from UWM, LIX)</a:t>
            </a:r>
          </a:p>
          <a:p>
            <a:pPr lvl="8">
              <a:defRPr/>
            </a:pPr>
            <a:endParaRPr lang="en-US" sz="900" dirty="0" smtClean="0"/>
          </a:p>
          <a:p>
            <a:pPr lvl="8">
              <a:defRPr/>
            </a:pPr>
            <a:endParaRPr lang="en-US" sz="900" dirty="0"/>
          </a:p>
          <a:p>
            <a:pPr eaLnBrk="1" hangingPunct="1">
              <a:buFont typeface="Arial" charset="0"/>
              <a:buChar char="•"/>
              <a:defRPr/>
            </a:pPr>
            <a:r>
              <a:rPr lang="en-US" sz="2800" dirty="0" err="1" smtClean="0">
                <a:ea typeface="+mn-ea"/>
                <a:cs typeface="+mn-cs"/>
              </a:rPr>
              <a:t>Interop</a:t>
            </a:r>
            <a:r>
              <a:rPr lang="en-US" sz="2800" dirty="0" smtClean="0">
                <a:ea typeface="+mn-ea"/>
                <a:cs typeface="+mn-cs"/>
              </a:rPr>
              <a:t> happening this week between                     INRIA and Sigma Designs implementations</a:t>
            </a:r>
          </a:p>
          <a:p>
            <a:pPr eaLnBrk="1" hangingPunct="1">
              <a:buFont typeface="Arial" charset="0"/>
              <a:buChar char="•"/>
              <a:defRPr/>
            </a:pPr>
            <a:endParaRPr lang="en-US" sz="2800" dirty="0" smtClean="0">
              <a:ea typeface="+mn-ea"/>
              <a:cs typeface="+mn-cs"/>
            </a:endParaRPr>
          </a:p>
          <a:p>
            <a:pPr eaLnBrk="1" hangingPunct="1">
              <a:buFont typeface="Arial" charset="0"/>
              <a:buChar char="•"/>
              <a:defRPr/>
            </a:pPr>
            <a:endParaRPr lang="en-US" dirty="0">
              <a:ea typeface="+mn-ea"/>
              <a:cs typeface="+mn-cs"/>
            </a:endParaRPr>
          </a:p>
          <a:p>
            <a:pPr lvl="1" eaLnBrk="1" hangingPunct="1">
              <a:buFont typeface="Arial" charset="0"/>
              <a:buChar char="–"/>
              <a:defRPr/>
            </a:pPr>
            <a:endParaRPr lang="en-US" dirty="0" smtClean="0">
              <a:ea typeface="+mn-e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Deployment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Char char="•"/>
              <a:defRPr/>
            </a:pPr>
            <a:r>
              <a:rPr lang="en-US" dirty="0" err="1" smtClean="0">
                <a:ea typeface="+mn-ea"/>
                <a:cs typeface="+mn-cs"/>
              </a:rPr>
              <a:t>Senslab</a:t>
            </a:r>
            <a:r>
              <a:rPr lang="en-US" dirty="0" smtClean="0">
                <a:ea typeface="+mn-ea"/>
                <a:cs typeface="+mn-cs"/>
              </a:rPr>
              <a:t> Lille </a:t>
            </a:r>
            <a:r>
              <a:rPr lang="en-US" dirty="0" err="1" smtClean="0">
                <a:ea typeface="+mn-ea"/>
                <a:cs typeface="+mn-cs"/>
              </a:rPr>
              <a:t>testbed</a:t>
            </a:r>
            <a:endParaRPr lang="en-US" dirty="0" smtClean="0">
              <a:ea typeface="+mn-ea"/>
              <a:cs typeface="+mn-cs"/>
            </a:endParaRPr>
          </a:p>
          <a:p>
            <a:pPr lvl="1" eaLnBrk="1" hangingPunct="1">
              <a:buFont typeface="Arial" charset="0"/>
              <a:buChar char="–"/>
              <a:defRPr/>
            </a:pPr>
            <a:r>
              <a:rPr lang="en-US" dirty="0" smtClean="0">
                <a:ea typeface="+mn-ea"/>
              </a:rPr>
              <a:t>256 nodes</a:t>
            </a:r>
          </a:p>
          <a:p>
            <a:pPr lvl="1" eaLnBrk="1" hangingPunct="1">
              <a:buFont typeface="Arial" charset="0"/>
              <a:buChar char="–"/>
              <a:defRPr/>
            </a:pPr>
            <a:r>
              <a:rPr lang="en-US" dirty="0">
                <a:ea typeface="+mn-ea"/>
              </a:rPr>
              <a:t>2.4 GHz </a:t>
            </a:r>
            <a:r>
              <a:rPr lang="en-US" dirty="0" smtClean="0">
                <a:ea typeface="+mn-ea"/>
              </a:rPr>
              <a:t>IEEE </a:t>
            </a:r>
            <a:r>
              <a:rPr lang="en-US" dirty="0">
                <a:ea typeface="+mn-ea"/>
              </a:rPr>
              <a:t>802.15.4</a:t>
            </a:r>
            <a:endParaRPr lang="en-US" dirty="0" smtClean="0">
              <a:ea typeface="+mn-ea"/>
            </a:endParaRPr>
          </a:p>
          <a:p>
            <a:pPr eaLnBrk="1" hangingPunct="1">
              <a:buFont typeface="Arial" charset="0"/>
              <a:buChar char="•"/>
              <a:defRPr/>
            </a:pPr>
            <a:endParaRPr lang="en-US" dirty="0" smtClean="0">
              <a:ea typeface="+mn-ea"/>
              <a:cs typeface="+mn-cs"/>
            </a:endParaRPr>
          </a:p>
          <a:p>
            <a:pPr marL="457200" lvl="1" indent="0" eaLnBrk="1" hangingPunct="1">
              <a:buFont typeface="Arial" charset="0"/>
              <a:buNone/>
              <a:defRPr/>
            </a:pPr>
            <a:endParaRPr lang="en-US" dirty="0" smtClean="0">
              <a:ea typeface="+mn-ea"/>
            </a:endParaRPr>
          </a:p>
          <a:p>
            <a:pPr eaLnBrk="1" hangingPunct="1">
              <a:buFont typeface="Arial" charset="0"/>
              <a:buChar char="•"/>
              <a:defRPr/>
            </a:pPr>
            <a:endParaRPr lang="en-US" dirty="0">
              <a:ea typeface="+mn-ea"/>
              <a:cs typeface="+mn-cs"/>
            </a:endParaRPr>
          </a:p>
          <a:p>
            <a:pPr lvl="1" eaLnBrk="1" hangingPunct="1">
              <a:buFont typeface="Arial" charset="0"/>
              <a:buChar char="–"/>
              <a:defRPr/>
            </a:pPr>
            <a:endParaRPr lang="en-US" dirty="0" smtClean="0">
              <a:ea typeface="+mn-ea"/>
            </a:endParaRPr>
          </a:p>
        </p:txBody>
      </p:sp>
      <p:pic>
        <p:nvPicPr>
          <p:cNvPr id="20483" name="Image 1" descr="senslab-lille-smal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905000"/>
            <a:ext cx="36576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Experiments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5562600"/>
            <a:ext cx="3962400" cy="1143000"/>
          </a:xfrm>
        </p:spPr>
        <p:txBody>
          <a:bodyPr/>
          <a:lstStyle/>
          <a:p>
            <a:pPr marL="457200" lvl="1" indent="0" eaLnBrk="1" hangingPunct="1">
              <a:buFont typeface="Arial" charset="0"/>
              <a:buNone/>
              <a:defRPr/>
            </a:pPr>
            <a:r>
              <a:rPr lang="en-US" dirty="0" smtClean="0">
                <a:ea typeface="+mn-ea"/>
              </a:rPr>
              <a:t>Significant path length reduction</a:t>
            </a:r>
          </a:p>
          <a:p>
            <a:pPr eaLnBrk="1" hangingPunct="1">
              <a:buFont typeface="Arial" charset="0"/>
              <a:buChar char="•"/>
              <a:defRPr/>
            </a:pPr>
            <a:endParaRPr lang="en-US" dirty="0" smtClean="0">
              <a:ea typeface="+mn-ea"/>
              <a:cs typeface="+mn-cs"/>
            </a:endParaRPr>
          </a:p>
          <a:p>
            <a:pPr marL="457200" lvl="1" indent="0" eaLnBrk="1" hangingPunct="1">
              <a:buFont typeface="Arial" charset="0"/>
              <a:buNone/>
              <a:defRPr/>
            </a:pPr>
            <a:endParaRPr lang="en-US" dirty="0" smtClean="0">
              <a:ea typeface="+mn-ea"/>
            </a:endParaRPr>
          </a:p>
          <a:p>
            <a:pPr eaLnBrk="1" hangingPunct="1">
              <a:buFont typeface="Arial" charset="0"/>
              <a:buChar char="•"/>
              <a:defRPr/>
            </a:pPr>
            <a:endParaRPr lang="en-US" dirty="0">
              <a:ea typeface="+mn-ea"/>
              <a:cs typeface="+mn-cs"/>
            </a:endParaRPr>
          </a:p>
          <a:p>
            <a:pPr lvl="1" eaLnBrk="1" hangingPunct="1">
              <a:buFont typeface="Arial" charset="0"/>
              <a:buChar char="–"/>
              <a:defRPr/>
            </a:pPr>
            <a:endParaRPr lang="en-US" dirty="0" smtClean="0">
              <a:ea typeface="+mn-ea"/>
            </a:endParaRPr>
          </a:p>
        </p:txBody>
      </p:sp>
      <p:pic>
        <p:nvPicPr>
          <p:cNvPr id="21507" name="Image 4" descr="plot-route_length-6-9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76200" y="1981200"/>
            <a:ext cx="48768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4800600" y="5562600"/>
            <a:ext cx="396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xmlns:p="http://schemas.openxmlformats.org/presentationml/2006/main" xmlns:r="http://schemas.openxmlformats.org/officeDocument/2006/relationships" xmlns:a="http://schemas.openxmlformats.org/drawingml/2006/main" val="1"/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 eaLnBrk="1" hangingPunct="1">
              <a:buFont typeface="Arial" charset="0"/>
              <a:buNone/>
              <a:defRPr/>
            </a:pPr>
            <a:r>
              <a:rPr lang="en-US" dirty="0" smtClean="0">
                <a:ea typeface="+mn-ea"/>
              </a:rPr>
              <a:t>Significant traffic reduction near root</a:t>
            </a:r>
          </a:p>
          <a:p>
            <a:pPr eaLnBrk="1" hangingPunct="1">
              <a:defRPr/>
            </a:pPr>
            <a:endParaRPr lang="en-US" dirty="0" smtClean="0">
              <a:ea typeface="+mn-ea"/>
              <a:cs typeface="+mn-cs"/>
            </a:endParaRPr>
          </a:p>
          <a:p>
            <a:pPr marL="457200" lvl="1" indent="0" eaLnBrk="1" hangingPunct="1">
              <a:buFont typeface="Arial" charset="0"/>
              <a:buNone/>
              <a:defRPr/>
            </a:pPr>
            <a:endParaRPr lang="en-US" dirty="0" smtClean="0">
              <a:ea typeface="+mn-ea"/>
            </a:endParaRPr>
          </a:p>
          <a:p>
            <a:pPr eaLnBrk="1" hangingPunct="1">
              <a:defRPr/>
            </a:pPr>
            <a:endParaRPr lang="en-US" dirty="0" smtClean="0">
              <a:ea typeface="+mn-ea"/>
              <a:cs typeface="+mn-cs"/>
            </a:endParaRPr>
          </a:p>
          <a:p>
            <a:pPr lvl="1" eaLnBrk="1" hangingPunct="1">
              <a:defRPr/>
            </a:pPr>
            <a:endParaRPr lang="en-US" dirty="0" smtClean="0">
              <a:ea typeface="+mn-ea"/>
            </a:endParaRPr>
          </a:p>
        </p:txBody>
      </p:sp>
      <p:pic>
        <p:nvPicPr>
          <p:cNvPr id="21509" name="Image 3" descr="traverse-root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18000" y="1905000"/>
            <a:ext cx="4978400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Measurement of P2P Route in LLNs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667000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en-US" dirty="0" smtClean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en-US" dirty="0">
                <a:ea typeface="+mn-ea"/>
                <a:cs typeface="+mn-cs"/>
              </a:rPr>
              <a:t>draft-ietf-roll-p2p-</a:t>
            </a:r>
            <a:r>
              <a:rPr lang="en-US" dirty="0" smtClean="0">
                <a:ea typeface="+mn-ea"/>
                <a:cs typeface="+mn-cs"/>
              </a:rPr>
              <a:t>measurement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US" dirty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M </a:t>
            </a:r>
            <a:r>
              <a:rPr lang="en-US" dirty="0" err="1" smtClean="0">
                <a:ea typeface="+mn-ea"/>
                <a:cs typeface="+mn-cs"/>
              </a:rPr>
              <a:t>Goyal</a:t>
            </a:r>
            <a:r>
              <a:rPr lang="en-US" dirty="0" smtClean="0">
                <a:ea typeface="+mn-ea"/>
                <a:cs typeface="+mn-cs"/>
              </a:rPr>
              <a:t>, E Baccelli, A. Brandt,              J. </a:t>
            </a:r>
            <a:r>
              <a:rPr lang="en-US" dirty="0" err="1" smtClean="0">
                <a:ea typeface="+mn-ea"/>
                <a:cs typeface="+mn-cs"/>
              </a:rPr>
              <a:t>Martocci</a:t>
            </a:r>
            <a:endParaRPr lang="en-US" dirty="0" smtClean="0"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Functional Overview</a:t>
            </a:r>
          </a:p>
        </p:txBody>
      </p:sp>
      <p:sp>
        <p:nvSpPr>
          <p:cNvPr id="2457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Measure quality of existing path</a:t>
            </a:r>
          </a:p>
          <a:p>
            <a:pPr eaLnBrk="1" hangingPunct="1"/>
            <a:r>
              <a:rPr lang="en-US" dirty="0" smtClean="0">
                <a:ea typeface="ＭＳ Ｐゴシック" pitchFamily="34" charset="-128"/>
              </a:rPr>
              <a:t>Decide to initiate discover of better path</a:t>
            </a:r>
          </a:p>
          <a:p>
            <a:pPr eaLnBrk="1" hangingPunct="1"/>
            <a:endParaRPr lang="en-US" dirty="0" smtClean="0">
              <a:ea typeface="ＭＳ Ｐゴシック" pitchFamily="34" charset="-128"/>
            </a:endParaRPr>
          </a:p>
          <a:p>
            <a:pPr eaLnBrk="1" hangingPunct="1"/>
            <a:r>
              <a:rPr lang="en-US" dirty="0" smtClean="0">
                <a:ea typeface="ＭＳ Ｐゴシック" pitchFamily="34" charset="-128"/>
              </a:rPr>
              <a:t>Origin sends measurement request along path</a:t>
            </a:r>
          </a:p>
          <a:p>
            <a:pPr eaLnBrk="1" hangingPunct="1"/>
            <a:r>
              <a:rPr lang="en-US" dirty="0" smtClean="0">
                <a:ea typeface="ＭＳ Ｐゴシック" pitchFamily="34" charset="-128"/>
              </a:rPr>
              <a:t>Request accumulates info along path</a:t>
            </a:r>
          </a:p>
          <a:p>
            <a:pPr eaLnBrk="1" hangingPunct="1"/>
            <a:r>
              <a:rPr lang="en-US" dirty="0" smtClean="0">
                <a:ea typeface="ＭＳ Ｐゴシック" pitchFamily="34" charset="-128"/>
              </a:rPr>
              <a:t>Target unicasts back accumulated info</a:t>
            </a:r>
          </a:p>
          <a:p>
            <a:pPr eaLnBrk="1" hangingPunct="1"/>
            <a:r>
              <a:rPr lang="en-US" dirty="0" smtClean="0">
                <a:ea typeface="ＭＳ Ｐゴシック" pitchFamily="34" charset="-128"/>
              </a:rPr>
              <a:t>Not requirement (informative ref. in P2P)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6676</TotalTime>
  <Words>303</Words>
  <Application>Microsoft Macintosh PowerPoint</Application>
  <PresentationFormat>On-screen Show (4:3)</PresentationFormat>
  <Paragraphs>83</Paragraphs>
  <Slides>10</Slides>
  <Notes>2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Reactive Discovery of Point-to-Point Routes in Low Power and Lossy Networks</vt:lpstr>
      <vt:lpstr>Goal</vt:lpstr>
      <vt:lpstr>Functional Overview</vt:lpstr>
      <vt:lpstr>Drafts Status</vt:lpstr>
      <vt:lpstr>Implementations &amp; Interop</vt:lpstr>
      <vt:lpstr>Deployment</vt:lpstr>
      <vt:lpstr>Experiments</vt:lpstr>
      <vt:lpstr>Measurement of P2P Route in LLNs</vt:lpstr>
      <vt:lpstr>Functional Overview</vt:lpstr>
      <vt:lpstr>Draft Status &amp; Implementation</vt:lpstr>
    </vt:vector>
  </TitlesOfParts>
  <Company>Johnson Controls,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cbashiy</dc:creator>
  <cp:lastModifiedBy>David Culler</cp:lastModifiedBy>
  <cp:revision>311</cp:revision>
  <dcterms:created xsi:type="dcterms:W3CDTF">2011-11-14T00:53:09Z</dcterms:created>
  <dcterms:modified xsi:type="dcterms:W3CDTF">2011-11-14T00:54:10Z</dcterms:modified>
</cp:coreProperties>
</file>