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6" r:id="rId2"/>
    <p:sldId id="257" r:id="rId3"/>
    <p:sldId id="261" r:id="rId4"/>
    <p:sldId id="267" r:id="rId5"/>
    <p:sldId id="262" r:id="rId6"/>
    <p:sldId id="268" r:id="rId7"/>
    <p:sldId id="263" r:id="rId8"/>
    <p:sldId id="264" r:id="rId9"/>
    <p:sldId id="260" r:id="rId10"/>
    <p:sldId id="259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9" d="100"/>
          <a:sy n="99" d="100"/>
        </p:scale>
        <p:origin x="-485" y="58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780DC9-3EA0-49DC-9C1B-C752E968C90B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ED6489-963F-4720-8C5C-184F067E24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04571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4FDFDD-5C3B-4015-9FA2-2E7C49A5B536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EB0CD-C699-42C1-B49A-67A5C414CC4B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C799-C6A3-4EF7-ADD4-DAEE454592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EB0CD-C699-42C1-B49A-67A5C414CC4B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C799-C6A3-4EF7-ADD4-DAEE454592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EB0CD-C699-42C1-B49A-67A5C414CC4B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C799-C6A3-4EF7-ADD4-DAEE454592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EB0CD-C699-42C1-B49A-67A5C414CC4B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C799-C6A3-4EF7-ADD4-DAEE454592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EB0CD-C699-42C1-B49A-67A5C414CC4B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C799-C6A3-4EF7-ADD4-DAEE454592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EB0CD-C699-42C1-B49A-67A5C414CC4B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C799-C6A3-4EF7-ADD4-DAEE454592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EB0CD-C699-42C1-B49A-67A5C414CC4B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C799-C6A3-4EF7-ADD4-DAEE454592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EB0CD-C699-42C1-B49A-67A5C414CC4B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C799-C6A3-4EF7-ADD4-DAEE454592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EB0CD-C699-42C1-B49A-67A5C414CC4B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C799-C6A3-4EF7-ADD4-DAEE454592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EB0CD-C699-42C1-B49A-67A5C414CC4B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C799-C6A3-4EF7-ADD4-DAEE454592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EB0CD-C699-42C1-B49A-67A5C414CC4B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C799-C6A3-4EF7-ADD4-DAEE454592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7EB0CD-C699-42C1-B49A-67A5C414CC4B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D4C799-C6A3-4EF7-ADD4-DAEE454592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sa.org/" TargetMode="External"/><Relationship Id="rId2" Type="http://schemas.openxmlformats.org/officeDocument/2006/relationships/hyperlink" Target="http://iec.ch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>
                <a:latin typeface="Arial" charset="0"/>
              </a:rPr>
              <a:t>Slide #</a:t>
            </a:r>
            <a:fld id="{1A4B43D8-7B49-4493-B51D-0C1CF12909F3}" type="slidenum">
              <a:rPr lang="en-US" smtClean="0">
                <a:latin typeface="Arial" charset="0"/>
              </a:rPr>
              <a:pPr/>
              <a:t>1</a:t>
            </a:fld>
            <a:endParaRPr lang="en-US" dirty="0" smtClean="0">
              <a:latin typeface="Arial" charset="0"/>
            </a:endParaRPr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581400" cy="365125"/>
          </a:xfrm>
          <a:noFill/>
        </p:spPr>
        <p:txBody>
          <a:bodyPr/>
          <a:lstStyle/>
          <a:p>
            <a:r>
              <a:rPr lang="en-US" dirty="0" smtClean="0">
                <a:latin typeface="Arial" charset="0"/>
              </a:rPr>
              <a:t>IETF 82 – ROLL WG – November 2012</a:t>
            </a:r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666750"/>
            <a:ext cx="8534400" cy="29337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ea typeface="ＭＳ Ｐゴシック" pitchFamily="34" charset="-128"/>
              </a:rPr>
              <a:t>RPL Applicability in Industrial Networks</a:t>
            </a:r>
            <a:br>
              <a:rPr lang="en-US" sz="4000" dirty="0" smtClean="0">
                <a:ea typeface="ＭＳ Ｐゴシック" pitchFamily="34" charset="-128"/>
              </a:rPr>
            </a:br>
            <a:r>
              <a:rPr lang="en-US" sz="4000" dirty="0" smtClean="0">
                <a:ea typeface="ＭＳ Ｐゴシック" pitchFamily="34" charset="-128"/>
              </a:rPr>
              <a:t>IETF 82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1351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 dirty="0" smtClean="0">
                <a:latin typeface="Courier New" pitchFamily="49" charset="0"/>
                <a:ea typeface="ＭＳ Ｐゴシック" pitchFamily="34" charset="-128"/>
              </a:rPr>
              <a:t>                        </a:t>
            </a:r>
          </a:p>
          <a:p>
            <a:pPr>
              <a:lnSpc>
                <a:spcPct val="80000"/>
              </a:lnSpc>
            </a:pPr>
            <a:r>
              <a:rPr lang="en-US" sz="1800" dirty="0" smtClean="0"/>
              <a:t>draft-phinney-roll-rpl-industrial-applicability-00</a:t>
            </a:r>
            <a:endParaRPr lang="en-US" sz="1800" dirty="0" smtClean="0">
              <a:latin typeface="Courier New" pitchFamily="49" charset="0"/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ea typeface="ＭＳ Ｐゴシック" pitchFamily="34" charset="-128"/>
              </a:rPr>
              <a:t>Tom Phinney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ea typeface="ＭＳ Ｐゴシック" pitchFamily="34" charset="-128"/>
              </a:rPr>
              <a:t>Pascal Thubert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ea typeface="ＭＳ Ｐゴシック" pitchFamily="34" charset="-128"/>
              </a:rPr>
              <a:t>Robert Assimiti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Storing versus Non-storing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 for storing mode is imperative in wireless process automation networks </a:t>
            </a:r>
          </a:p>
          <a:p>
            <a:r>
              <a:rPr lang="en-US" dirty="0" smtClean="0"/>
              <a:t>Maintaining state does not cost too much</a:t>
            </a:r>
          </a:p>
          <a:p>
            <a:pPr lvl="1"/>
            <a:r>
              <a:rPr lang="en-US" dirty="0" smtClean="0"/>
              <a:t>Typically &lt;100 nodes per backbone router</a:t>
            </a:r>
          </a:p>
          <a:p>
            <a:pPr lvl="1"/>
            <a:r>
              <a:rPr lang="en-US" dirty="0" smtClean="0"/>
              <a:t>Shallow multi-hop networks</a:t>
            </a:r>
          </a:p>
          <a:p>
            <a:pPr lvl="1"/>
            <a:r>
              <a:rPr lang="en-US" dirty="0" smtClean="0"/>
              <a:t>Lots of devices with low rank (networks are planned and deployed that way)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  <a:noFill/>
        </p:spPr>
        <p:txBody>
          <a:bodyPr/>
          <a:lstStyle/>
          <a:p>
            <a:r>
              <a:rPr lang="en-US" dirty="0" smtClean="0">
                <a:latin typeface="Arial" charset="0"/>
              </a:rPr>
              <a:t>Slide #</a:t>
            </a:r>
            <a:fld id="{1A4B43D8-7B49-4493-B51D-0C1CF12909F3}" type="slidenum">
              <a:rPr lang="en-US" smtClean="0">
                <a:latin typeface="Arial" charset="0"/>
              </a:rPr>
              <a:pPr/>
              <a:t>10</a:t>
            </a:fld>
            <a:endParaRPr lang="en-US" dirty="0" smtClean="0">
              <a:latin typeface="Arial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581400" cy="365125"/>
          </a:xfrm>
          <a:noFill/>
        </p:spPr>
        <p:txBody>
          <a:bodyPr/>
          <a:lstStyle/>
          <a:p>
            <a:r>
              <a:rPr lang="en-US" dirty="0" smtClean="0">
                <a:latin typeface="Arial" charset="0"/>
              </a:rPr>
              <a:t>IETF 82 – ROLL WG – November 2012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for Thought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How well does RPL interact with a centralized and deterministic paradigm?</a:t>
            </a:r>
          </a:p>
          <a:p>
            <a:r>
              <a:rPr lang="en-US" dirty="0" smtClean="0"/>
              <a:t>Clock synch packets (currently link layer advertisements) need to be synched with DIO transmissions</a:t>
            </a:r>
          </a:p>
          <a:p>
            <a:r>
              <a:rPr lang="en-US" dirty="0" smtClean="0"/>
              <a:t>Trickle timer considerations</a:t>
            </a:r>
          </a:p>
          <a:p>
            <a:r>
              <a:rPr lang="en-US" dirty="0" smtClean="0"/>
              <a:t>DODAG repair</a:t>
            </a:r>
          </a:p>
          <a:p>
            <a:pPr lvl="1"/>
            <a:r>
              <a:rPr lang="en-US" dirty="0" smtClean="0"/>
              <a:t>Global repair – increasing the DODAG version must be subject to explicit consent from plant administrator since it could potentially result in </a:t>
            </a:r>
            <a:r>
              <a:rPr lang="en-US" smtClean="0"/>
              <a:t>plant </a:t>
            </a:r>
            <a:r>
              <a:rPr lang="en-US" smtClean="0"/>
              <a:t>shutdown</a:t>
            </a:r>
            <a:endParaRPr lang="en-US" dirty="0" smtClean="0"/>
          </a:p>
          <a:p>
            <a:pPr lvl="1"/>
            <a:r>
              <a:rPr lang="en-US" dirty="0" smtClean="0"/>
              <a:t>Local repair actions need to be communicated and approved by PCE (system manager)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  <a:noFill/>
        </p:spPr>
        <p:txBody>
          <a:bodyPr/>
          <a:lstStyle/>
          <a:p>
            <a:r>
              <a:rPr lang="en-US" dirty="0" smtClean="0">
                <a:latin typeface="Arial" charset="0"/>
              </a:rPr>
              <a:t>Slide #</a:t>
            </a:r>
            <a:fld id="{1A4B43D8-7B49-4493-B51D-0C1CF12909F3}" type="slidenum">
              <a:rPr lang="en-US" smtClean="0">
                <a:latin typeface="Arial" charset="0"/>
              </a:rPr>
              <a:pPr/>
              <a:t>11</a:t>
            </a:fld>
            <a:endParaRPr lang="en-US" dirty="0" smtClean="0">
              <a:latin typeface="Arial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581400" cy="365125"/>
          </a:xfrm>
          <a:noFill/>
        </p:spPr>
        <p:txBody>
          <a:bodyPr/>
          <a:lstStyle/>
          <a:p>
            <a:r>
              <a:rPr lang="en-US" dirty="0" smtClean="0">
                <a:latin typeface="Arial" charset="0"/>
              </a:rPr>
              <a:t>IETF 82 – ROLL WG – November 2012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Culprits and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a typeface="ＭＳ Ｐゴシック" pitchFamily="34" charset="-128"/>
              </a:rPr>
              <a:t>Tom Phinney, editor</a:t>
            </a:r>
          </a:p>
          <a:p>
            <a:pPr lvl="1"/>
            <a:r>
              <a:rPr lang="en-US" dirty="0" smtClean="0">
                <a:ea typeface="ＭＳ Ｐゴシック" pitchFamily="34" charset="-128"/>
              </a:rPr>
              <a:t>US Technical Advisor for </a:t>
            </a:r>
            <a:r>
              <a:rPr lang="en-US" i="1" dirty="0" smtClean="0">
                <a:ea typeface="ＭＳ Ｐゴシック" pitchFamily="34" charset="-128"/>
              </a:rPr>
              <a:t>IEC</a:t>
            </a:r>
            <a:r>
              <a:rPr lang="en-US" dirty="0" smtClean="0">
                <a:ea typeface="ＭＳ Ｐゴシック" pitchFamily="34" charset="-128"/>
              </a:rPr>
              <a:t>/SC 65C (</a:t>
            </a:r>
            <a:r>
              <a:rPr lang="en-US" dirty="0" smtClean="0">
                <a:ea typeface="ＭＳ Ｐゴシック" pitchFamily="34" charset="-128"/>
                <a:hlinkClick r:id="rId2"/>
              </a:rPr>
              <a:t>http://iec.ch</a:t>
            </a:r>
            <a:r>
              <a:rPr lang="en-US" dirty="0" smtClean="0">
                <a:ea typeface="ＭＳ Ｐゴシック" pitchFamily="34" charset="-128"/>
              </a:rPr>
              <a:t>) </a:t>
            </a:r>
          </a:p>
          <a:p>
            <a:pPr lvl="1"/>
            <a:r>
              <a:rPr lang="en-US" dirty="0" smtClean="0">
                <a:ea typeface="ＭＳ Ｐゴシック" pitchFamily="34" charset="-128"/>
              </a:rPr>
              <a:t>Chair, </a:t>
            </a:r>
            <a:r>
              <a:rPr lang="en-US" i="1" dirty="0" smtClean="0">
                <a:ea typeface="ＭＳ Ｐゴシック" pitchFamily="34" charset="-128"/>
              </a:rPr>
              <a:t>IEC</a:t>
            </a:r>
            <a:r>
              <a:rPr lang="en-US" dirty="0" smtClean="0">
                <a:ea typeface="ＭＳ Ｐゴシック" pitchFamily="34" charset="-128"/>
              </a:rPr>
              <a:t>/SC 65C/WG 1 and </a:t>
            </a:r>
            <a:r>
              <a:rPr lang="en-US" i="1" dirty="0" smtClean="0">
                <a:ea typeface="ＭＳ Ｐゴシック" pitchFamily="34" charset="-128"/>
              </a:rPr>
              <a:t>IEC</a:t>
            </a:r>
            <a:r>
              <a:rPr lang="en-US" dirty="0" smtClean="0">
                <a:ea typeface="ＭＳ Ｐゴシック" pitchFamily="34" charset="-128"/>
              </a:rPr>
              <a:t>/SC 65C/MT</a:t>
            </a:r>
          </a:p>
          <a:p>
            <a:r>
              <a:rPr lang="en-US" dirty="0" smtClean="0">
                <a:ea typeface="ＭＳ Ｐゴシック" pitchFamily="34" charset="-128"/>
              </a:rPr>
              <a:t>Robert Assimiti, co-author</a:t>
            </a:r>
          </a:p>
          <a:p>
            <a:pPr lvl="1"/>
            <a:r>
              <a:rPr lang="en-US" dirty="0" smtClean="0">
                <a:ea typeface="ＭＳ Ｐゴシック" pitchFamily="34" charset="-128"/>
              </a:rPr>
              <a:t>ISA100.11a co-editor (</a:t>
            </a:r>
            <a:r>
              <a:rPr lang="en-US" dirty="0" smtClean="0">
                <a:ea typeface="ＭＳ Ｐゴシック" pitchFamily="34" charset="-128"/>
                <a:hlinkClick r:id="rId3"/>
              </a:rPr>
              <a:t>http://isa.org</a:t>
            </a:r>
            <a:r>
              <a:rPr lang="en-US" dirty="0" smtClean="0">
                <a:ea typeface="ＭＳ Ｐゴシック" pitchFamily="34" charset="-128"/>
              </a:rPr>
              <a:t>) </a:t>
            </a:r>
          </a:p>
          <a:p>
            <a:r>
              <a:rPr lang="en-US" dirty="0" smtClean="0">
                <a:ea typeface="ＭＳ Ｐゴシック" pitchFamily="34" charset="-128"/>
              </a:rPr>
              <a:t>Pascal Thubert, co-author</a:t>
            </a:r>
          </a:p>
          <a:p>
            <a:pPr lvl="1"/>
            <a:r>
              <a:rPr lang="en-US" dirty="0" smtClean="0">
                <a:ea typeface="ＭＳ Ｐゴシック" pitchFamily="34" charset="-128"/>
              </a:rPr>
              <a:t>ISA100.11a co-editor</a:t>
            </a:r>
          </a:p>
          <a:p>
            <a:pPr lvl="1"/>
            <a:r>
              <a:rPr lang="en-US" dirty="0" smtClean="0">
                <a:ea typeface="ＭＳ Ｐゴシック" pitchFamily="34" charset="-128"/>
              </a:rPr>
              <a:t>ROLL/RPL co-editor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  <a:noFill/>
        </p:spPr>
        <p:txBody>
          <a:bodyPr/>
          <a:lstStyle/>
          <a:p>
            <a:r>
              <a:rPr lang="en-US" dirty="0" smtClean="0">
                <a:latin typeface="Arial" charset="0"/>
              </a:rPr>
              <a:t>Slide #</a:t>
            </a:r>
            <a:fld id="{1A4B43D8-7B49-4493-B51D-0C1CF12909F3}" type="slidenum">
              <a:rPr lang="en-US" smtClean="0">
                <a:latin typeface="Arial" charset="0"/>
              </a:rPr>
              <a:pPr/>
              <a:t>2</a:t>
            </a:fld>
            <a:endParaRPr lang="en-US" dirty="0" smtClean="0">
              <a:latin typeface="Arial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581400" cy="365125"/>
          </a:xfrm>
          <a:noFill/>
        </p:spPr>
        <p:txBody>
          <a:bodyPr/>
          <a:lstStyle/>
          <a:p>
            <a:r>
              <a:rPr lang="en-US" dirty="0" smtClean="0">
                <a:latin typeface="Arial" charset="0"/>
              </a:rPr>
              <a:t>IETF 82 – ROLL WG – November 2012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Process Automation Requirements Primer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/>
            <a:r>
              <a:rPr lang="en-US" dirty="0" smtClean="0"/>
              <a:t>  Typically utilize deterministic and centralized networks</a:t>
            </a:r>
          </a:p>
          <a:p>
            <a:pPr marL="0" indent="0"/>
            <a:r>
              <a:rPr lang="en-US" dirty="0" smtClean="0"/>
              <a:t>  Scalability:</a:t>
            </a:r>
          </a:p>
          <a:p>
            <a:pPr marL="400050" lvl="1" indent="0"/>
            <a:r>
              <a:rPr lang="en-US" dirty="0" smtClean="0"/>
              <a:t>Hundreds per network</a:t>
            </a:r>
          </a:p>
          <a:p>
            <a:pPr marL="400050" lvl="1" indent="0"/>
            <a:r>
              <a:rPr lang="en-US" dirty="0" smtClean="0"/>
              <a:t>Tens per backbone router</a:t>
            </a:r>
          </a:p>
          <a:p>
            <a:pPr marL="0" indent="0"/>
            <a:r>
              <a:rPr lang="en-US" dirty="0" smtClean="0"/>
              <a:t>  Extremely high reliability -&gt; dire consequences associated with communication failure</a:t>
            </a:r>
          </a:p>
          <a:p>
            <a:pPr marL="0" indent="0"/>
            <a:r>
              <a:rPr lang="en-US" dirty="0" smtClean="0"/>
              <a:t>  Path diversity a must </a:t>
            </a:r>
          </a:p>
          <a:p>
            <a:pPr marL="0" indent="0"/>
            <a:r>
              <a:rPr lang="en-US" dirty="0" smtClean="0"/>
              <a:t>  Typically tightly time synchronized (within </a:t>
            </a:r>
            <a:r>
              <a:rPr lang="en-US" dirty="0" err="1" smtClean="0"/>
              <a:t>uSeconds</a:t>
            </a:r>
            <a:r>
              <a:rPr lang="en-US" dirty="0" smtClean="0"/>
              <a:t>)</a:t>
            </a:r>
          </a:p>
          <a:p>
            <a:pPr marL="0" indent="0"/>
            <a:r>
              <a:rPr lang="en-US" dirty="0" smtClean="0"/>
              <a:t>“Shallow” wireless networks – typically up to 3 hops  </a:t>
            </a:r>
          </a:p>
          <a:p>
            <a:pPr marL="0" indent="0"/>
            <a:r>
              <a:rPr lang="en-US" dirty="0" smtClean="0"/>
              <a:t>  Must meet latency bounds: sub-second </a:t>
            </a:r>
          </a:p>
          <a:p>
            <a:pPr marL="0" indent="0"/>
            <a:r>
              <a:rPr lang="en-US" dirty="0"/>
              <a:t> </a:t>
            </a:r>
            <a:r>
              <a:rPr lang="en-US" dirty="0" smtClean="0"/>
              <a:t>Relies heavily on publication/subscription (push) model for periodic data collection: as frequent as every 100 ms</a:t>
            </a:r>
          </a:p>
          <a:p>
            <a:pPr marL="0" indent="0"/>
            <a:r>
              <a:rPr lang="en-US" dirty="0" smtClean="0"/>
              <a:t>  Need to support for P2P control loops</a:t>
            </a:r>
          </a:p>
          <a:p>
            <a:pPr marL="0" indent="0"/>
            <a:r>
              <a:rPr lang="en-US" dirty="0" smtClean="0"/>
              <a:t>  Long battery life: 5 -10 years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  <a:noFill/>
        </p:spPr>
        <p:txBody>
          <a:bodyPr/>
          <a:lstStyle/>
          <a:p>
            <a:r>
              <a:rPr lang="en-US" dirty="0" smtClean="0">
                <a:latin typeface="Arial" charset="0"/>
              </a:rPr>
              <a:t>Slide #</a:t>
            </a:r>
            <a:fld id="{1A4B43D8-7B49-4493-B51D-0C1CF12909F3}" type="slidenum">
              <a:rPr lang="en-US" smtClean="0">
                <a:latin typeface="Arial" charset="0"/>
              </a:rPr>
              <a:pPr/>
              <a:t>3</a:t>
            </a:fld>
            <a:endParaRPr lang="en-US" dirty="0" smtClean="0">
              <a:latin typeface="Arial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581400" cy="365125"/>
          </a:xfrm>
          <a:noFill/>
        </p:spPr>
        <p:txBody>
          <a:bodyPr/>
          <a:lstStyle/>
          <a:p>
            <a:r>
              <a:rPr lang="en-US" dirty="0" smtClean="0">
                <a:latin typeface="Arial" charset="0"/>
              </a:rPr>
              <a:t>IETF 82 – ROLL WG – November 2012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Wireless Industrial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672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Communication reliability requirements implicitly mandate path diversity for MP2P, P2MP and P2P traffic flows</a:t>
            </a:r>
          </a:p>
          <a:p>
            <a:r>
              <a:rPr lang="en-US" sz="2400" dirty="0" smtClean="0"/>
              <a:t>Current routing paradigm in ISA100.11a and </a:t>
            </a:r>
            <a:r>
              <a:rPr lang="en-US" sz="2400" dirty="0" err="1" smtClean="0"/>
              <a:t>WiHART</a:t>
            </a:r>
            <a:r>
              <a:rPr lang="en-US" sz="2400" dirty="0" smtClean="0"/>
              <a:t> standards is DODAG based but takes place at the link-layer (mesh-under)</a:t>
            </a:r>
          </a:p>
          <a:p>
            <a:r>
              <a:rPr lang="en-US" sz="2400" dirty="0" smtClean="0"/>
              <a:t>Graphs are computed by a system manager (centralized PCE with high degree of determinism)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143000"/>
            <a:ext cx="4029476" cy="527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  <a:noFill/>
        </p:spPr>
        <p:txBody>
          <a:bodyPr/>
          <a:lstStyle/>
          <a:p>
            <a:r>
              <a:rPr lang="en-US" dirty="0" smtClean="0">
                <a:latin typeface="Arial" charset="0"/>
              </a:rPr>
              <a:t>Slide #</a:t>
            </a:r>
            <a:fld id="{1A4B43D8-7B49-4493-B51D-0C1CF12909F3}" type="slidenum">
              <a:rPr lang="en-US" smtClean="0">
                <a:latin typeface="Arial" charset="0"/>
              </a:rPr>
              <a:pPr/>
              <a:t>4</a:t>
            </a:fld>
            <a:endParaRPr lang="en-US" dirty="0" smtClean="0">
              <a:latin typeface="Arial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581400" cy="365125"/>
          </a:xfrm>
          <a:noFill/>
        </p:spPr>
        <p:txBody>
          <a:bodyPr/>
          <a:lstStyle/>
          <a:p>
            <a:r>
              <a:rPr lang="en-US" dirty="0" smtClean="0">
                <a:latin typeface="Arial" charset="0"/>
              </a:rPr>
              <a:t>IETF 82 – ROLL WG – November 2012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Traffic Classes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  <a:noFill/>
        </p:spPr>
        <p:txBody>
          <a:bodyPr/>
          <a:lstStyle/>
          <a:p>
            <a:r>
              <a:rPr lang="en-US" dirty="0" smtClean="0">
                <a:latin typeface="Arial" charset="0"/>
              </a:rPr>
              <a:t>Slide #</a:t>
            </a:r>
            <a:fld id="{1A4B43D8-7B49-4493-B51D-0C1CF12909F3}" type="slidenum">
              <a:rPr lang="en-US" smtClean="0">
                <a:latin typeface="Arial" charset="0"/>
              </a:rPr>
              <a:pPr/>
              <a:t>5</a:t>
            </a:fld>
            <a:endParaRPr lang="en-US" dirty="0" smtClean="0">
              <a:latin typeface="Arial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581400" cy="365125"/>
          </a:xfrm>
          <a:noFill/>
        </p:spPr>
        <p:txBody>
          <a:bodyPr/>
          <a:lstStyle/>
          <a:p>
            <a:r>
              <a:rPr lang="en-US" dirty="0" smtClean="0">
                <a:latin typeface="Arial" charset="0"/>
              </a:rPr>
              <a:t>IETF 82 – ROLL WG – November 2012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914400" y="1600200"/>
          <a:ext cx="6934201" cy="37338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33550"/>
                <a:gridCol w="433388"/>
                <a:gridCol w="3033713"/>
                <a:gridCol w="1733550"/>
              </a:tblGrid>
              <a:tr h="501992">
                <a:tc>
                  <a:txBody>
                    <a:bodyPr/>
                    <a:lstStyle/>
                    <a:p>
                      <a:r>
                        <a:rPr lang="en-US" dirty="0" smtClean="0"/>
                        <a:t>Safety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Emergency</a:t>
                      </a:r>
                      <a:r>
                        <a:rPr lang="en-US" baseline="0" dirty="0" smtClean="0"/>
                        <a:t> action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Always critical</a:t>
                      </a:r>
                      <a:endParaRPr lang="en-US" dirty="0"/>
                    </a:p>
                  </a:txBody>
                  <a:tcPr/>
                </a:tc>
              </a:tr>
              <a:tr h="646362">
                <a:tc rowSpan="3">
                  <a:txBody>
                    <a:bodyPr/>
                    <a:lstStyle/>
                    <a:p>
                      <a:r>
                        <a:rPr lang="en-US" dirty="0" smtClean="0"/>
                        <a:t>Control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Closed loop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Regulatory</a:t>
                      </a:r>
                      <a:r>
                        <a:rPr lang="en-US" baseline="0" dirty="0" smtClean="0"/>
                        <a:t> control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Often critical</a:t>
                      </a:r>
                      <a:endParaRPr lang="en-US" dirty="0"/>
                    </a:p>
                  </a:txBody>
                  <a:tcPr/>
                </a:tc>
              </a:tr>
              <a:tr h="646362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Closed loop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Supervisory control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Usually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non-critical</a:t>
                      </a:r>
                      <a:endParaRPr lang="en-US" dirty="0"/>
                    </a:p>
                  </a:txBody>
                  <a:tcPr/>
                </a:tc>
              </a:tr>
              <a:tr h="646362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Open loop control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Human</a:t>
                      </a:r>
                      <a:r>
                        <a:rPr lang="en-US" baseline="0" dirty="0" smtClean="0"/>
                        <a:t> 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in the loop</a:t>
                      </a:r>
                      <a:endParaRPr lang="en-US" dirty="0"/>
                    </a:p>
                  </a:txBody>
                  <a:tcPr/>
                </a:tc>
              </a:tr>
              <a:tr h="646362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Monitoring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Alerting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Short-term</a:t>
                      </a:r>
                      <a:r>
                        <a:rPr lang="en-US" baseline="0" dirty="0" smtClean="0"/>
                        <a:t> consequences</a:t>
                      </a:r>
                      <a:endParaRPr lang="en-US" dirty="0"/>
                    </a:p>
                  </a:txBody>
                  <a:tcPr/>
                </a:tc>
              </a:tr>
              <a:tr h="646362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Logging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Downloading/uploading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immediate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consequences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Flows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Publish/subscribe (push) </a:t>
            </a:r>
          </a:p>
          <a:p>
            <a:pPr lvl="1"/>
            <a:r>
              <a:rPr lang="en-US" dirty="0" smtClean="0"/>
              <a:t>One way, periodic communication</a:t>
            </a:r>
          </a:p>
          <a:p>
            <a:pPr lvl="1"/>
            <a:r>
              <a:rPr lang="en-US" dirty="0" smtClean="0"/>
              <a:t>Not acknowledged end-to-end</a:t>
            </a:r>
          </a:p>
          <a:p>
            <a:r>
              <a:rPr lang="en-US" dirty="0" smtClean="0"/>
              <a:t>Source/sink</a:t>
            </a:r>
          </a:p>
          <a:p>
            <a:pPr lvl="1"/>
            <a:r>
              <a:rPr lang="en-US" dirty="0" smtClean="0"/>
              <a:t>Devices in set 1 send messages to devices in set 2 (alerts, alarms, etc)</a:t>
            </a:r>
          </a:p>
          <a:p>
            <a:pPr lvl="1"/>
            <a:r>
              <a:rPr lang="en-US" dirty="0" smtClean="0"/>
              <a:t>Infrequent, intermittent and </a:t>
            </a:r>
            <a:r>
              <a:rPr lang="en-US" dirty="0" err="1" smtClean="0"/>
              <a:t>bursty</a:t>
            </a:r>
            <a:r>
              <a:rPr lang="en-US" dirty="0" smtClean="0"/>
              <a:t> traffic</a:t>
            </a:r>
          </a:p>
          <a:p>
            <a:r>
              <a:rPr lang="en-US" dirty="0" smtClean="0"/>
              <a:t>Peer-to-</a:t>
            </a:r>
            <a:r>
              <a:rPr lang="en-US" dirty="0" err="1" smtClean="0"/>
              <a:t>multipeer</a:t>
            </a:r>
            <a:r>
              <a:rPr lang="en-US" dirty="0" smtClean="0"/>
              <a:t> (P2MP)</a:t>
            </a:r>
          </a:p>
          <a:p>
            <a:r>
              <a:rPr lang="en-US" dirty="0" smtClean="0"/>
              <a:t>Peer-to-peer (P2P)</a:t>
            </a:r>
          </a:p>
          <a:p>
            <a:pPr lvl="1"/>
            <a:r>
              <a:rPr lang="en-US" dirty="0" smtClean="0"/>
              <a:t>Device A sends data directly to devices B with high periodicity</a:t>
            </a:r>
          </a:p>
          <a:p>
            <a:pPr lvl="1"/>
            <a:r>
              <a:rPr lang="en-US" dirty="0" smtClean="0"/>
              <a:t>Allows for control-loops</a:t>
            </a:r>
          </a:p>
          <a:p>
            <a:r>
              <a:rPr lang="en-US" dirty="0" smtClean="0"/>
              <a:t>Duo-cast (or N-cast)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229600" cy="1143000"/>
          </a:xfrm>
        </p:spPr>
        <p:txBody>
          <a:bodyPr/>
          <a:lstStyle/>
          <a:p>
            <a:r>
              <a:rPr lang="en-US" dirty="0" smtClean="0"/>
              <a:t>RPL MOPs versus Data Flows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  <a:noFill/>
        </p:spPr>
        <p:txBody>
          <a:bodyPr/>
          <a:lstStyle/>
          <a:p>
            <a:r>
              <a:rPr lang="en-US" dirty="0" smtClean="0">
                <a:latin typeface="Arial" charset="0"/>
              </a:rPr>
              <a:t>Slide #</a:t>
            </a:r>
            <a:fld id="{1A4B43D8-7B49-4493-B51D-0C1CF12909F3}" type="slidenum">
              <a:rPr lang="en-US" smtClean="0">
                <a:latin typeface="Arial" charset="0"/>
              </a:rPr>
              <a:pPr/>
              <a:t>7</a:t>
            </a:fld>
            <a:endParaRPr lang="en-US" dirty="0" smtClean="0">
              <a:latin typeface="Arial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581400" cy="365125"/>
          </a:xfrm>
          <a:noFill/>
        </p:spPr>
        <p:txBody>
          <a:bodyPr/>
          <a:lstStyle/>
          <a:p>
            <a:r>
              <a:rPr lang="en-US" dirty="0" smtClean="0">
                <a:latin typeface="Arial" charset="0"/>
              </a:rPr>
              <a:t>IETF 82 – ROLL WG – November 2012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4286" t="35629" r="15714" b="12874"/>
          <a:stretch>
            <a:fillRect/>
          </a:stretch>
        </p:blipFill>
        <p:spPr bwMode="auto">
          <a:xfrm>
            <a:off x="308344" y="1981200"/>
            <a:ext cx="8683256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RPL Instances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Nodes to participate in potentially multiple RPL instances that meet different optimization goals</a:t>
            </a:r>
          </a:p>
          <a:p>
            <a:pPr lvl="1"/>
            <a:r>
              <a:rPr lang="en-US" dirty="0" smtClean="0"/>
              <a:t>Minimize and guarantee latency</a:t>
            </a:r>
          </a:p>
          <a:p>
            <a:pPr lvl="1"/>
            <a:r>
              <a:rPr lang="en-US" dirty="0" smtClean="0"/>
              <a:t>Maximize reliability</a:t>
            </a:r>
          </a:p>
          <a:p>
            <a:pPr lvl="1"/>
            <a:r>
              <a:rPr lang="en-US" dirty="0" smtClean="0"/>
              <a:t>Minimize aggregate power consumption</a:t>
            </a:r>
          </a:p>
          <a:p>
            <a:pPr lvl="1"/>
            <a:r>
              <a:rPr lang="en-US" dirty="0" smtClean="0"/>
              <a:t>Some of these optimization goals have to be met concurrently through constraints</a:t>
            </a:r>
          </a:p>
          <a:p>
            <a:r>
              <a:rPr lang="en-US" dirty="0" smtClean="0"/>
              <a:t>Nodes to participate in at least one instance that has a virtual root -&gt; allowing communications over the backbone infrastructure (subnet to subnet)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  <a:noFill/>
        </p:spPr>
        <p:txBody>
          <a:bodyPr/>
          <a:lstStyle/>
          <a:p>
            <a:r>
              <a:rPr lang="en-US" dirty="0" smtClean="0">
                <a:latin typeface="Arial" charset="0"/>
              </a:rPr>
              <a:t>Slide #</a:t>
            </a:r>
            <a:fld id="{1A4B43D8-7B49-4493-B51D-0C1CF12909F3}" type="slidenum">
              <a:rPr lang="en-US" smtClean="0">
                <a:latin typeface="Arial" charset="0"/>
              </a:rPr>
              <a:pPr/>
              <a:t>8</a:t>
            </a:fld>
            <a:endParaRPr lang="en-US" dirty="0" smtClean="0"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IETF 81 – ROLL WG – July 2011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OF0:</a:t>
            </a:r>
          </a:p>
          <a:p>
            <a:pPr lvl="1"/>
            <a:r>
              <a:rPr lang="en-US" dirty="0" smtClean="0"/>
              <a:t>Wireless industrial communications are subject to swift and temporary variations due to the nature of the environment (metal pipe jungles) causing link related metrics to vary</a:t>
            </a:r>
          </a:p>
          <a:p>
            <a:pPr lvl="1"/>
            <a:r>
              <a:rPr lang="en-US" dirty="0" smtClean="0"/>
              <a:t>Hysteresis is needed in order to ensure stability </a:t>
            </a:r>
          </a:p>
          <a:p>
            <a:r>
              <a:rPr lang="en-US" dirty="0" smtClean="0"/>
              <a:t>MRHOF</a:t>
            </a:r>
          </a:p>
          <a:p>
            <a:pPr lvl="1"/>
            <a:r>
              <a:rPr lang="en-US" dirty="0" smtClean="0"/>
              <a:t>A step in the right direction for industrial networks</a:t>
            </a:r>
          </a:p>
          <a:p>
            <a:pPr lvl="1"/>
            <a:r>
              <a:rPr lang="en-US" dirty="0" smtClean="0"/>
              <a:t>Not all metrics that need to be balanced are additive</a:t>
            </a:r>
          </a:p>
          <a:p>
            <a:pPr lvl="2"/>
            <a:r>
              <a:rPr lang="en-US" dirty="0" smtClean="0"/>
              <a:t>Example: packet success rate (ETX) for a device with rank=1 versus packet success rate (ETX) for a device with rank=3</a:t>
            </a:r>
          </a:p>
          <a:p>
            <a:pPr lvl="2"/>
            <a:r>
              <a:rPr lang="en-US" dirty="0" smtClean="0"/>
              <a:t>Look into multiplicative metrics</a:t>
            </a:r>
          </a:p>
          <a:p>
            <a:r>
              <a:rPr lang="en-US" dirty="0" smtClean="0"/>
              <a:t>Need a more complex OF that:</a:t>
            </a:r>
          </a:p>
          <a:p>
            <a:pPr lvl="1"/>
            <a:r>
              <a:rPr lang="en-US" dirty="0" smtClean="0"/>
              <a:t>Takes in consideration multiple constraints</a:t>
            </a:r>
          </a:p>
          <a:p>
            <a:pPr lvl="1"/>
            <a:r>
              <a:rPr lang="en-US" dirty="0" smtClean="0"/>
              <a:t>Balances (weighted sum) multiple additive and multiplicative metrics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581400" cy="365125"/>
          </a:xfrm>
          <a:noFill/>
        </p:spPr>
        <p:txBody>
          <a:bodyPr/>
          <a:lstStyle/>
          <a:p>
            <a:r>
              <a:rPr lang="en-US" dirty="0" smtClean="0">
                <a:latin typeface="Arial" charset="0"/>
              </a:rPr>
              <a:t>IETF 82 – ROLL WG – November 2012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  <a:noFill/>
        </p:spPr>
        <p:txBody>
          <a:bodyPr/>
          <a:lstStyle/>
          <a:p>
            <a:r>
              <a:rPr lang="en-US" dirty="0" smtClean="0">
                <a:latin typeface="Arial" charset="0"/>
              </a:rPr>
              <a:t>Slide #</a:t>
            </a:r>
            <a:fld id="{1A4B43D8-7B49-4493-B51D-0C1CF12909F3}" type="slidenum">
              <a:rPr lang="en-US" smtClean="0">
                <a:latin typeface="Arial" charset="0"/>
              </a:rPr>
              <a:pPr/>
              <a:t>9</a:t>
            </a:fld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1315</TotalTime>
  <Words>722</Words>
  <Application>Microsoft Office PowerPoint</Application>
  <PresentationFormat>On-screen Show (4:3)</PresentationFormat>
  <Paragraphs>123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RPL Applicability in Industrial Networks IETF 82</vt:lpstr>
      <vt:lpstr>Culprits and Status</vt:lpstr>
      <vt:lpstr>Process Automation Requirements Primer</vt:lpstr>
      <vt:lpstr>Wireless Industrial standards</vt:lpstr>
      <vt:lpstr>Traffic Classes</vt:lpstr>
      <vt:lpstr>Data Flows</vt:lpstr>
      <vt:lpstr>RPL MOPs versus Data Flows</vt:lpstr>
      <vt:lpstr>RPL Instances</vt:lpstr>
      <vt:lpstr>Objective Functions</vt:lpstr>
      <vt:lpstr>Storing versus Non-storing Mode</vt:lpstr>
      <vt:lpstr>Food for Thought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RPL Applicability to Process Automation Networks</dc:title>
  <dc:creator>robert.assimiti</dc:creator>
  <cp:lastModifiedBy>robert.assimiti</cp:lastModifiedBy>
  <cp:revision>30</cp:revision>
  <dcterms:created xsi:type="dcterms:W3CDTF">2011-11-13T01:43:02Z</dcterms:created>
  <dcterms:modified xsi:type="dcterms:W3CDTF">2011-11-14T03:51:19Z</dcterms:modified>
</cp:coreProperties>
</file>