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1"/>
  </p:notesMasterIdLst>
  <p:handoutMasterIdLst>
    <p:handoutMasterId r:id="rId12"/>
  </p:handout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D4"/>
    <a:srgbClr val="007B78"/>
    <a:srgbClr val="89BA17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4660"/>
  </p:normalViewPr>
  <p:slideViewPr>
    <p:cSldViewPr>
      <p:cViewPr varScale="1">
        <p:scale>
          <a:sx n="124" d="100"/>
          <a:sy n="124" d="100"/>
        </p:scale>
        <p:origin x="-1326" y="-102"/>
      </p:cViewPr>
      <p:guideLst>
        <p:guide orient="horz" pos="867"/>
        <p:guide orient="horz" pos="4110"/>
        <p:guide orient="horz" pos="663"/>
        <p:guide orient="horz" pos="2262"/>
        <p:guide orient="horz" pos="2171"/>
        <p:guide orient="horz" pos="3566"/>
        <p:guide pos="5511"/>
        <p:guide pos="1941"/>
        <p:guide pos="3818"/>
        <p:guide pos="3727"/>
        <p:guide pos="2834"/>
        <p:guide pos="2926"/>
        <p:guide pos="248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fld id="{0470592A-2FDD-43FB-B6D4-321C0E76B8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5343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 smtClean="0"/>
              <a:t>RTCWEB Terminology Discussion </a:t>
            </a: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r>
              <a:rPr lang="en-GB" smtClean="0"/>
              <a:t>2011-09-05 </a:t>
            </a: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Klicka här för att ändra format på bakgrundstexten</a:t>
            </a:r>
          </a:p>
          <a:p>
            <a:pPr lvl="1"/>
            <a:r>
              <a:rPr lang="en-GB" smtClean="0"/>
              <a:t>Nivå två</a:t>
            </a:r>
          </a:p>
          <a:p>
            <a:pPr lvl="2"/>
            <a:r>
              <a:rPr lang="en-GB" smtClean="0"/>
              <a:t>Nivå tre</a:t>
            </a:r>
          </a:p>
          <a:p>
            <a:pPr lvl="3"/>
            <a:r>
              <a:rPr lang="en-GB" smtClean="0"/>
              <a:t>Nivå fyra</a:t>
            </a:r>
          </a:p>
          <a:p>
            <a:pPr lvl="4"/>
            <a:r>
              <a:rPr lang="en-GB" smtClean="0"/>
              <a:t>Nivå fem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 smtClean="0"/>
              <a:t> </a:t>
            </a: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fld id="{6B831F3E-ED5A-4273-B97A-D6EEED3B926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80126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7A384F-25A8-48DF-8D07-3DF06233CCF9}" type="slidenum">
              <a:rPr lang="en-GB"/>
              <a:pPr/>
              <a:t>1</a:t>
            </a:fld>
            <a:endParaRPr lang="en-GB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484E9D-01F9-41FA-845A-B3507057DC50}" type="slidenum">
              <a:rPr lang="en-GB"/>
              <a:pPr/>
              <a:t>2</a:t>
            </a:fld>
            <a:endParaRPr lang="en-GB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ubTitle_TM"/>
          <p:cNvSpPr>
            <a:spLocks noGrp="1" noChangeArrowheads="1"/>
          </p:cNvSpPr>
          <p:nvPr>
            <p:ph type="subTitle" idx="1"/>
          </p:nvPr>
        </p:nvSpPr>
        <p:spPr>
          <a:xfrm>
            <a:off x="393700" y="4090988"/>
            <a:ext cx="8355013" cy="2016125"/>
          </a:xfrm>
        </p:spPr>
        <p:txBody>
          <a:bodyPr/>
          <a:lstStyle>
            <a:lvl1pPr marL="0" indent="0">
              <a:buFont typeface="Arial" charset="0"/>
              <a:buNone/>
              <a:defRPr sz="3000">
                <a:latin typeface="Arial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/>
          </p:nvPr>
        </p:nvSpPr>
        <p:spPr>
          <a:xfrm>
            <a:off x="396875" y="2459593"/>
            <a:ext cx="8351838" cy="738664"/>
          </a:xfrm>
        </p:spPr>
        <p:txBody>
          <a:bodyPr anchor="ctr"/>
          <a:lstStyle>
            <a:lvl1pPr>
              <a:defRPr sz="4800">
                <a:latin typeface="Arial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2532" name="LeftInfo"/>
          <p:cNvSpPr txBox="1">
            <a:spLocks noChangeArrowheads="1"/>
          </p:cNvSpPr>
          <p:nvPr userDrawn="1"/>
        </p:nvSpPr>
        <p:spPr bwMode="auto">
          <a:xfrm>
            <a:off x="-1514475" y="2540000"/>
            <a:ext cx="1476375" cy="246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48 pt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subtitle 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>
              <a:solidFill>
                <a:schemeClr val="bg1"/>
              </a:solidFill>
            </a:endParaRPr>
          </a:p>
        </p:txBody>
      </p:sp>
      <p:pic>
        <p:nvPicPr>
          <p:cNvPr id="22536" name="Logo_TM" descr="ERI_FH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-17463"/>
            <a:ext cx="803275" cy="990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8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1150" y="565150"/>
            <a:ext cx="2087563" cy="5095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3700" y="565150"/>
            <a:ext cx="6115050" cy="5095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7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307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6875" y="1376363"/>
            <a:ext cx="4098925" cy="4284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6363"/>
            <a:ext cx="4100513" cy="4284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519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270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00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9986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6070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3970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0" y="560070"/>
            <a:ext cx="78263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style</a:t>
            </a: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76363"/>
            <a:ext cx="8351838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LeftInfo"/>
          <p:cNvSpPr txBox="1">
            <a:spLocks noChangeArrowheads="1"/>
          </p:cNvSpPr>
          <p:nvPr userDrawn="1"/>
        </p:nvSpPr>
        <p:spPr bwMode="auto">
          <a:xfrm>
            <a:off x="-1706563" y="438150"/>
            <a:ext cx="1706563" cy="645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32 pt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(32 pt makes 2 rows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/>
            <a:endParaRPr lang="en-US" sz="800">
              <a:solidFill>
                <a:srgbClr val="FFFFFF"/>
              </a:solidFill>
            </a:endParaRPr>
          </a:p>
          <a:p>
            <a:r>
              <a:rPr lang="sv-SE" sz="500">
                <a:solidFill>
                  <a:srgbClr val="9099AE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−≤≥ﬁﬂ</a:t>
            </a:r>
            <a:endParaRPr lang="sv-SE" sz="500" i="1">
              <a:solidFill>
                <a:srgbClr val="9099AE"/>
              </a:solidFill>
              <a:latin typeface="Ericsson Capital TT" pitchFamily="2" charset="0"/>
            </a:endParaRPr>
          </a:p>
          <a:p>
            <a:r>
              <a:rPr lang="sv-SE" sz="500">
                <a:solidFill>
                  <a:srgbClr val="9099AE"/>
                </a:solidFill>
                <a:latin typeface="Ericsson Capital TT" pitchFamily="2" charset="0"/>
              </a:rPr>
              <a:t>ĀĀĂĂĄĄĆĆĊĊČČĎĎĐĐĒĒĖĖĘĘĚĚĞĞĠĠĢĢĪĪĮĮİĶĶĹĹĻĻĽĽŃŃŅŅŇŇŌŌŐŐŔŔŖŖŘŘŚŚŞŞŢŢŤŤŪŪŮŮŰŰŲŲŴŴŶŶŹŹŻŻȘș</a:t>
            </a:r>
            <a:endParaRPr lang="sv-SE" sz="500" i="1">
              <a:solidFill>
                <a:srgbClr val="9099AE"/>
              </a:solidFill>
              <a:latin typeface="Ericsson Capital TT" pitchFamily="2" charset="0"/>
            </a:endParaRPr>
          </a:p>
          <a:p>
            <a:r>
              <a:rPr lang="sv-SE" sz="500">
                <a:solidFill>
                  <a:srgbClr val="9099AE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sv-SE" sz="500" i="1">
              <a:solidFill>
                <a:srgbClr val="9099AE"/>
              </a:solidFill>
              <a:latin typeface="Ericsson Capital TT" pitchFamily="2" charset="0"/>
            </a:endParaRPr>
          </a:p>
          <a:p>
            <a:r>
              <a:rPr lang="sv-SE" sz="500">
                <a:solidFill>
                  <a:srgbClr val="9099AE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  <a:endParaRPr lang="en-US" sz="500">
              <a:solidFill>
                <a:srgbClr val="9099AE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GB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GB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GB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GB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GB" sz="800">
              <a:solidFill>
                <a:srgbClr val="9099AE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GB" sz="140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GB" sz="140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GB" sz="140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GB" sz="140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GB" sz="140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GB" sz="140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GB" sz="1200">
                <a:solidFill>
                  <a:schemeClr val="bg1"/>
                </a:solidFill>
              </a:rPr>
              <a:t>Do not add objects or text in the footer area</a:t>
            </a:r>
          </a:p>
        </p:txBody>
      </p:sp>
      <p:sp>
        <p:nvSpPr>
          <p:cNvPr id="21510" name="Line_SM"/>
          <p:cNvSpPr>
            <a:spLocks noChangeArrowheads="1"/>
          </p:cNvSpPr>
          <p:nvPr userDrawn="1"/>
        </p:nvSpPr>
        <p:spPr bwMode="auto">
          <a:xfrm>
            <a:off x="153988" y="1093788"/>
            <a:ext cx="8828087" cy="222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chemeClr val="accent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1518" name="Line"/>
          <p:cNvSpPr>
            <a:spLocks noChangeShapeType="1"/>
          </p:cNvSpPr>
          <p:nvPr userDrawn="1"/>
        </p:nvSpPr>
        <p:spPr bwMode="auto">
          <a:xfrm flipH="1">
            <a:off x="-792163" y="0"/>
            <a:ext cx="595313" cy="15875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9099AE"/>
                </a:solidFill>
                <a:round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21520" name="Logo_SM" descr="ERI_FH_rgb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3" y="-17463"/>
            <a:ext cx="4746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3" name="txtfooterCopy"/>
          <p:cNvSpPr txBox="1">
            <a:spLocks noChangeArrowheads="1"/>
          </p:cNvSpPr>
          <p:nvPr userDrawn="1"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rIns="72000"/>
          <a:lstStyle/>
          <a:p>
            <a:pPr algn="l"/>
            <a:r>
              <a:rPr lang="en-US" sz="800" b="0" i="0" u="none" smtClean="0">
                <a:solidFill>
                  <a:srgbClr val="87888A"/>
                </a:solidFill>
              </a:rPr>
              <a:t>RTCWEB Terminology Discussion  |  RTCWEB WG Interim 8 Sep  |  2011-09-05  |  Page </a:t>
            </a:r>
            <a:endParaRPr lang="en-US" sz="800" b="0" i="0" u="none">
              <a:solidFill>
                <a:srgbClr val="87888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fontAlgn="base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fontAlgn="base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dev.w3.org/2011/webrtc/editor/webrtc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9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393700" y="2489755"/>
            <a:ext cx="8351838" cy="738664"/>
          </a:xfrm>
        </p:spPr>
        <p:txBody>
          <a:bodyPr/>
          <a:lstStyle/>
          <a:p>
            <a:r>
              <a:rPr lang="en-US" dirty="0" smtClean="0"/>
              <a:t>RTCWEB Terminology</a:t>
            </a:r>
            <a:endParaRPr lang="en-US" dirty="0"/>
          </a:p>
        </p:txBody>
      </p:sp>
      <p:sp>
        <p:nvSpPr>
          <p:cNvPr id="10270" name="Rectangle 3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Discussion of relation between RTCWEB Media Protocol Terminology and the </a:t>
            </a:r>
            <a:r>
              <a:rPr lang="en-US" dirty="0" err="1" smtClean="0"/>
              <a:t>PeerConnection</a:t>
            </a:r>
            <a:r>
              <a:rPr lang="en-US" dirty="0" smtClean="0"/>
              <a:t> API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05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RTP Related Terminology</a:t>
            </a:r>
            <a:endParaRPr lang="en-US" dirty="0"/>
          </a:p>
        </p:txBody>
      </p:sp>
      <p:sp>
        <p:nvSpPr>
          <p:cNvPr id="54306" name="Rectangle 34"/>
          <p:cNvSpPr>
            <a:spLocks noGrp="1" noChangeArrowheads="1"/>
          </p:cNvSpPr>
          <p:nvPr>
            <p:ph type="body" idx="1"/>
          </p:nvPr>
        </p:nvSpPr>
        <p:spPr>
          <a:xfrm>
            <a:off x="396875" y="1376362"/>
            <a:ext cx="8351838" cy="493295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Multi-Media Session</a:t>
            </a:r>
          </a:p>
          <a:p>
            <a:pPr lvl="1"/>
            <a:r>
              <a:rPr lang="en-US" dirty="0" smtClean="0"/>
              <a:t>A communication session between two or more entities</a:t>
            </a:r>
          </a:p>
          <a:p>
            <a:pPr lvl="1"/>
            <a:r>
              <a:rPr lang="en-US" dirty="0" smtClean="0"/>
              <a:t>Can contain one or more RTP session</a:t>
            </a:r>
          </a:p>
          <a:p>
            <a:pPr lvl="1"/>
            <a:r>
              <a:rPr lang="en-US" dirty="0" smtClean="0"/>
              <a:t>Can be represented by the </a:t>
            </a:r>
            <a:r>
              <a:rPr lang="en-US" dirty="0" err="1" smtClean="0"/>
              <a:t>signalling</a:t>
            </a:r>
            <a:r>
              <a:rPr lang="en-US" dirty="0" smtClean="0"/>
              <a:t> context</a:t>
            </a:r>
          </a:p>
          <a:p>
            <a:pPr lvl="1"/>
            <a:r>
              <a:rPr lang="en-US" dirty="0" smtClean="0"/>
              <a:t>Example representations are in a SIP Dialog or RTSP Session</a:t>
            </a:r>
          </a:p>
          <a:p>
            <a:r>
              <a:rPr lang="en-US" dirty="0" smtClean="0"/>
              <a:t>RTP Session</a:t>
            </a:r>
          </a:p>
          <a:p>
            <a:pPr lvl="1"/>
            <a:r>
              <a:rPr lang="en-US" dirty="0" smtClean="0"/>
              <a:t>One RTP SSRC space shared between 2 or more entities sending zero or more media streams</a:t>
            </a:r>
          </a:p>
          <a:p>
            <a:pPr lvl="1"/>
            <a:r>
              <a:rPr lang="en-US" dirty="0" smtClean="0"/>
              <a:t>From a single end-points perspective, usually represented by:</a:t>
            </a:r>
          </a:p>
          <a:p>
            <a:pPr lvl="2"/>
            <a:r>
              <a:rPr lang="en-US" dirty="0" smtClean="0"/>
              <a:t>A port(s) to receive RTP and RTCP</a:t>
            </a:r>
          </a:p>
          <a:p>
            <a:pPr lvl="2"/>
            <a:r>
              <a:rPr lang="en-US" dirty="0" smtClean="0"/>
              <a:t>One or more destinations to send RTP and RTCP to.</a:t>
            </a:r>
          </a:p>
          <a:p>
            <a:pPr lvl="1"/>
            <a:r>
              <a:rPr lang="en-US" dirty="0" smtClean="0"/>
              <a:t>Commonly single media type (RTCWEB multiplexing will have multiple types)</a:t>
            </a:r>
          </a:p>
          <a:p>
            <a:pPr lvl="1"/>
            <a:r>
              <a:rPr lang="en-US" dirty="0" smtClean="0"/>
              <a:t>Media for a particular purpose and usage in an application context.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RTP Related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76363"/>
            <a:ext cx="8351838" cy="48879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SSRC</a:t>
            </a:r>
          </a:p>
          <a:p>
            <a:pPr lvl="1"/>
            <a:r>
              <a:rPr lang="en-US" dirty="0" smtClean="0"/>
              <a:t>Sender Source identifier (also used by receiver only entities to ID its reports)</a:t>
            </a:r>
          </a:p>
          <a:p>
            <a:pPr lvl="1"/>
            <a:r>
              <a:rPr lang="en-US" dirty="0" smtClean="0"/>
              <a:t>Identifies a single media source (e.g. camera, microphone, audio mix)</a:t>
            </a:r>
          </a:p>
          <a:p>
            <a:pPr lvl="1"/>
            <a:r>
              <a:rPr lang="en-US" dirty="0" smtClean="0"/>
              <a:t>Intended to be unique within an RTP session</a:t>
            </a:r>
          </a:p>
          <a:p>
            <a:pPr lvl="1"/>
            <a:r>
              <a:rPr lang="en-US" dirty="0" smtClean="0"/>
              <a:t>Multi-channel audio is commonly sent as a single SSRC using a media format capable either packetizing multiple channels or encoding multiple channels as one bit stream.</a:t>
            </a:r>
          </a:p>
          <a:p>
            <a:r>
              <a:rPr lang="en-US" dirty="0" smtClean="0"/>
              <a:t>CNAME</a:t>
            </a:r>
          </a:p>
          <a:p>
            <a:pPr lvl="1"/>
            <a:r>
              <a:rPr lang="en-US" dirty="0" smtClean="0"/>
              <a:t>Canonical Name</a:t>
            </a:r>
          </a:p>
          <a:p>
            <a:pPr lvl="1"/>
            <a:r>
              <a:rPr lang="en-US" dirty="0" smtClean="0"/>
              <a:t>Identifies a synchronization context</a:t>
            </a:r>
          </a:p>
          <a:p>
            <a:pPr lvl="1"/>
            <a:r>
              <a:rPr lang="en-US" dirty="0" smtClean="0"/>
              <a:t>Unique within a multi-media session</a:t>
            </a:r>
          </a:p>
          <a:p>
            <a:pPr lvl="1"/>
            <a:r>
              <a:rPr lang="en-US" dirty="0" err="1" smtClean="0"/>
              <a:t>CName</a:t>
            </a:r>
            <a:r>
              <a:rPr lang="en-US" dirty="0" smtClean="0"/>
              <a:t> is applied to the </a:t>
            </a:r>
            <a:r>
              <a:rPr lang="en-US" dirty="0" smtClean="0"/>
              <a:t>SSRCs in one or more RTP sessions that a receiver may synchronize</a:t>
            </a:r>
          </a:p>
          <a:p>
            <a:r>
              <a:rPr lang="en-US" dirty="0" smtClean="0"/>
              <a:t>Payload Type (PT)</a:t>
            </a:r>
          </a:p>
          <a:p>
            <a:pPr lvl="1"/>
            <a:r>
              <a:rPr lang="en-US" dirty="0" smtClean="0"/>
              <a:t>An Identifier representing the encoding and </a:t>
            </a:r>
            <a:r>
              <a:rPr lang="en-US" dirty="0" err="1" smtClean="0"/>
              <a:t>packetization</a:t>
            </a:r>
            <a:r>
              <a:rPr lang="en-US" dirty="0" smtClean="0"/>
              <a:t> of the media present in the RTP packet body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43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WEBRTC API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76362"/>
            <a:ext cx="8351838" cy="4572917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/>
              <a:t>WebRTC</a:t>
            </a:r>
            <a:r>
              <a:rPr lang="en-US" dirty="0" smtClean="0"/>
              <a:t> 1.0: Real-time Communication Between Browsers</a:t>
            </a:r>
          </a:p>
          <a:p>
            <a:pPr lvl="1"/>
            <a:r>
              <a:rPr lang="en-US" dirty="0" smtClean="0"/>
              <a:t>Based on W3C editors draft dated: 23 Aug 2011:</a:t>
            </a:r>
          </a:p>
          <a:p>
            <a:pPr lvl="1"/>
            <a:r>
              <a:rPr lang="en-US" dirty="0" smtClean="0">
                <a:hlinkClick r:id="rId2"/>
              </a:rPr>
              <a:t>http://dev.w3.org/2011/webrtc/editor/webrtc.html</a:t>
            </a:r>
            <a:endParaRPr lang="en-US" dirty="0" smtClean="0"/>
          </a:p>
          <a:p>
            <a:r>
              <a:rPr lang="en-US" dirty="0" err="1" smtClean="0"/>
              <a:t>MediaStream</a:t>
            </a:r>
            <a:r>
              <a:rPr lang="en-US" dirty="0" smtClean="0"/>
              <a:t> object</a:t>
            </a:r>
          </a:p>
          <a:p>
            <a:pPr lvl="1"/>
            <a:r>
              <a:rPr lang="en-US" dirty="0" smtClean="0"/>
              <a:t>Contains zero or more tracks</a:t>
            </a:r>
          </a:p>
          <a:p>
            <a:pPr lvl="1"/>
            <a:r>
              <a:rPr lang="en-US" dirty="0" smtClean="0"/>
              <a:t>A </a:t>
            </a:r>
            <a:r>
              <a:rPr lang="en-US" dirty="0" err="1" smtClean="0"/>
              <a:t>MediaStream</a:t>
            </a:r>
            <a:r>
              <a:rPr lang="en-US" dirty="0" smtClean="0"/>
              <a:t> object be forked to create a child that is equal or a subset of the parent object</a:t>
            </a:r>
          </a:p>
          <a:p>
            <a:pPr lvl="1"/>
            <a:r>
              <a:rPr lang="en-US" dirty="0" err="1" smtClean="0"/>
              <a:t>MediaStream</a:t>
            </a:r>
            <a:r>
              <a:rPr lang="en-US" dirty="0" smtClean="0"/>
              <a:t> objects can share tracks so one object contains the same tracks, a sub or super set of tracks of another </a:t>
            </a:r>
            <a:r>
              <a:rPr lang="en-US" dirty="0" err="1" smtClean="0"/>
              <a:t>MediaStream</a:t>
            </a:r>
            <a:r>
              <a:rPr lang="en-US" dirty="0" smtClean="0"/>
              <a:t> object</a:t>
            </a:r>
          </a:p>
          <a:p>
            <a:pPr lvl="1"/>
            <a:r>
              <a:rPr lang="en-US" dirty="0" smtClean="0"/>
              <a:t>Each </a:t>
            </a:r>
            <a:r>
              <a:rPr lang="en-US" dirty="0" err="1" smtClean="0"/>
              <a:t>MediaStream</a:t>
            </a:r>
            <a:r>
              <a:rPr lang="en-US" dirty="0" smtClean="0"/>
              <a:t> </a:t>
            </a:r>
            <a:r>
              <a:rPr lang="en-US" dirty="0" smtClean="0"/>
              <a:t>has a Label</a:t>
            </a:r>
          </a:p>
          <a:p>
            <a:r>
              <a:rPr lang="en-US" dirty="0" err="1" smtClean="0"/>
              <a:t>MediaStreamTrack</a:t>
            </a:r>
            <a:endParaRPr lang="en-US" dirty="0" smtClean="0"/>
          </a:p>
          <a:p>
            <a:pPr lvl="1"/>
            <a:r>
              <a:rPr lang="en-US" dirty="0" smtClean="0"/>
              <a:t>A single media source, multi-channel audio is a single track</a:t>
            </a:r>
          </a:p>
          <a:p>
            <a:pPr lvl="1"/>
            <a:r>
              <a:rPr lang="en-US" dirty="0" smtClean="0"/>
              <a:t>Each track can originate from:</a:t>
            </a:r>
          </a:p>
          <a:p>
            <a:pPr lvl="2"/>
            <a:r>
              <a:rPr lang="en-US" dirty="0" smtClean="0"/>
              <a:t>Media device, such as video camera or microphone</a:t>
            </a:r>
          </a:p>
          <a:p>
            <a:pPr lvl="2"/>
            <a:r>
              <a:rPr lang="en-US" dirty="0" smtClean="0"/>
              <a:t>File which plays back in real-time</a:t>
            </a:r>
          </a:p>
          <a:p>
            <a:pPr lvl="2"/>
            <a:r>
              <a:rPr lang="en-US" dirty="0" smtClean="0"/>
              <a:t>Received over network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09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WEBRTC API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Label</a:t>
            </a:r>
          </a:p>
          <a:p>
            <a:pPr lvl="1"/>
            <a:r>
              <a:rPr lang="en-US" dirty="0" smtClean="0"/>
              <a:t>A Label used to identify a </a:t>
            </a:r>
            <a:r>
              <a:rPr lang="en-US" dirty="0" err="1" smtClean="0"/>
              <a:t>MediaStream</a:t>
            </a:r>
            <a:r>
              <a:rPr lang="en-US" dirty="0" smtClean="0"/>
              <a:t> when delivered to the other peer</a:t>
            </a:r>
          </a:p>
          <a:p>
            <a:pPr lvl="1"/>
            <a:r>
              <a:rPr lang="en-US" dirty="0" smtClean="0"/>
              <a:t>Note</a:t>
            </a:r>
            <a:r>
              <a:rPr lang="en-US" dirty="0" smtClean="0"/>
              <a:t>: </a:t>
            </a:r>
            <a:r>
              <a:rPr lang="en-US" dirty="0"/>
              <a:t>C</a:t>
            </a:r>
            <a:r>
              <a:rPr lang="en-US" dirty="0" smtClean="0"/>
              <a:t>hild </a:t>
            </a:r>
            <a:r>
              <a:rPr lang="en-US" dirty="0" smtClean="0"/>
              <a:t>objects inherent their </a:t>
            </a:r>
            <a:r>
              <a:rPr lang="en-US" dirty="0" smtClean="0"/>
              <a:t>parent’s </a:t>
            </a:r>
            <a:r>
              <a:rPr lang="en-US" dirty="0" smtClean="0"/>
              <a:t>Label</a:t>
            </a:r>
          </a:p>
          <a:p>
            <a:r>
              <a:rPr lang="en-US" dirty="0" err="1" smtClean="0"/>
              <a:t>PeerConnection</a:t>
            </a:r>
            <a:endParaRPr lang="en-US" dirty="0" smtClean="0"/>
          </a:p>
          <a:p>
            <a:pPr lvl="1"/>
            <a:r>
              <a:rPr lang="en-US" dirty="0" smtClean="0"/>
              <a:t>A communication association between two peers</a:t>
            </a:r>
          </a:p>
          <a:p>
            <a:pPr lvl="1"/>
            <a:r>
              <a:rPr lang="en-US" dirty="0" smtClean="0"/>
              <a:t>Media negotiation </a:t>
            </a:r>
            <a:r>
              <a:rPr lang="en-US" dirty="0" err="1" smtClean="0"/>
              <a:t>signalling</a:t>
            </a:r>
            <a:r>
              <a:rPr lang="en-US" dirty="0" smtClean="0"/>
              <a:t> is done on </a:t>
            </a:r>
            <a:r>
              <a:rPr lang="en-US" dirty="0" err="1" smtClean="0"/>
              <a:t>PeerConnection</a:t>
            </a:r>
            <a:r>
              <a:rPr lang="en-US" dirty="0" smtClean="0"/>
              <a:t> level</a:t>
            </a:r>
          </a:p>
          <a:p>
            <a:pPr lvl="1"/>
            <a:r>
              <a:rPr lang="en-US" dirty="0" smtClean="0"/>
              <a:t>Is configured with STUN and TURN server resources</a:t>
            </a:r>
          </a:p>
          <a:p>
            <a:pPr lvl="1"/>
            <a:r>
              <a:rPr lang="en-US" dirty="0" smtClean="0"/>
              <a:t>Contains ICE, Media Transport, etc.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8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Discussion: </a:t>
            </a:r>
            <a:r>
              <a:rPr lang="en-US" dirty="0" err="1" smtClean="0"/>
              <a:t>MediaStream</a:t>
            </a:r>
            <a:r>
              <a:rPr lang="en-US" dirty="0" smtClean="0"/>
              <a:t> and Label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76362"/>
            <a:ext cx="8351838" cy="484294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MediaStreamTrack</a:t>
            </a:r>
            <a:r>
              <a:rPr lang="en-US" dirty="0"/>
              <a:t> </a:t>
            </a:r>
            <a:r>
              <a:rPr lang="en-US" dirty="0" smtClean="0"/>
              <a:t>can </a:t>
            </a:r>
            <a:r>
              <a:rPr lang="en-US" dirty="0" smtClean="0"/>
              <a:t>be mapped to a SSRC in an RTP session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MediaStreamTrack</a:t>
            </a:r>
            <a:r>
              <a:rPr lang="en-US" dirty="0" smtClean="0"/>
              <a:t> has a synchronization context, that could be represented by the CNAME</a:t>
            </a:r>
          </a:p>
          <a:p>
            <a:pPr lvl="1"/>
            <a:r>
              <a:rPr lang="en-US" dirty="0" smtClean="0"/>
              <a:t>CNAME needs to be the same by all </a:t>
            </a:r>
            <a:r>
              <a:rPr lang="en-US" dirty="0" err="1" smtClean="0"/>
              <a:t>MediaStreamTracks</a:t>
            </a:r>
            <a:r>
              <a:rPr lang="en-US" dirty="0" smtClean="0"/>
              <a:t> that are part of the same context, e.g. captured in the same room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MediaStream</a:t>
            </a:r>
            <a:r>
              <a:rPr lang="en-US" dirty="0"/>
              <a:t> </a:t>
            </a:r>
            <a:r>
              <a:rPr lang="en-US" dirty="0" smtClean="0"/>
              <a:t>sent by a </a:t>
            </a:r>
            <a:r>
              <a:rPr lang="en-US" dirty="0" err="1" smtClean="0"/>
              <a:t>PeerConnection</a:t>
            </a:r>
            <a:r>
              <a:rPr lang="en-US" dirty="0" smtClean="0"/>
              <a:t> can be </a:t>
            </a:r>
            <a:r>
              <a:rPr lang="en-US" dirty="0" smtClean="0"/>
              <a:t>represented by a list of RTP </a:t>
            </a:r>
            <a:r>
              <a:rPr lang="en-US" dirty="0" err="1" smtClean="0"/>
              <a:t>session:SSRC</a:t>
            </a:r>
            <a:r>
              <a:rPr lang="en-US" dirty="0" smtClean="0"/>
              <a:t> </a:t>
            </a:r>
            <a:r>
              <a:rPr lang="en-US" dirty="0" smtClean="0"/>
              <a:t>tuples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MediaStream</a:t>
            </a:r>
            <a:r>
              <a:rPr lang="en-US" dirty="0" smtClean="0"/>
              <a:t> </a:t>
            </a:r>
            <a:r>
              <a:rPr lang="en-US" b="1" dirty="0" smtClean="0"/>
              <a:t>label</a:t>
            </a:r>
            <a:r>
              <a:rPr lang="en-US" dirty="0" smtClean="0"/>
              <a:t> has no matching construct</a:t>
            </a:r>
          </a:p>
          <a:p>
            <a:pPr lvl="1"/>
            <a:r>
              <a:rPr lang="en-US" dirty="0" smtClean="0"/>
              <a:t>The SDP a=label attribute labels RTP sessions, not a set of SSRCs in possibly several RTP sessions</a:t>
            </a:r>
          </a:p>
          <a:p>
            <a:pPr lvl="1"/>
            <a:r>
              <a:rPr lang="en-US" dirty="0" smtClean="0"/>
              <a:t>Needs to be exchanged between peers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MediaStream</a:t>
            </a:r>
            <a:r>
              <a:rPr lang="en-US" dirty="0" smtClean="0"/>
              <a:t> Label can’t be CNAME:</a:t>
            </a:r>
          </a:p>
          <a:p>
            <a:pPr lvl="2"/>
            <a:r>
              <a:rPr lang="en-US" dirty="0" smtClean="0"/>
              <a:t>The same track can be part of multiple </a:t>
            </a:r>
            <a:r>
              <a:rPr lang="en-US" dirty="0" err="1" smtClean="0"/>
              <a:t>MediaStreams</a:t>
            </a:r>
            <a:endParaRPr lang="en-US" dirty="0" smtClean="0"/>
          </a:p>
          <a:p>
            <a:pPr lvl="1"/>
            <a:r>
              <a:rPr lang="en-US" dirty="0" smtClean="0"/>
              <a:t>Needs to be specified!</a:t>
            </a:r>
          </a:p>
        </p:txBody>
      </p:sp>
    </p:spTree>
    <p:extLst>
      <p:ext uri="{BB962C8B-B14F-4D97-AF65-F5344CB8AC3E}">
        <p14:creationId xmlns:p14="http://schemas.microsoft.com/office/powerpoint/2010/main" val="393540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Discussion: RTP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76362"/>
            <a:ext cx="8344598" cy="502296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Lets look at the small non-centralized </a:t>
            </a:r>
            <a:br>
              <a:rPr lang="en-US" dirty="0" smtClean="0"/>
            </a:br>
            <a:r>
              <a:rPr lang="en-US" dirty="0" smtClean="0"/>
              <a:t>conference:</a:t>
            </a:r>
          </a:p>
          <a:p>
            <a:pPr lvl="1"/>
            <a:r>
              <a:rPr lang="en-US" dirty="0" smtClean="0"/>
              <a:t>Uses Mesh between A, B and C.</a:t>
            </a:r>
          </a:p>
          <a:p>
            <a:r>
              <a:rPr lang="en-US" dirty="0" smtClean="0"/>
              <a:t>Current </a:t>
            </a:r>
            <a:r>
              <a:rPr lang="en-US" dirty="0" err="1" smtClean="0"/>
              <a:t>PeerConnection</a:t>
            </a:r>
            <a:r>
              <a:rPr lang="en-US" dirty="0" smtClean="0"/>
              <a:t> definition results </a:t>
            </a:r>
            <a:br>
              <a:rPr lang="en-US" dirty="0" smtClean="0"/>
            </a:br>
            <a:r>
              <a:rPr lang="en-US" dirty="0" smtClean="0"/>
              <a:t>in one Peer Connection between each pair </a:t>
            </a:r>
            <a:br>
              <a:rPr lang="en-US" dirty="0" smtClean="0"/>
            </a:br>
            <a:r>
              <a:rPr lang="en-US" dirty="0" smtClean="0"/>
              <a:t>of peers, </a:t>
            </a:r>
            <a:r>
              <a:rPr lang="en-US" dirty="0" err="1" smtClean="0"/>
              <a:t>i.e</a:t>
            </a:r>
            <a:r>
              <a:rPr lang="en-US" dirty="0" smtClean="0"/>
              <a:t> AB, AC and BC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WebApp</a:t>
            </a:r>
            <a:r>
              <a:rPr lang="en-US" dirty="0" smtClean="0"/>
              <a:t> in A can bind the same </a:t>
            </a:r>
            <a:r>
              <a:rPr lang="en-US" dirty="0" err="1" smtClean="0"/>
              <a:t>MediaStream</a:t>
            </a:r>
            <a:r>
              <a:rPr lang="en-US" dirty="0" smtClean="0"/>
              <a:t> object to both </a:t>
            </a:r>
            <a:r>
              <a:rPr lang="en-US" dirty="0" err="1" smtClean="0"/>
              <a:t>PeerConnections</a:t>
            </a:r>
            <a:r>
              <a:rPr lang="en-US" dirty="0" smtClean="0"/>
              <a:t> (AB and AC)</a:t>
            </a:r>
          </a:p>
          <a:p>
            <a:pPr lvl="1"/>
            <a:r>
              <a:rPr lang="en-US" dirty="0" smtClean="0"/>
              <a:t>Thus delivering the same media sources to both peers</a:t>
            </a:r>
          </a:p>
          <a:p>
            <a:pPr lvl="1"/>
            <a:r>
              <a:rPr lang="en-US" dirty="0" smtClean="0"/>
              <a:t>The exact media configuration for each </a:t>
            </a:r>
            <a:r>
              <a:rPr lang="en-US" dirty="0" err="1" smtClean="0"/>
              <a:t>PeerConnection</a:t>
            </a:r>
            <a:r>
              <a:rPr lang="en-US" dirty="0" smtClean="0"/>
              <a:t> may be desirable to vary</a:t>
            </a:r>
          </a:p>
          <a:p>
            <a:pPr lvl="2"/>
            <a:r>
              <a:rPr lang="en-US" dirty="0" smtClean="0"/>
              <a:t>Different amount of screen estate at peers</a:t>
            </a:r>
          </a:p>
          <a:p>
            <a:pPr lvl="2"/>
            <a:r>
              <a:rPr lang="en-US" dirty="0" smtClean="0"/>
              <a:t>Application logic’s usage of streams</a:t>
            </a:r>
          </a:p>
          <a:p>
            <a:pPr lvl="2"/>
            <a:r>
              <a:rPr lang="en-US" dirty="0" smtClean="0"/>
              <a:t>Capability negotiation between peers may result in different codecs etc.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6831837" y="1412433"/>
            <a:ext cx="1909636" cy="1620180"/>
            <a:chOff x="6597225" y="1538790"/>
            <a:chExt cx="1909636" cy="1620180"/>
          </a:xfrm>
        </p:grpSpPr>
        <p:sp>
          <p:nvSpPr>
            <p:cNvPr id="4" name="Rectangle 3"/>
            <p:cNvSpPr/>
            <p:nvPr/>
          </p:nvSpPr>
          <p:spPr bwMode="auto">
            <a:xfrm>
              <a:off x="6597225" y="2113686"/>
              <a:ext cx="540060" cy="405045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</a:t>
              </a: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7966801" y="2753925"/>
              <a:ext cx="540060" cy="405045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</a:t>
              </a: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7966253" y="1538790"/>
              <a:ext cx="540060" cy="405045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B</a:t>
              </a:r>
            </a:p>
          </p:txBody>
        </p:sp>
        <p:cxnSp>
          <p:nvCxnSpPr>
            <p:cNvPr id="8" name="Straight Arrow Connector 7"/>
            <p:cNvCxnSpPr>
              <a:stCxn id="4" idx="3"/>
              <a:endCxn id="6" idx="1"/>
            </p:cNvCxnSpPr>
            <p:nvPr/>
          </p:nvCxnSpPr>
          <p:spPr bwMode="auto">
            <a:xfrm flipV="1">
              <a:off x="7137285" y="1741313"/>
              <a:ext cx="828968" cy="57489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Arrow Connector 9"/>
            <p:cNvCxnSpPr>
              <a:stCxn id="4" idx="3"/>
              <a:endCxn id="5" idx="1"/>
            </p:cNvCxnSpPr>
            <p:nvPr/>
          </p:nvCxnSpPr>
          <p:spPr bwMode="auto">
            <a:xfrm>
              <a:off x="7137285" y="2316209"/>
              <a:ext cx="829516" cy="64023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Straight Arrow Connector 11"/>
            <p:cNvCxnSpPr>
              <a:stCxn id="5" idx="0"/>
              <a:endCxn id="6" idx="2"/>
            </p:cNvCxnSpPr>
            <p:nvPr/>
          </p:nvCxnSpPr>
          <p:spPr bwMode="auto">
            <a:xfrm flipH="1" flipV="1">
              <a:off x="8236283" y="1943835"/>
              <a:ext cx="548" cy="81009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94167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Discussion: RTP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76363"/>
            <a:ext cx="6379432" cy="49779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Two possible RTP Session structures:</a:t>
            </a:r>
          </a:p>
          <a:p>
            <a:pPr lvl="1"/>
            <a:r>
              <a:rPr lang="en-US" dirty="0" smtClean="0"/>
              <a:t>The first is one RTP session over all </a:t>
            </a:r>
            <a:r>
              <a:rPr lang="en-US" dirty="0" err="1" smtClean="0"/>
              <a:t>PeerConnections</a:t>
            </a:r>
            <a:endParaRPr lang="en-US" dirty="0" smtClean="0"/>
          </a:p>
          <a:p>
            <a:pPr lvl="2"/>
            <a:r>
              <a:rPr lang="en-US" dirty="0" smtClean="0"/>
              <a:t>Implies same media streams to all participants</a:t>
            </a:r>
          </a:p>
          <a:p>
            <a:pPr lvl="2"/>
            <a:r>
              <a:rPr lang="en-US" dirty="0" smtClean="0"/>
              <a:t>Allows for RTCP information for legs a peer is not directly involved in.</a:t>
            </a:r>
          </a:p>
          <a:p>
            <a:pPr lvl="2"/>
            <a:r>
              <a:rPr lang="en-US" dirty="0" smtClean="0"/>
              <a:t>No Use case requiring this structure currently</a:t>
            </a:r>
          </a:p>
          <a:p>
            <a:pPr lvl="1"/>
            <a:r>
              <a:rPr lang="en-US" dirty="0" smtClean="0"/>
              <a:t>The second alternative is to use individual RTP session(s) for each </a:t>
            </a:r>
            <a:r>
              <a:rPr lang="en-US" dirty="0" err="1" smtClean="0"/>
              <a:t>PeerConnection</a:t>
            </a:r>
            <a:endParaRPr lang="en-US" dirty="0" smtClean="0"/>
          </a:p>
          <a:p>
            <a:pPr lvl="2"/>
            <a:r>
              <a:rPr lang="en-US" dirty="0" smtClean="0"/>
              <a:t>Allows different rates and codecs in each </a:t>
            </a:r>
            <a:r>
              <a:rPr lang="en-US" dirty="0" err="1" smtClean="0"/>
              <a:t>PeerConnection</a:t>
            </a:r>
            <a:endParaRPr lang="en-US" dirty="0" smtClean="0"/>
          </a:p>
          <a:p>
            <a:pPr lvl="2"/>
            <a:r>
              <a:rPr lang="en-US" dirty="0" smtClean="0"/>
              <a:t>Adaptation modules needs to combine information across multiple </a:t>
            </a:r>
            <a:r>
              <a:rPr lang="en-US" dirty="0" err="1" smtClean="0"/>
              <a:t>PeerConnections</a:t>
            </a:r>
            <a:r>
              <a:rPr lang="en-US" dirty="0" smtClean="0"/>
              <a:t> and RTP sessions</a:t>
            </a:r>
          </a:p>
          <a:p>
            <a:r>
              <a:rPr lang="en-US" dirty="0" smtClean="0"/>
              <a:t>The application context may need common information across the peers</a:t>
            </a:r>
          </a:p>
          <a:p>
            <a:pPr lvl="1"/>
            <a:r>
              <a:rPr lang="en-US" dirty="0" smtClean="0"/>
              <a:t>Identities of streams</a:t>
            </a:r>
          </a:p>
          <a:p>
            <a:pPr lvl="1"/>
            <a:r>
              <a:rPr lang="en-US" dirty="0" smtClean="0"/>
              <a:t>Synchronization contexts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6777245" y="1213586"/>
            <a:ext cx="2193014" cy="2215414"/>
            <a:chOff x="6167462" y="1213586"/>
            <a:chExt cx="2802797" cy="2430270"/>
          </a:xfrm>
        </p:grpSpPr>
        <p:sp>
          <p:nvSpPr>
            <p:cNvPr id="5" name="Rectangle 4"/>
            <p:cNvSpPr/>
            <p:nvPr/>
          </p:nvSpPr>
          <p:spPr bwMode="auto">
            <a:xfrm>
              <a:off x="6167462" y="1213586"/>
              <a:ext cx="2802797" cy="2430270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Application Context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584136" y="1566326"/>
              <a:ext cx="2340260" cy="2025225"/>
              <a:chOff x="6357702" y="1287638"/>
              <a:chExt cx="2340260" cy="2025225"/>
            </a:xfrm>
          </p:grpSpPr>
          <p:sp>
            <p:nvSpPr>
              <p:cNvPr id="7" name="Rectangle 6"/>
              <p:cNvSpPr/>
              <p:nvPr/>
            </p:nvSpPr>
            <p:spPr bwMode="auto">
              <a:xfrm>
                <a:off x="6357702" y="1287638"/>
                <a:ext cx="2340260" cy="202522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72000" tIns="45720" rIns="7200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RTP Session</a:t>
                </a:r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6597225" y="2113686"/>
                <a:ext cx="540060" cy="405045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72000" tIns="45720" rIns="7200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A</a:t>
                </a:r>
              </a:p>
            </p:txBody>
          </p:sp>
          <p:sp>
            <p:nvSpPr>
              <p:cNvPr id="9" name="Rectangle 8"/>
              <p:cNvSpPr/>
              <p:nvPr/>
            </p:nvSpPr>
            <p:spPr bwMode="auto">
              <a:xfrm>
                <a:off x="7966801" y="2753925"/>
                <a:ext cx="540060" cy="405045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72000" tIns="45720" rIns="7200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C</a:t>
                </a: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7966253" y="1538790"/>
                <a:ext cx="540060" cy="405045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72000" tIns="45720" rIns="7200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B</a:t>
                </a:r>
              </a:p>
            </p:txBody>
          </p:sp>
          <p:cxnSp>
            <p:nvCxnSpPr>
              <p:cNvPr id="11" name="Straight Arrow Connector 10"/>
              <p:cNvCxnSpPr>
                <a:stCxn id="8" idx="3"/>
                <a:endCxn id="10" idx="1"/>
              </p:cNvCxnSpPr>
              <p:nvPr/>
            </p:nvCxnSpPr>
            <p:spPr bwMode="auto">
              <a:xfrm flipV="1">
                <a:off x="7137285" y="1741313"/>
                <a:ext cx="828968" cy="574896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" name="Straight Arrow Connector 11"/>
              <p:cNvCxnSpPr>
                <a:stCxn id="8" idx="3"/>
                <a:endCxn id="9" idx="1"/>
              </p:cNvCxnSpPr>
              <p:nvPr/>
            </p:nvCxnSpPr>
            <p:spPr bwMode="auto">
              <a:xfrm>
                <a:off x="7137285" y="2316209"/>
                <a:ext cx="829516" cy="640239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" name="Straight Arrow Connector 12"/>
              <p:cNvCxnSpPr>
                <a:stCxn id="9" idx="0"/>
                <a:endCxn id="10" idx="2"/>
              </p:cNvCxnSpPr>
              <p:nvPr/>
            </p:nvCxnSpPr>
            <p:spPr bwMode="auto">
              <a:xfrm flipH="1" flipV="1">
                <a:off x="8236283" y="1943835"/>
                <a:ext cx="548" cy="81009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5" name="Group 24"/>
          <p:cNvGrpSpPr/>
          <p:nvPr/>
        </p:nvGrpSpPr>
        <p:grpSpPr>
          <a:xfrm>
            <a:off x="6777244" y="3963795"/>
            <a:ext cx="2256195" cy="2345525"/>
            <a:chOff x="6167462" y="3963795"/>
            <a:chExt cx="2865978" cy="2680653"/>
          </a:xfrm>
        </p:grpSpPr>
        <p:sp>
          <p:nvSpPr>
            <p:cNvPr id="14" name="Rectangle 13"/>
            <p:cNvSpPr/>
            <p:nvPr/>
          </p:nvSpPr>
          <p:spPr bwMode="auto">
            <a:xfrm>
              <a:off x="6167462" y="3963795"/>
              <a:ext cx="2802797" cy="2680653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Application Context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6247142" y="4322126"/>
              <a:ext cx="2786298" cy="2250250"/>
              <a:chOff x="6264560" y="3668951"/>
              <a:chExt cx="2786298" cy="2250250"/>
            </a:xfrm>
          </p:grpSpPr>
          <p:sp>
            <p:nvSpPr>
              <p:cNvPr id="16" name="Oval 15"/>
              <p:cNvSpPr/>
              <p:nvPr/>
            </p:nvSpPr>
            <p:spPr bwMode="auto">
              <a:xfrm>
                <a:off x="7879109" y="3668951"/>
                <a:ext cx="925679" cy="225025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72000" tIns="45720" rIns="7200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 bwMode="auto">
              <a:xfrm rot="1320000">
                <a:off x="6264560" y="4625527"/>
                <a:ext cx="2786298" cy="875748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72000" tIns="45720" rIns="7200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 bwMode="auto">
              <a:xfrm rot="-1260000">
                <a:off x="6343365" y="4021496"/>
                <a:ext cx="2584237" cy="88411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72000" tIns="45720" rIns="7200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6702891" y="4521453"/>
                <a:ext cx="540060" cy="405045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72000" tIns="45720" rIns="7200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A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8072467" y="5161692"/>
                <a:ext cx="540060" cy="405045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72000" tIns="45720" rIns="7200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C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8071919" y="3946557"/>
                <a:ext cx="540060" cy="405045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72000" tIns="45720" rIns="7200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B</a:t>
                </a: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 bwMode="auto">
              <a:xfrm flipV="1">
                <a:off x="7242951" y="4135527"/>
                <a:ext cx="828968" cy="574896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" name="Straight Arrow Connector 22"/>
              <p:cNvCxnSpPr>
                <a:stCxn id="19" idx="3"/>
                <a:endCxn id="20" idx="1"/>
              </p:cNvCxnSpPr>
              <p:nvPr/>
            </p:nvCxnSpPr>
            <p:spPr bwMode="auto">
              <a:xfrm>
                <a:off x="7242951" y="4723976"/>
                <a:ext cx="829516" cy="640239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" name="Straight Arrow Connector 23"/>
              <p:cNvCxnSpPr>
                <a:stCxn id="20" idx="0"/>
                <a:endCxn id="21" idx="2"/>
              </p:cNvCxnSpPr>
              <p:nvPr/>
            </p:nvCxnSpPr>
            <p:spPr bwMode="auto">
              <a:xfrm flipH="1" flipV="1">
                <a:off x="8341949" y="4351602"/>
                <a:ext cx="548" cy="81009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93693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Discussion: Multi-Party RTP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76363"/>
            <a:ext cx="6560390" cy="4887952"/>
          </a:xfrm>
        </p:spPr>
        <p:txBody>
          <a:bodyPr/>
          <a:lstStyle/>
          <a:p>
            <a:r>
              <a:rPr lang="en-US" dirty="0" smtClean="0"/>
              <a:t>In the centralized conference usage a common RTP session needs to be supported</a:t>
            </a:r>
          </a:p>
          <a:p>
            <a:pPr lvl="1"/>
            <a:r>
              <a:rPr lang="en-US" dirty="0" smtClean="0"/>
              <a:t>The RTP tools for centralized conferencing are built around a common session</a:t>
            </a:r>
          </a:p>
          <a:p>
            <a:pPr lvl="1"/>
            <a:r>
              <a:rPr lang="en-US" dirty="0" smtClean="0"/>
              <a:t>The RTP session still exist in the context of only one </a:t>
            </a:r>
            <a:r>
              <a:rPr lang="en-US" dirty="0" err="1" smtClean="0"/>
              <a:t>PeerConnection</a:t>
            </a:r>
            <a:r>
              <a:rPr lang="en-US" dirty="0" smtClean="0"/>
              <a:t> from the end-point’s (A, B, C or D) view</a:t>
            </a:r>
          </a:p>
          <a:p>
            <a:pPr lvl="1"/>
            <a:r>
              <a:rPr lang="en-US" dirty="0" smtClean="0"/>
              <a:t>A Mixer has  a different view, but is after all a more advanced </a:t>
            </a:r>
            <a:r>
              <a:rPr lang="en-US" smtClean="0"/>
              <a:t>RTP entity</a:t>
            </a:r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103265" y="1385120"/>
            <a:ext cx="1924229" cy="4095454"/>
            <a:chOff x="7103265" y="1223756"/>
            <a:chExt cx="1924229" cy="4095454"/>
          </a:xfrm>
        </p:grpSpPr>
        <p:sp>
          <p:nvSpPr>
            <p:cNvPr id="16" name="Rectangle 15"/>
            <p:cNvSpPr/>
            <p:nvPr/>
          </p:nvSpPr>
          <p:spPr bwMode="auto">
            <a:xfrm>
              <a:off x="7103265" y="1223756"/>
              <a:ext cx="1924229" cy="4095454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RTP Session</a:t>
              </a:r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7870932" y="1628800"/>
              <a:ext cx="422563" cy="369236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</a:t>
              </a: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7226944" y="3068960"/>
              <a:ext cx="1710541" cy="630070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5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Mixer</a:t>
              </a: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7226944" y="4761584"/>
              <a:ext cx="422563" cy="369236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B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8514922" y="4761584"/>
              <a:ext cx="422563" cy="369236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D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7870932" y="4773096"/>
              <a:ext cx="422563" cy="369236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</a:t>
              </a:r>
            </a:p>
          </p:txBody>
        </p:sp>
        <p:cxnSp>
          <p:nvCxnSpPr>
            <p:cNvPr id="10" name="Straight Arrow Connector 9"/>
            <p:cNvCxnSpPr>
              <a:stCxn id="5" idx="0"/>
              <a:endCxn id="4" idx="2"/>
            </p:cNvCxnSpPr>
            <p:nvPr/>
          </p:nvCxnSpPr>
          <p:spPr bwMode="auto">
            <a:xfrm flipH="1" flipV="1">
              <a:off x="8082214" y="1998036"/>
              <a:ext cx="1" cy="10709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H="1" flipV="1">
              <a:off x="7416345" y="3702172"/>
              <a:ext cx="1" cy="10709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H="1" flipV="1">
              <a:off x="8092322" y="3702172"/>
              <a:ext cx="1" cy="10709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H="1" flipV="1">
              <a:off x="8744664" y="3690660"/>
              <a:ext cx="1" cy="10709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1968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Landscape2009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Landscape2009</Template>
  <TotalTime>3004</TotalTime>
  <Words>736</Words>
  <Application>Microsoft Office PowerPoint</Application>
  <PresentationFormat>On-screen Show (4:3)</PresentationFormat>
  <Paragraphs>110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Landscape2009</vt:lpstr>
      <vt:lpstr>RTCWEB Terminology</vt:lpstr>
      <vt:lpstr>RTP Related Terminology</vt:lpstr>
      <vt:lpstr>RTP Related Terminology</vt:lpstr>
      <vt:lpstr>WEBRTC API Terminology</vt:lpstr>
      <vt:lpstr>WEBRTC API Terminology</vt:lpstr>
      <vt:lpstr>Discussion: MediaStream and Label</vt:lpstr>
      <vt:lpstr>Discussion: RTP sessions</vt:lpstr>
      <vt:lpstr>Discussion: RTP sessions</vt:lpstr>
      <vt:lpstr>Discussion: Multi-Party RTP Sessions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RTCWEB Terminology Discussion</dc:title>
  <dc:creator>KI/EAB/TVM Magnus Westerlund</dc:creator>
  <cp:keywords/>
  <dc:description>Rev PA1</dc:description>
  <cp:lastModifiedBy>Magnus Westerlund</cp:lastModifiedBy>
  <cp:revision>157</cp:revision>
  <dcterms:created xsi:type="dcterms:W3CDTF">2009-08-18T09:58:28Z</dcterms:created>
  <dcterms:modified xsi:type="dcterms:W3CDTF">2011-09-06T12:02:34Z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OHLogoNew2009</vt:lpwstr>
  </property>
  <property fmtid="{D5CDD505-2E9C-101B-9397-08002B2CF9AE}" pid="3" name="TemplateName">
    <vt:lpwstr>CXC 172 2019/3</vt:lpwstr>
  </property>
  <property fmtid="{D5CDD505-2E9C-101B-9397-08002B2CF9AE}" pid="4" name="TemplateVersion">
    <vt:lpwstr>R1A</vt:lpwstr>
  </property>
  <property fmtid="{D5CDD505-2E9C-101B-9397-08002B2CF9AE}" pid="5" name="EmbeddedFonts">
    <vt:bool>false</vt:bool>
  </property>
  <property fmtid="{D5CDD505-2E9C-101B-9397-08002B2CF9AE}" pid="6" name="FooterType">
    <vt:lpwstr>PresTemp</vt:lpwstr>
  </property>
  <property fmtid="{D5CDD505-2E9C-101B-9397-08002B2CF9AE}" pid="7" name="UsedFont">
    <vt:lpwstr>Arial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>Public</vt:lpwstr>
  </property>
  <property fmtid="{D5CDD505-2E9C-101B-9397-08002B2CF9AE}" pid="13" name="txtConfLabel">
    <vt:lpwstr>Public</vt:lpwstr>
  </property>
  <property fmtid="{D5CDD505-2E9C-101B-9397-08002B2CF9AE}" pid="14" name="optUseConfClass">
    <vt:bool>true</vt:bool>
  </property>
  <property fmtid="{D5CDD505-2E9C-101B-9397-08002B2CF9AE}" pid="15" name="optUseConfLabel">
    <vt:bool>false</vt:bool>
  </property>
  <property fmtid="{D5CDD505-2E9C-101B-9397-08002B2CF9AE}" pid="16" name="optFooterCVLDocNo">
    <vt:bool>false</vt:bool>
  </property>
  <property fmtid="{D5CDD505-2E9C-101B-9397-08002B2CF9AE}" pid="17" name="optFooterCVLCopyright">
    <vt:bool>false</vt:bool>
  </property>
  <property fmtid="{D5CDD505-2E9C-101B-9397-08002B2CF9AE}" pid="18" name="optEnterText1">
    <vt:bool>true</vt:bool>
  </property>
  <property fmtid="{D5CDD505-2E9C-101B-9397-08002B2CF9AE}" pid="19" name="optFooterCVLConfLabel">
    <vt:bool>false</vt:bool>
  </property>
  <property fmtid="{D5CDD505-2E9C-101B-9397-08002B2CF9AE}" pid="20" name="optEnterText2">
    <vt:bool>true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/>
  </property>
  <property fmtid="{D5CDD505-2E9C-101B-9397-08002B2CF9AE}" pid="27" name="MiddleFooterField">
    <vt:lpwstr>RTCWEB WG Interim 8 Sep</vt:lpwstr>
  </property>
  <property fmtid="{D5CDD505-2E9C-101B-9397-08002B2CF9AE}" pid="28" name="RightFooterField">
    <vt:lpwstr>RTCWEB Terminology Discussion</vt:lpwstr>
  </property>
  <property fmtid="{D5CDD505-2E9C-101B-9397-08002B2CF9AE}" pid="29" name="RightFooterField2">
    <vt:lpwstr>2011-09-05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OHLogoNew2009</vt:lpwstr>
  </property>
  <property fmtid="{D5CDD505-2E9C-101B-9397-08002B2CF9AE}" pid="33" name="TemplateName2">
    <vt:lpwstr>CXC 172 2019/3</vt:lpwstr>
  </property>
  <property fmtid="{D5CDD505-2E9C-101B-9397-08002B2CF9AE}" pid="34" name="TemplateVersion2">
    <vt:lpwstr>R1A</vt:lpwstr>
  </property>
  <property fmtid="{D5CDD505-2E9C-101B-9397-08002B2CF9AE}" pid="35" name="PackageNo">
    <vt:lpwstr>LXA 119 463</vt:lpwstr>
  </property>
  <property fmtid="{D5CDD505-2E9C-101B-9397-08002B2CF9AE}" pid="36" name="PackageVersion">
    <vt:lpwstr>R5A</vt:lpwstr>
  </property>
  <property fmtid="{D5CDD505-2E9C-101B-9397-08002B2CF9AE}" pid="37" name="Prepared">
    <vt:lpwstr>KI/EAB/TVM Magnus Westerlund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RTCWEB Terminology Discussion</vt:lpwstr>
  </property>
  <property fmtid="{D5CDD505-2E9C-101B-9397-08002B2CF9AE}" pid="44" name="Date">
    <vt:lpwstr>2011-09-05</vt:lpwstr>
  </property>
  <property fmtid="{D5CDD505-2E9C-101B-9397-08002B2CF9AE}" pid="45" name="Reference">
    <vt:lpwstr/>
  </property>
  <property fmtid="{D5CDD505-2E9C-101B-9397-08002B2CF9AE}" pid="46" name="Keyword">
    <vt:lpwstr/>
  </property>
</Properties>
</file>