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5"/>
  </p:notesMasterIdLst>
  <p:handoutMasterIdLst>
    <p:handoutMasterId r:id="rId16"/>
  </p:handoutMasterIdLst>
  <p:sldIdLst>
    <p:sldId id="259" r:id="rId2"/>
    <p:sldId id="261" r:id="rId3"/>
    <p:sldId id="262" r:id="rId4"/>
    <p:sldId id="264" r:id="rId5"/>
    <p:sldId id="263" r:id="rId6"/>
    <p:sldId id="265" r:id="rId7"/>
    <p:sldId id="266" r:id="rId8"/>
    <p:sldId id="267" r:id="rId9"/>
    <p:sldId id="268" r:id="rId10"/>
    <p:sldId id="270" r:id="rId11"/>
    <p:sldId id="271" r:id="rId12"/>
    <p:sldId id="272" r:id="rId13"/>
    <p:sldId id="269" r:id="rId14"/>
  </p:sldIdLst>
  <p:sldSz cx="9144000" cy="6858000" type="screen4x3"/>
  <p:notesSz cx="6884988" cy="100187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261"/>
            <p14:sldId id="262"/>
            <p14:sldId id="264"/>
            <p14:sldId id="263"/>
            <p14:sldId id="265"/>
            <p14:sldId id="266"/>
            <p14:sldId id="267"/>
            <p14:sldId id="268"/>
            <p14:sldId id="270"/>
            <p14:sldId id="271"/>
            <p14:sldId id="272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8FBF"/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152" y="-102"/>
      </p:cViewPr>
      <p:guideLst>
        <p:guide orient="horz" pos="867"/>
        <p:guide orient="horz" pos="4110"/>
        <p:guide orient="horz" pos="663"/>
        <p:guide orient="horz" pos="2262"/>
        <p:guide orient="horz" pos="2171"/>
        <p:guide orient="horz" pos="3566"/>
        <p:guide pos="5511"/>
        <p:guide pos="1941"/>
        <p:guide pos="3818"/>
        <p:guide pos="3727"/>
        <p:guide pos="2834"/>
        <p:guide pos="2926"/>
        <p:guide pos="248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40" d="100"/>
          <a:sy n="40" d="100"/>
        </p:scale>
        <p:origin x="-2178" y="-126"/>
      </p:cViewPr>
      <p:guideLst>
        <p:guide orient="horz" pos="3155"/>
        <p:guide pos="216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endParaRPr lang="en-US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endParaRPr lang="en-US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endParaRPr lang="en-US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2011-11-12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Glare Handling in WebRTC Signalling </a:t>
            </a:r>
            <a:endParaRPr lang="en-US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IETF 82 - RTCWEB WG </a:t>
            </a:r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2011-11-12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82 - RTCWEB WG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353D-F306-481A-B3D0-C36CE0BF9563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Glare Handling in WebRTC Signalling 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2011-11-12 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82 - RTCWEB WG 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353D-F306-481A-B3D0-C36CE0BF9563}" type="slidenum">
              <a:rPr lang="en-US" smtClean="0"/>
              <a:t>2</a:t>
            </a:fld>
            <a:endParaRPr lang="en-US"/>
          </a:p>
        </p:txBody>
      </p:sp>
      <p:sp>
        <p:nvSpPr>
          <p:cNvPr id="11" name="Header Placeholder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Glare Handling in WebRTC Signalling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69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701" y="4090990"/>
            <a:ext cx="8355013" cy="2016125"/>
          </a:xfrm>
        </p:spPr>
        <p:txBody>
          <a:bodyPr/>
          <a:lstStyle>
            <a:lvl1pPr marL="0" indent="0">
              <a:buFont typeface="Arial" charset="0"/>
              <a:buNone/>
              <a:defRPr sz="3000" baseline="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  <a:endParaRPr lang="en-US" dirty="0"/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6875" y="2459594"/>
            <a:ext cx="8351838" cy="738664"/>
          </a:xfrm>
        </p:spPr>
        <p:txBody>
          <a:bodyPr anchor="ctr"/>
          <a:lstStyle>
            <a:lvl1pPr>
              <a:defRPr sz="480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4" y="2540000"/>
            <a:ext cx="14763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48 </a:t>
            </a:r>
            <a:r>
              <a:rPr lang="en-US" sz="1200" dirty="0" smtClean="0">
                <a:solidFill>
                  <a:srgbClr val="FFFFFF"/>
                </a:solidFill>
              </a:rPr>
              <a:t>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6A8FBF"/>
                </a:solidFill>
              </a:rPr>
              <a:t>CAPITALS</a:t>
            </a:r>
            <a:endParaRPr lang="en-US" sz="1200" dirty="0">
              <a:solidFill>
                <a:srgbClr val="6A8FB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22536" name="Logo_TM" descr="ERI_FH_rgb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2425" y="-17462"/>
            <a:ext cx="8032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646613" y="1376363"/>
            <a:ext cx="4102100" cy="42846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four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1" y="1376363"/>
            <a:ext cx="8355012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835183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/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thou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/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FontTx/>
              <a:buNone/>
              <a:defRPr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5275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4645025" y="1376363"/>
            <a:ext cx="410368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268763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3228975" y="1376363"/>
            <a:ext cx="268763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6061075" y="1376363"/>
            <a:ext cx="268763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_SM" descr="ERI_FH_rgb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611" y="-17462"/>
            <a:ext cx="474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and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42846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560072"/>
            <a:ext cx="782637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Add Header</a:t>
            </a: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76363"/>
            <a:ext cx="8351838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419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32 pt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(32 pt makes 2 rows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6A8FBF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6A8FBF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6A8FBF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6A8FBF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6A8FBF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6A8FBF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6A8FBF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6A8FBF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21510" name="Line_SM"/>
          <p:cNvSpPr>
            <a:spLocks noChangeArrowheads="1"/>
          </p:cNvSpPr>
          <p:nvPr/>
        </p:nvSpPr>
        <p:spPr bwMode="auto">
          <a:xfrm>
            <a:off x="153989" y="1093790"/>
            <a:ext cx="8828087" cy="222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2700" algn="ctr">
            <a:noFill/>
            <a:round/>
            <a:headEnd/>
            <a:tailEnd/>
          </a:ln>
          <a:effectLst/>
        </p:spPr>
        <p:txBody>
          <a:bodyPr anchor="ctr">
            <a:noAutofit/>
          </a:bodyPr>
          <a:lstStyle/>
          <a:p>
            <a:endParaRPr lang="en-US" dirty="0"/>
          </a:p>
        </p:txBody>
      </p:sp>
      <p:sp>
        <p:nvSpPr>
          <p:cNvPr id="21518" name="Line"/>
          <p:cNvSpPr>
            <a:spLocks noChangeShapeType="1"/>
          </p:cNvSpPr>
          <p:nvPr userDrawn="1"/>
        </p:nvSpPr>
        <p:spPr bwMode="auto">
          <a:xfrm flipH="1">
            <a:off x="-792162" y="0"/>
            <a:ext cx="595313" cy="15875"/>
          </a:xfrm>
          <a:prstGeom prst="line">
            <a:avLst/>
          </a:prstGeom>
          <a:noFill/>
          <a:ln w="12700">
            <a:noFill/>
            <a:round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endParaRPr lang="en-US" dirty="0"/>
          </a:p>
        </p:txBody>
      </p:sp>
      <p:pic>
        <p:nvPicPr>
          <p:cNvPr id="21520" name="Logo_SM" descr="ERI_FH_rgb"/>
          <p:cNvPicPr>
            <a:picLocks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456611" y="-17462"/>
            <a:ext cx="474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3" name="txtfooterCopy"/>
          <p:cNvSpPr txBox="1">
            <a:spLocks noChangeArrowheads="1"/>
          </p:cNvSpPr>
          <p:nvPr userDrawn="1"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Glare Handling in WebRTC Signalling  |  Magnus Westerlund  |  IETF 82 - RTCWEB WG  |  2011-11-12  |  Page </a:t>
            </a:r>
            <a:fld id="{9CAB107F-C114-43B6-B3E6-ED9A59DA7D26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9" r:id="rId7"/>
    <p:sldLayoutId id="2147483658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fontAlgn="base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fontAlgn="base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s://datatracker.ietf.org/doc/draft-jennings-rtcweb-signaling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9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393700" y="2120424"/>
            <a:ext cx="8351838" cy="1477328"/>
          </a:xfrm>
        </p:spPr>
        <p:txBody>
          <a:bodyPr/>
          <a:lstStyle/>
          <a:p>
            <a:r>
              <a:rPr lang="en-US" dirty="0" smtClean="0"/>
              <a:t>Glare Handling in </a:t>
            </a:r>
            <a:r>
              <a:rPr lang="en-US" dirty="0" err="1" smtClean="0"/>
              <a:t>WebRTC</a:t>
            </a:r>
            <a:r>
              <a:rPr lang="en-US" dirty="0" smtClean="0"/>
              <a:t> </a:t>
            </a:r>
            <a:r>
              <a:rPr lang="en-US" dirty="0" err="1" smtClean="0"/>
              <a:t>Signalling</a:t>
            </a:r>
            <a:endParaRPr lang="en-US" dirty="0"/>
          </a:p>
        </p:txBody>
      </p:sp>
      <p:sp>
        <p:nvSpPr>
          <p:cNvPr id="10270" name="Rectangle 3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Magnus Westerlund</a:t>
            </a:r>
          </a:p>
          <a:p>
            <a:r>
              <a:rPr lang="sv-SE" dirty="0">
                <a:hlinkClick r:id="rId4"/>
              </a:rPr>
              <a:t>draft-jennings-rtcweb-signaling-01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Glare mechanism has been designed with Interworking in consideration</a:t>
            </a:r>
          </a:p>
          <a:p>
            <a:r>
              <a:rPr lang="en-US" dirty="0" smtClean="0"/>
              <a:t>The special tiebreaker values 0 and </a:t>
            </a:r>
            <a:r>
              <a:rPr lang="sv-SE" dirty="0"/>
              <a:t>0xffffffff</a:t>
            </a:r>
            <a:r>
              <a:rPr lang="en-US" dirty="0" smtClean="0"/>
              <a:t> </a:t>
            </a:r>
            <a:r>
              <a:rPr lang="en-US" dirty="0" smtClean="0"/>
              <a:t>are used by gateways to allow them to win or loose on purpose to minimize issues in the other protocol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15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Interworking 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76363"/>
            <a:ext cx="5807982" cy="485462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WebRTC</a:t>
            </a:r>
            <a:r>
              <a:rPr lang="en-US" dirty="0" smtClean="0"/>
              <a:t> client A uses Gateway (GW) to establish a session with SIP User Agent (UA)</a:t>
            </a:r>
          </a:p>
          <a:p>
            <a:pPr lvl="1"/>
            <a:r>
              <a:rPr lang="en-US" dirty="0" smtClean="0"/>
              <a:t>GW is owner of the Call-ID in the SIP Dialog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sends an Offer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GW forwards this as an SIP Update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UA sends a SIP Update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GW detects Glare have happened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GW sends an Offer with the Tiebreaker value set to </a:t>
            </a:r>
            <a:r>
              <a:rPr lang="sv-SE" dirty="0" smtClean="0"/>
              <a:t>0xffffffff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UA </a:t>
            </a:r>
            <a:r>
              <a:rPr lang="en-US" dirty="0" smtClean="0"/>
              <a:t>sends a 491 which GW accepts and take no further action 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detects Glare, determines it lost, process the Offer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sends the answer to the GW that generates the SIP ACK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8508655" y="2889310"/>
            <a:ext cx="530049" cy="32330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7473918" y="3002824"/>
            <a:ext cx="530049" cy="32330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740440" y="2024743"/>
            <a:ext cx="39188" cy="42062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8773680" y="2024743"/>
            <a:ext cx="39188" cy="42062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8451674" y="1376363"/>
            <a:ext cx="683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UA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548277" y="137636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6740440" y="2272937"/>
            <a:ext cx="1010066" cy="3657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7754580" y="2540725"/>
            <a:ext cx="1019100" cy="6237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112240" y="2023047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5" idx="4"/>
          </p:cNvCxnSpPr>
          <p:nvPr/>
        </p:nvCxnSpPr>
        <p:spPr bwMode="auto">
          <a:xfrm flipH="1">
            <a:off x="6760034" y="3326130"/>
            <a:ext cx="978909" cy="4755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822210" y="2340670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395408" y="2272937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56714" y="2776222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834578" y="3326130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324278" y="1376363"/>
            <a:ext cx="801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GW</a:t>
            </a:r>
            <a:endParaRPr lang="en-US" sz="2800" dirty="0"/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7730912" y="2024743"/>
            <a:ext cx="39188" cy="42062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7738943" y="2638697"/>
            <a:ext cx="1073925" cy="3657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stCxn id="4" idx="4"/>
          </p:cNvCxnSpPr>
          <p:nvPr/>
        </p:nvCxnSpPr>
        <p:spPr bwMode="auto">
          <a:xfrm flipH="1">
            <a:off x="7770100" y="3212616"/>
            <a:ext cx="1003580" cy="5136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8084266" y="3212616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6760034" y="3971109"/>
            <a:ext cx="994546" cy="3788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7754580" y="4454434"/>
            <a:ext cx="1019100" cy="3526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Oval 34"/>
          <p:cNvSpPr/>
          <p:nvPr/>
        </p:nvSpPr>
        <p:spPr bwMode="auto">
          <a:xfrm>
            <a:off x="6495009" y="3664131"/>
            <a:ext cx="530049" cy="32330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69950" y="3810243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341076" y="3822277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09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/>
          <p:cNvSpPr/>
          <p:nvPr/>
        </p:nvSpPr>
        <p:spPr bwMode="auto">
          <a:xfrm>
            <a:off x="6501541" y="3078963"/>
            <a:ext cx="530049" cy="32330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Interworking Example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76363"/>
            <a:ext cx="6304371" cy="494606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WebRTC</a:t>
            </a:r>
            <a:r>
              <a:rPr lang="en-US" dirty="0"/>
              <a:t> client A uses Gateway (GW) to establish a session with SIP User Agent (UA)</a:t>
            </a:r>
          </a:p>
          <a:p>
            <a:pPr lvl="1"/>
            <a:r>
              <a:rPr lang="en-US" dirty="0"/>
              <a:t>GW is owner of the Call-ID in the SIP </a:t>
            </a:r>
            <a:r>
              <a:rPr lang="en-US" dirty="0" smtClean="0"/>
              <a:t>Dialog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UA sends a SIP Update targeted to A to the GW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GW creates a ROAP Offer with a Tiebreaker value </a:t>
            </a:r>
            <a:r>
              <a:rPr lang="en-US"/>
              <a:t>of </a:t>
            </a:r>
            <a:r>
              <a:rPr lang="en-US" smtClean="0"/>
              <a:t>0xffffffff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sends an Offer to the GW with a random tiebreaker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detects Glare and determines its Offer lost, process the offer from the GW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Meanwhile the GW will detect the glare on its side. Determine that its Offer won and discard A’s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sends an answer to the GW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GW translates this into a SIP ACK</a:t>
            </a:r>
            <a:endParaRPr lang="en-US" dirty="0"/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7492013" y="3498971"/>
            <a:ext cx="530049" cy="32330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766566" y="2024743"/>
            <a:ext cx="39188" cy="42062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8799806" y="2024743"/>
            <a:ext cx="39188" cy="42062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6574403" y="137636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6786160" y="2821122"/>
            <a:ext cx="1010066" cy="82674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7794733" y="2097433"/>
            <a:ext cx="1019100" cy="6237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953294" y="2097433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6762581" y="2765032"/>
            <a:ext cx="978909" cy="4755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7427031" y="2409309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73733" y="2436279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68700" y="2821122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493887" y="3202214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350404" y="1376363"/>
            <a:ext cx="801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GW</a:t>
            </a:r>
            <a:endParaRPr lang="en-US" sz="2800" dirty="0"/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7757038" y="2024743"/>
            <a:ext cx="39188" cy="42062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7788071" y="4308022"/>
            <a:ext cx="1050923" cy="6270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6821654" y="3602324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24" idx="4"/>
          </p:cNvCxnSpPr>
          <p:nvPr/>
        </p:nvCxnSpPr>
        <p:spPr bwMode="auto">
          <a:xfrm>
            <a:off x="6766566" y="3402269"/>
            <a:ext cx="990472" cy="8535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8281943" y="4055715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451674" y="1376363"/>
            <a:ext cx="683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UA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6352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anyone see a need to send an error for the Offer that looses?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24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Glare</a:t>
            </a:r>
          </a:p>
          <a:p>
            <a:r>
              <a:rPr lang="en-US" dirty="0" smtClean="0"/>
              <a:t>Solution Proposal</a:t>
            </a:r>
          </a:p>
          <a:p>
            <a:r>
              <a:rPr lang="en-US" dirty="0" smtClean="0"/>
              <a:t>Interworking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05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Glare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Glare is when the </a:t>
            </a:r>
            <a:r>
              <a:rPr lang="en-US" dirty="0" err="1" smtClean="0"/>
              <a:t>signalling</a:t>
            </a:r>
            <a:r>
              <a:rPr lang="en-US" dirty="0" smtClean="0"/>
              <a:t> is not coordinated, simultaneous and risks ending up in an undetermined state</a:t>
            </a:r>
          </a:p>
          <a:p>
            <a:r>
              <a:rPr lang="en-US" dirty="0" smtClean="0"/>
              <a:t>In the context of ROAP and </a:t>
            </a:r>
            <a:r>
              <a:rPr lang="en-US" dirty="0" err="1" smtClean="0"/>
              <a:t>WebRTC</a:t>
            </a:r>
            <a:r>
              <a:rPr lang="en-US" dirty="0" smtClean="0"/>
              <a:t> the situation that occurs are:</a:t>
            </a:r>
          </a:p>
          <a:p>
            <a:pPr lvl="1"/>
            <a:r>
              <a:rPr lang="en-US" dirty="0" smtClean="0"/>
              <a:t>Both end-points make an ROAP offer at the same time</a:t>
            </a:r>
          </a:p>
          <a:p>
            <a:r>
              <a:rPr lang="en-US" dirty="0" smtClean="0"/>
              <a:t>When can this occur</a:t>
            </a:r>
          </a:p>
          <a:p>
            <a:pPr lvl="1"/>
            <a:r>
              <a:rPr lang="en-US" dirty="0" smtClean="0"/>
              <a:t>Initially</a:t>
            </a:r>
          </a:p>
          <a:p>
            <a:pPr lvl="1"/>
            <a:r>
              <a:rPr lang="en-US" dirty="0" smtClean="0"/>
              <a:t>When updating an established session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41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/>
          <p:cNvSpPr/>
          <p:nvPr/>
        </p:nvSpPr>
        <p:spPr bwMode="auto">
          <a:xfrm>
            <a:off x="7865852" y="3164477"/>
            <a:ext cx="530049" cy="32330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038820" y="3588174"/>
            <a:ext cx="530049" cy="32330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Glare in Established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76363"/>
            <a:ext cx="5468348" cy="4284662"/>
          </a:xfrm>
        </p:spPr>
        <p:txBody>
          <a:bodyPr/>
          <a:lstStyle/>
          <a:p>
            <a:r>
              <a:rPr lang="en-US" dirty="0" smtClean="0"/>
              <a:t>A and B’s Offers indicate the same ROAP session</a:t>
            </a:r>
          </a:p>
          <a:p>
            <a:r>
              <a:rPr lang="en-US" dirty="0" smtClean="0"/>
              <a:t>In this case where only end-points check for GLARE both A and B will see the other side’s ROAP message</a:t>
            </a:r>
          </a:p>
          <a:p>
            <a:r>
              <a:rPr lang="en-US" dirty="0" smtClean="0"/>
              <a:t>A will detect Glare when B’s Offer arrive and A has an outstanding Offer </a:t>
            </a:r>
          </a:p>
          <a:p>
            <a:r>
              <a:rPr lang="en-US" dirty="0" smtClean="0"/>
              <a:t>Same thing for B.</a:t>
            </a:r>
          </a:p>
          <a:p>
            <a:r>
              <a:rPr lang="en-US" dirty="0" smtClean="0"/>
              <a:t>So both end-points end up in state which needs resolution.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6230983" y="2024743"/>
            <a:ext cx="39188" cy="42062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8180888" y="2024743"/>
            <a:ext cx="39188" cy="42062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7942217" y="137636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038820" y="137636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6230983" y="2272937"/>
            <a:ext cx="1969499" cy="10580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6250577" y="2540725"/>
            <a:ext cx="1930312" cy="12475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270171" y="1998617"/>
            <a:ext cx="1060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A: Offer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865852" y="2560323"/>
            <a:ext cx="1060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: Offer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638940" y="3511370"/>
            <a:ext cx="1382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GLARE!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19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Initially Glare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</a:t>
            </a:r>
            <a:r>
              <a:rPr lang="en-US" dirty="0" smtClean="0"/>
              <a:t>wo </a:t>
            </a:r>
            <a:r>
              <a:rPr lang="en-US" dirty="0" err="1" smtClean="0"/>
              <a:t>WebRTC</a:t>
            </a:r>
            <a:r>
              <a:rPr lang="en-US" dirty="0" smtClean="0"/>
              <a:t> clients running the same Web application initiates a session to each other</a:t>
            </a:r>
          </a:p>
          <a:p>
            <a:pPr lvl="1"/>
            <a:r>
              <a:rPr lang="en-US" dirty="0" smtClean="0"/>
              <a:t>The Web application will need to determine if these are for the same purpose</a:t>
            </a:r>
          </a:p>
          <a:p>
            <a:pPr lvl="1"/>
            <a:r>
              <a:rPr lang="en-US" dirty="0" smtClean="0"/>
              <a:t>If they are for the same purpose, ROAP glare handling could be used.</a:t>
            </a:r>
          </a:p>
          <a:p>
            <a:pPr lvl="1"/>
            <a:r>
              <a:rPr lang="en-US" dirty="0" smtClean="0"/>
              <a:t>If not the application could open several sessions or determine which purpose that is the prioritized.</a:t>
            </a:r>
          </a:p>
          <a:p>
            <a:r>
              <a:rPr lang="en-US" dirty="0" smtClean="0"/>
              <a:t>ROAP message could deal with initial glare assuming the application determines that the offers are </a:t>
            </a:r>
            <a:r>
              <a:rPr lang="en-US" dirty="0" smtClean="0"/>
              <a:t>for the some purpose</a:t>
            </a:r>
            <a:endParaRPr lang="en-US" dirty="0" smtClean="0"/>
          </a:p>
          <a:p>
            <a:pPr lvl="1"/>
            <a:r>
              <a:rPr lang="en-US" dirty="0" smtClean="0"/>
              <a:t>As much a API question as protocol one</a:t>
            </a:r>
          </a:p>
          <a:p>
            <a:pPr lvl="1"/>
            <a:r>
              <a:rPr lang="en-US" dirty="0" smtClean="0"/>
              <a:t>Alternatively the application could simply use the ROAP mechanism values at the application level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22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Glare </a:t>
            </a:r>
            <a:r>
              <a:rPr lang="en-US" dirty="0"/>
              <a:t>R</a:t>
            </a:r>
            <a:r>
              <a:rPr lang="en-US" dirty="0" smtClean="0"/>
              <a:t>esolution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ROAP Offers include a tiebreaker:</a:t>
            </a:r>
          </a:p>
          <a:p>
            <a:pPr lvl="1"/>
            <a:r>
              <a:rPr lang="en-US" dirty="0" smtClean="0"/>
              <a:t>32-bit unsigned integer with a random number. </a:t>
            </a:r>
          </a:p>
          <a:p>
            <a:pPr lvl="1"/>
            <a:r>
              <a:rPr lang="en-US" dirty="0" smtClean="0"/>
              <a:t>0 </a:t>
            </a:r>
            <a:r>
              <a:rPr lang="en-US" dirty="0"/>
              <a:t>and </a:t>
            </a:r>
            <a:r>
              <a:rPr lang="sv-SE" dirty="0"/>
              <a:t>0xffffffff</a:t>
            </a:r>
            <a:r>
              <a:rPr lang="en-US" dirty="0" smtClean="0"/>
              <a:t> </a:t>
            </a:r>
            <a:r>
              <a:rPr lang="en-US" dirty="0" smtClean="0"/>
              <a:t>are special purpose.</a:t>
            </a:r>
          </a:p>
          <a:p>
            <a:r>
              <a:rPr lang="en-US" dirty="0" smtClean="0"/>
              <a:t>When a glare occur the two Offers tiebreakers are compared</a:t>
            </a:r>
          </a:p>
          <a:p>
            <a:pPr lvl="1"/>
            <a:r>
              <a:rPr lang="en-US" dirty="0" smtClean="0"/>
              <a:t>The Offer with the larger tiebreaker wins and goes ahead</a:t>
            </a:r>
          </a:p>
          <a:p>
            <a:pPr lvl="1"/>
            <a:r>
              <a:rPr lang="en-US" dirty="0" smtClean="0"/>
              <a:t>The Offer that loses are immediately discarded</a:t>
            </a:r>
          </a:p>
          <a:p>
            <a:pPr lvl="1"/>
            <a:r>
              <a:rPr lang="en-US" dirty="0" smtClean="0"/>
              <a:t>If they values are equal an error is sent and both end-point may retry with new random values</a:t>
            </a:r>
          </a:p>
          <a:p>
            <a:r>
              <a:rPr lang="en-US" dirty="0" smtClean="0"/>
              <a:t>The special values are used by gateways for better support when interworking with other protocols</a:t>
            </a:r>
          </a:p>
        </p:txBody>
      </p:sp>
    </p:spTree>
    <p:extLst>
      <p:ext uri="{BB962C8B-B14F-4D97-AF65-F5344CB8AC3E}">
        <p14:creationId xmlns:p14="http://schemas.microsoft.com/office/powerpoint/2010/main" val="208200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 use the SIP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SIP mechanism is based on roles and timers</a:t>
            </a:r>
          </a:p>
          <a:p>
            <a:pPr lvl="1"/>
            <a:r>
              <a:rPr lang="en-US" dirty="0" smtClean="0"/>
              <a:t>The owner of the call-id in the SIP dialog backs of 2.1 - 4.0 s</a:t>
            </a:r>
          </a:p>
          <a:p>
            <a:pPr lvl="1"/>
            <a:r>
              <a:rPr lang="en-US" dirty="0" smtClean="0"/>
              <a:t>The other backs off 0 - 2.0 s</a:t>
            </a:r>
          </a:p>
          <a:p>
            <a:pPr lvl="1"/>
            <a:r>
              <a:rPr lang="en-US" dirty="0" smtClean="0"/>
              <a:t>When timer expires re-try the offer</a:t>
            </a:r>
          </a:p>
          <a:p>
            <a:r>
              <a:rPr lang="en-US" dirty="0" smtClean="0"/>
              <a:t>Can’t be used to deal with initial glare (handled by SIP)</a:t>
            </a:r>
          </a:p>
          <a:p>
            <a:r>
              <a:rPr lang="en-US" dirty="0" err="1" smtClean="0"/>
              <a:t>WebRTC</a:t>
            </a:r>
            <a:r>
              <a:rPr lang="en-US" dirty="0" smtClean="0"/>
              <a:t> </a:t>
            </a:r>
            <a:r>
              <a:rPr lang="en-US" dirty="0" err="1" smtClean="0"/>
              <a:t>signalling</a:t>
            </a:r>
            <a:r>
              <a:rPr lang="en-US" dirty="0" smtClean="0"/>
              <a:t> message transport may be slow:</a:t>
            </a:r>
          </a:p>
          <a:p>
            <a:pPr lvl="1"/>
            <a:r>
              <a:rPr lang="en-US" dirty="0" smtClean="0"/>
              <a:t>Client to server short poll 1s or more just in waiting + transport delay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difference in the back-off might be completely disappear</a:t>
            </a:r>
          </a:p>
          <a:p>
            <a:pPr lvl="2"/>
            <a:r>
              <a:rPr lang="en-US" dirty="0" smtClean="0"/>
              <a:t>Causing a new glare</a:t>
            </a:r>
          </a:p>
          <a:p>
            <a:r>
              <a:rPr lang="en-US" dirty="0" smtClean="0"/>
              <a:t>Sub-optimal in that it can’t determine in most cases which Offers goes ahead immediately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60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76363"/>
            <a:ext cx="6212931" cy="48546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Clients A and B has an established session</a:t>
            </a:r>
          </a:p>
          <a:p>
            <a:r>
              <a:rPr lang="en-US" dirty="0" smtClean="0"/>
              <a:t>All the below is happening within that context: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sends an Offer to B with tiebreaker value of 25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 sends an Offer to A with tiebreaker value of 40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 detects the glare condition when A’s message arrive. B determines it’s Offer won and discards A’s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detects the glare condition when B’s message arrive. A determine it’s Offer lost and process B’s Offer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send an Answer to B’s Offer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8375309" y="3164477"/>
            <a:ext cx="530049" cy="32330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6548277" y="3588174"/>
            <a:ext cx="530049" cy="32330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740440" y="2024743"/>
            <a:ext cx="39188" cy="42062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8690345" y="2024743"/>
            <a:ext cx="39188" cy="42062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8451674" y="137636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548277" y="137636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6740440" y="2272937"/>
            <a:ext cx="1969499" cy="10580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6760034" y="2540725"/>
            <a:ext cx="1930312" cy="12475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229807" y="2179803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6779628" y="4033887"/>
            <a:ext cx="1949905" cy="11781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143050" y="2964422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265565" y="3487783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030874" y="3640791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526256" y="4238356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88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process is deterministic any intermediary can also run the process as long as it knows the previous offer will reach the end-point</a:t>
            </a:r>
          </a:p>
          <a:p>
            <a:pPr lvl="1"/>
            <a:r>
              <a:rPr lang="en-US" dirty="0" smtClean="0"/>
              <a:t>If it detects a glare it can possibly suppress the losing message</a:t>
            </a:r>
          </a:p>
          <a:p>
            <a:pPr lvl="1"/>
            <a:r>
              <a:rPr lang="en-US" dirty="0" smtClean="0"/>
              <a:t>Assumes reliable message transport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8120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Landscape2009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3792</TotalTime>
  <Words>906</Words>
  <Application>Microsoft Office PowerPoint</Application>
  <PresentationFormat>On-screen Show (4:3)</PresentationFormat>
  <Paragraphs>127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Landscape2009</vt:lpstr>
      <vt:lpstr>Glare Handling in WebRTC Signalling</vt:lpstr>
      <vt:lpstr>Outline</vt:lpstr>
      <vt:lpstr>What is Glare</vt:lpstr>
      <vt:lpstr>Glare in Established Session</vt:lpstr>
      <vt:lpstr>Handling Initially Glare</vt:lpstr>
      <vt:lpstr>Glare Resolution Proposal</vt:lpstr>
      <vt:lpstr>Why not use the SIP mechanism</vt:lpstr>
      <vt:lpstr>Example</vt:lpstr>
      <vt:lpstr>Early Processing</vt:lpstr>
      <vt:lpstr>Interworking</vt:lpstr>
      <vt:lpstr>Interworking Example 1</vt:lpstr>
      <vt:lpstr>Interworking Example 2</vt:lpstr>
      <vt:lpstr>Open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Glare Handling in WebRTC Signalling</dc:title>
  <dc:creator>Magnus Westerlund</dc:creator>
  <dc:description>Rev PA1</dc:description>
  <cp:lastModifiedBy>Magnus Westerlund</cp:lastModifiedBy>
  <cp:revision>38</cp:revision>
  <dcterms:created xsi:type="dcterms:W3CDTF">2009-08-18T09:58:28Z</dcterms:created>
  <dcterms:modified xsi:type="dcterms:W3CDTF">2011-11-14T15:44:52Z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OHLogoNew2009</vt:lpwstr>
  </property>
  <property fmtid="{D5CDD505-2E9C-101B-9397-08002B2CF9AE}" pid="3" name="TemplateName">
    <vt:lpwstr>CXC 172 2019/3</vt:lpwstr>
  </property>
  <property fmtid="{D5CDD505-2E9C-101B-9397-08002B2CF9AE}" pid="4" name="TemplateVersion">
    <vt:lpwstr>R2A/1</vt:lpwstr>
  </property>
  <property fmtid="{D5CDD505-2E9C-101B-9397-08002B2CF9AE}" pid="5" name="EmbeddedFonts">
    <vt:bool>false</vt:bool>
  </property>
  <property fmtid="{D5CDD505-2E9C-101B-9397-08002B2CF9AE}" pid="6" name="FooterType">
    <vt:lpwstr>PresTemp</vt:lpwstr>
  </property>
  <property fmtid="{D5CDD505-2E9C-101B-9397-08002B2CF9AE}" pid="7" name="UsedFont">
    <vt:lpwstr>Arial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Public</vt:lpwstr>
  </property>
  <property fmtid="{D5CDD505-2E9C-101B-9397-08002B2CF9AE}" pid="13" name="txtConfLabel">
    <vt:lpwstr>Public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false</vt:bool>
  </property>
  <property fmtid="{D5CDD505-2E9C-101B-9397-08002B2CF9AE}" pid="17" name="optFooterCVLCopyright">
    <vt:bool>false</vt:bool>
  </property>
  <property fmtid="{D5CDD505-2E9C-101B-9397-08002B2CF9AE}" pid="18" name="optEnterText1">
    <vt:bool>true</vt:bool>
  </property>
  <property fmtid="{D5CDD505-2E9C-101B-9397-08002B2CF9AE}" pid="19" name="optFooterCVLConfLabel">
    <vt:bool>false</vt:bool>
  </property>
  <property fmtid="{D5CDD505-2E9C-101B-9397-08002B2CF9AE}" pid="20" name="optEnterText2">
    <vt:bool>true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>IETF 82 - RTCWEB WG</vt:lpwstr>
  </property>
  <property fmtid="{D5CDD505-2E9C-101B-9397-08002B2CF9AE}" pid="27" name="MiddleFooterField">
    <vt:lpwstr>Magnus Westerlund</vt:lpwstr>
  </property>
  <property fmtid="{D5CDD505-2E9C-101B-9397-08002B2CF9AE}" pid="28" name="RightFooterField">
    <vt:lpwstr>Glare Handling in WebRTC Signalling</vt:lpwstr>
  </property>
  <property fmtid="{D5CDD505-2E9C-101B-9397-08002B2CF9AE}" pid="29" name="RightFooterField2">
    <vt:lpwstr>2011-11-12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OHLogoNew2009</vt:lpwstr>
  </property>
  <property fmtid="{D5CDD505-2E9C-101B-9397-08002B2CF9AE}" pid="33" name="TemplateName2">
    <vt:lpwstr>CXC 172 2019/3</vt:lpwstr>
  </property>
  <property fmtid="{D5CDD505-2E9C-101B-9397-08002B2CF9AE}" pid="34" name="TemplateVersion2">
    <vt:lpwstr>R2A/1</vt:lpwstr>
  </property>
  <property fmtid="{D5CDD505-2E9C-101B-9397-08002B2CF9AE}" pid="35" name="PackageNo">
    <vt:lpwstr>LXA 119 603</vt:lpwstr>
  </property>
  <property fmtid="{D5CDD505-2E9C-101B-9397-08002B2CF9AE}" pid="36" name="PackageVersion">
    <vt:lpwstr>R2B</vt:lpwstr>
  </property>
  <property fmtid="{D5CDD505-2E9C-101B-9397-08002B2CF9AE}" pid="37" name="Prepared">
    <vt:lpwstr/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Glare Handling in WebRTC Signalling</vt:lpwstr>
  </property>
  <property fmtid="{D5CDD505-2E9C-101B-9397-08002B2CF9AE}" pid="44" name="Date">
    <vt:lpwstr>2011-11-12</vt:lpwstr>
  </property>
  <property fmtid="{D5CDD505-2E9C-101B-9397-08002B2CF9AE}" pid="45" name="Reference">
    <vt:lpwstr/>
  </property>
  <property fmtid="{D5CDD505-2E9C-101B-9397-08002B2CF9AE}" pid="46" name="Keyword">
    <vt:lpwstr/>
  </property>
  <property fmtid="{D5CDD505-2E9C-101B-9397-08002B2CF9AE}" pid="47" name="UpdateProcess">
    <vt:lpwstr>End</vt:lpwstr>
  </property>
</Properties>
</file>