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60" r:id="rId5"/>
    <p:sldId id="261" r:id="rId6"/>
    <p:sldId id="262" r:id="rId7"/>
    <p:sldId id="258" r:id="rId8"/>
    <p:sldId id="263" r:id="rId9"/>
    <p:sldId id="264" r:id="rId10"/>
    <p:sldId id="265" r:id="rId11"/>
    <p:sldId id="269" r:id="rId12"/>
    <p:sldId id="266" r:id="rId13"/>
    <p:sldId id="267" r:id="rId14"/>
    <p:sldId id="270" r:id="rId15"/>
    <p:sldId id="268" r:id="rId16"/>
    <p:sldId id="271" r:id="rId17"/>
    <p:sldId id="274" r:id="rId18"/>
    <p:sldId id="275" r:id="rId19"/>
    <p:sldId id="272" r:id="rId20"/>
    <p:sldId id="276" r:id="rId21"/>
    <p:sldId id="277" r:id="rId22"/>
    <p:sldId id="278" r:id="rId23"/>
    <p:sldId id="273" r:id="rId24"/>
    <p:sldId id="279" r:id="rId25"/>
    <p:sldId id="281" r:id="rId26"/>
    <p:sldId id="280" r:id="rId27"/>
    <p:sldId id="282" r:id="rId28"/>
    <p:sldId id="283" r:id="rId29"/>
    <p:sldId id="284"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7" d="100"/>
          <a:sy n="97" d="100"/>
        </p:scale>
        <p:origin x="-123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D9B487E-998A-BF4B-8766-0E4FDD634AF5}" type="datetimeFigureOut">
              <a:rPr lang="en-US" smtClean="0"/>
              <a:t>9/7/11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814005-D157-7E48-AE3E-6ACE0782624F}" type="slidenum">
              <a:rPr lang="en-US" smtClean="0"/>
              <a:t>‹#›</a:t>
            </a:fld>
            <a:endParaRPr lang="en-US"/>
          </a:p>
        </p:txBody>
      </p:sp>
    </p:spTree>
    <p:extLst>
      <p:ext uri="{BB962C8B-B14F-4D97-AF65-F5344CB8AC3E}">
        <p14:creationId xmlns:p14="http://schemas.microsoft.com/office/powerpoint/2010/main" val="1193014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9B487E-998A-BF4B-8766-0E4FDD634AF5}" type="datetimeFigureOut">
              <a:rPr lang="en-US" smtClean="0"/>
              <a:t>9/7/11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814005-D157-7E48-AE3E-6ACE0782624F}" type="slidenum">
              <a:rPr lang="en-US" smtClean="0"/>
              <a:t>‹#›</a:t>
            </a:fld>
            <a:endParaRPr lang="en-US"/>
          </a:p>
        </p:txBody>
      </p:sp>
    </p:spTree>
    <p:extLst>
      <p:ext uri="{BB962C8B-B14F-4D97-AF65-F5344CB8AC3E}">
        <p14:creationId xmlns:p14="http://schemas.microsoft.com/office/powerpoint/2010/main" val="3540556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9B487E-998A-BF4B-8766-0E4FDD634AF5}" type="datetimeFigureOut">
              <a:rPr lang="en-US" smtClean="0"/>
              <a:t>9/7/11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814005-D157-7E48-AE3E-6ACE0782624F}" type="slidenum">
              <a:rPr lang="en-US" smtClean="0"/>
              <a:t>‹#›</a:t>
            </a:fld>
            <a:endParaRPr lang="en-US"/>
          </a:p>
        </p:txBody>
      </p:sp>
    </p:spTree>
    <p:extLst>
      <p:ext uri="{BB962C8B-B14F-4D97-AF65-F5344CB8AC3E}">
        <p14:creationId xmlns:p14="http://schemas.microsoft.com/office/powerpoint/2010/main" val="1441876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9B487E-998A-BF4B-8766-0E4FDD634AF5}" type="datetimeFigureOut">
              <a:rPr lang="en-US" smtClean="0"/>
              <a:t>9/7/11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814005-D157-7E48-AE3E-6ACE0782624F}" type="slidenum">
              <a:rPr lang="en-US" smtClean="0"/>
              <a:t>‹#›</a:t>
            </a:fld>
            <a:endParaRPr lang="en-US"/>
          </a:p>
        </p:txBody>
      </p:sp>
    </p:spTree>
    <p:extLst>
      <p:ext uri="{BB962C8B-B14F-4D97-AF65-F5344CB8AC3E}">
        <p14:creationId xmlns:p14="http://schemas.microsoft.com/office/powerpoint/2010/main" val="303199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9B487E-998A-BF4B-8766-0E4FDD634AF5}" type="datetimeFigureOut">
              <a:rPr lang="en-US" smtClean="0"/>
              <a:t>9/7/11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814005-D157-7E48-AE3E-6ACE0782624F}" type="slidenum">
              <a:rPr lang="en-US" smtClean="0"/>
              <a:t>‹#›</a:t>
            </a:fld>
            <a:endParaRPr lang="en-US"/>
          </a:p>
        </p:txBody>
      </p:sp>
    </p:spTree>
    <p:extLst>
      <p:ext uri="{BB962C8B-B14F-4D97-AF65-F5344CB8AC3E}">
        <p14:creationId xmlns:p14="http://schemas.microsoft.com/office/powerpoint/2010/main" val="1161461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D9B487E-998A-BF4B-8766-0E4FDD634AF5}" type="datetimeFigureOut">
              <a:rPr lang="en-US" smtClean="0"/>
              <a:t>9/7/11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814005-D157-7E48-AE3E-6ACE0782624F}" type="slidenum">
              <a:rPr lang="en-US" smtClean="0"/>
              <a:t>‹#›</a:t>
            </a:fld>
            <a:endParaRPr lang="en-US"/>
          </a:p>
        </p:txBody>
      </p:sp>
    </p:spTree>
    <p:extLst>
      <p:ext uri="{BB962C8B-B14F-4D97-AF65-F5344CB8AC3E}">
        <p14:creationId xmlns:p14="http://schemas.microsoft.com/office/powerpoint/2010/main" val="4185083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D9B487E-998A-BF4B-8766-0E4FDD634AF5}" type="datetimeFigureOut">
              <a:rPr lang="en-US" smtClean="0"/>
              <a:t>9/7/11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814005-D157-7E48-AE3E-6ACE0782624F}" type="slidenum">
              <a:rPr lang="en-US" smtClean="0"/>
              <a:t>‹#›</a:t>
            </a:fld>
            <a:endParaRPr lang="en-US"/>
          </a:p>
        </p:txBody>
      </p:sp>
    </p:spTree>
    <p:extLst>
      <p:ext uri="{BB962C8B-B14F-4D97-AF65-F5344CB8AC3E}">
        <p14:creationId xmlns:p14="http://schemas.microsoft.com/office/powerpoint/2010/main" val="1806458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D9B487E-998A-BF4B-8766-0E4FDD634AF5}" type="datetimeFigureOut">
              <a:rPr lang="en-US" smtClean="0"/>
              <a:t>9/7/11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814005-D157-7E48-AE3E-6ACE0782624F}" type="slidenum">
              <a:rPr lang="en-US" smtClean="0"/>
              <a:t>‹#›</a:t>
            </a:fld>
            <a:endParaRPr lang="en-US"/>
          </a:p>
        </p:txBody>
      </p:sp>
    </p:spTree>
    <p:extLst>
      <p:ext uri="{BB962C8B-B14F-4D97-AF65-F5344CB8AC3E}">
        <p14:creationId xmlns:p14="http://schemas.microsoft.com/office/powerpoint/2010/main" val="2536213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9B487E-998A-BF4B-8766-0E4FDD634AF5}" type="datetimeFigureOut">
              <a:rPr lang="en-US" smtClean="0"/>
              <a:t>9/7/11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814005-D157-7E48-AE3E-6ACE0782624F}" type="slidenum">
              <a:rPr lang="en-US" smtClean="0"/>
              <a:t>‹#›</a:t>
            </a:fld>
            <a:endParaRPr lang="en-US"/>
          </a:p>
        </p:txBody>
      </p:sp>
    </p:spTree>
    <p:extLst>
      <p:ext uri="{BB962C8B-B14F-4D97-AF65-F5344CB8AC3E}">
        <p14:creationId xmlns:p14="http://schemas.microsoft.com/office/powerpoint/2010/main" val="4071187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9B487E-998A-BF4B-8766-0E4FDD634AF5}" type="datetimeFigureOut">
              <a:rPr lang="en-US" smtClean="0"/>
              <a:t>9/7/11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814005-D157-7E48-AE3E-6ACE0782624F}" type="slidenum">
              <a:rPr lang="en-US" smtClean="0"/>
              <a:t>‹#›</a:t>
            </a:fld>
            <a:endParaRPr lang="en-US"/>
          </a:p>
        </p:txBody>
      </p:sp>
    </p:spTree>
    <p:extLst>
      <p:ext uri="{BB962C8B-B14F-4D97-AF65-F5344CB8AC3E}">
        <p14:creationId xmlns:p14="http://schemas.microsoft.com/office/powerpoint/2010/main" val="2811890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9B487E-998A-BF4B-8766-0E4FDD634AF5}" type="datetimeFigureOut">
              <a:rPr lang="en-US" smtClean="0"/>
              <a:t>9/7/11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814005-D157-7E48-AE3E-6ACE0782624F}" type="slidenum">
              <a:rPr lang="en-US" smtClean="0"/>
              <a:t>‹#›</a:t>
            </a:fld>
            <a:endParaRPr lang="en-US"/>
          </a:p>
        </p:txBody>
      </p:sp>
    </p:spTree>
    <p:extLst>
      <p:ext uri="{BB962C8B-B14F-4D97-AF65-F5344CB8AC3E}">
        <p14:creationId xmlns:p14="http://schemas.microsoft.com/office/powerpoint/2010/main" val="246858273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9B487E-998A-BF4B-8766-0E4FDD634AF5}" type="datetimeFigureOut">
              <a:rPr lang="en-US" smtClean="0"/>
              <a:t>9/7/11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814005-D157-7E48-AE3E-6ACE0782624F}" type="slidenum">
              <a:rPr lang="en-US" smtClean="0"/>
              <a:t>‹#›</a:t>
            </a:fld>
            <a:endParaRPr lang="en-US"/>
          </a:p>
        </p:txBody>
      </p:sp>
    </p:spTree>
    <p:extLst>
      <p:ext uri="{BB962C8B-B14F-4D97-AF65-F5344CB8AC3E}">
        <p14:creationId xmlns:p14="http://schemas.microsoft.com/office/powerpoint/2010/main" val="9683155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RTCWEB Signaling</a:t>
            </a:r>
            <a:endParaRPr lang="en-US" dirty="0"/>
          </a:p>
        </p:txBody>
      </p:sp>
      <p:sp>
        <p:nvSpPr>
          <p:cNvPr id="3" name="Subtitle 2"/>
          <p:cNvSpPr>
            <a:spLocks noGrp="1"/>
          </p:cNvSpPr>
          <p:nvPr>
            <p:ph type="subTitle" idx="1"/>
          </p:nvPr>
        </p:nvSpPr>
        <p:spPr/>
        <p:txBody>
          <a:bodyPr/>
          <a:lstStyle/>
          <a:p>
            <a:r>
              <a:rPr lang="en-US" dirty="0" smtClean="0"/>
              <a:t>Matthew Kaufman</a:t>
            </a:r>
            <a:endParaRPr lang="en-US" dirty="0"/>
          </a:p>
        </p:txBody>
      </p:sp>
    </p:spTree>
    <p:extLst>
      <p:ext uri="{BB962C8B-B14F-4D97-AF65-F5344CB8AC3E}">
        <p14:creationId xmlns:p14="http://schemas.microsoft.com/office/powerpoint/2010/main" val="36910205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a:t>
            </a:r>
            <a:endParaRPr lang="en-US" dirty="0"/>
          </a:p>
        </p:txBody>
      </p:sp>
      <p:sp>
        <p:nvSpPr>
          <p:cNvPr id="3" name="Content Placeholder 2"/>
          <p:cNvSpPr>
            <a:spLocks noGrp="1"/>
          </p:cNvSpPr>
          <p:nvPr>
            <p:ph idx="1"/>
          </p:nvPr>
        </p:nvSpPr>
        <p:spPr/>
        <p:txBody>
          <a:bodyPr/>
          <a:lstStyle/>
          <a:p>
            <a:r>
              <a:rPr lang="en-US" dirty="0" smtClean="0"/>
              <a:t>Should the format of what travels over HTTP between the web server and the browser be standardized?</a:t>
            </a:r>
          </a:p>
          <a:p>
            <a:pPr lvl="1"/>
            <a:r>
              <a:rPr lang="en-US" dirty="0" smtClean="0"/>
              <a:t>Choices:</a:t>
            </a:r>
          </a:p>
          <a:p>
            <a:pPr lvl="2"/>
            <a:r>
              <a:rPr lang="en-US" dirty="0" smtClean="0"/>
              <a:t>No, leave it up to the application developer</a:t>
            </a:r>
          </a:p>
          <a:p>
            <a:pPr lvl="2"/>
            <a:r>
              <a:rPr lang="en-US" dirty="0" smtClean="0"/>
              <a:t>Yes, it should be SIP</a:t>
            </a:r>
          </a:p>
          <a:p>
            <a:pPr lvl="2"/>
            <a:r>
              <a:rPr lang="en-US" dirty="0" smtClean="0"/>
              <a:t>Yes, it should be a lightweight SIP</a:t>
            </a:r>
          </a:p>
          <a:p>
            <a:pPr lvl="2"/>
            <a:r>
              <a:rPr lang="en-US" dirty="0" smtClean="0"/>
              <a:t>Yes, it should be not SIP but use SDP Offer/Answer</a:t>
            </a:r>
          </a:p>
          <a:p>
            <a:pPr marL="0"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1817513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a:t>
            </a:r>
            <a:endParaRPr lang="en-US" dirty="0"/>
          </a:p>
        </p:txBody>
      </p:sp>
      <p:sp>
        <p:nvSpPr>
          <p:cNvPr id="3" name="Content Placeholder 2"/>
          <p:cNvSpPr>
            <a:spLocks noGrp="1"/>
          </p:cNvSpPr>
          <p:nvPr>
            <p:ph idx="1"/>
          </p:nvPr>
        </p:nvSpPr>
        <p:spPr>
          <a:xfrm>
            <a:off x="457200" y="1600200"/>
            <a:ext cx="8229600" cy="5105400"/>
          </a:xfrm>
        </p:spPr>
        <p:txBody>
          <a:bodyPr>
            <a:normAutofit fontScale="77500" lnSpcReduction="20000"/>
          </a:bodyPr>
          <a:lstStyle/>
          <a:p>
            <a:r>
              <a:rPr lang="en-US" dirty="0" smtClean="0"/>
              <a:t>No, leave it up to the application developer</a:t>
            </a:r>
          </a:p>
          <a:p>
            <a:pPr lvl="2"/>
            <a:r>
              <a:rPr lang="en-US" dirty="0" smtClean="0"/>
              <a:t>Maximum flexibility</a:t>
            </a:r>
          </a:p>
          <a:p>
            <a:pPr lvl="2"/>
            <a:r>
              <a:rPr lang="en-US" dirty="0" smtClean="0"/>
              <a:t>Works for RTC applications other than building phones</a:t>
            </a:r>
          </a:p>
          <a:p>
            <a:r>
              <a:rPr lang="en-US" dirty="0" smtClean="0"/>
              <a:t>Yes, it should be SIP</a:t>
            </a:r>
          </a:p>
          <a:p>
            <a:pPr lvl="2"/>
            <a:r>
              <a:rPr lang="en-US" dirty="0" smtClean="0"/>
              <a:t>Very high implementation bar, and still missing functionality</a:t>
            </a:r>
          </a:p>
          <a:p>
            <a:r>
              <a:rPr lang="en-US" dirty="0" smtClean="0"/>
              <a:t>Yes, it should be a lightweight SIP</a:t>
            </a:r>
          </a:p>
          <a:p>
            <a:pPr lvl="2"/>
            <a:r>
              <a:rPr lang="en-US" dirty="0" smtClean="0"/>
              <a:t>Slippery slope (early media? </a:t>
            </a:r>
            <a:r>
              <a:rPr lang="en-US" dirty="0" err="1" smtClean="0"/>
              <a:t>prack</a:t>
            </a:r>
            <a:r>
              <a:rPr lang="en-US" dirty="0" smtClean="0"/>
              <a:t>? redirect? </a:t>
            </a:r>
            <a:r>
              <a:rPr lang="en-US" dirty="0" err="1" smtClean="0"/>
              <a:t>Etc</a:t>
            </a:r>
            <a:r>
              <a:rPr lang="en-US" dirty="0" smtClean="0"/>
              <a:t>?)</a:t>
            </a:r>
          </a:p>
          <a:p>
            <a:pPr lvl="2"/>
            <a:r>
              <a:rPr lang="en-US" dirty="0" smtClean="0"/>
              <a:t>Not actually compatible with existing servers/services</a:t>
            </a:r>
          </a:p>
          <a:p>
            <a:r>
              <a:rPr lang="en-US" dirty="0" smtClean="0"/>
              <a:t>Yes, it should be not SIP but use SDP Offer/Answer</a:t>
            </a:r>
          </a:p>
          <a:p>
            <a:pPr lvl="2"/>
            <a:r>
              <a:rPr lang="en-US" dirty="0" smtClean="0"/>
              <a:t>Does make answering Question 3 (and implementing federation) easier.</a:t>
            </a:r>
          </a:p>
          <a:p>
            <a:pPr lvl="2"/>
            <a:r>
              <a:rPr lang="en-US" dirty="0" smtClean="0"/>
              <a:t>Does not support cases where early determination of capabilities is useful</a:t>
            </a:r>
          </a:p>
          <a:p>
            <a:pPr lvl="2"/>
            <a:r>
              <a:rPr lang="en-US" dirty="0" smtClean="0"/>
              <a:t>Does not work well for some multiparty and other “non-phone” use cases</a:t>
            </a:r>
          </a:p>
          <a:p>
            <a:pPr lvl="2"/>
            <a:r>
              <a:rPr lang="en-US" dirty="0" smtClean="0"/>
              <a:t>Not clear why the IETF or W3C should be telling </a:t>
            </a:r>
            <a:r>
              <a:rPr lang="en-US" dirty="0" err="1" smtClean="0"/>
              <a:t>Javascript</a:t>
            </a:r>
            <a:r>
              <a:rPr lang="en-US" dirty="0" smtClean="0"/>
              <a:t> programmers what they can send over </a:t>
            </a:r>
            <a:r>
              <a:rPr lang="en-US" dirty="0" err="1" smtClean="0"/>
              <a:t>XMLHTTPRequest</a:t>
            </a:r>
            <a:r>
              <a:rPr lang="en-US" dirty="0" smtClean="0"/>
              <a:t> anyway</a:t>
            </a:r>
          </a:p>
          <a:p>
            <a:pPr marL="0"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2577192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a:t>
            </a:r>
            <a:endParaRPr lang="en-US" dirty="0"/>
          </a:p>
        </p:txBody>
      </p:sp>
      <p:sp>
        <p:nvSpPr>
          <p:cNvPr id="3" name="Content Placeholder 2"/>
          <p:cNvSpPr>
            <a:spLocks noGrp="1"/>
          </p:cNvSpPr>
          <p:nvPr>
            <p:ph idx="1"/>
          </p:nvPr>
        </p:nvSpPr>
        <p:spPr/>
        <p:txBody>
          <a:bodyPr/>
          <a:lstStyle/>
          <a:p>
            <a:r>
              <a:rPr lang="en-US" dirty="0" smtClean="0"/>
              <a:t>What should the media transport protocol be?</a:t>
            </a:r>
          </a:p>
          <a:p>
            <a:pPr lvl="2"/>
            <a:r>
              <a:rPr lang="en-US" dirty="0" smtClean="0"/>
              <a:t>Not in scope for these slides, but I think we can solve this with existing IETF protocols +/- minor changes</a:t>
            </a:r>
          </a:p>
        </p:txBody>
      </p:sp>
    </p:spTree>
    <p:extLst>
      <p:ext uri="{BB962C8B-B14F-4D97-AF65-F5344CB8AC3E}">
        <p14:creationId xmlns:p14="http://schemas.microsoft.com/office/powerpoint/2010/main" val="10843141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a:t>
            </a:r>
            <a:endParaRPr lang="en-US" dirty="0"/>
          </a:p>
        </p:txBody>
      </p:sp>
      <p:sp>
        <p:nvSpPr>
          <p:cNvPr id="3" name="Content Placeholder 2"/>
          <p:cNvSpPr>
            <a:spLocks noGrp="1"/>
          </p:cNvSpPr>
          <p:nvPr>
            <p:ph idx="1"/>
          </p:nvPr>
        </p:nvSpPr>
        <p:spPr/>
        <p:txBody>
          <a:bodyPr/>
          <a:lstStyle/>
          <a:p>
            <a:r>
              <a:rPr lang="en-US" dirty="0" smtClean="0"/>
              <a:t>Should the format of what travels between two federated web servers be standardized?</a:t>
            </a:r>
          </a:p>
          <a:p>
            <a:pPr lvl="1"/>
            <a:r>
              <a:rPr lang="en-US" dirty="0" smtClean="0"/>
              <a:t>Choices:</a:t>
            </a:r>
          </a:p>
          <a:p>
            <a:pPr lvl="2"/>
            <a:r>
              <a:rPr lang="en-US" dirty="0" smtClean="0"/>
              <a:t>Yes, it should be SIP</a:t>
            </a:r>
          </a:p>
          <a:p>
            <a:pPr lvl="2"/>
            <a:r>
              <a:rPr lang="en-US" dirty="0" smtClean="0"/>
              <a:t>Yes, it should be something else</a:t>
            </a:r>
          </a:p>
          <a:p>
            <a:pPr lvl="2"/>
            <a:r>
              <a:rPr lang="en-US" dirty="0" smtClean="0"/>
              <a:t>No, that’s up to the two website operators to work out</a:t>
            </a:r>
          </a:p>
          <a:p>
            <a:endParaRPr lang="en-US" dirty="0" smtClean="0"/>
          </a:p>
          <a:p>
            <a:endParaRPr lang="en-US" dirty="0" smtClean="0"/>
          </a:p>
          <a:p>
            <a:endParaRPr lang="en-US" dirty="0"/>
          </a:p>
        </p:txBody>
      </p:sp>
    </p:spTree>
    <p:extLst>
      <p:ext uri="{BB962C8B-B14F-4D97-AF65-F5344CB8AC3E}">
        <p14:creationId xmlns:p14="http://schemas.microsoft.com/office/powerpoint/2010/main" val="725163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a:t>
            </a:r>
            <a:endParaRPr lang="en-US" dirty="0"/>
          </a:p>
        </p:txBody>
      </p:sp>
      <p:sp>
        <p:nvSpPr>
          <p:cNvPr id="3" name="Content Placeholder 2"/>
          <p:cNvSpPr>
            <a:spLocks noGrp="1"/>
          </p:cNvSpPr>
          <p:nvPr>
            <p:ph idx="1"/>
          </p:nvPr>
        </p:nvSpPr>
        <p:spPr>
          <a:xfrm>
            <a:off x="457200" y="1600200"/>
            <a:ext cx="8229600" cy="4953000"/>
          </a:xfrm>
        </p:spPr>
        <p:txBody>
          <a:bodyPr>
            <a:normAutofit fontScale="92500" lnSpcReduction="10000"/>
          </a:bodyPr>
          <a:lstStyle/>
          <a:p>
            <a:r>
              <a:rPr lang="en-US" dirty="0" smtClean="0"/>
              <a:t>Yes, it should be SIP + SDP O/A</a:t>
            </a:r>
          </a:p>
          <a:p>
            <a:pPr lvl="2"/>
            <a:r>
              <a:rPr lang="en-US" dirty="0" smtClean="0"/>
              <a:t>There are good arguments for this</a:t>
            </a:r>
          </a:p>
          <a:p>
            <a:pPr lvl="2"/>
            <a:r>
              <a:rPr lang="en-US" dirty="0" smtClean="0"/>
              <a:t>This is probably an area that IETF should explore </a:t>
            </a:r>
            <a:r>
              <a:rPr lang="en-US" b="1" dirty="0" smtClean="0"/>
              <a:t>later</a:t>
            </a:r>
          </a:p>
          <a:p>
            <a:r>
              <a:rPr lang="en-US" dirty="0" smtClean="0"/>
              <a:t>Yes, it should be something else</a:t>
            </a:r>
          </a:p>
          <a:p>
            <a:pPr lvl="2"/>
            <a:r>
              <a:rPr lang="en-US" dirty="0" smtClean="0"/>
              <a:t>The arguments for this are weaker</a:t>
            </a:r>
          </a:p>
          <a:p>
            <a:r>
              <a:rPr lang="en-US" dirty="0" smtClean="0"/>
              <a:t>No, that’s up to the two website operators to work out</a:t>
            </a:r>
          </a:p>
          <a:p>
            <a:pPr lvl="2"/>
            <a:r>
              <a:rPr lang="en-US" dirty="0" smtClean="0"/>
              <a:t>They will probably choose to use SIP and SDP O/A anyway</a:t>
            </a:r>
          </a:p>
          <a:p>
            <a:r>
              <a:rPr lang="en-US" dirty="0" smtClean="0"/>
              <a:t>But this question is NOT the same as Question 1</a:t>
            </a:r>
          </a:p>
          <a:p>
            <a:pPr lvl="2"/>
            <a:r>
              <a:rPr lang="en-US" dirty="0" smtClean="0"/>
              <a:t>If we need SDP O/A for federation, it doesn’t necessarily follow that SDP O/A must be used between the browser and its web site</a:t>
            </a:r>
          </a:p>
          <a:p>
            <a:endParaRPr lang="en-US" dirty="0" smtClean="0"/>
          </a:p>
          <a:p>
            <a:endParaRPr lang="en-US" dirty="0" smtClean="0"/>
          </a:p>
          <a:p>
            <a:endParaRPr lang="en-US" dirty="0"/>
          </a:p>
        </p:txBody>
      </p:sp>
    </p:spTree>
    <p:extLst>
      <p:ext uri="{BB962C8B-B14F-4D97-AF65-F5344CB8AC3E}">
        <p14:creationId xmlns:p14="http://schemas.microsoft.com/office/powerpoint/2010/main" val="3742514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lstStyle/>
          <a:p>
            <a:r>
              <a:rPr lang="en-US" dirty="0" smtClean="0"/>
              <a:t>What should the </a:t>
            </a:r>
            <a:r>
              <a:rPr lang="en-US" dirty="0" err="1" smtClean="0"/>
              <a:t>Javascript</a:t>
            </a:r>
            <a:r>
              <a:rPr lang="en-US" dirty="0" smtClean="0"/>
              <a:t> API be like?</a:t>
            </a:r>
          </a:p>
          <a:p>
            <a:pPr lvl="1"/>
            <a:r>
              <a:rPr lang="en-US" dirty="0" smtClean="0"/>
              <a:t>Before answering: Is this really an IETF problem, or is this a W3C problem?</a:t>
            </a:r>
          </a:p>
          <a:p>
            <a:r>
              <a:rPr lang="en-US" dirty="0" smtClean="0"/>
              <a:t>Choices are on multiple axes</a:t>
            </a:r>
          </a:p>
          <a:p>
            <a:pPr lvl="1"/>
            <a:r>
              <a:rPr lang="en-US" dirty="0" smtClean="0"/>
              <a:t>How much of calling is “built in”?</a:t>
            </a:r>
          </a:p>
          <a:p>
            <a:pPr lvl="2"/>
            <a:r>
              <a:rPr lang="en-US" dirty="0" smtClean="0"/>
              <a:t>How does address selection and NAT traversal work?</a:t>
            </a:r>
          </a:p>
          <a:p>
            <a:pPr lvl="2"/>
            <a:r>
              <a:rPr lang="en-US" dirty="0" smtClean="0"/>
              <a:t>How are CODECs selected?</a:t>
            </a:r>
          </a:p>
          <a:p>
            <a:endParaRPr lang="en-US" dirty="0" smtClean="0"/>
          </a:p>
          <a:p>
            <a:endParaRPr lang="en-US" dirty="0" smtClean="0"/>
          </a:p>
          <a:p>
            <a:endParaRPr lang="en-US" dirty="0"/>
          </a:p>
        </p:txBody>
      </p:sp>
    </p:spTree>
    <p:extLst>
      <p:ext uri="{BB962C8B-B14F-4D97-AF65-F5344CB8AC3E}">
        <p14:creationId xmlns:p14="http://schemas.microsoft.com/office/powerpoint/2010/main" val="32813668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lstStyle/>
          <a:p>
            <a:r>
              <a:rPr lang="en-US" dirty="0" smtClean="0"/>
              <a:t>How much of calling is “built in”?</a:t>
            </a:r>
          </a:p>
          <a:p>
            <a:pPr lvl="1"/>
            <a:r>
              <a:rPr lang="en-US" dirty="0" smtClean="0"/>
              <a:t>One extreme:</a:t>
            </a:r>
          </a:p>
          <a:p>
            <a:pPr lvl="2"/>
            <a:r>
              <a:rPr lang="en-US" dirty="0" smtClean="0"/>
              <a:t>phone = new </a:t>
            </a:r>
            <a:r>
              <a:rPr lang="en-US" dirty="0" err="1" smtClean="0"/>
              <a:t>SIPPhone</a:t>
            </a:r>
            <a:r>
              <a:rPr lang="en-US" dirty="0" smtClean="0"/>
              <a:t>();</a:t>
            </a:r>
          </a:p>
          <a:p>
            <a:pPr lvl="2"/>
            <a:r>
              <a:rPr lang="en-US" dirty="0" err="1" smtClean="0"/>
              <a:t>phone.call</a:t>
            </a:r>
            <a:r>
              <a:rPr lang="en-US" dirty="0" smtClean="0"/>
              <a:t>(“</a:t>
            </a:r>
            <a:r>
              <a:rPr lang="en-US" dirty="0" err="1" smtClean="0"/>
              <a:t>sipuser@example.com</a:t>
            </a:r>
            <a:r>
              <a:rPr lang="en-US" dirty="0" smtClean="0"/>
              <a:t>”);</a:t>
            </a:r>
          </a:p>
          <a:p>
            <a:pPr lvl="2"/>
            <a:r>
              <a:rPr lang="en-US" dirty="0" smtClean="0"/>
              <a:t>This would then imply that SIP travels over the wire to the servers (maybe not even over HTTP!) and SDP offer/answer is used</a:t>
            </a:r>
          </a:p>
          <a:p>
            <a:pPr lvl="2"/>
            <a:r>
              <a:rPr lang="en-US" dirty="0" smtClean="0"/>
              <a:t>Not much room for innovation here	</a:t>
            </a:r>
          </a:p>
          <a:p>
            <a:endParaRPr lang="en-US" dirty="0" smtClean="0"/>
          </a:p>
          <a:p>
            <a:endParaRPr lang="en-US" dirty="0"/>
          </a:p>
        </p:txBody>
      </p:sp>
    </p:spTree>
    <p:extLst>
      <p:ext uri="{BB962C8B-B14F-4D97-AF65-F5344CB8AC3E}">
        <p14:creationId xmlns:p14="http://schemas.microsoft.com/office/powerpoint/2010/main" val="708389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a:xfrm>
            <a:off x="457200" y="1600200"/>
            <a:ext cx="8229600" cy="5105400"/>
          </a:xfrm>
        </p:spPr>
        <p:txBody>
          <a:bodyPr>
            <a:normAutofit fontScale="92500" lnSpcReduction="10000"/>
          </a:bodyPr>
          <a:lstStyle/>
          <a:p>
            <a:r>
              <a:rPr lang="en-US" dirty="0" smtClean="0"/>
              <a:t>How much of calling is “built in”?</a:t>
            </a:r>
          </a:p>
          <a:p>
            <a:pPr lvl="1"/>
            <a:r>
              <a:rPr lang="en-US" dirty="0" smtClean="0"/>
              <a:t>Other extreme:</a:t>
            </a:r>
          </a:p>
          <a:p>
            <a:pPr lvl="2"/>
            <a:r>
              <a:rPr lang="en-US" dirty="0" err="1" smtClean="0"/>
              <a:t>Javascript</a:t>
            </a:r>
            <a:r>
              <a:rPr lang="en-US" dirty="0" smtClean="0"/>
              <a:t> developer gets a </a:t>
            </a:r>
            <a:r>
              <a:rPr lang="en-US" dirty="0" err="1" smtClean="0"/>
              <a:t>PeerConnection</a:t>
            </a:r>
            <a:r>
              <a:rPr lang="en-US" dirty="0" smtClean="0"/>
              <a:t> object</a:t>
            </a:r>
          </a:p>
          <a:p>
            <a:pPr lvl="2"/>
            <a:r>
              <a:rPr lang="en-US" dirty="0" smtClean="0"/>
              <a:t>Runs an ICE implementation in </a:t>
            </a:r>
            <a:r>
              <a:rPr lang="en-US" dirty="0" err="1" smtClean="0"/>
              <a:t>Javascript</a:t>
            </a:r>
            <a:r>
              <a:rPr lang="en-US" dirty="0" smtClean="0"/>
              <a:t> using calls that allow for sending and receiving of STUN probes</a:t>
            </a:r>
          </a:p>
          <a:p>
            <a:pPr lvl="2"/>
            <a:r>
              <a:rPr lang="en-US" dirty="0" smtClean="0"/>
              <a:t>Gets a camera object and a codec object and examines the capabilities</a:t>
            </a:r>
          </a:p>
          <a:p>
            <a:pPr lvl="2"/>
            <a:r>
              <a:rPr lang="en-US" dirty="0" smtClean="0"/>
              <a:t>Negotiates the capabilities with the web server using a proprietary protocol</a:t>
            </a:r>
          </a:p>
          <a:p>
            <a:pPr lvl="2"/>
            <a:r>
              <a:rPr lang="en-US" dirty="0" smtClean="0"/>
              <a:t>Explicitly sets the camera and codec properties</a:t>
            </a:r>
          </a:p>
          <a:p>
            <a:pPr lvl="2"/>
            <a:r>
              <a:rPr lang="en-US" dirty="0" smtClean="0"/>
              <a:t>Attaches the codec to the </a:t>
            </a:r>
            <a:r>
              <a:rPr lang="en-US" dirty="0" err="1" smtClean="0"/>
              <a:t>PeerConnection</a:t>
            </a:r>
            <a:r>
              <a:rPr lang="en-US" dirty="0" smtClean="0"/>
              <a:t> and starts sending</a:t>
            </a:r>
          </a:p>
          <a:p>
            <a:pPr lvl="2"/>
            <a:r>
              <a:rPr lang="en-US" dirty="0" smtClean="0"/>
              <a:t>Lots of interesting (though perhaps difficult) </a:t>
            </a:r>
            <a:r>
              <a:rPr lang="en-US" dirty="0" err="1" smtClean="0"/>
              <a:t>Javascript</a:t>
            </a:r>
            <a:r>
              <a:rPr lang="en-US" dirty="0" smtClean="0"/>
              <a:t> code to write and new applications to build</a:t>
            </a:r>
          </a:p>
          <a:p>
            <a:endParaRPr lang="en-US" dirty="0" smtClean="0"/>
          </a:p>
          <a:p>
            <a:endParaRPr lang="en-US" dirty="0"/>
          </a:p>
        </p:txBody>
      </p:sp>
    </p:spTree>
    <p:extLst>
      <p:ext uri="{BB962C8B-B14F-4D97-AF65-F5344CB8AC3E}">
        <p14:creationId xmlns:p14="http://schemas.microsoft.com/office/powerpoint/2010/main" val="18290980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normAutofit/>
          </a:bodyPr>
          <a:lstStyle/>
          <a:p>
            <a:r>
              <a:rPr lang="en-US" dirty="0" smtClean="0"/>
              <a:t>How much of calling is “built in”?</a:t>
            </a:r>
          </a:p>
          <a:p>
            <a:pPr lvl="1"/>
            <a:r>
              <a:rPr lang="en-US" dirty="0" smtClean="0"/>
              <a:t>And of course many intermediate choices</a:t>
            </a:r>
          </a:p>
          <a:p>
            <a:endParaRPr lang="en-US" dirty="0" smtClean="0"/>
          </a:p>
          <a:p>
            <a:endParaRPr lang="en-US" dirty="0"/>
          </a:p>
        </p:txBody>
      </p:sp>
    </p:spTree>
    <p:extLst>
      <p:ext uri="{BB962C8B-B14F-4D97-AF65-F5344CB8AC3E}">
        <p14:creationId xmlns:p14="http://schemas.microsoft.com/office/powerpoint/2010/main" val="12179380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lstStyle/>
          <a:p>
            <a:r>
              <a:rPr lang="en-US" dirty="0" smtClean="0"/>
              <a:t>How does address selection and NAT traversal work?</a:t>
            </a:r>
          </a:p>
          <a:p>
            <a:pPr lvl="1"/>
            <a:r>
              <a:rPr lang="en-US" dirty="0" smtClean="0"/>
              <a:t>Option A</a:t>
            </a:r>
          </a:p>
          <a:p>
            <a:pPr lvl="2"/>
            <a:r>
              <a:rPr lang="en-US" dirty="0" err="1" smtClean="0"/>
              <a:t>PeerConnection</a:t>
            </a:r>
            <a:r>
              <a:rPr lang="en-US" dirty="0" smtClean="0"/>
              <a:t> is told what to connect to by being passed a blob of SDP</a:t>
            </a:r>
          </a:p>
          <a:p>
            <a:pPr lvl="2"/>
            <a:r>
              <a:rPr lang="en-US" dirty="0" err="1" smtClean="0"/>
              <a:t>PeerConnection</a:t>
            </a:r>
            <a:r>
              <a:rPr lang="en-US" dirty="0" smtClean="0"/>
              <a:t> runs ICE, generates more blobs of SDP containing ICE candidates as events, these are transported to the other end and pushed into the </a:t>
            </a:r>
            <a:r>
              <a:rPr lang="en-US" dirty="0" err="1" smtClean="0"/>
              <a:t>PeerConnection</a:t>
            </a:r>
            <a:endParaRPr lang="en-US" dirty="0" smtClean="0"/>
          </a:p>
          <a:p>
            <a:pPr marL="0"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2100571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US" dirty="0"/>
          </a:p>
        </p:txBody>
      </p:sp>
      <p:sp>
        <p:nvSpPr>
          <p:cNvPr id="4" name="Rounded Rectangle 3"/>
          <p:cNvSpPr/>
          <p:nvPr/>
        </p:nvSpPr>
        <p:spPr>
          <a:xfrm>
            <a:off x="3276600" y="1447800"/>
            <a:ext cx="2514600" cy="12192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Web Server</a:t>
            </a:r>
            <a:endParaRPr lang="en-US" dirty="0"/>
          </a:p>
        </p:txBody>
      </p:sp>
      <p:sp>
        <p:nvSpPr>
          <p:cNvPr id="5" name="Rounded Rectangle 4"/>
          <p:cNvSpPr/>
          <p:nvPr/>
        </p:nvSpPr>
        <p:spPr>
          <a:xfrm>
            <a:off x="685800" y="4914900"/>
            <a:ext cx="1828800" cy="14097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Browser</a:t>
            </a:r>
            <a:endParaRPr lang="en-US" dirty="0"/>
          </a:p>
        </p:txBody>
      </p:sp>
      <p:sp>
        <p:nvSpPr>
          <p:cNvPr id="10" name="Rounded Rectangle 9"/>
          <p:cNvSpPr/>
          <p:nvPr/>
        </p:nvSpPr>
        <p:spPr>
          <a:xfrm>
            <a:off x="6248400" y="4876800"/>
            <a:ext cx="1828800" cy="14097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Browser</a:t>
            </a:r>
            <a:endParaRPr lang="en-US" dirty="0"/>
          </a:p>
        </p:txBody>
      </p:sp>
      <p:cxnSp>
        <p:nvCxnSpPr>
          <p:cNvPr id="12" name="Straight Arrow Connector 11"/>
          <p:cNvCxnSpPr/>
          <p:nvPr/>
        </p:nvCxnSpPr>
        <p:spPr>
          <a:xfrm flipV="1">
            <a:off x="2438400" y="2743200"/>
            <a:ext cx="1752600" cy="213360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flipV="1">
            <a:off x="4953000" y="2743200"/>
            <a:ext cx="1295400" cy="213360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2590800" y="5867400"/>
            <a:ext cx="3581400"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927317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lstStyle/>
          <a:p>
            <a:r>
              <a:rPr lang="en-US" dirty="0" smtClean="0"/>
              <a:t>How does address selection and NAT traversal work?</a:t>
            </a:r>
          </a:p>
          <a:p>
            <a:pPr lvl="1"/>
            <a:r>
              <a:rPr lang="en-US" dirty="0" smtClean="0"/>
              <a:t>Option B</a:t>
            </a:r>
          </a:p>
          <a:p>
            <a:pPr lvl="2"/>
            <a:r>
              <a:rPr lang="en-US" dirty="0" err="1" smtClean="0"/>
              <a:t>PeerConnection</a:t>
            </a:r>
            <a:r>
              <a:rPr lang="en-US" dirty="0" smtClean="0"/>
              <a:t> is told what to connect to by being passed a candidate address or list of candidate addresses</a:t>
            </a:r>
          </a:p>
          <a:p>
            <a:pPr lvl="2"/>
            <a:r>
              <a:rPr lang="en-US" dirty="0" err="1" smtClean="0"/>
              <a:t>PeerConnection</a:t>
            </a:r>
            <a:r>
              <a:rPr lang="en-US" dirty="0" smtClean="0"/>
              <a:t> runs ICE, generates blobs of SDP (or some other format) containing ICE candidates as events, these are transported to the other end and pushed into the </a:t>
            </a:r>
            <a:r>
              <a:rPr lang="en-US" dirty="0" err="1" smtClean="0"/>
              <a:t>PeerConnection</a:t>
            </a:r>
            <a:endParaRPr lang="en-US" dirty="0" smtClean="0"/>
          </a:p>
          <a:p>
            <a:pPr marL="0"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24054938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lstStyle/>
          <a:p>
            <a:r>
              <a:rPr lang="en-US" dirty="0" smtClean="0"/>
              <a:t>How does address selection and NAT traversal work?</a:t>
            </a:r>
          </a:p>
          <a:p>
            <a:pPr lvl="1"/>
            <a:r>
              <a:rPr lang="en-US" dirty="0" smtClean="0"/>
              <a:t>Option C</a:t>
            </a:r>
          </a:p>
          <a:p>
            <a:pPr lvl="2"/>
            <a:r>
              <a:rPr lang="en-US" dirty="0" err="1" smtClean="0"/>
              <a:t>PeerConnection</a:t>
            </a:r>
            <a:r>
              <a:rPr lang="en-US" dirty="0" smtClean="0"/>
              <a:t> has APIs that let the developer implement ICE or any equivalent algorithm that meets the “STUN probe is used to prove far end wants to receive media” security requirement</a:t>
            </a:r>
          </a:p>
          <a:p>
            <a:endParaRPr lang="en-US" dirty="0" smtClean="0"/>
          </a:p>
          <a:p>
            <a:endParaRPr lang="en-US" dirty="0"/>
          </a:p>
        </p:txBody>
      </p:sp>
    </p:spTree>
    <p:extLst>
      <p:ext uri="{BB962C8B-B14F-4D97-AF65-F5344CB8AC3E}">
        <p14:creationId xmlns:p14="http://schemas.microsoft.com/office/powerpoint/2010/main" val="27940278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lstStyle/>
          <a:p>
            <a:r>
              <a:rPr lang="en-US" dirty="0" smtClean="0"/>
              <a:t>How does address selection and NAT traversal work?</a:t>
            </a:r>
          </a:p>
          <a:p>
            <a:pPr lvl="1"/>
            <a:r>
              <a:rPr lang="en-US" dirty="0" smtClean="0"/>
              <a:t>This is discussed in draft-cbran-rtcweb-nat-01</a:t>
            </a:r>
          </a:p>
          <a:p>
            <a:endParaRPr lang="en-US" dirty="0" smtClean="0"/>
          </a:p>
          <a:p>
            <a:endParaRPr lang="en-US" dirty="0"/>
          </a:p>
        </p:txBody>
      </p:sp>
    </p:spTree>
    <p:extLst>
      <p:ext uri="{BB962C8B-B14F-4D97-AF65-F5344CB8AC3E}">
        <p14:creationId xmlns:p14="http://schemas.microsoft.com/office/powerpoint/2010/main" val="32269074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lstStyle/>
          <a:p>
            <a:r>
              <a:rPr lang="en-US" dirty="0" smtClean="0"/>
              <a:t>How are CODECs selected?</a:t>
            </a:r>
          </a:p>
          <a:p>
            <a:pPr lvl="1"/>
            <a:r>
              <a:rPr lang="en-US" dirty="0" smtClean="0"/>
              <a:t>SDP offer/answer is used between the </a:t>
            </a:r>
            <a:r>
              <a:rPr lang="en-US" dirty="0" err="1" smtClean="0"/>
              <a:t>PeerConnection</a:t>
            </a:r>
            <a:r>
              <a:rPr lang="en-US" dirty="0" smtClean="0"/>
              <a:t> objects at each end over their event-based signaling channel and the results determine the CODECs in use</a:t>
            </a:r>
          </a:p>
          <a:p>
            <a:pPr lvl="1"/>
            <a:r>
              <a:rPr lang="en-US" dirty="0" smtClean="0"/>
              <a:t>Direct </a:t>
            </a:r>
            <a:r>
              <a:rPr lang="en-US" dirty="0" err="1" smtClean="0"/>
              <a:t>Javascript</a:t>
            </a:r>
            <a:r>
              <a:rPr lang="en-US" dirty="0" smtClean="0"/>
              <a:t> APIs allow the developer to query for capabilities and then select a CODEC and specify necessary parameters</a:t>
            </a:r>
          </a:p>
          <a:p>
            <a:pPr lvl="2"/>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8828153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normAutofit lnSpcReduction="10000"/>
          </a:bodyPr>
          <a:lstStyle/>
          <a:p>
            <a:r>
              <a:rPr lang="en-US" dirty="0" smtClean="0"/>
              <a:t>SDP offer/answer is used between the </a:t>
            </a:r>
            <a:r>
              <a:rPr lang="en-US" dirty="0" err="1" smtClean="0"/>
              <a:t>PeerConnection</a:t>
            </a:r>
            <a:r>
              <a:rPr lang="en-US" dirty="0" smtClean="0"/>
              <a:t> objects at each end over their event-based signaling channel and the results determine the CODECs in use</a:t>
            </a:r>
          </a:p>
          <a:p>
            <a:pPr lvl="2"/>
            <a:r>
              <a:rPr lang="en-US" dirty="0" smtClean="0"/>
              <a:t>Tempting, as you already need this channel for ICE</a:t>
            </a:r>
          </a:p>
          <a:p>
            <a:pPr lvl="2"/>
            <a:r>
              <a:rPr lang="en-US" dirty="0" smtClean="0"/>
              <a:t>Actually, the </a:t>
            </a:r>
            <a:r>
              <a:rPr lang="en-US" dirty="0" err="1" smtClean="0"/>
              <a:t>Javascript</a:t>
            </a:r>
            <a:r>
              <a:rPr lang="en-US" dirty="0" smtClean="0"/>
              <a:t> can manipulate the SDP that comes out and even parse it and convert it to another form… so this doesn’t mandate “sending SDP over the wire” (Question 1)</a:t>
            </a:r>
          </a:p>
          <a:p>
            <a:pPr lvl="2"/>
            <a:r>
              <a:rPr lang="en-US" dirty="0" smtClean="0"/>
              <a:t>But it would probably encourage developers to simply pass the SDP intact from end to end</a:t>
            </a:r>
          </a:p>
          <a:p>
            <a:pPr lvl="2"/>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4245668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normAutofit lnSpcReduction="10000"/>
          </a:bodyPr>
          <a:lstStyle/>
          <a:p>
            <a:r>
              <a:rPr lang="en-US" dirty="0" smtClean="0"/>
              <a:t>Direct </a:t>
            </a:r>
            <a:r>
              <a:rPr lang="en-US" dirty="0" err="1" smtClean="0"/>
              <a:t>Javascript</a:t>
            </a:r>
            <a:r>
              <a:rPr lang="en-US" dirty="0" smtClean="0"/>
              <a:t> APIs allow the developer to query for capabilities and then select a CODEC and specify necessary parameters</a:t>
            </a:r>
          </a:p>
          <a:p>
            <a:pPr lvl="2"/>
            <a:r>
              <a:rPr lang="en-US" dirty="0" smtClean="0"/>
              <a:t>Allows for the building of applications which query for capabilities before offering calling to the user</a:t>
            </a:r>
          </a:p>
          <a:p>
            <a:pPr lvl="2"/>
            <a:r>
              <a:rPr lang="en-US" dirty="0" smtClean="0"/>
              <a:t>Allows for more complex multi-party calling (know in advance which codec one could switch everyone else to in order to support a new joiner with a more limited set)</a:t>
            </a:r>
          </a:p>
          <a:p>
            <a:pPr lvl="2"/>
            <a:r>
              <a:rPr lang="en-US" dirty="0" smtClean="0"/>
              <a:t>Leverages the Device APIs that are coming into existence</a:t>
            </a:r>
          </a:p>
          <a:p>
            <a:pPr marL="914400" lvl="2" indent="0">
              <a:buNone/>
            </a:pPr>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6917240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normAutofit/>
          </a:bodyPr>
          <a:lstStyle/>
          <a:p>
            <a:r>
              <a:rPr lang="en-US" dirty="0" smtClean="0"/>
              <a:t>Direct </a:t>
            </a:r>
            <a:r>
              <a:rPr lang="en-US" dirty="0" err="1" smtClean="0"/>
              <a:t>Javascript</a:t>
            </a:r>
            <a:r>
              <a:rPr lang="en-US" dirty="0" smtClean="0"/>
              <a:t> APIs allow the developer to query for capabilities and then select a CODEC and specify necessary parameters</a:t>
            </a:r>
          </a:p>
          <a:p>
            <a:pPr lvl="2"/>
            <a:r>
              <a:rPr lang="en-US" dirty="0" smtClean="0"/>
              <a:t>STILL ALLOWS for SDP Offer/Answer on the wire, simply by writing some </a:t>
            </a:r>
            <a:r>
              <a:rPr lang="en-US" dirty="0" err="1" smtClean="0"/>
              <a:t>Javascript</a:t>
            </a:r>
            <a:r>
              <a:rPr lang="en-US" dirty="0" smtClean="0"/>
              <a:t> to create it</a:t>
            </a:r>
          </a:p>
          <a:p>
            <a:pPr lvl="2"/>
            <a:r>
              <a:rPr lang="en-US" dirty="0" smtClean="0"/>
              <a:t>STILL ALLOWS for SDP Offer/Answer in the federation case, by creating SDP at the browser in </a:t>
            </a:r>
            <a:r>
              <a:rPr lang="en-US" dirty="0" err="1" smtClean="0"/>
              <a:t>Javascript</a:t>
            </a:r>
            <a:r>
              <a:rPr lang="en-US" dirty="0" smtClean="0"/>
              <a:t> or up at the server</a:t>
            </a:r>
          </a:p>
          <a:p>
            <a:pPr lvl="2"/>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35605417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normAutofit/>
          </a:bodyPr>
          <a:lstStyle/>
          <a:p>
            <a:r>
              <a:rPr lang="en-US" dirty="0" smtClean="0"/>
              <a:t>Direct </a:t>
            </a:r>
            <a:r>
              <a:rPr lang="en-US" dirty="0" err="1" smtClean="0"/>
              <a:t>Javascript</a:t>
            </a:r>
            <a:r>
              <a:rPr lang="en-US" dirty="0" smtClean="0"/>
              <a:t> APIs allow the developer to query for capabilities and then select a CODEC and specify necessary parameters</a:t>
            </a:r>
          </a:p>
          <a:p>
            <a:pPr lvl="2"/>
            <a:r>
              <a:rPr lang="en-US" dirty="0" smtClean="0"/>
              <a:t>COULD STILL LEVERAGE the MMUSIC work performed for each new CODEC by exposing the capabilities and parameter setting as compatible strings, rather than individual </a:t>
            </a:r>
            <a:r>
              <a:rPr lang="en-US" dirty="0" err="1" smtClean="0"/>
              <a:t>Javascript</a:t>
            </a:r>
            <a:r>
              <a:rPr lang="en-US" dirty="0" smtClean="0"/>
              <a:t> knobs</a:t>
            </a:r>
          </a:p>
          <a:p>
            <a:pPr lvl="2"/>
            <a:r>
              <a:rPr lang="en-US" dirty="0" smtClean="0"/>
              <a:t>COULD EVEN use SDP, but not as SDP offer/answer, instead as a command mechanism as in other protocols like MGCP</a:t>
            </a:r>
          </a:p>
          <a:p>
            <a:pPr lvl="2"/>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3845187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p:txBody>
          <a:bodyPr/>
          <a:lstStyle/>
          <a:p>
            <a:r>
              <a:rPr lang="en-US" dirty="0" smtClean="0"/>
              <a:t>Try to avoid solving problems that are out of scope</a:t>
            </a:r>
          </a:p>
          <a:p>
            <a:pPr lvl="2"/>
            <a:r>
              <a:rPr lang="en-US" dirty="0" smtClean="0"/>
              <a:t>We have enough that are in scope already</a:t>
            </a:r>
          </a:p>
          <a:p>
            <a:r>
              <a:rPr lang="en-US" dirty="0" smtClean="0"/>
              <a:t>Try to maximize the flexibility by turning the browser into the next operating system in which we create RTC applications, not by bolting a phone on the side</a:t>
            </a:r>
            <a:endParaRPr lang="en-US" dirty="0"/>
          </a:p>
        </p:txBody>
      </p:sp>
    </p:spTree>
    <p:extLst>
      <p:ext uri="{BB962C8B-B14F-4D97-AF65-F5344CB8AC3E}">
        <p14:creationId xmlns:p14="http://schemas.microsoft.com/office/powerpoint/2010/main" val="30631073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Therefore</a:t>
            </a:r>
            <a:endParaRPr lang="en-US" dirty="0"/>
          </a:p>
        </p:txBody>
      </p:sp>
      <p:sp>
        <p:nvSpPr>
          <p:cNvPr id="3" name="Content Placeholder 2"/>
          <p:cNvSpPr>
            <a:spLocks noGrp="1"/>
          </p:cNvSpPr>
          <p:nvPr>
            <p:ph idx="1"/>
          </p:nvPr>
        </p:nvSpPr>
        <p:spPr>
          <a:xfrm>
            <a:off x="457200" y="1600200"/>
            <a:ext cx="8229600" cy="5029200"/>
          </a:xfrm>
        </p:spPr>
        <p:txBody>
          <a:bodyPr>
            <a:normAutofit fontScale="77500" lnSpcReduction="20000"/>
          </a:bodyPr>
          <a:lstStyle/>
          <a:p>
            <a:r>
              <a:rPr lang="en-US" dirty="0" smtClean="0"/>
              <a:t>Question 1: No. Up to the app developer, just as in web email clients</a:t>
            </a:r>
          </a:p>
          <a:p>
            <a:r>
              <a:rPr lang="en-US" dirty="0" smtClean="0"/>
              <a:t>Question 2: Probably DTLS-SRTP, possibly with multiplexing added, and ICE for NAT traversal</a:t>
            </a:r>
          </a:p>
          <a:p>
            <a:r>
              <a:rPr lang="en-US" dirty="0" smtClean="0"/>
              <a:t>Question 3: Leave this up to the site operators for now and revisit whether additional SIP (or other) work is needed at a later time</a:t>
            </a:r>
          </a:p>
          <a:p>
            <a:r>
              <a:rPr lang="en-US" dirty="0" smtClean="0"/>
              <a:t>Question 4: Don’t build a SIP phone into the browser</a:t>
            </a:r>
          </a:p>
          <a:p>
            <a:pPr lvl="2"/>
            <a:r>
              <a:rPr lang="en-US" dirty="0" smtClean="0"/>
              <a:t>Implement ICE in </a:t>
            </a:r>
            <a:r>
              <a:rPr lang="en-US" dirty="0" err="1" smtClean="0"/>
              <a:t>Javascript</a:t>
            </a:r>
            <a:r>
              <a:rPr lang="en-US" dirty="0" smtClean="0"/>
              <a:t> if practical, otherwise implement ICE natively and pass the ICE candidates in and out via strings in a reasonable format (perhaps even SDP)</a:t>
            </a:r>
          </a:p>
          <a:p>
            <a:pPr lvl="2"/>
            <a:r>
              <a:rPr lang="en-US" dirty="0" smtClean="0"/>
              <a:t>Don’t build SDP offer/answer into the </a:t>
            </a:r>
            <a:r>
              <a:rPr lang="en-US" dirty="0" err="1" smtClean="0"/>
              <a:t>PeerConnection</a:t>
            </a:r>
            <a:r>
              <a:rPr lang="en-US" dirty="0" smtClean="0"/>
              <a:t> object (where it doesn’t belong anyway) for CODEC selection, instead expose APIs for querying capabilities and setting CODEC and CODEC parameters. If possible, leverage types and parameter serialization created by MMUSIC.</a:t>
            </a:r>
            <a:endParaRPr lang="en-US" dirty="0"/>
          </a:p>
        </p:txBody>
      </p:sp>
    </p:spTree>
    <p:extLst>
      <p:ext uri="{BB962C8B-B14F-4D97-AF65-F5344CB8AC3E}">
        <p14:creationId xmlns:p14="http://schemas.microsoft.com/office/powerpoint/2010/main" val="1556888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US" dirty="0"/>
          </a:p>
        </p:txBody>
      </p:sp>
      <p:sp>
        <p:nvSpPr>
          <p:cNvPr id="4" name="Rounded Rectangle 3"/>
          <p:cNvSpPr/>
          <p:nvPr/>
        </p:nvSpPr>
        <p:spPr>
          <a:xfrm>
            <a:off x="3276600" y="1447800"/>
            <a:ext cx="2514600" cy="12192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Web Server</a:t>
            </a:r>
            <a:endParaRPr lang="en-US" dirty="0"/>
          </a:p>
        </p:txBody>
      </p:sp>
      <p:sp>
        <p:nvSpPr>
          <p:cNvPr id="5" name="Rounded Rectangle 4"/>
          <p:cNvSpPr/>
          <p:nvPr/>
        </p:nvSpPr>
        <p:spPr>
          <a:xfrm>
            <a:off x="685800" y="4914900"/>
            <a:ext cx="1828800" cy="14097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Browser</a:t>
            </a:r>
            <a:endParaRPr lang="en-US" dirty="0"/>
          </a:p>
        </p:txBody>
      </p:sp>
      <p:sp>
        <p:nvSpPr>
          <p:cNvPr id="10" name="Rounded Rectangle 9"/>
          <p:cNvSpPr/>
          <p:nvPr/>
        </p:nvSpPr>
        <p:spPr>
          <a:xfrm>
            <a:off x="6248400" y="4876800"/>
            <a:ext cx="1828800" cy="14097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Browser</a:t>
            </a:r>
            <a:endParaRPr lang="en-US" dirty="0"/>
          </a:p>
        </p:txBody>
      </p:sp>
      <p:cxnSp>
        <p:nvCxnSpPr>
          <p:cNvPr id="12" name="Straight Arrow Connector 11"/>
          <p:cNvCxnSpPr/>
          <p:nvPr/>
        </p:nvCxnSpPr>
        <p:spPr>
          <a:xfrm flipV="1">
            <a:off x="2438400" y="2743200"/>
            <a:ext cx="1752600" cy="213360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flipV="1">
            <a:off x="4953000" y="2743200"/>
            <a:ext cx="1295400" cy="213360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2590800" y="5867400"/>
            <a:ext cx="3581400"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5778976" y="3048000"/>
            <a:ext cx="3365024" cy="923330"/>
          </a:xfrm>
          <a:prstGeom prst="rect">
            <a:avLst/>
          </a:prstGeom>
          <a:noFill/>
        </p:spPr>
        <p:txBody>
          <a:bodyPr wrap="none" rtlCol="0">
            <a:spAutoFit/>
          </a:bodyPr>
          <a:lstStyle/>
          <a:p>
            <a:r>
              <a:rPr lang="en-US" dirty="0" smtClean="0"/>
              <a:t>HTTP – Already standardized</a:t>
            </a:r>
            <a:br>
              <a:rPr lang="en-US" dirty="0" smtClean="0"/>
            </a:br>
            <a:r>
              <a:rPr lang="en-US" dirty="0" smtClean="0"/>
              <a:t/>
            </a:r>
            <a:br>
              <a:rPr lang="en-US" dirty="0" smtClean="0"/>
            </a:br>
            <a:r>
              <a:rPr lang="en-US" dirty="0" smtClean="0"/>
              <a:t>Beyond that – several possibilities</a:t>
            </a:r>
          </a:p>
        </p:txBody>
      </p:sp>
      <p:sp>
        <p:nvSpPr>
          <p:cNvPr id="6" name="Oval 5"/>
          <p:cNvSpPr/>
          <p:nvPr/>
        </p:nvSpPr>
        <p:spPr>
          <a:xfrm>
            <a:off x="3048000" y="3276600"/>
            <a:ext cx="2819400" cy="5334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7265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US" dirty="0"/>
          </a:p>
        </p:txBody>
      </p:sp>
      <p:sp>
        <p:nvSpPr>
          <p:cNvPr id="4" name="Rounded Rectangle 3"/>
          <p:cNvSpPr/>
          <p:nvPr/>
        </p:nvSpPr>
        <p:spPr>
          <a:xfrm>
            <a:off x="3276600" y="1447800"/>
            <a:ext cx="2514600" cy="12192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Web Server</a:t>
            </a:r>
            <a:endParaRPr lang="en-US" dirty="0"/>
          </a:p>
        </p:txBody>
      </p:sp>
      <p:sp>
        <p:nvSpPr>
          <p:cNvPr id="5" name="Rounded Rectangle 4"/>
          <p:cNvSpPr/>
          <p:nvPr/>
        </p:nvSpPr>
        <p:spPr>
          <a:xfrm>
            <a:off x="685800" y="4914900"/>
            <a:ext cx="1828800" cy="14097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Browser</a:t>
            </a:r>
            <a:endParaRPr lang="en-US" dirty="0"/>
          </a:p>
        </p:txBody>
      </p:sp>
      <p:sp>
        <p:nvSpPr>
          <p:cNvPr id="10" name="Rounded Rectangle 9"/>
          <p:cNvSpPr/>
          <p:nvPr/>
        </p:nvSpPr>
        <p:spPr>
          <a:xfrm>
            <a:off x="6248400" y="4876800"/>
            <a:ext cx="1828800" cy="14097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Browser</a:t>
            </a:r>
            <a:endParaRPr lang="en-US" dirty="0"/>
          </a:p>
        </p:txBody>
      </p:sp>
      <p:cxnSp>
        <p:nvCxnSpPr>
          <p:cNvPr id="12" name="Straight Arrow Connector 11"/>
          <p:cNvCxnSpPr/>
          <p:nvPr/>
        </p:nvCxnSpPr>
        <p:spPr>
          <a:xfrm flipV="1">
            <a:off x="2438400" y="2743200"/>
            <a:ext cx="1752600" cy="213360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flipV="1">
            <a:off x="4953000" y="2743200"/>
            <a:ext cx="1295400" cy="213360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2590800" y="5867400"/>
            <a:ext cx="3581400"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3657600" y="6400800"/>
            <a:ext cx="5877306" cy="369332"/>
          </a:xfrm>
          <a:prstGeom prst="rect">
            <a:avLst/>
          </a:prstGeom>
          <a:noFill/>
        </p:spPr>
        <p:txBody>
          <a:bodyPr wrap="square" rtlCol="0">
            <a:spAutoFit/>
          </a:bodyPr>
          <a:lstStyle/>
          <a:p>
            <a:r>
              <a:rPr lang="en-US" dirty="0" smtClean="0"/>
              <a:t>Media Transport – In scope for IETF – DTLS-SRTP + ICE?</a:t>
            </a:r>
            <a:endParaRPr lang="en-US" dirty="0"/>
          </a:p>
        </p:txBody>
      </p:sp>
      <p:sp>
        <p:nvSpPr>
          <p:cNvPr id="6" name="Oval 5"/>
          <p:cNvSpPr/>
          <p:nvPr/>
        </p:nvSpPr>
        <p:spPr>
          <a:xfrm>
            <a:off x="4114800" y="5257800"/>
            <a:ext cx="533400" cy="11430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3216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US" dirty="0"/>
          </a:p>
        </p:txBody>
      </p:sp>
      <p:sp>
        <p:nvSpPr>
          <p:cNvPr id="4" name="Rounded Rectangle 3"/>
          <p:cNvSpPr/>
          <p:nvPr/>
        </p:nvSpPr>
        <p:spPr>
          <a:xfrm>
            <a:off x="1143000" y="1447800"/>
            <a:ext cx="2514600" cy="12192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Web Server</a:t>
            </a:r>
            <a:endParaRPr lang="en-US" dirty="0"/>
          </a:p>
        </p:txBody>
      </p:sp>
      <p:sp>
        <p:nvSpPr>
          <p:cNvPr id="5" name="Rounded Rectangle 4"/>
          <p:cNvSpPr/>
          <p:nvPr/>
        </p:nvSpPr>
        <p:spPr>
          <a:xfrm>
            <a:off x="685800" y="4914900"/>
            <a:ext cx="1828800" cy="14097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Browser</a:t>
            </a:r>
            <a:endParaRPr lang="en-US" dirty="0"/>
          </a:p>
        </p:txBody>
      </p:sp>
      <p:sp>
        <p:nvSpPr>
          <p:cNvPr id="10" name="Rounded Rectangle 9"/>
          <p:cNvSpPr/>
          <p:nvPr/>
        </p:nvSpPr>
        <p:spPr>
          <a:xfrm>
            <a:off x="6248400" y="4876800"/>
            <a:ext cx="1828800" cy="14097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Browser</a:t>
            </a:r>
            <a:endParaRPr lang="en-US" dirty="0"/>
          </a:p>
        </p:txBody>
      </p:sp>
      <p:cxnSp>
        <p:nvCxnSpPr>
          <p:cNvPr id="12" name="Straight Arrow Connector 11"/>
          <p:cNvCxnSpPr/>
          <p:nvPr/>
        </p:nvCxnSpPr>
        <p:spPr>
          <a:xfrm flipV="1">
            <a:off x="2057400" y="2743200"/>
            <a:ext cx="685800" cy="213360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6934200" y="2743200"/>
            <a:ext cx="304800" cy="205740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2590800" y="5867400"/>
            <a:ext cx="3581400"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3810000" y="2819400"/>
            <a:ext cx="2775119" cy="923330"/>
          </a:xfrm>
          <a:prstGeom prst="rect">
            <a:avLst/>
          </a:prstGeom>
          <a:noFill/>
        </p:spPr>
        <p:txBody>
          <a:bodyPr wrap="none" rtlCol="0">
            <a:spAutoFit/>
          </a:bodyPr>
          <a:lstStyle/>
          <a:p>
            <a:r>
              <a:rPr lang="en-US" dirty="0" smtClean="0"/>
              <a:t>Signaling federation –</a:t>
            </a:r>
          </a:p>
          <a:p>
            <a:r>
              <a:rPr lang="en-US" dirty="0" smtClean="0"/>
              <a:t>Could be in scope for IETF –</a:t>
            </a:r>
          </a:p>
          <a:p>
            <a:r>
              <a:rPr lang="en-US" dirty="0" smtClean="0"/>
              <a:t>SIP + SDP O/A?</a:t>
            </a:r>
            <a:endParaRPr lang="en-US" dirty="0"/>
          </a:p>
        </p:txBody>
      </p:sp>
      <p:sp>
        <p:nvSpPr>
          <p:cNvPr id="6" name="Oval 5"/>
          <p:cNvSpPr/>
          <p:nvPr/>
        </p:nvSpPr>
        <p:spPr>
          <a:xfrm>
            <a:off x="4419600" y="1524000"/>
            <a:ext cx="533400" cy="11430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ounded Rectangle 10"/>
          <p:cNvSpPr/>
          <p:nvPr/>
        </p:nvSpPr>
        <p:spPr>
          <a:xfrm>
            <a:off x="6096000" y="1447800"/>
            <a:ext cx="2514600" cy="12192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Web Server</a:t>
            </a:r>
            <a:endParaRPr lang="en-US" dirty="0"/>
          </a:p>
        </p:txBody>
      </p:sp>
      <p:cxnSp>
        <p:nvCxnSpPr>
          <p:cNvPr id="17" name="Straight Arrow Connector 16"/>
          <p:cNvCxnSpPr/>
          <p:nvPr/>
        </p:nvCxnSpPr>
        <p:spPr>
          <a:xfrm>
            <a:off x="3733800" y="2057400"/>
            <a:ext cx="2286000"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33193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US" dirty="0"/>
          </a:p>
        </p:txBody>
      </p:sp>
      <p:sp>
        <p:nvSpPr>
          <p:cNvPr id="4" name="Rounded Rectangle 3"/>
          <p:cNvSpPr/>
          <p:nvPr/>
        </p:nvSpPr>
        <p:spPr>
          <a:xfrm>
            <a:off x="3276600" y="1447800"/>
            <a:ext cx="2514600" cy="12192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Web Server</a:t>
            </a:r>
            <a:endParaRPr lang="en-US" dirty="0"/>
          </a:p>
        </p:txBody>
      </p:sp>
      <p:sp>
        <p:nvSpPr>
          <p:cNvPr id="5" name="Rounded Rectangle 4"/>
          <p:cNvSpPr/>
          <p:nvPr/>
        </p:nvSpPr>
        <p:spPr>
          <a:xfrm>
            <a:off x="685800" y="4914900"/>
            <a:ext cx="1828800" cy="14097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Browser</a:t>
            </a:r>
            <a:endParaRPr lang="en-US" dirty="0"/>
          </a:p>
        </p:txBody>
      </p:sp>
      <p:sp>
        <p:nvSpPr>
          <p:cNvPr id="10" name="Rounded Rectangle 9"/>
          <p:cNvSpPr/>
          <p:nvPr/>
        </p:nvSpPr>
        <p:spPr>
          <a:xfrm>
            <a:off x="6248400" y="4876800"/>
            <a:ext cx="1828800" cy="14097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Browser</a:t>
            </a:r>
            <a:endParaRPr lang="en-US" dirty="0"/>
          </a:p>
        </p:txBody>
      </p:sp>
      <p:cxnSp>
        <p:nvCxnSpPr>
          <p:cNvPr id="12" name="Straight Arrow Connector 11"/>
          <p:cNvCxnSpPr/>
          <p:nvPr/>
        </p:nvCxnSpPr>
        <p:spPr>
          <a:xfrm flipV="1">
            <a:off x="2438400" y="2743200"/>
            <a:ext cx="1752600" cy="213360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flipV="1">
            <a:off x="4953000" y="2743200"/>
            <a:ext cx="1295400" cy="213360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2590800" y="5867400"/>
            <a:ext cx="3581400"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85083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US" dirty="0"/>
          </a:p>
        </p:txBody>
      </p:sp>
      <p:sp>
        <p:nvSpPr>
          <p:cNvPr id="4" name="Rounded Rectangle 3"/>
          <p:cNvSpPr/>
          <p:nvPr/>
        </p:nvSpPr>
        <p:spPr>
          <a:xfrm>
            <a:off x="3276600" y="1447800"/>
            <a:ext cx="2514600" cy="12192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Web Server</a:t>
            </a:r>
            <a:endParaRPr lang="en-US" dirty="0"/>
          </a:p>
        </p:txBody>
      </p:sp>
      <p:sp>
        <p:nvSpPr>
          <p:cNvPr id="5" name="Rounded Rectangle 4"/>
          <p:cNvSpPr/>
          <p:nvPr/>
        </p:nvSpPr>
        <p:spPr>
          <a:xfrm>
            <a:off x="685800" y="3505200"/>
            <a:ext cx="3657600" cy="2819400"/>
          </a:xfrm>
          <a:prstGeom prst="roundRect">
            <a:avLst/>
          </a:prstGeom>
          <a:noFill/>
          <a:ln/>
        </p:spPr>
        <p:style>
          <a:lnRef idx="1">
            <a:schemeClr val="accent1"/>
          </a:lnRef>
          <a:fillRef idx="3">
            <a:schemeClr val="accent1"/>
          </a:fillRef>
          <a:effectRef idx="2">
            <a:schemeClr val="accent1"/>
          </a:effectRef>
          <a:fontRef idx="minor">
            <a:schemeClr val="lt1"/>
          </a:fontRef>
        </p:style>
        <p:txBody>
          <a:bodyPr/>
          <a:lstStyle/>
          <a:p>
            <a:r>
              <a:rPr lang="en-US" dirty="0" smtClean="0"/>
              <a:t>Browser</a:t>
            </a:r>
            <a:endParaRPr lang="en-US" dirty="0"/>
          </a:p>
        </p:txBody>
      </p:sp>
      <p:sp>
        <p:nvSpPr>
          <p:cNvPr id="6" name="Rounded Rectangle 5"/>
          <p:cNvSpPr/>
          <p:nvPr/>
        </p:nvSpPr>
        <p:spPr>
          <a:xfrm>
            <a:off x="838200" y="4114800"/>
            <a:ext cx="3200400" cy="4572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App </a:t>
            </a:r>
            <a:r>
              <a:rPr lang="en-US" dirty="0" smtClean="0"/>
              <a:t>(HTML + JS)</a:t>
            </a:r>
            <a:endParaRPr lang="en-US" dirty="0"/>
          </a:p>
        </p:txBody>
      </p:sp>
      <p:sp>
        <p:nvSpPr>
          <p:cNvPr id="7" name="Rounded Rectangle 6"/>
          <p:cNvSpPr/>
          <p:nvPr/>
        </p:nvSpPr>
        <p:spPr>
          <a:xfrm>
            <a:off x="838200" y="5257800"/>
            <a:ext cx="1858448" cy="3810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err="1" smtClean="0"/>
              <a:t>Javascript</a:t>
            </a:r>
            <a:r>
              <a:rPr lang="en-US" dirty="0" smtClean="0"/>
              <a:t> APIs</a:t>
            </a:r>
            <a:endParaRPr lang="en-US" dirty="0"/>
          </a:p>
        </p:txBody>
      </p:sp>
      <p:sp>
        <p:nvSpPr>
          <p:cNvPr id="8" name="Rounded Rectangle 7"/>
          <p:cNvSpPr/>
          <p:nvPr/>
        </p:nvSpPr>
        <p:spPr>
          <a:xfrm>
            <a:off x="2819400" y="5257800"/>
            <a:ext cx="1295400" cy="381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HTTP/WS</a:t>
            </a:r>
            <a:endParaRPr lang="en-US" dirty="0"/>
          </a:p>
        </p:txBody>
      </p:sp>
      <p:sp>
        <p:nvSpPr>
          <p:cNvPr id="9" name="Rounded Rectangle 8"/>
          <p:cNvSpPr/>
          <p:nvPr/>
        </p:nvSpPr>
        <p:spPr>
          <a:xfrm>
            <a:off x="2819400" y="5715000"/>
            <a:ext cx="1295400" cy="36576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RTP</a:t>
            </a:r>
            <a:endParaRPr lang="en-US" dirty="0"/>
          </a:p>
        </p:txBody>
      </p:sp>
      <p:sp>
        <p:nvSpPr>
          <p:cNvPr id="10" name="Rounded Rectangle 9"/>
          <p:cNvSpPr/>
          <p:nvPr/>
        </p:nvSpPr>
        <p:spPr>
          <a:xfrm>
            <a:off x="7010400" y="4876800"/>
            <a:ext cx="1828800" cy="14097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Browser</a:t>
            </a:r>
            <a:endParaRPr lang="en-US" dirty="0"/>
          </a:p>
        </p:txBody>
      </p:sp>
      <p:sp>
        <p:nvSpPr>
          <p:cNvPr id="18" name="Rounded Rectangle 17"/>
          <p:cNvSpPr/>
          <p:nvPr/>
        </p:nvSpPr>
        <p:spPr>
          <a:xfrm>
            <a:off x="838200" y="5715000"/>
            <a:ext cx="1858448" cy="3810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CODECs</a:t>
            </a:r>
            <a:endParaRPr lang="en-US" dirty="0"/>
          </a:p>
        </p:txBody>
      </p:sp>
    </p:spTree>
    <p:extLst>
      <p:ext uri="{BB962C8B-B14F-4D97-AF65-F5344CB8AC3E}">
        <p14:creationId xmlns:p14="http://schemas.microsoft.com/office/powerpoint/2010/main" val="29922098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US" dirty="0"/>
          </a:p>
        </p:txBody>
      </p:sp>
      <p:sp>
        <p:nvSpPr>
          <p:cNvPr id="4" name="Rounded Rectangle 3"/>
          <p:cNvSpPr/>
          <p:nvPr/>
        </p:nvSpPr>
        <p:spPr>
          <a:xfrm>
            <a:off x="3276600" y="1447800"/>
            <a:ext cx="2514600" cy="12192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Web Server</a:t>
            </a:r>
            <a:endParaRPr lang="en-US" dirty="0"/>
          </a:p>
        </p:txBody>
      </p:sp>
      <p:sp>
        <p:nvSpPr>
          <p:cNvPr id="5" name="Rounded Rectangle 4"/>
          <p:cNvSpPr/>
          <p:nvPr/>
        </p:nvSpPr>
        <p:spPr>
          <a:xfrm>
            <a:off x="685800" y="3505200"/>
            <a:ext cx="3657600" cy="2819400"/>
          </a:xfrm>
          <a:prstGeom prst="roundRect">
            <a:avLst/>
          </a:prstGeom>
          <a:noFill/>
          <a:ln/>
        </p:spPr>
        <p:style>
          <a:lnRef idx="1">
            <a:schemeClr val="accent1"/>
          </a:lnRef>
          <a:fillRef idx="3">
            <a:schemeClr val="accent1"/>
          </a:fillRef>
          <a:effectRef idx="2">
            <a:schemeClr val="accent1"/>
          </a:effectRef>
          <a:fontRef idx="minor">
            <a:schemeClr val="lt1"/>
          </a:fontRef>
        </p:style>
        <p:txBody>
          <a:bodyPr/>
          <a:lstStyle/>
          <a:p>
            <a:r>
              <a:rPr lang="en-US" dirty="0" smtClean="0"/>
              <a:t>Browser</a:t>
            </a:r>
            <a:endParaRPr lang="en-US" dirty="0"/>
          </a:p>
        </p:txBody>
      </p:sp>
      <p:sp>
        <p:nvSpPr>
          <p:cNvPr id="6" name="Rounded Rectangle 5"/>
          <p:cNvSpPr/>
          <p:nvPr/>
        </p:nvSpPr>
        <p:spPr>
          <a:xfrm>
            <a:off x="838200" y="4114800"/>
            <a:ext cx="3200400" cy="4572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App </a:t>
            </a:r>
            <a:r>
              <a:rPr lang="en-US" dirty="0" smtClean="0"/>
              <a:t>(HTML + JS)</a:t>
            </a:r>
            <a:endParaRPr lang="en-US" dirty="0"/>
          </a:p>
        </p:txBody>
      </p:sp>
      <p:sp>
        <p:nvSpPr>
          <p:cNvPr id="7" name="Rounded Rectangle 6"/>
          <p:cNvSpPr/>
          <p:nvPr/>
        </p:nvSpPr>
        <p:spPr>
          <a:xfrm>
            <a:off x="838200" y="5257800"/>
            <a:ext cx="1858448" cy="3810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err="1" smtClean="0"/>
              <a:t>Javascript</a:t>
            </a:r>
            <a:r>
              <a:rPr lang="en-US" dirty="0" smtClean="0"/>
              <a:t> APIs</a:t>
            </a:r>
            <a:endParaRPr lang="en-US" dirty="0"/>
          </a:p>
        </p:txBody>
      </p:sp>
      <p:sp>
        <p:nvSpPr>
          <p:cNvPr id="8" name="Rounded Rectangle 7"/>
          <p:cNvSpPr/>
          <p:nvPr/>
        </p:nvSpPr>
        <p:spPr>
          <a:xfrm>
            <a:off x="2819400" y="5257800"/>
            <a:ext cx="1295400" cy="381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HTTP/WS</a:t>
            </a:r>
            <a:endParaRPr lang="en-US" dirty="0"/>
          </a:p>
        </p:txBody>
      </p:sp>
      <p:sp>
        <p:nvSpPr>
          <p:cNvPr id="9" name="Rounded Rectangle 8"/>
          <p:cNvSpPr/>
          <p:nvPr/>
        </p:nvSpPr>
        <p:spPr>
          <a:xfrm>
            <a:off x="2819400" y="5715000"/>
            <a:ext cx="1295400" cy="36576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RTP</a:t>
            </a:r>
            <a:endParaRPr lang="en-US" dirty="0"/>
          </a:p>
        </p:txBody>
      </p:sp>
      <p:sp>
        <p:nvSpPr>
          <p:cNvPr id="10" name="Rounded Rectangle 9"/>
          <p:cNvSpPr/>
          <p:nvPr/>
        </p:nvSpPr>
        <p:spPr>
          <a:xfrm>
            <a:off x="7010400" y="4876800"/>
            <a:ext cx="1828800" cy="14097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Browser</a:t>
            </a:r>
            <a:endParaRPr lang="en-US" dirty="0"/>
          </a:p>
        </p:txBody>
      </p:sp>
      <p:sp>
        <p:nvSpPr>
          <p:cNvPr id="18" name="Rounded Rectangle 17"/>
          <p:cNvSpPr/>
          <p:nvPr/>
        </p:nvSpPr>
        <p:spPr>
          <a:xfrm>
            <a:off x="838200" y="5715000"/>
            <a:ext cx="1858448" cy="38100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CODECs</a:t>
            </a:r>
            <a:endParaRPr lang="en-US" dirty="0"/>
          </a:p>
        </p:txBody>
      </p:sp>
      <p:cxnSp>
        <p:nvCxnSpPr>
          <p:cNvPr id="20" name="Straight Arrow Connector 19"/>
          <p:cNvCxnSpPr/>
          <p:nvPr/>
        </p:nvCxnSpPr>
        <p:spPr>
          <a:xfrm>
            <a:off x="1905000" y="4648200"/>
            <a:ext cx="0" cy="53340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sp>
        <p:nvSpPr>
          <p:cNvPr id="21" name="Oval 20"/>
          <p:cNvSpPr/>
          <p:nvPr/>
        </p:nvSpPr>
        <p:spPr>
          <a:xfrm>
            <a:off x="1524000" y="4800600"/>
            <a:ext cx="762000" cy="1524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2362200" y="4724400"/>
            <a:ext cx="4418998" cy="369332"/>
          </a:xfrm>
          <a:prstGeom prst="rect">
            <a:avLst/>
          </a:prstGeom>
          <a:noFill/>
        </p:spPr>
        <p:txBody>
          <a:bodyPr wrap="none" rtlCol="0">
            <a:spAutoFit/>
          </a:bodyPr>
          <a:lstStyle/>
          <a:p>
            <a:r>
              <a:rPr lang="en-US" dirty="0" smtClean="0"/>
              <a:t>API – In scope for W3C – Several possibilities</a:t>
            </a:r>
            <a:endParaRPr lang="en-US" dirty="0"/>
          </a:p>
        </p:txBody>
      </p:sp>
    </p:spTree>
    <p:extLst>
      <p:ext uri="{BB962C8B-B14F-4D97-AF65-F5344CB8AC3E}">
        <p14:creationId xmlns:p14="http://schemas.microsoft.com/office/powerpoint/2010/main" val="24820582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Identified In-Scope Questions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Should the format of what travels over HTTP between the web server and the browser be standardized?</a:t>
            </a:r>
          </a:p>
          <a:p>
            <a:pPr marL="514350" indent="-514350">
              <a:buFont typeface="+mj-lt"/>
              <a:buAutoNum type="arabicPeriod"/>
            </a:pPr>
            <a:r>
              <a:rPr lang="en-US" dirty="0" smtClean="0"/>
              <a:t>What should the media transport protocol be?</a:t>
            </a:r>
          </a:p>
          <a:p>
            <a:pPr marL="514350" indent="-514350">
              <a:buFont typeface="+mj-lt"/>
              <a:buAutoNum type="arabicPeriod"/>
            </a:pPr>
            <a:r>
              <a:rPr lang="en-US" dirty="0" smtClean="0"/>
              <a:t>Should the format of what travels between two federated web servers be standardized?</a:t>
            </a:r>
          </a:p>
          <a:p>
            <a:pPr marL="514350" indent="-514350">
              <a:buFont typeface="+mj-lt"/>
              <a:buAutoNum type="arabicPeriod"/>
            </a:pPr>
            <a:r>
              <a:rPr lang="en-US" dirty="0" smtClean="0"/>
              <a:t>What should the </a:t>
            </a:r>
            <a:r>
              <a:rPr lang="en-US" dirty="0" err="1" smtClean="0"/>
              <a:t>Javascript</a:t>
            </a:r>
            <a:r>
              <a:rPr lang="en-US" dirty="0" smtClean="0"/>
              <a:t> API be like?</a:t>
            </a:r>
          </a:p>
          <a:p>
            <a:endParaRPr lang="en-US" dirty="0" smtClean="0"/>
          </a:p>
          <a:p>
            <a:endParaRPr lang="en-US" dirty="0" smtClean="0"/>
          </a:p>
          <a:p>
            <a:endParaRPr lang="en-US" dirty="0"/>
          </a:p>
        </p:txBody>
      </p:sp>
    </p:spTree>
    <p:extLst>
      <p:ext uri="{BB962C8B-B14F-4D97-AF65-F5344CB8AC3E}">
        <p14:creationId xmlns:p14="http://schemas.microsoft.com/office/powerpoint/2010/main" val="37404868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86</TotalTime>
  <Words>1521</Words>
  <Application>Microsoft Macintosh PowerPoint</Application>
  <PresentationFormat>On-screen Show (4:3)</PresentationFormat>
  <Paragraphs>187</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RTCWEB Signaling</vt:lpstr>
      <vt:lpstr>Scope</vt:lpstr>
      <vt:lpstr>Scope</vt:lpstr>
      <vt:lpstr>Scope</vt:lpstr>
      <vt:lpstr>Scope</vt:lpstr>
      <vt:lpstr>Scope</vt:lpstr>
      <vt:lpstr>Scope</vt:lpstr>
      <vt:lpstr>Scope</vt:lpstr>
      <vt:lpstr>Identified In-Scope Questions</vt:lpstr>
      <vt:lpstr>Question 1</vt:lpstr>
      <vt:lpstr>Question 1</vt:lpstr>
      <vt:lpstr>Question 2</vt:lpstr>
      <vt:lpstr>Question 3</vt:lpstr>
      <vt:lpstr>Question 3</vt:lpstr>
      <vt:lpstr>Question 4</vt:lpstr>
      <vt:lpstr>Question 4</vt:lpstr>
      <vt:lpstr>Question 4</vt:lpstr>
      <vt:lpstr>Question 4</vt:lpstr>
      <vt:lpstr>Question 4</vt:lpstr>
      <vt:lpstr>Question 4</vt:lpstr>
      <vt:lpstr>Question 4</vt:lpstr>
      <vt:lpstr>Question 4</vt:lpstr>
      <vt:lpstr>Question 4</vt:lpstr>
      <vt:lpstr>Question 4</vt:lpstr>
      <vt:lpstr>Question 4</vt:lpstr>
      <vt:lpstr>Question 4</vt:lpstr>
      <vt:lpstr>Question 4</vt:lpstr>
      <vt:lpstr>Recommendations</vt:lpstr>
      <vt:lpstr>Therefore</vt:lpstr>
    </vt:vector>
  </TitlesOfParts>
  <Company>Skype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RTCWEB Signaling</dc:title>
  <dc:creator>Matthew Kaufman</dc:creator>
  <cp:lastModifiedBy>Matthew Kaufman</cp:lastModifiedBy>
  <cp:revision>28</cp:revision>
  <dcterms:created xsi:type="dcterms:W3CDTF">2011-09-08T05:44:04Z</dcterms:created>
  <dcterms:modified xsi:type="dcterms:W3CDTF">2011-09-08T07:10:17Z</dcterms:modified>
</cp:coreProperties>
</file>