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4" r:id="rId4"/>
    <p:sldId id="265" r:id="rId5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5DD2E"/>
    <a:srgbClr val="E92B1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Macintosh%20HD:Users:danyanli:Documents:IETF%20Routing%20Directorate%20Review%20Rate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danyanli:Documents:IETF%20Routing%20Directorate%20Review%20Rat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8"/>
  <c:chart>
    <c:plotArea>
      <c:layout/>
      <c:barChart>
        <c:barDir val="col"/>
        <c:grouping val="clustered"/>
        <c:ser>
          <c:idx val="0"/>
          <c:order val="0"/>
          <c:val>
            <c:numRef>
              <c:f>Sheet1!$A$2:$L$2</c:f>
              <c:numCache>
                <c:formatCode>General</c:formatCode>
                <c:ptCount val="12"/>
                <c:pt idx="0">
                  <c:v>1</c:v>
                </c:pt>
                <c:pt idx="1">
                  <c:v>4</c:v>
                </c:pt>
                <c:pt idx="2">
                  <c:v>0</c:v>
                </c:pt>
                <c:pt idx="3">
                  <c:v>3</c:v>
                </c:pt>
                <c:pt idx="4">
                  <c:v>1</c:v>
                </c:pt>
                <c:pt idx="5">
                  <c:v>1</c:v>
                </c:pt>
                <c:pt idx="6">
                  <c:v>2</c:v>
                </c:pt>
                <c:pt idx="7">
                  <c:v>4</c:v>
                </c:pt>
                <c:pt idx="8">
                  <c:v>7</c:v>
                </c:pt>
                <c:pt idx="9">
                  <c:v>2</c:v>
                </c:pt>
                <c:pt idx="10">
                  <c:v>3</c:v>
                </c:pt>
                <c:pt idx="11">
                  <c:v>9</c:v>
                </c:pt>
              </c:numCache>
            </c:numRef>
          </c:val>
        </c:ser>
        <c:axId val="120165504"/>
        <c:axId val="120167808"/>
      </c:barChart>
      <c:catAx>
        <c:axId val="120165504"/>
        <c:scaling>
          <c:orientation val="minMax"/>
        </c:scaling>
        <c:axPos val="b"/>
        <c:tickLblPos val="nextTo"/>
        <c:crossAx val="120167808"/>
        <c:crosses val="autoZero"/>
        <c:auto val="1"/>
        <c:lblAlgn val="ctr"/>
        <c:lblOffset val="100"/>
      </c:catAx>
      <c:valAx>
        <c:axId val="120167808"/>
        <c:scaling>
          <c:orientation val="minMax"/>
        </c:scaling>
        <c:axPos val="l"/>
        <c:majorGridlines/>
        <c:numFmt formatCode="General" sourceLinked="1"/>
        <c:tickLblPos val="nextTo"/>
        <c:crossAx val="120165504"/>
        <c:crosses val="autoZero"/>
        <c:crossBetween val="between"/>
      </c:valAx>
    </c:plotArea>
    <c:plotVisOnly val="1"/>
    <c:dispBlanksAs val="gap"/>
  </c:chart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8"/>
  <c:chart>
    <c:plotArea>
      <c:layout/>
      <c:barChart>
        <c:barDir val="col"/>
        <c:grouping val="clustered"/>
        <c:ser>
          <c:idx val="0"/>
          <c:order val="0"/>
          <c:val>
            <c:numRef>
              <c:f>Sheet1!$A$5:$L$5</c:f>
              <c:numCache>
                <c:formatCode>General</c:formatCode>
                <c:ptCount val="12"/>
                <c:pt idx="0">
                  <c:v>11</c:v>
                </c:pt>
                <c:pt idx="1">
                  <c:v>2</c:v>
                </c:pt>
                <c:pt idx="2">
                  <c:v>0</c:v>
                </c:pt>
                <c:pt idx="3">
                  <c:v>5</c:v>
                </c:pt>
                <c:pt idx="4">
                  <c:v>4</c:v>
                </c:pt>
                <c:pt idx="5">
                  <c:v>5</c:v>
                </c:pt>
                <c:pt idx="6">
                  <c:v>10</c:v>
                </c:pt>
                <c:pt idx="7">
                  <c:v>6</c:v>
                </c:pt>
                <c:pt idx="8">
                  <c:v>0</c:v>
                </c:pt>
                <c:pt idx="9">
                  <c:v>5</c:v>
                </c:pt>
                <c:pt idx="10">
                  <c:v>0</c:v>
                </c:pt>
                <c:pt idx="11">
                  <c:v>0</c:v>
                </c:pt>
              </c:numCache>
            </c:numRef>
          </c:val>
        </c:ser>
        <c:axId val="92502656"/>
        <c:axId val="92512640"/>
      </c:barChart>
      <c:catAx>
        <c:axId val="92502656"/>
        <c:scaling>
          <c:orientation val="minMax"/>
        </c:scaling>
        <c:axPos val="b"/>
        <c:tickLblPos val="nextTo"/>
        <c:crossAx val="92512640"/>
        <c:crosses val="autoZero"/>
        <c:auto val="1"/>
        <c:lblAlgn val="ctr"/>
        <c:lblOffset val="100"/>
      </c:catAx>
      <c:valAx>
        <c:axId val="92512640"/>
        <c:scaling>
          <c:orientation val="minMax"/>
        </c:scaling>
        <c:axPos val="l"/>
        <c:majorGridlines/>
        <c:numFmt formatCode="General" sourceLinked="1"/>
        <c:tickLblPos val="nextTo"/>
        <c:crossAx val="92502656"/>
        <c:crosses val="autoZero"/>
        <c:crossBetween val="between"/>
      </c:valAx>
    </c:plotArea>
    <c:plotVisOnly val="1"/>
    <c:dispBlanksAs val="gap"/>
  </c:chart>
  <c:externalData r:id="rId1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0.09387</cdr:x>
      <cdr:y>0.0353</cdr:y>
    </cdr:from>
    <cdr:to>
      <cdr:x>0.52206</cdr:x>
      <cdr:y>0.1741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726812" y="166312"/>
          <a:ext cx="3315276" cy="65383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36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rPr>
            <a:t>Total: 37 drafts</a:t>
          </a:r>
          <a:endParaRPr lang="en-US" sz="3600" b="1" cap="none" spc="0" dirty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E872DC-4B4B-43C0-8A86-39AF43314CC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B14A7B-76F0-4C88-B002-F705C81F267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61DF18-9B5B-4F71-A3EA-6A99AEFCA07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079D6F-FE9E-462F-825F-91BDEFF82CE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7E1B7B-7B20-4105-BD8A-EC49B7ADF91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EF762A-21DC-4066-BCB1-5AF9E3DFCE8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9D5277-FE09-4B0A-9E9A-7CC708C950F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B69F1B-0806-4A22-9B47-96655AFF228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8B30EF-CE53-4B8B-83AB-BE87807CC99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FAB33E-966F-4E09-9FE3-F0E7BC80340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226C0E-F94D-41ED-990C-B1A31C1E3AD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329F898-AB26-4806-922F-F8C65C7B211C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trac.tools.ietf.org/area/rtg/trac/wiki" TargetMode="External"/><Relationship Id="rId2" Type="http://schemas.openxmlformats.org/officeDocument/2006/relationships/hyperlink" Target="http://www.ietf.org/iesg/directorate/routing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trac.tools.ietf.org/area/rtg/trac/report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288" y="2130425"/>
            <a:ext cx="8497887" cy="1470025"/>
          </a:xfrm>
        </p:spPr>
        <p:txBody>
          <a:bodyPr/>
          <a:lstStyle/>
          <a:p>
            <a:r>
              <a:rPr lang="en-GB" sz="4000" dirty="0"/>
              <a:t>Routing </a:t>
            </a:r>
            <a:r>
              <a:rPr lang="en-GB" sz="4000" dirty="0" smtClean="0"/>
              <a:t>Directorate Update</a:t>
            </a:r>
            <a:r>
              <a:rPr lang="en-GB" sz="4000" dirty="0"/>
              <a:t/>
            </a:r>
            <a:br>
              <a:rPr lang="en-GB" sz="4000" dirty="0"/>
            </a:br>
            <a:r>
              <a:rPr lang="en-GB" sz="1200" dirty="0"/>
              <a:t/>
            </a:r>
            <a:br>
              <a:rPr lang="en-GB" sz="1200" dirty="0"/>
            </a:br>
            <a:r>
              <a:rPr lang="en-GB" sz="4000" dirty="0" smtClean="0"/>
              <a:t>November 2011</a:t>
            </a:r>
            <a:endParaRPr lang="en-GB" sz="32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886200"/>
            <a:ext cx="8137525" cy="1752600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88913"/>
            <a:ext cx="8229600" cy="561975"/>
          </a:xfrm>
        </p:spPr>
        <p:txBody>
          <a:bodyPr/>
          <a:lstStyle/>
          <a:p>
            <a:r>
              <a:rPr lang="en-GB" sz="4000" dirty="0" smtClean="0"/>
              <a:t>Links</a:t>
            </a:r>
            <a:endParaRPr lang="en-GB" sz="4000" dirty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79488"/>
            <a:ext cx="8229600" cy="5257800"/>
          </a:xfrm>
        </p:spPr>
        <p:txBody>
          <a:bodyPr/>
          <a:lstStyle/>
          <a:p>
            <a:r>
              <a:rPr lang="en-GB" sz="2800" dirty="0">
                <a:hlinkClick r:id="rId2"/>
              </a:rPr>
              <a:t>http://</a:t>
            </a:r>
            <a:r>
              <a:rPr lang="en-GB" sz="2800" dirty="0" smtClean="0">
                <a:hlinkClick r:id="rId2"/>
              </a:rPr>
              <a:t>www.ietf.org/iesg/directorate/routing.html</a:t>
            </a:r>
            <a:endParaRPr lang="en-GB" sz="2800" dirty="0" smtClean="0"/>
          </a:p>
          <a:p>
            <a:r>
              <a:rPr lang="en-GB" sz="2800" dirty="0" smtClean="0">
                <a:hlinkClick r:id="rId3"/>
              </a:rPr>
              <a:t>http://</a:t>
            </a:r>
            <a:r>
              <a:rPr lang="en-GB" sz="2800" dirty="0" smtClean="0">
                <a:hlinkClick r:id="rId3"/>
              </a:rPr>
              <a:t>trac.tools.ietf.org/area/rtg/trac/wiki</a:t>
            </a:r>
            <a:endParaRPr lang="en-GB" sz="2800" dirty="0" smtClean="0"/>
          </a:p>
          <a:p>
            <a:r>
              <a:rPr lang="en-GB" sz="2800" dirty="0" smtClean="0">
                <a:hlinkClick r:id="rId4"/>
              </a:rPr>
              <a:t>http://</a:t>
            </a:r>
            <a:r>
              <a:rPr lang="en-GB" sz="2800" dirty="0" smtClean="0">
                <a:hlinkClick r:id="rId4"/>
              </a:rPr>
              <a:t>trac.tools.ietf.org/area/rtg/trac/report</a:t>
            </a:r>
            <a:endParaRPr lang="en-GB" sz="2800" dirty="0" smtClean="0"/>
          </a:p>
          <a:p>
            <a:pPr>
              <a:buNone/>
            </a:pPr>
            <a:endParaRPr lang="en-GB" sz="2800" dirty="0" smtClean="0"/>
          </a:p>
          <a:p>
            <a:pPr>
              <a:buNone/>
            </a:pPr>
            <a:endParaRPr lang="en-GB" sz="2800" dirty="0" smtClean="0"/>
          </a:p>
          <a:p>
            <a:pPr>
              <a:buNone/>
            </a:pP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892171100"/>
              </p:ext>
            </p:extLst>
          </p:nvPr>
        </p:nvGraphicFramePr>
        <p:xfrm>
          <a:off x="710081" y="1420073"/>
          <a:ext cx="7742614" cy="47108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324575" y="587146"/>
            <a:ext cx="649997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Draft Review Requested in 2010</a:t>
            </a:r>
            <a:endParaRPr lang="en-US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55393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957690077"/>
              </p:ext>
            </p:extLst>
          </p:nvPr>
        </p:nvGraphicFramePr>
        <p:xfrm>
          <a:off x="700967" y="1369816"/>
          <a:ext cx="7769925" cy="4788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324575" y="587146"/>
            <a:ext cx="649997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Draft Review Requested in 2011</a:t>
            </a:r>
            <a:endParaRPr lang="en-US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41245" y="1597524"/>
            <a:ext cx="3268008" cy="685503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Total: 48 drafts</a:t>
            </a:r>
            <a:endParaRPr lang="en-US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58990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31</Words>
  <Application>Microsoft Office PowerPoint</Application>
  <PresentationFormat>On-screen Show (4:3)</PresentationFormat>
  <Paragraphs>10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Routing Directorate Update  November 2011</vt:lpstr>
      <vt:lpstr>Links</vt:lpstr>
      <vt:lpstr>Slide 3</vt:lpstr>
      <vt:lpstr>Slide 4</vt:lpstr>
    </vt:vector>
  </TitlesOfParts>
  <Company>Old Dog Consulting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MPLS-TP Process</dc:title>
  <dc:creator>Adrian Farrel</dc:creator>
  <cp:lastModifiedBy>dbrungard</cp:lastModifiedBy>
  <cp:revision>12</cp:revision>
  <dcterms:created xsi:type="dcterms:W3CDTF">2009-07-25T13:00:00Z</dcterms:created>
  <dcterms:modified xsi:type="dcterms:W3CDTF">2011-11-15T04:03:58Z</dcterms:modified>
</cp:coreProperties>
</file>