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8" r:id="rId3"/>
    <p:sldId id="262" r:id="rId4"/>
    <p:sldId id="260" r:id="rId5"/>
    <p:sldId id="261" r:id="rId6"/>
    <p:sldId id="263" r:id="rId7"/>
    <p:sldId id="264" r:id="rId8"/>
    <p:sldId id="265" r:id="rId9"/>
    <p:sldId id="266" r:id="rId10"/>
    <p:sldId id="267" r:id="rId11"/>
    <p:sldId id="268" r:id="rId12"/>
    <p:sldId id="26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84" y="-4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D8D284-8D71-4EB5-A4C2-63CEBCDFA45C}" type="datetimeFigureOut">
              <a:rPr lang="en-US" smtClean="0"/>
              <a:pPr/>
              <a:t>11/17/2011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AF545E-C22E-4159-9814-FAA61E10A10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7"/>
          <p:cNvSpPr>
            <a:spLocks noGrp="1" noChangeArrowheads="1"/>
          </p:cNvSpPr>
          <p:nvPr>
            <p:ph type="sldNum" sz="quarter" idx="5"/>
          </p:nvPr>
        </p:nvSpPr>
        <p:spPr>
          <a:noFill/>
          <a:ln>
            <a:miter lim="800000"/>
            <a:headEnd/>
            <a:tailEnd/>
          </a:ln>
        </p:spPr>
        <p:txBody>
          <a:bodyPr/>
          <a:lstStyle/>
          <a:p>
            <a:fld id="{5F0E5713-04ED-4D79-8648-AE95621484FE}" type="slidenum">
              <a:rPr lang="en-US"/>
              <a:pPr/>
              <a:t>2</a:t>
            </a:fld>
            <a:endParaRPr lang="en-US"/>
          </a:p>
        </p:txBody>
      </p:sp>
      <p:sp>
        <p:nvSpPr>
          <p:cNvPr id="10242" name="Rectangle 2"/>
          <p:cNvSpPr>
            <a:spLocks noGrp="1" noRot="1" noChangeAspect="1" noChangeArrowheads="1" noTextEdit="1"/>
          </p:cNvSpPr>
          <p:nvPr>
            <p:ph type="sldImg"/>
          </p:nvPr>
        </p:nvSpPr>
        <p:spPr>
          <a:xfrm>
            <a:off x="1154113" y="693738"/>
            <a:ext cx="4556125" cy="3416300"/>
          </a:xfrm>
          <a:solidFill>
            <a:srgbClr val="FFFFFF"/>
          </a:solidFill>
          <a:ln/>
          <a:extLst>
            <a:ext uri="{FAA26D3D-D897-4be2-8F04-BA451C77F1D7}">
              <ma14:placeholderFlag xmlns="" xmlns:ma14="http://schemas.microsoft.com/office/mac/drawingml/2011/main" val="1"/>
            </a:ext>
          </a:extLst>
        </p:spPr>
      </p:sp>
      <p:sp>
        <p:nvSpPr>
          <p:cNvPr id="7171" name="Rectangle 3"/>
          <p:cNvSpPr>
            <a:spLocks noGrp="1" noChangeArrowheads="1"/>
          </p:cNvSpPr>
          <p:nvPr>
            <p:ph type="body" idx="1"/>
          </p:nvPr>
        </p:nvSpPr>
        <p:spPr>
          <a:xfrm>
            <a:off x="914400" y="4341813"/>
            <a:ext cx="5029200" cy="4116387"/>
          </a:xfrm>
          <a:solidFill>
            <a:srgbClr val="FFFFFF"/>
          </a:solidFill>
          <a:ln>
            <a:solidFill>
              <a:srgbClr val="000000"/>
            </a:solidFill>
            <a:miter lim="800000"/>
            <a:headEnd/>
            <a:tailEnd/>
          </a:ln>
        </p:spPr>
        <p:txBody>
          <a:bodyPr lIns="86493" tIns="43247" rIns="86493" bIns="43247"/>
          <a:lstStyle/>
          <a:p>
            <a:pPr eaLnBrk="1" hangingPunct="1"/>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1219F5-640F-42CE-A887-D1838EC16930}"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9BBB8-1744-4477-A56D-0DB66A3869B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1219F5-640F-42CE-A887-D1838EC16930}"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9BBB8-1744-4477-A56D-0DB66A3869B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1219F5-640F-42CE-A887-D1838EC16930}"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9BBB8-1744-4477-A56D-0DB66A3869B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1219F5-640F-42CE-A887-D1838EC16930}"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9BBB8-1744-4477-A56D-0DB66A3869B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1219F5-640F-42CE-A887-D1838EC16930}"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9BBB8-1744-4477-A56D-0DB66A3869B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71219F5-640F-42CE-A887-D1838EC16930}"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E9BBB8-1744-4477-A56D-0DB66A3869B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71219F5-640F-42CE-A887-D1838EC16930}" type="datetimeFigureOut">
              <a:rPr lang="en-US" smtClean="0"/>
              <a:pPr/>
              <a:t>11/17/2011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E9BBB8-1744-4477-A56D-0DB66A3869B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71219F5-640F-42CE-A887-D1838EC16930}" type="datetimeFigureOut">
              <a:rPr lang="en-US" smtClean="0"/>
              <a:pPr/>
              <a:t>11/17/2011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E9BBB8-1744-4477-A56D-0DB66A3869B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1219F5-640F-42CE-A887-D1838EC16930}" type="datetimeFigureOut">
              <a:rPr lang="en-US" smtClean="0"/>
              <a:pPr/>
              <a:t>11/17/2011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E9BBB8-1744-4477-A56D-0DB66A3869B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1219F5-640F-42CE-A887-D1838EC16930}"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E9BBB8-1744-4477-A56D-0DB66A3869B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1219F5-640F-42CE-A887-D1838EC16930}"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E9BBB8-1744-4477-A56D-0DB66A3869B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1219F5-640F-42CE-A887-D1838EC16930}" type="datetimeFigureOut">
              <a:rPr lang="en-US" smtClean="0"/>
              <a:pPr/>
              <a:t>11/17/2011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E9BBB8-1744-4477-A56D-0DB66A3869BA}" type="slidenum">
              <a:rPr lang="en-US" smtClean="0"/>
              <a:pPr/>
              <a:t>‹#›</a:t>
            </a:fld>
            <a:endParaRPr lang="en-US"/>
          </a:p>
        </p:txBody>
      </p:sp>
      <p:pic>
        <p:nvPicPr>
          <p:cNvPr id="7" name="Picture 5"/>
          <p:cNvPicPr>
            <a:picLocks noChangeAspect="1" noChangeArrowheads="1"/>
          </p:cNvPicPr>
          <p:nvPr userDrawn="1"/>
        </p:nvPicPr>
        <p:blipFill>
          <a:blip r:embed="rId13" cstate="print">
            <a:extLst>
              <a:ext uri="{28A0092B-C50C-407E-A947-70E740481C1C}">
                <a14:useLocalDpi xmlns="" xmlns:a14="http://schemas.microsoft.com/office/drawing/2010/main" val="0"/>
              </a:ext>
            </a:extLst>
          </a:blip>
          <a:srcRect/>
          <a:stretch>
            <a:fillRect/>
          </a:stretch>
        </p:blipFill>
        <p:spPr bwMode="auto">
          <a:xfrm>
            <a:off x="7306451" y="6172200"/>
            <a:ext cx="834249" cy="44252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varo.retana@hp.com" TargetMode="External"/><Relationship Id="rId2" Type="http://schemas.openxmlformats.org/officeDocument/2006/relationships/hyperlink" Target="mailto:akatlas@juniper.net"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datatracker.ietf.org/doc/draft-ietf-rtgwg-cl-requirement/" TargetMode="External"/><Relationship Id="rId7" Type="http://schemas.openxmlformats.org/officeDocument/2006/relationships/hyperlink" Target="http://tools.ietf.org/html/draft-zhao-mpls-mldp-protections-00" TargetMode="External"/><Relationship Id="rId2" Type="http://schemas.openxmlformats.org/officeDocument/2006/relationships/hyperlink" Target="http://datatracker.ietf.org/doc/draft-so-yong-rtgwg-cl-framework" TargetMode="External"/><Relationship Id="rId1" Type="http://schemas.openxmlformats.org/officeDocument/2006/relationships/slideLayout" Target="../slideLayouts/slideLayout7.xml"/><Relationship Id="rId6" Type="http://schemas.openxmlformats.org/officeDocument/2006/relationships/hyperlink" Target="https://datatracker.ietf.org/doc/draft-csaszar-ipfrr-fn/?include_text=1" TargetMode="External"/><Relationship Id="rId5" Type="http://schemas.openxmlformats.org/officeDocument/2006/relationships/hyperlink" Target="http://tools.ietf.org/html/draft-enyedi-rtgwg-mrt-frr-algorithm-00" TargetMode="External"/><Relationship Id="rId4" Type="http://schemas.openxmlformats.org/officeDocument/2006/relationships/hyperlink" Target="http://tools.ietf.org/html/draft-atlas-rtgwg-mrt-frr-architecture-01"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datatracker.ietf.org/doc/draft-ietf-rtgwg-cl-requirement/" TargetMode="External"/><Relationship Id="rId7" Type="http://schemas.openxmlformats.org/officeDocument/2006/relationships/hyperlink" Target="http://tools.ietf.org/html/draft-zhao-mpls-mldp-protections-00" TargetMode="External"/><Relationship Id="rId2" Type="http://schemas.openxmlformats.org/officeDocument/2006/relationships/hyperlink" Target="http://datatracker.ietf.org/doc/draft-so-yong-rtgwg-cl-framework" TargetMode="External"/><Relationship Id="rId1" Type="http://schemas.openxmlformats.org/officeDocument/2006/relationships/slideLayout" Target="../slideLayouts/slideLayout7.xml"/><Relationship Id="rId6" Type="http://schemas.openxmlformats.org/officeDocument/2006/relationships/hyperlink" Target="https://datatracker.ietf.org/doc/draft-csaszar-ipfrr-fn/?include_text=1" TargetMode="External"/><Relationship Id="rId5" Type="http://schemas.openxmlformats.org/officeDocument/2006/relationships/hyperlink" Target="http://tools.ietf.org/html/draft-enyedi-rtgwg-mrt-frr-algorithm-00" TargetMode="External"/><Relationship Id="rId4" Type="http://schemas.openxmlformats.org/officeDocument/2006/relationships/hyperlink" Target="http://tools.ietf.org/html/draft-atlas-rtgwg-mrt-frr-architecture-01"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tools.ietf.org/html/draft-ietf-rtgwg-lfa-applicability"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Routing Area WG</a:t>
            </a:r>
            <a:br>
              <a:rPr lang="en-US" dirty="0" smtClean="0"/>
            </a:br>
            <a:r>
              <a:rPr lang="en-US" dirty="0" smtClean="0"/>
              <a:t>(</a:t>
            </a:r>
            <a:r>
              <a:rPr lang="en-US" dirty="0" err="1" smtClean="0"/>
              <a:t>rtgwg</a:t>
            </a:r>
            <a:r>
              <a:rPr lang="en-US" dirty="0" smtClean="0"/>
              <a:t>)</a:t>
            </a:r>
            <a:endParaRPr lang="en-US" dirty="0"/>
          </a:p>
        </p:txBody>
      </p:sp>
      <p:sp>
        <p:nvSpPr>
          <p:cNvPr id="3" name="Subtitle 2"/>
          <p:cNvSpPr>
            <a:spLocks noGrp="1"/>
          </p:cNvSpPr>
          <p:nvPr>
            <p:ph type="subTitle" idx="1"/>
          </p:nvPr>
        </p:nvSpPr>
        <p:spPr>
          <a:xfrm>
            <a:off x="762000" y="3886200"/>
            <a:ext cx="7620000" cy="1752600"/>
          </a:xfrm>
        </p:spPr>
        <p:txBody>
          <a:bodyPr>
            <a:normAutofit fontScale="85000" lnSpcReduction="20000"/>
          </a:bodyPr>
          <a:lstStyle/>
          <a:p>
            <a:r>
              <a:rPr lang="en-US" dirty="0" smtClean="0"/>
              <a:t>IETF 82 – Taipei</a:t>
            </a:r>
          </a:p>
          <a:p>
            <a:endParaRPr lang="en-US" dirty="0" smtClean="0"/>
          </a:p>
          <a:p>
            <a:pPr algn="l"/>
            <a:r>
              <a:rPr lang="en-US" dirty="0" smtClean="0"/>
              <a:t>Chairs: Alia Atlas (</a:t>
            </a:r>
            <a:r>
              <a:rPr lang="en-US" dirty="0" smtClean="0">
                <a:hlinkClick r:id="rId2"/>
              </a:rPr>
              <a:t>akatlas@juniper.net</a:t>
            </a:r>
            <a:r>
              <a:rPr lang="en-US" dirty="0" smtClean="0"/>
              <a:t>)</a:t>
            </a:r>
          </a:p>
          <a:p>
            <a:pPr algn="l"/>
            <a:r>
              <a:rPr lang="en-US" dirty="0"/>
              <a:t> </a:t>
            </a:r>
            <a:r>
              <a:rPr lang="en-US" dirty="0" smtClean="0"/>
              <a:t>            Alvaro Retana (</a:t>
            </a:r>
            <a:r>
              <a:rPr lang="en-US" dirty="0" smtClean="0">
                <a:hlinkClick r:id="rId3"/>
              </a:rPr>
              <a:t>alvaro.retana@hp.com</a:t>
            </a:r>
            <a:r>
              <a:rPr lang="en-US" dirty="0" smtClean="0"/>
              <a:t>)</a:t>
            </a:r>
          </a:p>
          <a:p>
            <a:pPr algn="l"/>
            <a:endParaRPr lang="en-US"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Milestones (Old)</a:t>
            </a:r>
            <a:endParaRPr lang="en-US" dirty="0"/>
          </a:p>
        </p:txBody>
      </p:sp>
      <p:sp>
        <p:nvSpPr>
          <p:cNvPr id="3" name="Content Placeholder 2"/>
          <p:cNvSpPr>
            <a:spLocks noGrp="1"/>
          </p:cNvSpPr>
          <p:nvPr>
            <p:ph idx="1"/>
          </p:nvPr>
        </p:nvSpPr>
        <p:spPr>
          <a:xfrm>
            <a:off x="457200" y="1524000"/>
            <a:ext cx="8229600" cy="5181600"/>
          </a:xfrm>
        </p:spPr>
        <p:txBody>
          <a:bodyPr>
            <a:normAutofit fontScale="62500" lnSpcReduction="20000"/>
          </a:bodyPr>
          <a:lstStyle/>
          <a:p>
            <a:pPr>
              <a:buNone/>
            </a:pPr>
            <a:r>
              <a:rPr lang="en-US" dirty="0" smtClean="0"/>
              <a:t>Done - Submit draft on calculation of IGP routes over TE tunnels to IESG for publication as Informational RFC </a:t>
            </a:r>
          </a:p>
          <a:p>
            <a:pPr>
              <a:buNone/>
            </a:pPr>
            <a:r>
              <a:rPr lang="en-US" dirty="0" smtClean="0"/>
              <a:t>Done - Submit initial Internet Draft on IP Fast Reroute Framework </a:t>
            </a:r>
          </a:p>
          <a:p>
            <a:pPr>
              <a:buNone/>
            </a:pPr>
            <a:r>
              <a:rPr lang="en-US" dirty="0" smtClean="0"/>
              <a:t>Done - Submit initial Internet Draft on Basic IP Fast Reroute mechanism </a:t>
            </a:r>
          </a:p>
          <a:p>
            <a:pPr>
              <a:buNone/>
            </a:pPr>
            <a:r>
              <a:rPr lang="en-US" dirty="0" smtClean="0"/>
              <a:t>Done - Review various mechanisms for Advanced IP Fast Reroute </a:t>
            </a:r>
          </a:p>
          <a:p>
            <a:pPr>
              <a:buNone/>
            </a:pPr>
            <a:r>
              <a:rPr lang="en-US" dirty="0" smtClean="0"/>
              <a:t>Done - Select the Advanced IP Fast Reroute mechanism </a:t>
            </a:r>
          </a:p>
          <a:p>
            <a:pPr>
              <a:buNone/>
            </a:pPr>
            <a:r>
              <a:rPr lang="en-US" dirty="0" smtClean="0"/>
              <a:t>Done - Submit IP Fast Reroute Framework to IESG for publication as Informational RFC </a:t>
            </a:r>
          </a:p>
          <a:p>
            <a:pPr>
              <a:buNone/>
            </a:pPr>
            <a:r>
              <a:rPr lang="en-US" dirty="0" smtClean="0"/>
              <a:t>Done - Submit specification on Basic IP Fast Reroute mechanism to IESG for publication as Proposed Standard </a:t>
            </a:r>
          </a:p>
          <a:p>
            <a:pPr>
              <a:buNone/>
            </a:pPr>
            <a:r>
              <a:rPr lang="en-US" dirty="0" smtClean="0"/>
              <a:t>Done - Submit Framework for Loop-free Convergence to IESG for publication as Informational RFC </a:t>
            </a:r>
          </a:p>
          <a:p>
            <a:pPr>
              <a:buNone/>
            </a:pPr>
            <a:r>
              <a:rPr lang="en-US" dirty="0" smtClean="0"/>
              <a:t>Nov 2009 - Submit specification on Loop-Free Convergence mechanism to IESG for publication as Proposed Standard </a:t>
            </a:r>
          </a:p>
          <a:p>
            <a:pPr>
              <a:buNone/>
            </a:pPr>
            <a:r>
              <a:rPr lang="en-US" dirty="0" smtClean="0"/>
              <a:t>Aug 2010 - Submit initial Internet Draft on Multicast IP Fast Reroute Architecture </a:t>
            </a:r>
          </a:p>
          <a:p>
            <a:pPr>
              <a:buNone/>
            </a:pPr>
            <a:r>
              <a:rPr lang="en-US" dirty="0" smtClean="0"/>
              <a:t>Nov 2010 - Submit specification on Advanced IP Fast Reroute mechanism to IESG for publication as Proposed Standard</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Milestones (New)</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b="1" i="1" u="sng" dirty="0" smtClean="0">
                <a:solidFill>
                  <a:schemeClr val="accent2"/>
                </a:solidFill>
              </a:rPr>
              <a:t>TBD    Submit IP Fast Re-Route Using Not-via Addresses to IESG for publication as Informational</a:t>
            </a:r>
          </a:p>
          <a:p>
            <a:pPr>
              <a:buNone/>
            </a:pPr>
            <a:r>
              <a:rPr lang="en-US" b="1" i="1" u="sng" dirty="0" smtClean="0">
                <a:solidFill>
                  <a:schemeClr val="accent2"/>
                </a:solidFill>
              </a:rPr>
              <a:t>Nov </a:t>
            </a:r>
            <a:r>
              <a:rPr lang="en-US" b="1" i="1" u="sng" dirty="0">
                <a:solidFill>
                  <a:schemeClr val="accent2"/>
                </a:solidFill>
              </a:rPr>
              <a:t>2012 Submit Composite-Link Requirements to IESG for publication as </a:t>
            </a:r>
            <a:r>
              <a:rPr lang="en-US" b="1" i="1" u="sng" dirty="0" smtClean="0">
                <a:solidFill>
                  <a:schemeClr val="accent2"/>
                </a:solidFill>
              </a:rPr>
              <a:t>Informational </a:t>
            </a:r>
            <a:endParaRPr lang="en-US" b="1" i="1" u="sng" dirty="0">
              <a:solidFill>
                <a:schemeClr val="accent2"/>
              </a:solidFill>
            </a:endParaRPr>
          </a:p>
          <a:p>
            <a:pPr>
              <a:buNone/>
            </a:pPr>
            <a:r>
              <a:rPr lang="en-US" b="1" i="1" u="sng" dirty="0" smtClean="0">
                <a:solidFill>
                  <a:schemeClr val="accent2"/>
                </a:solidFill>
              </a:rPr>
              <a:t>Nov </a:t>
            </a:r>
            <a:r>
              <a:rPr lang="en-US" b="1" i="1" u="sng" dirty="0">
                <a:solidFill>
                  <a:schemeClr val="accent2"/>
                </a:solidFill>
              </a:rPr>
              <a:t>2012 Submit Ordered FIB architecture to IESG for publication as Informational</a:t>
            </a:r>
          </a:p>
          <a:p>
            <a:pPr>
              <a:buNone/>
            </a:pPr>
            <a:r>
              <a:rPr lang="en-US" b="1" i="1" u="sng" dirty="0" smtClean="0">
                <a:solidFill>
                  <a:schemeClr val="accent2"/>
                </a:solidFill>
              </a:rPr>
              <a:t>Nov 2012 </a:t>
            </a:r>
            <a:r>
              <a:rPr lang="en-US" dirty="0" smtClean="0"/>
              <a:t>Submit initial Internet Draft on Multicast IP Fast Reroute Architecture</a:t>
            </a:r>
          </a:p>
          <a:p>
            <a:pPr>
              <a:buNone/>
            </a:pPr>
            <a:r>
              <a:rPr lang="en-US" b="1" i="1" u="sng" dirty="0" smtClean="0">
                <a:solidFill>
                  <a:schemeClr val="accent2"/>
                </a:solidFill>
              </a:rPr>
              <a:t>Nov </a:t>
            </a:r>
            <a:r>
              <a:rPr lang="en-US" b="1" i="1" u="sng" dirty="0">
                <a:solidFill>
                  <a:schemeClr val="accent2"/>
                </a:solidFill>
              </a:rPr>
              <a:t>2012 Submit Composite-Link Framework to IESG for publication as Informational </a:t>
            </a:r>
          </a:p>
          <a:p>
            <a:pPr>
              <a:buNone/>
            </a:pPr>
            <a:r>
              <a:rPr lang="en-US" b="1" i="1" u="sng" dirty="0">
                <a:solidFill>
                  <a:schemeClr val="accent2"/>
                </a:solidFill>
              </a:rPr>
              <a:t>Apr 2013 </a:t>
            </a:r>
            <a:r>
              <a:rPr lang="en-US" dirty="0"/>
              <a:t>Submit specification on Advanced IP Fast Reroute mechanism to  IESG for publication as Proposed Standard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304800" y="533401"/>
          <a:ext cx="8458200" cy="6256853"/>
        </p:xfrm>
        <a:graphic>
          <a:graphicData uri="http://schemas.openxmlformats.org/drawingml/2006/table">
            <a:tbl>
              <a:tblPr firstRow="1" bandRow="1">
                <a:tableStyleId>{793D81CF-94F2-401A-BA57-92F5A7B2D0C5}</a:tableStyleId>
              </a:tblPr>
              <a:tblGrid>
                <a:gridCol w="2667000"/>
                <a:gridCol w="2133600"/>
                <a:gridCol w="2514600"/>
                <a:gridCol w="1143000"/>
              </a:tblGrid>
              <a:tr h="479349">
                <a:tc>
                  <a:txBody>
                    <a:bodyPr/>
                    <a:lstStyle/>
                    <a:p>
                      <a:pPr>
                        <a:spcAft>
                          <a:spcPts val="0"/>
                        </a:spcAft>
                      </a:pPr>
                      <a:r>
                        <a:rPr lang="en-US" dirty="0"/>
                        <a:t>Topic</a:t>
                      </a:r>
                    </a:p>
                  </a:txBody>
                  <a:tcPr marL="68580" marR="68580"/>
                </a:tc>
                <a:tc>
                  <a:txBody>
                    <a:bodyPr/>
                    <a:lstStyle/>
                    <a:p>
                      <a:pPr>
                        <a:spcAft>
                          <a:spcPts val="0"/>
                        </a:spcAft>
                      </a:pPr>
                      <a:r>
                        <a:rPr lang="en-US" dirty="0"/>
                        <a:t>Draft</a:t>
                      </a:r>
                    </a:p>
                  </a:txBody>
                  <a:tcPr marL="68580" marR="68580"/>
                </a:tc>
                <a:tc>
                  <a:txBody>
                    <a:bodyPr/>
                    <a:lstStyle/>
                    <a:p>
                      <a:pPr>
                        <a:spcAft>
                          <a:spcPts val="0"/>
                        </a:spcAft>
                      </a:pPr>
                      <a:r>
                        <a:rPr lang="en-US"/>
                        <a:t>Presenter</a:t>
                      </a:r>
                    </a:p>
                  </a:txBody>
                  <a:tcPr marL="68580" marR="68580"/>
                </a:tc>
                <a:tc>
                  <a:txBody>
                    <a:bodyPr/>
                    <a:lstStyle/>
                    <a:p>
                      <a:pPr>
                        <a:spcAft>
                          <a:spcPts val="0"/>
                        </a:spcAft>
                      </a:pPr>
                      <a:r>
                        <a:rPr lang="en-US" dirty="0"/>
                        <a:t>Time Allotted</a:t>
                      </a:r>
                    </a:p>
                  </a:txBody>
                  <a:tcPr marL="68580" marR="68580"/>
                </a:tc>
              </a:tr>
              <a:tr h="541139">
                <a:tc>
                  <a:txBody>
                    <a:bodyPr/>
                    <a:lstStyle/>
                    <a:p>
                      <a:pPr>
                        <a:spcAft>
                          <a:spcPts val="0"/>
                        </a:spcAft>
                      </a:pPr>
                      <a:r>
                        <a:rPr lang="en-US"/>
                        <a:t>Draft Status &amp;</a:t>
                      </a:r>
                    </a:p>
                    <a:p>
                      <a:pPr>
                        <a:spcAft>
                          <a:spcPts val="0"/>
                        </a:spcAft>
                      </a:pPr>
                      <a:r>
                        <a:rPr lang="en-US"/>
                        <a:t>Charter Discussion</a:t>
                      </a:r>
                    </a:p>
                  </a:txBody>
                  <a:tcPr marL="68580" marR="68580"/>
                </a:tc>
                <a:tc>
                  <a:txBody>
                    <a:bodyPr/>
                    <a:lstStyle/>
                    <a:p>
                      <a:pPr>
                        <a:spcAft>
                          <a:spcPts val="0"/>
                        </a:spcAft>
                      </a:pPr>
                      <a:endParaRPr lang="en-US" sz="1400" dirty="0"/>
                    </a:p>
                  </a:txBody>
                  <a:tcPr marL="68580" marR="68580"/>
                </a:tc>
                <a:tc>
                  <a:txBody>
                    <a:bodyPr/>
                    <a:lstStyle/>
                    <a:p>
                      <a:pPr>
                        <a:spcAft>
                          <a:spcPts val="0"/>
                        </a:spcAft>
                      </a:pPr>
                      <a:r>
                        <a:rPr lang="en-US" dirty="0"/>
                        <a:t>Alia Atlas</a:t>
                      </a:r>
                    </a:p>
                    <a:p>
                      <a:pPr>
                        <a:spcAft>
                          <a:spcPts val="0"/>
                        </a:spcAft>
                      </a:pPr>
                      <a:r>
                        <a:rPr lang="en-US" dirty="0"/>
                        <a:t>Alvaro </a:t>
                      </a:r>
                      <a:r>
                        <a:rPr lang="en-US" dirty="0" smtClean="0"/>
                        <a:t>Retana</a:t>
                      </a:r>
                      <a:endParaRPr lang="en-US" dirty="0"/>
                    </a:p>
                  </a:txBody>
                  <a:tcPr marL="68580" marR="68580"/>
                </a:tc>
                <a:tc>
                  <a:txBody>
                    <a:bodyPr/>
                    <a:lstStyle/>
                    <a:p>
                      <a:pPr>
                        <a:spcAft>
                          <a:spcPts val="0"/>
                        </a:spcAft>
                      </a:pPr>
                      <a:r>
                        <a:rPr lang="en-US" dirty="0"/>
                        <a:t>15 </a:t>
                      </a:r>
                      <a:r>
                        <a:rPr lang="en-US" dirty="0" err="1"/>
                        <a:t>mins</a:t>
                      </a:r>
                      <a:endParaRPr lang="en-US" dirty="0"/>
                    </a:p>
                  </a:txBody>
                  <a:tcPr marL="68580" marR="68580"/>
                </a:tc>
              </a:tr>
              <a:tr h="1004972">
                <a:tc>
                  <a:txBody>
                    <a:bodyPr/>
                    <a:lstStyle/>
                    <a:p>
                      <a:pPr>
                        <a:spcAft>
                          <a:spcPts val="0"/>
                        </a:spcAft>
                      </a:pPr>
                      <a:r>
                        <a:rPr lang="en-US"/>
                        <a:t>Composite Link Framework &amp; Requirements</a:t>
                      </a:r>
                    </a:p>
                  </a:txBody>
                  <a:tcPr marL="68580" marR="68580"/>
                </a:tc>
                <a:tc>
                  <a:txBody>
                    <a:bodyPr/>
                    <a:lstStyle/>
                    <a:p>
                      <a:pPr>
                        <a:spcAft>
                          <a:spcPts val="0"/>
                        </a:spcAft>
                      </a:pPr>
                      <a:r>
                        <a:rPr lang="en-US" sz="1400" dirty="0">
                          <a:hlinkClick r:id="rId2"/>
                        </a:rPr>
                        <a:t>draft-so-</a:t>
                      </a:r>
                      <a:r>
                        <a:rPr lang="en-US" sz="1400" dirty="0" err="1">
                          <a:hlinkClick r:id="rId2"/>
                        </a:rPr>
                        <a:t>yong</a:t>
                      </a:r>
                      <a:r>
                        <a:rPr lang="en-US" sz="1400" dirty="0">
                          <a:hlinkClick r:id="rId2"/>
                        </a:rPr>
                        <a:t>-</a:t>
                      </a:r>
                      <a:r>
                        <a:rPr lang="en-US" sz="1400" dirty="0" err="1">
                          <a:hlinkClick r:id="rId2"/>
                        </a:rPr>
                        <a:t>rtgwg</a:t>
                      </a:r>
                      <a:r>
                        <a:rPr lang="en-US" sz="1400" dirty="0">
                          <a:hlinkClick r:id="rId2"/>
                        </a:rPr>
                        <a:t>-</a:t>
                      </a:r>
                      <a:r>
                        <a:rPr lang="en-US" sz="1400" dirty="0" err="1">
                          <a:hlinkClick r:id="rId2"/>
                        </a:rPr>
                        <a:t>cl</a:t>
                      </a:r>
                      <a:r>
                        <a:rPr lang="en-US" sz="1400" dirty="0">
                          <a:hlinkClick r:id="rId2"/>
                        </a:rPr>
                        <a:t>-framework</a:t>
                      </a:r>
                      <a:r>
                        <a:rPr lang="en-US" sz="1400" dirty="0"/>
                        <a:t>  </a:t>
                      </a:r>
                      <a:endParaRPr lang="en-US" sz="1400" dirty="0" smtClean="0"/>
                    </a:p>
                    <a:p>
                      <a:pPr>
                        <a:spcAft>
                          <a:spcPts val="0"/>
                        </a:spcAft>
                      </a:pPr>
                      <a:r>
                        <a:rPr lang="en-US" sz="1400" dirty="0" smtClean="0">
                          <a:hlinkClick r:id="rId3"/>
                        </a:rPr>
                        <a:t>draft-</a:t>
                      </a:r>
                      <a:r>
                        <a:rPr lang="en-US" sz="1400" dirty="0" err="1" smtClean="0">
                          <a:hlinkClick r:id="rId3"/>
                        </a:rPr>
                        <a:t>ietf</a:t>
                      </a:r>
                      <a:r>
                        <a:rPr lang="en-US" sz="1400" dirty="0" smtClean="0">
                          <a:hlinkClick r:id="rId3"/>
                        </a:rPr>
                        <a:t>-</a:t>
                      </a:r>
                      <a:r>
                        <a:rPr lang="en-US" sz="1400" dirty="0" err="1" smtClean="0">
                          <a:hlinkClick r:id="rId3"/>
                        </a:rPr>
                        <a:t>rtgwg</a:t>
                      </a:r>
                      <a:r>
                        <a:rPr lang="en-US" sz="1400" dirty="0" smtClean="0">
                          <a:hlinkClick r:id="rId3"/>
                        </a:rPr>
                        <a:t>-</a:t>
                      </a:r>
                      <a:r>
                        <a:rPr lang="en-US" sz="1400" dirty="0" err="1" smtClean="0">
                          <a:hlinkClick r:id="rId3"/>
                        </a:rPr>
                        <a:t>cl</a:t>
                      </a:r>
                      <a:r>
                        <a:rPr lang="en-US" sz="1400" dirty="0" smtClean="0">
                          <a:hlinkClick r:id="rId3"/>
                        </a:rPr>
                        <a:t>-requirement</a:t>
                      </a:r>
                      <a:endParaRPr lang="en-US" sz="1400" dirty="0"/>
                    </a:p>
                  </a:txBody>
                  <a:tcPr marL="68580" marR="68580"/>
                </a:tc>
                <a:tc>
                  <a:txBody>
                    <a:bodyPr/>
                    <a:lstStyle/>
                    <a:p>
                      <a:pPr>
                        <a:spcAft>
                          <a:spcPts val="0"/>
                        </a:spcAft>
                      </a:pPr>
                      <a:r>
                        <a:rPr lang="en-US" dirty="0" err="1"/>
                        <a:t>Ning</a:t>
                      </a:r>
                      <a:r>
                        <a:rPr lang="en-US" dirty="0"/>
                        <a:t> So</a:t>
                      </a:r>
                    </a:p>
                  </a:txBody>
                  <a:tcPr marL="68580" marR="68580"/>
                </a:tc>
                <a:tc>
                  <a:txBody>
                    <a:bodyPr/>
                    <a:lstStyle/>
                    <a:p>
                      <a:pPr>
                        <a:spcAft>
                          <a:spcPts val="0"/>
                        </a:spcAft>
                      </a:pPr>
                      <a:r>
                        <a:rPr lang="en-US" dirty="0"/>
                        <a:t>  5 </a:t>
                      </a:r>
                      <a:r>
                        <a:rPr lang="en-US" dirty="0" err="1"/>
                        <a:t>mins</a:t>
                      </a:r>
                      <a:endParaRPr lang="en-US" dirty="0"/>
                    </a:p>
                  </a:txBody>
                  <a:tcPr marL="68580" marR="68580"/>
                </a:tc>
              </a:tr>
              <a:tr h="1058940">
                <a:tc>
                  <a:txBody>
                    <a:bodyPr/>
                    <a:lstStyle/>
                    <a:p>
                      <a:pPr>
                        <a:spcAft>
                          <a:spcPts val="0"/>
                        </a:spcAft>
                      </a:pPr>
                      <a:r>
                        <a:rPr lang="en-US"/>
                        <a:t>Architecture for IP/LDP Fast-Reroute using Maximally Redundant Trees</a:t>
                      </a:r>
                    </a:p>
                  </a:txBody>
                  <a:tcPr marL="68580" marR="68580"/>
                </a:tc>
                <a:tc>
                  <a:txBody>
                    <a:bodyPr/>
                    <a:lstStyle/>
                    <a:p>
                      <a:pPr>
                        <a:spcAft>
                          <a:spcPts val="0"/>
                        </a:spcAft>
                      </a:pPr>
                      <a:r>
                        <a:rPr lang="en-US" sz="1400" dirty="0">
                          <a:hlinkClick r:id="rId4"/>
                        </a:rPr>
                        <a:t>draft-atlas-rtgwg-mrt-frr-architecture-01</a:t>
                      </a:r>
                      <a:endParaRPr lang="en-US" sz="1400" dirty="0"/>
                    </a:p>
                  </a:txBody>
                  <a:tcPr marL="68580" marR="68580"/>
                </a:tc>
                <a:tc>
                  <a:txBody>
                    <a:bodyPr/>
                    <a:lstStyle/>
                    <a:p>
                      <a:pPr>
                        <a:spcAft>
                          <a:spcPts val="0"/>
                        </a:spcAft>
                      </a:pPr>
                      <a:r>
                        <a:rPr lang="en-US"/>
                        <a:t>Alia Atlas</a:t>
                      </a:r>
                    </a:p>
                    <a:p>
                      <a:pPr>
                        <a:spcAft>
                          <a:spcPts val="0"/>
                        </a:spcAft>
                      </a:pPr>
                      <a:r>
                        <a:rPr lang="en-US"/>
                        <a:t>Gabor Enyedi</a:t>
                      </a:r>
                    </a:p>
                  </a:txBody>
                  <a:tcPr marL="68580" marR="68580"/>
                </a:tc>
                <a:tc>
                  <a:txBody>
                    <a:bodyPr/>
                    <a:lstStyle/>
                    <a:p>
                      <a:pPr>
                        <a:spcAft>
                          <a:spcPts val="0"/>
                        </a:spcAft>
                      </a:pPr>
                      <a:r>
                        <a:rPr lang="en-US"/>
                        <a:t>30 mins</a:t>
                      </a:r>
                    </a:p>
                  </a:txBody>
                  <a:tcPr marL="68580" marR="68580"/>
                </a:tc>
              </a:tr>
              <a:tr h="773056">
                <a:tc>
                  <a:txBody>
                    <a:bodyPr/>
                    <a:lstStyle/>
                    <a:p>
                      <a:pPr>
                        <a:spcAft>
                          <a:spcPts val="0"/>
                        </a:spcAft>
                      </a:pPr>
                      <a:r>
                        <a:rPr lang="en-US"/>
                        <a:t>Maximally Redundant Trees Algorithms</a:t>
                      </a:r>
                    </a:p>
                  </a:txBody>
                  <a:tcPr marL="68580" marR="68580"/>
                </a:tc>
                <a:tc>
                  <a:txBody>
                    <a:bodyPr/>
                    <a:lstStyle/>
                    <a:p>
                      <a:pPr>
                        <a:spcAft>
                          <a:spcPts val="0"/>
                        </a:spcAft>
                      </a:pPr>
                      <a:r>
                        <a:rPr lang="en-US" sz="1400" dirty="0">
                          <a:hlinkClick r:id="rId5"/>
                        </a:rPr>
                        <a:t>draft-enyedi-rtgwg-mrt-frr-algorithm-00</a:t>
                      </a:r>
                      <a:endParaRPr lang="en-US" sz="1400" dirty="0"/>
                    </a:p>
                  </a:txBody>
                  <a:tcPr marL="68580" marR="68580"/>
                </a:tc>
                <a:tc>
                  <a:txBody>
                    <a:bodyPr/>
                    <a:lstStyle/>
                    <a:p>
                      <a:pPr>
                        <a:spcAft>
                          <a:spcPts val="0"/>
                        </a:spcAft>
                      </a:pPr>
                      <a:r>
                        <a:rPr lang="en-US"/>
                        <a:t>Alia Atlas</a:t>
                      </a:r>
                    </a:p>
                    <a:p>
                      <a:pPr>
                        <a:spcAft>
                          <a:spcPts val="0"/>
                        </a:spcAft>
                      </a:pPr>
                      <a:r>
                        <a:rPr lang="en-US"/>
                        <a:t>Gabor Enyedi</a:t>
                      </a:r>
                    </a:p>
                  </a:txBody>
                  <a:tcPr marL="68580" marR="68580"/>
                </a:tc>
                <a:tc>
                  <a:txBody>
                    <a:bodyPr/>
                    <a:lstStyle/>
                    <a:p>
                      <a:pPr>
                        <a:spcAft>
                          <a:spcPts val="0"/>
                        </a:spcAft>
                      </a:pPr>
                      <a:r>
                        <a:rPr lang="en-US"/>
                        <a:t>30 mins</a:t>
                      </a:r>
                    </a:p>
                  </a:txBody>
                  <a:tcPr marL="68580" marR="68580"/>
                </a:tc>
              </a:tr>
              <a:tr h="773056">
                <a:tc>
                  <a:txBody>
                    <a:bodyPr/>
                    <a:lstStyle/>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a:t>IP Fast-Reroute with Fast Notification</a:t>
                      </a:r>
                    </a:p>
                  </a:txBody>
                  <a:tcPr marL="68580" marR="68580"/>
                </a:tc>
                <a:tc>
                  <a:txBody>
                    <a:bodyPr/>
                    <a:lstStyle/>
                    <a:p>
                      <a:pPr>
                        <a:spcAft>
                          <a:spcPts val="0"/>
                        </a:spcAft>
                      </a:pPr>
                      <a:r>
                        <a:rPr lang="en-US" sz="1400" dirty="0">
                          <a:hlinkClick r:id="rId6"/>
                        </a:rPr>
                        <a:t>draft-csaszar-ipfrr-fn-02</a:t>
                      </a:r>
                      <a:endParaRPr lang="en-US" sz="1400" dirty="0"/>
                    </a:p>
                  </a:txBody>
                  <a:tcPr marL="68580" marR="68580"/>
                </a:tc>
                <a:tc>
                  <a:txBody>
                    <a:bodyPr/>
                    <a:lstStyle/>
                    <a:p>
                      <a:pPr>
                        <a:spcAft>
                          <a:spcPts val="0"/>
                        </a:spcAft>
                      </a:pPr>
                      <a:r>
                        <a:rPr lang="en-US"/>
                        <a:t>András Császár</a:t>
                      </a:r>
                    </a:p>
                  </a:txBody>
                  <a:tcPr marL="68580" marR="68580"/>
                </a:tc>
                <a:tc>
                  <a:txBody>
                    <a:bodyPr/>
                    <a:lstStyle/>
                    <a:p>
                      <a:pPr>
                        <a:spcAft>
                          <a:spcPts val="0"/>
                        </a:spcAft>
                      </a:pPr>
                      <a:r>
                        <a:rPr lang="en-US"/>
                        <a:t>25 mins</a:t>
                      </a:r>
                    </a:p>
                  </a:txBody>
                  <a:tcPr marL="68580" marR="68580"/>
                </a:tc>
              </a:tr>
              <a:tr h="1236889">
                <a:tc>
                  <a:txBody>
                    <a:bodyPr/>
                    <a:lstStyle/>
                    <a:p>
                      <a:pPr>
                        <a:spcAft>
                          <a:spcPts val="0"/>
                        </a:spcAft>
                      </a:pPr>
                      <a:r>
                        <a:rPr lang="en-US" dirty="0"/>
                        <a:t>Protection Mechanisms for LDP P2MP/MP2MP Label Switched Paths</a:t>
                      </a:r>
                    </a:p>
                  </a:txBody>
                  <a:tcPr marL="68580" marR="68580"/>
                </a:tc>
                <a:tc>
                  <a:txBody>
                    <a:bodyPr/>
                    <a:lstStyle/>
                    <a:p>
                      <a:pPr>
                        <a:spcAft>
                          <a:spcPts val="0"/>
                        </a:spcAft>
                      </a:pPr>
                      <a:r>
                        <a:rPr lang="en-US" sz="1400" dirty="0">
                          <a:hlinkClick r:id="rId7"/>
                        </a:rPr>
                        <a:t>draft-zhao-mpls-mldp-protections-00</a:t>
                      </a:r>
                      <a:endParaRPr lang="en-US" sz="1400" dirty="0"/>
                    </a:p>
                  </a:txBody>
                  <a:tcPr marL="68580" marR="68580"/>
                </a:tc>
                <a:tc>
                  <a:txBody>
                    <a:bodyPr/>
                    <a:lstStyle/>
                    <a:p>
                      <a:pPr>
                        <a:spcAft>
                          <a:spcPts val="0"/>
                        </a:spcAft>
                      </a:pPr>
                      <a:r>
                        <a:rPr lang="en-US" dirty="0" err="1"/>
                        <a:t>Quintin</a:t>
                      </a:r>
                      <a:r>
                        <a:rPr lang="en-US" dirty="0"/>
                        <a:t> Zhao            </a:t>
                      </a:r>
                    </a:p>
                  </a:txBody>
                  <a:tcPr marL="68580" marR="68580"/>
                </a:tc>
                <a:tc>
                  <a:txBody>
                    <a:bodyPr/>
                    <a:lstStyle/>
                    <a:p>
                      <a:pPr>
                        <a:spcAft>
                          <a:spcPts val="0"/>
                        </a:spcAft>
                      </a:pPr>
                      <a:r>
                        <a:rPr lang="en-US" dirty="0"/>
                        <a:t>10 </a:t>
                      </a:r>
                      <a:r>
                        <a:rPr lang="en-US" dirty="0" err="1"/>
                        <a:t>mins</a:t>
                      </a:r>
                      <a:endParaRPr lang="en-US" dirty="0"/>
                    </a:p>
                  </a:txBody>
                  <a:tcPr marL="68580" marR="68580"/>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984250" y="304800"/>
            <a:ext cx="7162800" cy="533400"/>
          </a:xfrm>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en-US" sz="2800" b="1" smtClean="0"/>
              <a:t>Note Well</a:t>
            </a:r>
            <a:endParaRPr lang="en-US" smtClean="0"/>
          </a:p>
        </p:txBody>
      </p:sp>
      <p:sp>
        <p:nvSpPr>
          <p:cNvPr id="9219" name="Rectangle 3"/>
          <p:cNvSpPr>
            <a:spLocks noGrp="1" noChangeArrowheads="1"/>
          </p:cNvSpPr>
          <p:nvPr>
            <p:ph type="body" idx="1"/>
          </p:nvPr>
        </p:nvSpPr>
        <p:spPr>
          <a:xfrm>
            <a:off x="457200" y="838200"/>
            <a:ext cx="8159750" cy="4495800"/>
          </a:xfrm>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90488" tIns="44450" rIns="90488" bIns="44450">
            <a:noAutofit/>
          </a:bodyPr>
          <a:lstStyle/>
          <a:p>
            <a:pPr marL="0" indent="0" eaLnBrk="1" hangingPunct="1">
              <a:lnSpc>
                <a:spcPct val="85000"/>
              </a:lnSpc>
              <a:spcBef>
                <a:spcPct val="5000"/>
              </a:spcBef>
              <a:spcAft>
                <a:spcPct val="5000"/>
              </a:spcAft>
              <a:buFontTx/>
              <a:buNone/>
            </a:pPr>
            <a:r>
              <a:rPr lang="en-US" sz="1500" dirty="0" smtClean="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marL="0" indent="0" eaLnBrk="1" hangingPunct="1">
              <a:lnSpc>
                <a:spcPct val="85000"/>
              </a:lnSpc>
              <a:spcBef>
                <a:spcPct val="5000"/>
              </a:spcBef>
              <a:spcAft>
                <a:spcPct val="5000"/>
              </a:spcAft>
              <a:buFontTx/>
              <a:buNone/>
            </a:pPr>
            <a:endParaRPr lang="en-US" sz="1500" dirty="0" smtClean="0"/>
          </a:p>
          <a:p>
            <a:pPr lvl="1" eaLnBrk="1" hangingPunct="1">
              <a:spcBef>
                <a:spcPct val="0"/>
              </a:spcBef>
            </a:pPr>
            <a:r>
              <a:rPr lang="en-US" sz="1500" dirty="0" smtClean="0"/>
              <a:t>The IETF plenary session</a:t>
            </a:r>
          </a:p>
          <a:p>
            <a:pPr lvl="1" eaLnBrk="1" hangingPunct="1">
              <a:spcBef>
                <a:spcPct val="0"/>
              </a:spcBef>
            </a:pPr>
            <a:r>
              <a:rPr lang="en-US" sz="1500" dirty="0" smtClean="0"/>
              <a:t>The IESG, or any member thereof on behalf of the IESG</a:t>
            </a:r>
          </a:p>
          <a:p>
            <a:pPr lvl="1" eaLnBrk="1" hangingPunct="1">
              <a:spcBef>
                <a:spcPct val="0"/>
              </a:spcBef>
            </a:pPr>
            <a:r>
              <a:rPr lang="en-US" sz="1500" dirty="0" smtClean="0"/>
              <a:t>Any IETF mailing list, including the IETF list itself, any working group or design team list, or any other list functioning under IETF auspices</a:t>
            </a:r>
          </a:p>
          <a:p>
            <a:pPr lvl="1" eaLnBrk="1" hangingPunct="1">
              <a:spcBef>
                <a:spcPct val="0"/>
              </a:spcBef>
            </a:pPr>
            <a:r>
              <a:rPr lang="en-US" sz="1500" dirty="0" smtClean="0"/>
              <a:t>Any IETF working group or portion thereof</a:t>
            </a:r>
          </a:p>
          <a:p>
            <a:pPr lvl="1" eaLnBrk="1" hangingPunct="1">
              <a:spcBef>
                <a:spcPct val="0"/>
              </a:spcBef>
            </a:pPr>
            <a:r>
              <a:rPr lang="en-US" sz="1500" dirty="0" smtClean="0"/>
              <a:t>Any Birds of a Feather (BOF) session</a:t>
            </a:r>
          </a:p>
          <a:p>
            <a:pPr lvl="1" eaLnBrk="1" hangingPunct="1">
              <a:spcBef>
                <a:spcPct val="0"/>
              </a:spcBef>
            </a:pPr>
            <a:r>
              <a:rPr lang="en-US" sz="1500" dirty="0" smtClean="0"/>
              <a:t>The IAB or any member thereof on behalf of the IAB</a:t>
            </a:r>
          </a:p>
          <a:p>
            <a:pPr lvl="1" eaLnBrk="1" hangingPunct="1">
              <a:spcBef>
                <a:spcPct val="0"/>
              </a:spcBef>
            </a:pPr>
            <a:r>
              <a:rPr lang="en-US" sz="1500" dirty="0" smtClean="0"/>
              <a:t>The RFC Editor or the Internet-Drafts function</a:t>
            </a:r>
          </a:p>
          <a:p>
            <a:pPr marL="0" indent="0" eaLnBrk="1" hangingPunct="1">
              <a:spcBef>
                <a:spcPct val="0"/>
              </a:spcBef>
            </a:pPr>
            <a:endParaRPr lang="en-US" sz="1500" dirty="0" smtClean="0"/>
          </a:p>
          <a:p>
            <a:pPr marL="0" indent="0" eaLnBrk="1" hangingPunct="1">
              <a:spcBef>
                <a:spcPct val="0"/>
              </a:spcBef>
              <a:buFontTx/>
              <a:buNone/>
            </a:pPr>
            <a:r>
              <a:rPr lang="en-US" sz="1500" dirty="0" smtClean="0"/>
              <a:t>All IETF Contributions are subject to the rules of RFC 5378 and RFC 3979 (updated by RFC 4879). </a:t>
            </a:r>
          </a:p>
          <a:p>
            <a:pPr marL="0" indent="0" eaLnBrk="1" hangingPunct="1">
              <a:lnSpc>
                <a:spcPct val="85000"/>
              </a:lnSpc>
              <a:spcBef>
                <a:spcPct val="5000"/>
              </a:spcBef>
              <a:spcAft>
                <a:spcPct val="5000"/>
              </a:spcAft>
              <a:buFontTx/>
              <a:buNone/>
            </a:pPr>
            <a:endParaRPr lang="en-US" sz="1500" dirty="0" smtClean="0"/>
          </a:p>
          <a:p>
            <a:pPr marL="0" indent="0" eaLnBrk="1" hangingPunct="1">
              <a:lnSpc>
                <a:spcPct val="85000"/>
              </a:lnSpc>
              <a:spcBef>
                <a:spcPct val="5000"/>
              </a:spcBef>
              <a:spcAft>
                <a:spcPct val="5000"/>
              </a:spcAft>
              <a:buFontTx/>
              <a:buNone/>
            </a:pPr>
            <a:r>
              <a:rPr lang="en-US" sz="1500" dirty="0" smtClean="0"/>
              <a:t>Statements made outside of an IETF session, mailing list or other function, that are clearly not intended to be input to an IETF activity, group or function, are not IETF Contributions in the context of this notice.  Please consult RFC 5378 and RFC 3979 for details. </a:t>
            </a:r>
          </a:p>
          <a:p>
            <a:pPr marL="0" indent="0" eaLnBrk="1" hangingPunct="1">
              <a:lnSpc>
                <a:spcPct val="85000"/>
              </a:lnSpc>
              <a:spcBef>
                <a:spcPct val="5000"/>
              </a:spcBef>
              <a:spcAft>
                <a:spcPct val="5000"/>
              </a:spcAft>
              <a:buFontTx/>
              <a:buNone/>
            </a:pPr>
            <a:endParaRPr lang="en-US" sz="1500" dirty="0" smtClean="0"/>
          </a:p>
          <a:p>
            <a:pPr marL="0" indent="0" eaLnBrk="1" hangingPunct="1">
              <a:lnSpc>
                <a:spcPct val="85000"/>
              </a:lnSpc>
              <a:spcBef>
                <a:spcPct val="5000"/>
              </a:spcBef>
              <a:spcAft>
                <a:spcPct val="5000"/>
              </a:spcAft>
              <a:buFontTx/>
              <a:buNone/>
            </a:pPr>
            <a:r>
              <a:rPr lang="en-US" sz="1500" dirty="0" smtClean="0"/>
              <a:t>A participant in any IETF activity is deemed to accept all IETF rules of process, as documented in Best Current Practices RFCs and IESG Statements. </a:t>
            </a:r>
          </a:p>
          <a:p>
            <a:pPr marL="0" indent="0" eaLnBrk="1" hangingPunct="1">
              <a:lnSpc>
                <a:spcPct val="85000"/>
              </a:lnSpc>
              <a:spcBef>
                <a:spcPct val="5000"/>
              </a:spcBef>
              <a:spcAft>
                <a:spcPct val="5000"/>
              </a:spcAft>
              <a:buFontTx/>
              <a:buNone/>
            </a:pPr>
            <a:endParaRPr lang="en-US" sz="1500" dirty="0" smtClean="0"/>
          </a:p>
          <a:p>
            <a:pPr marL="0" indent="0" eaLnBrk="1" hangingPunct="1">
              <a:lnSpc>
                <a:spcPct val="85000"/>
              </a:lnSpc>
              <a:spcBef>
                <a:spcPct val="5000"/>
              </a:spcBef>
              <a:spcAft>
                <a:spcPct val="5000"/>
              </a:spcAft>
              <a:buFontTx/>
              <a:buNone/>
            </a:pPr>
            <a:r>
              <a:rPr lang="en-US" sz="1500" dirty="0" smtClean="0"/>
              <a:t>A participant in any IETF activity acknowledges that written, audio and video records of meetings may be made and may be available to the public.</a:t>
            </a:r>
            <a:br>
              <a:rPr lang="en-US" sz="1500" dirty="0" smtClean="0"/>
            </a:br>
            <a:endParaRPr lang="en-US" sz="1500" dirty="0" smtClean="0"/>
          </a:p>
        </p:txBody>
      </p:sp>
    </p:spTree>
  </p:cSld>
  <p:clrMapOvr>
    <a:masterClrMapping/>
  </p:clrMapOvr>
  <p:transition advTm="25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Administrivia</a:t>
            </a:r>
            <a:endParaRPr lang="en-US" dirty="0"/>
          </a:p>
        </p:txBody>
      </p:sp>
      <p:sp>
        <p:nvSpPr>
          <p:cNvPr id="3" name="Content Placeholder 2"/>
          <p:cNvSpPr>
            <a:spLocks noGrp="1"/>
          </p:cNvSpPr>
          <p:nvPr>
            <p:ph idx="1"/>
          </p:nvPr>
        </p:nvSpPr>
        <p:spPr/>
        <p:txBody>
          <a:bodyPr/>
          <a:lstStyle/>
          <a:p>
            <a:r>
              <a:rPr lang="en-US" dirty="0" smtClean="0"/>
              <a:t>Need Scribe: Thanks to John Scudder for volunteering!</a:t>
            </a:r>
          </a:p>
          <a:p>
            <a:r>
              <a:rPr lang="en-US" smtClean="0"/>
              <a:t>Blue </a:t>
            </a:r>
            <a:r>
              <a:rPr lang="en-US" dirty="0" smtClean="0"/>
              <a:t>sheets --- please sign them!</a:t>
            </a:r>
          </a:p>
          <a:p>
            <a:r>
              <a:rPr lang="en-US" dirty="0" smtClean="0"/>
              <a:t>Agenda Bashing</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304800" y="533401"/>
          <a:ext cx="8458200" cy="6256853"/>
        </p:xfrm>
        <a:graphic>
          <a:graphicData uri="http://schemas.openxmlformats.org/drawingml/2006/table">
            <a:tbl>
              <a:tblPr firstRow="1" bandRow="1">
                <a:tableStyleId>{793D81CF-94F2-401A-BA57-92F5A7B2D0C5}</a:tableStyleId>
              </a:tblPr>
              <a:tblGrid>
                <a:gridCol w="2667000"/>
                <a:gridCol w="2133600"/>
                <a:gridCol w="2514600"/>
                <a:gridCol w="1143000"/>
              </a:tblGrid>
              <a:tr h="479349">
                <a:tc>
                  <a:txBody>
                    <a:bodyPr/>
                    <a:lstStyle/>
                    <a:p>
                      <a:pPr>
                        <a:spcAft>
                          <a:spcPts val="0"/>
                        </a:spcAft>
                      </a:pPr>
                      <a:r>
                        <a:rPr lang="en-US" dirty="0"/>
                        <a:t>Topic</a:t>
                      </a:r>
                    </a:p>
                  </a:txBody>
                  <a:tcPr marL="68580" marR="68580"/>
                </a:tc>
                <a:tc>
                  <a:txBody>
                    <a:bodyPr/>
                    <a:lstStyle/>
                    <a:p>
                      <a:pPr>
                        <a:spcAft>
                          <a:spcPts val="0"/>
                        </a:spcAft>
                      </a:pPr>
                      <a:r>
                        <a:rPr lang="en-US" dirty="0"/>
                        <a:t>Draft</a:t>
                      </a:r>
                    </a:p>
                  </a:txBody>
                  <a:tcPr marL="68580" marR="68580"/>
                </a:tc>
                <a:tc>
                  <a:txBody>
                    <a:bodyPr/>
                    <a:lstStyle/>
                    <a:p>
                      <a:pPr>
                        <a:spcAft>
                          <a:spcPts val="0"/>
                        </a:spcAft>
                      </a:pPr>
                      <a:r>
                        <a:rPr lang="en-US"/>
                        <a:t>Presenter</a:t>
                      </a:r>
                    </a:p>
                  </a:txBody>
                  <a:tcPr marL="68580" marR="68580"/>
                </a:tc>
                <a:tc>
                  <a:txBody>
                    <a:bodyPr/>
                    <a:lstStyle/>
                    <a:p>
                      <a:pPr>
                        <a:spcAft>
                          <a:spcPts val="0"/>
                        </a:spcAft>
                      </a:pPr>
                      <a:r>
                        <a:rPr lang="en-US" dirty="0"/>
                        <a:t>Time Allotted</a:t>
                      </a:r>
                    </a:p>
                  </a:txBody>
                  <a:tcPr marL="68580" marR="68580"/>
                </a:tc>
              </a:tr>
              <a:tr h="541139">
                <a:tc>
                  <a:txBody>
                    <a:bodyPr/>
                    <a:lstStyle/>
                    <a:p>
                      <a:pPr>
                        <a:spcAft>
                          <a:spcPts val="0"/>
                        </a:spcAft>
                      </a:pPr>
                      <a:r>
                        <a:rPr lang="en-US"/>
                        <a:t>Draft Status &amp;</a:t>
                      </a:r>
                    </a:p>
                    <a:p>
                      <a:pPr>
                        <a:spcAft>
                          <a:spcPts val="0"/>
                        </a:spcAft>
                      </a:pPr>
                      <a:r>
                        <a:rPr lang="en-US"/>
                        <a:t>Charter Discussion</a:t>
                      </a:r>
                    </a:p>
                  </a:txBody>
                  <a:tcPr marL="68580" marR="68580"/>
                </a:tc>
                <a:tc>
                  <a:txBody>
                    <a:bodyPr/>
                    <a:lstStyle/>
                    <a:p>
                      <a:pPr>
                        <a:spcAft>
                          <a:spcPts val="0"/>
                        </a:spcAft>
                      </a:pPr>
                      <a:endParaRPr lang="en-US" sz="1400" dirty="0"/>
                    </a:p>
                  </a:txBody>
                  <a:tcPr marL="68580" marR="68580"/>
                </a:tc>
                <a:tc>
                  <a:txBody>
                    <a:bodyPr/>
                    <a:lstStyle/>
                    <a:p>
                      <a:pPr>
                        <a:spcAft>
                          <a:spcPts val="0"/>
                        </a:spcAft>
                      </a:pPr>
                      <a:r>
                        <a:rPr lang="en-US" dirty="0"/>
                        <a:t>Alia Atlas</a:t>
                      </a:r>
                    </a:p>
                    <a:p>
                      <a:pPr>
                        <a:spcAft>
                          <a:spcPts val="0"/>
                        </a:spcAft>
                      </a:pPr>
                      <a:r>
                        <a:rPr lang="en-US" dirty="0"/>
                        <a:t>Alvaro </a:t>
                      </a:r>
                      <a:r>
                        <a:rPr lang="en-US" dirty="0" smtClean="0"/>
                        <a:t>Retana</a:t>
                      </a:r>
                      <a:endParaRPr lang="en-US" dirty="0"/>
                    </a:p>
                  </a:txBody>
                  <a:tcPr marL="68580" marR="68580"/>
                </a:tc>
                <a:tc>
                  <a:txBody>
                    <a:bodyPr/>
                    <a:lstStyle/>
                    <a:p>
                      <a:pPr>
                        <a:spcAft>
                          <a:spcPts val="0"/>
                        </a:spcAft>
                      </a:pPr>
                      <a:r>
                        <a:rPr lang="en-US" dirty="0"/>
                        <a:t>15 </a:t>
                      </a:r>
                      <a:r>
                        <a:rPr lang="en-US" dirty="0" err="1"/>
                        <a:t>mins</a:t>
                      </a:r>
                      <a:endParaRPr lang="en-US" dirty="0"/>
                    </a:p>
                  </a:txBody>
                  <a:tcPr marL="68580" marR="68580"/>
                </a:tc>
              </a:tr>
              <a:tr h="1004972">
                <a:tc>
                  <a:txBody>
                    <a:bodyPr/>
                    <a:lstStyle/>
                    <a:p>
                      <a:pPr>
                        <a:spcAft>
                          <a:spcPts val="0"/>
                        </a:spcAft>
                      </a:pPr>
                      <a:r>
                        <a:rPr lang="en-US"/>
                        <a:t>Composite Link Framework &amp; Requirements</a:t>
                      </a:r>
                    </a:p>
                  </a:txBody>
                  <a:tcPr marL="68580" marR="68580"/>
                </a:tc>
                <a:tc>
                  <a:txBody>
                    <a:bodyPr/>
                    <a:lstStyle/>
                    <a:p>
                      <a:pPr>
                        <a:spcAft>
                          <a:spcPts val="0"/>
                        </a:spcAft>
                      </a:pPr>
                      <a:r>
                        <a:rPr lang="en-US" sz="1400" dirty="0">
                          <a:hlinkClick r:id="rId2"/>
                        </a:rPr>
                        <a:t>draft-so-</a:t>
                      </a:r>
                      <a:r>
                        <a:rPr lang="en-US" sz="1400" dirty="0" err="1">
                          <a:hlinkClick r:id="rId2"/>
                        </a:rPr>
                        <a:t>yong</a:t>
                      </a:r>
                      <a:r>
                        <a:rPr lang="en-US" sz="1400" dirty="0">
                          <a:hlinkClick r:id="rId2"/>
                        </a:rPr>
                        <a:t>-</a:t>
                      </a:r>
                      <a:r>
                        <a:rPr lang="en-US" sz="1400" dirty="0" err="1">
                          <a:hlinkClick r:id="rId2"/>
                        </a:rPr>
                        <a:t>rtgwg</a:t>
                      </a:r>
                      <a:r>
                        <a:rPr lang="en-US" sz="1400" dirty="0">
                          <a:hlinkClick r:id="rId2"/>
                        </a:rPr>
                        <a:t>-</a:t>
                      </a:r>
                      <a:r>
                        <a:rPr lang="en-US" sz="1400" dirty="0" err="1">
                          <a:hlinkClick r:id="rId2"/>
                        </a:rPr>
                        <a:t>cl</a:t>
                      </a:r>
                      <a:r>
                        <a:rPr lang="en-US" sz="1400" dirty="0">
                          <a:hlinkClick r:id="rId2"/>
                        </a:rPr>
                        <a:t>-framework</a:t>
                      </a:r>
                      <a:r>
                        <a:rPr lang="en-US" sz="1400" dirty="0"/>
                        <a:t>  </a:t>
                      </a:r>
                      <a:endParaRPr lang="en-US" sz="1400" dirty="0" smtClean="0"/>
                    </a:p>
                    <a:p>
                      <a:pPr>
                        <a:spcAft>
                          <a:spcPts val="0"/>
                        </a:spcAft>
                      </a:pPr>
                      <a:r>
                        <a:rPr lang="en-US" sz="1400" dirty="0" smtClean="0">
                          <a:hlinkClick r:id="rId3"/>
                        </a:rPr>
                        <a:t>draft-</a:t>
                      </a:r>
                      <a:r>
                        <a:rPr lang="en-US" sz="1400" dirty="0" err="1" smtClean="0">
                          <a:hlinkClick r:id="rId3"/>
                        </a:rPr>
                        <a:t>ietf</a:t>
                      </a:r>
                      <a:r>
                        <a:rPr lang="en-US" sz="1400" dirty="0" smtClean="0">
                          <a:hlinkClick r:id="rId3"/>
                        </a:rPr>
                        <a:t>-</a:t>
                      </a:r>
                      <a:r>
                        <a:rPr lang="en-US" sz="1400" dirty="0" err="1" smtClean="0">
                          <a:hlinkClick r:id="rId3"/>
                        </a:rPr>
                        <a:t>rtgwg</a:t>
                      </a:r>
                      <a:r>
                        <a:rPr lang="en-US" sz="1400" dirty="0" smtClean="0">
                          <a:hlinkClick r:id="rId3"/>
                        </a:rPr>
                        <a:t>-</a:t>
                      </a:r>
                      <a:r>
                        <a:rPr lang="en-US" sz="1400" dirty="0" err="1" smtClean="0">
                          <a:hlinkClick r:id="rId3"/>
                        </a:rPr>
                        <a:t>cl</a:t>
                      </a:r>
                      <a:r>
                        <a:rPr lang="en-US" sz="1400" dirty="0" smtClean="0">
                          <a:hlinkClick r:id="rId3"/>
                        </a:rPr>
                        <a:t>-requirement</a:t>
                      </a:r>
                      <a:endParaRPr lang="en-US" sz="1400" dirty="0"/>
                    </a:p>
                  </a:txBody>
                  <a:tcPr marL="68580" marR="68580"/>
                </a:tc>
                <a:tc>
                  <a:txBody>
                    <a:bodyPr/>
                    <a:lstStyle/>
                    <a:p>
                      <a:pPr>
                        <a:spcAft>
                          <a:spcPts val="0"/>
                        </a:spcAft>
                      </a:pPr>
                      <a:r>
                        <a:rPr lang="en-US" dirty="0" err="1"/>
                        <a:t>Ning</a:t>
                      </a:r>
                      <a:r>
                        <a:rPr lang="en-US" dirty="0"/>
                        <a:t> So</a:t>
                      </a:r>
                    </a:p>
                  </a:txBody>
                  <a:tcPr marL="68580" marR="68580"/>
                </a:tc>
                <a:tc>
                  <a:txBody>
                    <a:bodyPr/>
                    <a:lstStyle/>
                    <a:p>
                      <a:pPr>
                        <a:spcAft>
                          <a:spcPts val="0"/>
                        </a:spcAft>
                      </a:pPr>
                      <a:r>
                        <a:rPr lang="en-US" dirty="0"/>
                        <a:t>  5 </a:t>
                      </a:r>
                      <a:r>
                        <a:rPr lang="en-US" dirty="0" err="1"/>
                        <a:t>mins</a:t>
                      </a:r>
                      <a:endParaRPr lang="en-US" dirty="0"/>
                    </a:p>
                  </a:txBody>
                  <a:tcPr marL="68580" marR="68580"/>
                </a:tc>
              </a:tr>
              <a:tr h="1058940">
                <a:tc>
                  <a:txBody>
                    <a:bodyPr/>
                    <a:lstStyle/>
                    <a:p>
                      <a:pPr>
                        <a:spcAft>
                          <a:spcPts val="0"/>
                        </a:spcAft>
                      </a:pPr>
                      <a:r>
                        <a:rPr lang="en-US"/>
                        <a:t>Architecture for IP/LDP Fast-Reroute using Maximally Redundant Trees</a:t>
                      </a:r>
                    </a:p>
                  </a:txBody>
                  <a:tcPr marL="68580" marR="68580"/>
                </a:tc>
                <a:tc>
                  <a:txBody>
                    <a:bodyPr/>
                    <a:lstStyle/>
                    <a:p>
                      <a:pPr>
                        <a:spcAft>
                          <a:spcPts val="0"/>
                        </a:spcAft>
                      </a:pPr>
                      <a:r>
                        <a:rPr lang="en-US" sz="1400" dirty="0">
                          <a:hlinkClick r:id="rId4"/>
                        </a:rPr>
                        <a:t>draft-atlas-rtgwg-mrt-frr-architecture-01</a:t>
                      </a:r>
                      <a:endParaRPr lang="en-US" sz="1400" dirty="0"/>
                    </a:p>
                  </a:txBody>
                  <a:tcPr marL="68580" marR="68580"/>
                </a:tc>
                <a:tc>
                  <a:txBody>
                    <a:bodyPr/>
                    <a:lstStyle/>
                    <a:p>
                      <a:pPr>
                        <a:spcAft>
                          <a:spcPts val="0"/>
                        </a:spcAft>
                      </a:pPr>
                      <a:r>
                        <a:rPr lang="en-US"/>
                        <a:t>Alia Atlas</a:t>
                      </a:r>
                    </a:p>
                    <a:p>
                      <a:pPr>
                        <a:spcAft>
                          <a:spcPts val="0"/>
                        </a:spcAft>
                      </a:pPr>
                      <a:r>
                        <a:rPr lang="en-US"/>
                        <a:t>Gabor Enyedi</a:t>
                      </a:r>
                    </a:p>
                  </a:txBody>
                  <a:tcPr marL="68580" marR="68580"/>
                </a:tc>
                <a:tc>
                  <a:txBody>
                    <a:bodyPr/>
                    <a:lstStyle/>
                    <a:p>
                      <a:pPr>
                        <a:spcAft>
                          <a:spcPts val="0"/>
                        </a:spcAft>
                      </a:pPr>
                      <a:r>
                        <a:rPr lang="en-US"/>
                        <a:t>30 mins</a:t>
                      </a:r>
                    </a:p>
                  </a:txBody>
                  <a:tcPr marL="68580" marR="68580"/>
                </a:tc>
              </a:tr>
              <a:tr h="773056">
                <a:tc>
                  <a:txBody>
                    <a:bodyPr/>
                    <a:lstStyle/>
                    <a:p>
                      <a:pPr>
                        <a:spcAft>
                          <a:spcPts val="0"/>
                        </a:spcAft>
                      </a:pPr>
                      <a:r>
                        <a:rPr lang="en-US"/>
                        <a:t>Maximally Redundant Trees Algorithms</a:t>
                      </a:r>
                    </a:p>
                  </a:txBody>
                  <a:tcPr marL="68580" marR="68580"/>
                </a:tc>
                <a:tc>
                  <a:txBody>
                    <a:bodyPr/>
                    <a:lstStyle/>
                    <a:p>
                      <a:pPr>
                        <a:spcAft>
                          <a:spcPts val="0"/>
                        </a:spcAft>
                      </a:pPr>
                      <a:r>
                        <a:rPr lang="en-US" sz="1400" dirty="0">
                          <a:hlinkClick r:id="rId5"/>
                        </a:rPr>
                        <a:t>draft-enyedi-rtgwg-mrt-frr-algorithm-00</a:t>
                      </a:r>
                      <a:endParaRPr lang="en-US" sz="1400" dirty="0"/>
                    </a:p>
                  </a:txBody>
                  <a:tcPr marL="68580" marR="68580"/>
                </a:tc>
                <a:tc>
                  <a:txBody>
                    <a:bodyPr/>
                    <a:lstStyle/>
                    <a:p>
                      <a:pPr>
                        <a:spcAft>
                          <a:spcPts val="0"/>
                        </a:spcAft>
                      </a:pPr>
                      <a:r>
                        <a:rPr lang="en-US"/>
                        <a:t>Alia Atlas</a:t>
                      </a:r>
                    </a:p>
                    <a:p>
                      <a:pPr>
                        <a:spcAft>
                          <a:spcPts val="0"/>
                        </a:spcAft>
                      </a:pPr>
                      <a:r>
                        <a:rPr lang="en-US"/>
                        <a:t>Gabor Enyedi</a:t>
                      </a:r>
                    </a:p>
                  </a:txBody>
                  <a:tcPr marL="68580" marR="68580"/>
                </a:tc>
                <a:tc>
                  <a:txBody>
                    <a:bodyPr/>
                    <a:lstStyle/>
                    <a:p>
                      <a:pPr>
                        <a:spcAft>
                          <a:spcPts val="0"/>
                        </a:spcAft>
                      </a:pPr>
                      <a:r>
                        <a:rPr lang="en-US"/>
                        <a:t>30 mins</a:t>
                      </a:r>
                    </a:p>
                  </a:txBody>
                  <a:tcPr marL="68580" marR="68580"/>
                </a:tc>
              </a:tr>
              <a:tr h="773056">
                <a:tc>
                  <a:txBody>
                    <a:bodyPr/>
                    <a:lstStyle/>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a:t>IP Fast-Reroute with Fast Notification</a:t>
                      </a:r>
                    </a:p>
                  </a:txBody>
                  <a:tcPr marL="68580" marR="68580"/>
                </a:tc>
                <a:tc>
                  <a:txBody>
                    <a:bodyPr/>
                    <a:lstStyle/>
                    <a:p>
                      <a:pPr>
                        <a:spcAft>
                          <a:spcPts val="0"/>
                        </a:spcAft>
                      </a:pPr>
                      <a:r>
                        <a:rPr lang="en-US" sz="1400" dirty="0">
                          <a:hlinkClick r:id="rId6"/>
                        </a:rPr>
                        <a:t>draft-csaszar-ipfrr-fn-02</a:t>
                      </a:r>
                      <a:endParaRPr lang="en-US" sz="1400" dirty="0"/>
                    </a:p>
                  </a:txBody>
                  <a:tcPr marL="68580" marR="68580"/>
                </a:tc>
                <a:tc>
                  <a:txBody>
                    <a:bodyPr/>
                    <a:lstStyle/>
                    <a:p>
                      <a:pPr>
                        <a:spcAft>
                          <a:spcPts val="0"/>
                        </a:spcAft>
                      </a:pPr>
                      <a:r>
                        <a:rPr lang="en-US"/>
                        <a:t>András Császár</a:t>
                      </a:r>
                    </a:p>
                  </a:txBody>
                  <a:tcPr marL="68580" marR="68580"/>
                </a:tc>
                <a:tc>
                  <a:txBody>
                    <a:bodyPr/>
                    <a:lstStyle/>
                    <a:p>
                      <a:pPr>
                        <a:spcAft>
                          <a:spcPts val="0"/>
                        </a:spcAft>
                      </a:pPr>
                      <a:r>
                        <a:rPr lang="en-US"/>
                        <a:t>25 mins</a:t>
                      </a:r>
                    </a:p>
                  </a:txBody>
                  <a:tcPr marL="68580" marR="68580"/>
                </a:tc>
              </a:tr>
              <a:tr h="1236889">
                <a:tc>
                  <a:txBody>
                    <a:bodyPr/>
                    <a:lstStyle/>
                    <a:p>
                      <a:pPr>
                        <a:spcAft>
                          <a:spcPts val="0"/>
                        </a:spcAft>
                      </a:pPr>
                      <a:r>
                        <a:rPr lang="en-US" dirty="0"/>
                        <a:t>Protection Mechanisms for LDP P2MP/MP2MP Label Switched Paths</a:t>
                      </a:r>
                    </a:p>
                  </a:txBody>
                  <a:tcPr marL="68580" marR="68580"/>
                </a:tc>
                <a:tc>
                  <a:txBody>
                    <a:bodyPr/>
                    <a:lstStyle/>
                    <a:p>
                      <a:pPr>
                        <a:spcAft>
                          <a:spcPts val="0"/>
                        </a:spcAft>
                      </a:pPr>
                      <a:r>
                        <a:rPr lang="en-US" sz="1400" dirty="0">
                          <a:hlinkClick r:id="rId7"/>
                        </a:rPr>
                        <a:t>draft-zhao-mpls-mldp-protections-00</a:t>
                      </a:r>
                      <a:endParaRPr lang="en-US" sz="1400" dirty="0"/>
                    </a:p>
                  </a:txBody>
                  <a:tcPr marL="68580" marR="68580"/>
                </a:tc>
                <a:tc>
                  <a:txBody>
                    <a:bodyPr/>
                    <a:lstStyle/>
                    <a:p>
                      <a:pPr>
                        <a:spcAft>
                          <a:spcPts val="0"/>
                        </a:spcAft>
                      </a:pPr>
                      <a:r>
                        <a:rPr lang="en-US" dirty="0" err="1"/>
                        <a:t>Quintin</a:t>
                      </a:r>
                      <a:r>
                        <a:rPr lang="en-US" dirty="0"/>
                        <a:t> Zhao            </a:t>
                      </a:r>
                    </a:p>
                  </a:txBody>
                  <a:tcPr marL="68580" marR="68580"/>
                </a:tc>
                <a:tc>
                  <a:txBody>
                    <a:bodyPr/>
                    <a:lstStyle/>
                    <a:p>
                      <a:pPr>
                        <a:spcAft>
                          <a:spcPts val="0"/>
                        </a:spcAft>
                      </a:pPr>
                      <a:r>
                        <a:rPr lang="en-US" dirty="0"/>
                        <a:t>10 </a:t>
                      </a:r>
                      <a:r>
                        <a:rPr lang="en-US" dirty="0" err="1"/>
                        <a:t>mins</a:t>
                      </a:r>
                      <a:endParaRPr lang="en-US" dirty="0"/>
                    </a:p>
                  </a:txBody>
                  <a:tcPr marL="68580" marR="6858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 Status</a:t>
            </a:r>
            <a:endParaRPr lang="en-US" dirty="0"/>
          </a:p>
        </p:txBody>
      </p:sp>
      <p:sp>
        <p:nvSpPr>
          <p:cNvPr id="3" name="Content Placeholder 2"/>
          <p:cNvSpPr>
            <a:spLocks noGrp="1"/>
          </p:cNvSpPr>
          <p:nvPr>
            <p:ph idx="1"/>
          </p:nvPr>
        </p:nvSpPr>
        <p:spPr/>
        <p:txBody>
          <a:bodyPr/>
          <a:lstStyle/>
          <a:p>
            <a:r>
              <a:rPr lang="en-US" dirty="0" smtClean="0"/>
              <a:t>No new RFCs since last meeting.</a:t>
            </a:r>
          </a:p>
          <a:p>
            <a:r>
              <a:rPr lang="en-US" dirty="0" smtClean="0"/>
              <a:t>LFA Applicability in SP Networks</a:t>
            </a:r>
          </a:p>
          <a:p>
            <a:pPr lvl="1"/>
            <a:r>
              <a:rPr lang="en-US" dirty="0" smtClean="0">
                <a:hlinkClick r:id="rId2"/>
              </a:rPr>
              <a:t>draft-</a:t>
            </a:r>
            <a:r>
              <a:rPr lang="en-US" dirty="0" err="1" smtClean="0">
                <a:hlinkClick r:id="rId2"/>
              </a:rPr>
              <a:t>ietf</a:t>
            </a:r>
            <a:r>
              <a:rPr lang="en-US" dirty="0" smtClean="0">
                <a:hlinkClick r:id="rId2"/>
              </a:rPr>
              <a:t>-</a:t>
            </a:r>
            <a:r>
              <a:rPr lang="en-US" dirty="0" err="1" smtClean="0">
                <a:hlinkClick r:id="rId2"/>
              </a:rPr>
              <a:t>rtgwg</a:t>
            </a:r>
            <a:r>
              <a:rPr lang="en-US" dirty="0" smtClean="0">
                <a:hlinkClick r:id="rId2"/>
              </a:rPr>
              <a:t>-</a:t>
            </a:r>
            <a:r>
              <a:rPr lang="en-US" dirty="0" err="1" smtClean="0">
                <a:hlinkClick r:id="rId2"/>
              </a:rPr>
              <a:t>lfa</a:t>
            </a:r>
            <a:r>
              <a:rPr lang="en-US" dirty="0" smtClean="0">
                <a:hlinkClick r:id="rId2"/>
              </a:rPr>
              <a:t>-applicability</a:t>
            </a:r>
            <a:endParaRPr lang="en-US" dirty="0" smtClean="0"/>
          </a:p>
          <a:p>
            <a:pPr lvl="1"/>
            <a:r>
              <a:rPr lang="en-US" dirty="0" smtClean="0"/>
              <a:t>Submitted to the IESG for Publication (Informational)</a:t>
            </a:r>
          </a:p>
          <a:p>
            <a:pPr lvl="1"/>
            <a:r>
              <a:rPr lang="en-US" dirty="0" smtClean="0"/>
              <a:t>State: AD Evaluation::Revised ID Needed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Charter Update (1)</a:t>
            </a:r>
            <a:endParaRPr lang="en-US" dirty="0"/>
          </a:p>
        </p:txBody>
      </p:sp>
      <p:sp>
        <p:nvSpPr>
          <p:cNvPr id="5" name="Content Placeholder 4"/>
          <p:cNvSpPr>
            <a:spLocks noGrp="1"/>
          </p:cNvSpPr>
          <p:nvPr>
            <p:ph idx="1"/>
          </p:nvPr>
        </p:nvSpPr>
        <p:spPr/>
        <p:txBody>
          <a:bodyPr/>
          <a:lstStyle/>
          <a:p>
            <a:r>
              <a:rPr lang="en-US" dirty="0" smtClean="0"/>
              <a:t>Objective: clarify </a:t>
            </a:r>
            <a:r>
              <a:rPr lang="en-US" dirty="0"/>
              <a:t>that FRR-related topics are officially part of this </a:t>
            </a:r>
            <a:r>
              <a:rPr lang="en-US" dirty="0" smtClean="0"/>
              <a:t>WG.</a:t>
            </a:r>
          </a:p>
          <a:p>
            <a:r>
              <a:rPr lang="en-US" dirty="0" smtClean="0"/>
              <a:t>Discussion on the list.</a:t>
            </a:r>
          </a:p>
          <a:p>
            <a:pPr lvl="1"/>
            <a:r>
              <a:rPr lang="en-US" dirty="0" smtClean="0"/>
              <a:t>Thanks for the comments!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Charter Update (2)</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a:t>The Routing area receives occasional proposals for the development and </a:t>
            </a:r>
            <a:r>
              <a:rPr lang="en-US" dirty="0" smtClean="0"/>
              <a:t>publication </a:t>
            </a:r>
            <a:r>
              <a:rPr lang="en-US" dirty="0"/>
              <a:t>of RFCs dealing with routing topics, but for which the </a:t>
            </a:r>
            <a:r>
              <a:rPr lang="en-US" dirty="0" smtClean="0"/>
              <a:t>required </a:t>
            </a:r>
            <a:r>
              <a:rPr lang="en-US" dirty="0"/>
              <a:t>work does not yet rise to the level where a new working group is </a:t>
            </a:r>
            <a:r>
              <a:rPr lang="en-US" dirty="0" smtClean="0"/>
              <a:t>justified</a:t>
            </a:r>
            <a:r>
              <a:rPr lang="en-US" dirty="0"/>
              <a:t>, yet the topic does not fit with an existing working group, </a:t>
            </a:r>
            <a:r>
              <a:rPr lang="en-US" dirty="0" smtClean="0"/>
              <a:t>and </a:t>
            </a:r>
            <a:r>
              <a:rPr lang="en-US" b="1" i="1" u="sng" dirty="0">
                <a:solidFill>
                  <a:schemeClr val="accent2"/>
                </a:solidFill>
              </a:rPr>
              <a:t>it is either not ready for a BOF </a:t>
            </a:r>
            <a:r>
              <a:rPr lang="en-US" b="1" i="1" u="sng" dirty="0" smtClean="0">
                <a:solidFill>
                  <a:schemeClr val="accent2"/>
                </a:solidFill>
              </a:rPr>
              <a:t>or </a:t>
            </a:r>
            <a:r>
              <a:rPr lang="en-US" dirty="0" smtClean="0"/>
              <a:t>a </a:t>
            </a:r>
            <a:r>
              <a:rPr lang="en-US" dirty="0"/>
              <a:t>single BOF would not </a:t>
            </a:r>
            <a:r>
              <a:rPr lang="en-US" dirty="0" smtClean="0"/>
              <a:t>provide </a:t>
            </a:r>
            <a:r>
              <a:rPr lang="en-US" dirty="0"/>
              <a:t>the time to ensure a mature proposal. The RTGWG will serve as </a:t>
            </a:r>
            <a:r>
              <a:rPr lang="en-US" dirty="0" smtClean="0"/>
              <a:t>the </a:t>
            </a:r>
            <a:r>
              <a:rPr lang="en-US" dirty="0"/>
              <a:t>forum for developing these types of proposals</a:t>
            </a:r>
            <a:r>
              <a:rPr lang="en-US" dirty="0" smtClean="0"/>
              <a: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Charter Update (3)</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b="1" i="1" u="sng" dirty="0">
                <a:solidFill>
                  <a:schemeClr val="accent2"/>
                </a:solidFill>
              </a:rPr>
              <a:t>The RTGWG also focuses on enhancements to hop-by-hop distributed </a:t>
            </a:r>
            <a:r>
              <a:rPr lang="en-US" b="1" i="1" u="sng" dirty="0" smtClean="0">
                <a:solidFill>
                  <a:schemeClr val="accent2"/>
                </a:solidFill>
              </a:rPr>
              <a:t>routing (e.g. multicast, LDP-MPLS, </a:t>
            </a:r>
            <a:r>
              <a:rPr lang="en-US" b="1" i="1" u="sng" dirty="0" err="1" smtClean="0">
                <a:solidFill>
                  <a:schemeClr val="accent2"/>
                </a:solidFill>
              </a:rPr>
              <a:t>unicast</a:t>
            </a:r>
            <a:r>
              <a:rPr lang="en-US" b="1" i="1" u="sng" dirty="0" smtClean="0">
                <a:solidFill>
                  <a:schemeClr val="accent2"/>
                </a:solidFill>
              </a:rPr>
              <a:t> routing) related </a:t>
            </a:r>
            <a:r>
              <a:rPr lang="en-US" b="1" i="1" u="sng" dirty="0">
                <a:solidFill>
                  <a:schemeClr val="accent2"/>
                </a:solidFill>
              </a:rPr>
              <a:t>to fast-reroute and loop-free convergence.  A specific goal of </a:t>
            </a:r>
            <a:r>
              <a:rPr lang="en-US" b="1" i="1" u="sng" dirty="0" smtClean="0">
                <a:solidFill>
                  <a:schemeClr val="accent2"/>
                </a:solidFill>
              </a:rPr>
              <a:t>fast-reroute </a:t>
            </a:r>
            <a:r>
              <a:rPr lang="en-US" b="1" i="1" u="sng" dirty="0">
                <a:solidFill>
                  <a:schemeClr val="accent2"/>
                </a:solidFill>
              </a:rPr>
              <a:t>mechanisms is to provide up to complete coverage when the </a:t>
            </a:r>
            <a:r>
              <a:rPr lang="en-US" b="1" i="1" u="sng" dirty="0" smtClean="0">
                <a:solidFill>
                  <a:schemeClr val="accent2"/>
                </a:solidFill>
              </a:rPr>
              <a:t>potential </a:t>
            </a:r>
            <a:r>
              <a:rPr lang="en-US" b="1" i="1" u="sng" dirty="0">
                <a:solidFill>
                  <a:schemeClr val="accent2"/>
                </a:solidFill>
              </a:rPr>
              <a:t>failure would not partition the network.  All work in this </a:t>
            </a:r>
            <a:r>
              <a:rPr lang="en-US" b="1" i="1" u="sng" dirty="0" smtClean="0">
                <a:solidFill>
                  <a:schemeClr val="accent2"/>
                </a:solidFill>
              </a:rPr>
              <a:t>area </a:t>
            </a:r>
            <a:r>
              <a:rPr lang="en-US" b="1" i="1" u="sng" dirty="0">
                <a:solidFill>
                  <a:schemeClr val="accent2"/>
                </a:solidFill>
              </a:rPr>
              <a:t>should be specifically evaluated by the WG in terms of practicality </a:t>
            </a:r>
            <a:r>
              <a:rPr lang="en-US" b="1" i="1" u="sng" dirty="0" smtClean="0">
                <a:solidFill>
                  <a:schemeClr val="accent2"/>
                </a:solidFill>
              </a:rPr>
              <a:t>and </a:t>
            </a:r>
            <a:r>
              <a:rPr lang="en-US" b="1" i="1" u="sng" dirty="0">
                <a:solidFill>
                  <a:schemeClr val="accent2"/>
                </a:solidFill>
              </a:rPr>
              <a:t>applicability to deployed networks.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Charter Update (4)</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dirty="0"/>
              <a:t>The RTGWG mailing list will be used to discuss the proposals as they </a:t>
            </a:r>
            <a:r>
              <a:rPr lang="en-US" dirty="0" smtClean="0"/>
              <a:t>arise</a:t>
            </a:r>
            <a:r>
              <a:rPr lang="en-US" dirty="0"/>
              <a:t>. The working group will meet if there are one or more active </a:t>
            </a:r>
            <a:r>
              <a:rPr lang="en-US" dirty="0" smtClean="0"/>
              <a:t>proposals </a:t>
            </a:r>
            <a:r>
              <a:rPr lang="en-US" dirty="0"/>
              <a:t>that require discussion.</a:t>
            </a:r>
          </a:p>
          <a:p>
            <a:pPr>
              <a:buNone/>
            </a:pPr>
            <a:endParaRPr lang="en-US" dirty="0"/>
          </a:p>
          <a:p>
            <a:pPr>
              <a:buNone/>
            </a:pPr>
            <a:r>
              <a:rPr lang="en-US" dirty="0"/>
              <a:t>The working group milestones will be updated as needed to reflect the </a:t>
            </a:r>
            <a:r>
              <a:rPr lang="en-US" dirty="0" smtClean="0"/>
              <a:t>proposals </a:t>
            </a:r>
            <a:r>
              <a:rPr lang="en-US" dirty="0"/>
              <a:t>currently being worked on and the target dates for their </a:t>
            </a:r>
            <a:r>
              <a:rPr lang="en-US" dirty="0" smtClean="0"/>
              <a:t>completion</a:t>
            </a:r>
            <a:r>
              <a:rPr lang="en-US" dirty="0"/>
              <a:t>. New milestones will be first reviewed by the IESG. The </a:t>
            </a:r>
            <a:r>
              <a:rPr lang="en-US" dirty="0" smtClean="0"/>
              <a:t>working </a:t>
            </a:r>
            <a:r>
              <a:rPr lang="en-US" dirty="0"/>
              <a:t>group will be on-going as long as the ADs believe it serves a </a:t>
            </a:r>
            <a:r>
              <a:rPr lang="en-US" dirty="0" smtClean="0"/>
              <a:t>useful </a:t>
            </a:r>
            <a:r>
              <a:rPr lang="en-US" dirty="0"/>
              <a:t>purpose</a:t>
            </a:r>
            <a:r>
              <a:rPr lang="en-US" dirty="0" smtClean="0"/>
              <a:t>.</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2304</TotalTime>
  <Words>911</Words>
  <Application>Microsoft Office PowerPoint</Application>
  <PresentationFormat>On-screen Show (4:3)</PresentationFormat>
  <Paragraphs>129</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Routing Area WG (rtgwg)</vt:lpstr>
      <vt:lpstr>Note Well</vt:lpstr>
      <vt:lpstr>Administrivia</vt:lpstr>
      <vt:lpstr>Slide 4</vt:lpstr>
      <vt:lpstr>Document Status</vt:lpstr>
      <vt:lpstr>Charter Update (1)</vt:lpstr>
      <vt:lpstr>Charter Update (2)</vt:lpstr>
      <vt:lpstr>Charter Update (3)</vt:lpstr>
      <vt:lpstr>Charter Update (4)</vt:lpstr>
      <vt:lpstr>Milestones (Old)</vt:lpstr>
      <vt:lpstr>Milestones (New)</vt:lpstr>
      <vt:lpstr>Slide 12</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Routing Area WG (rtgwg)</dc:title>
  <dc:creator>Alvaro Retana</dc:creator>
  <cp:lastModifiedBy>Alvaro Retana</cp:lastModifiedBy>
  <cp:revision>103</cp:revision>
  <dcterms:created xsi:type="dcterms:W3CDTF">2011-11-15T10:51:14Z</dcterms:created>
  <dcterms:modified xsi:type="dcterms:W3CDTF">2011-11-17T01:27:36Z</dcterms:modified>
</cp:coreProperties>
</file>