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7" r:id="rId4"/>
    <p:sldId id="288" r:id="rId5"/>
    <p:sldId id="282" r:id="rId6"/>
    <p:sldId id="283" r:id="rId7"/>
    <p:sldId id="284" r:id="rId8"/>
    <p:sldId id="260" r:id="rId9"/>
    <p:sldId id="262" r:id="rId10"/>
    <p:sldId id="263" r:id="rId11"/>
    <p:sldId id="275" r:id="rId12"/>
    <p:sldId id="290" r:id="rId13"/>
    <p:sldId id="265" r:id="rId14"/>
    <p:sldId id="266" r:id="rId15"/>
    <p:sldId id="289" r:id="rId16"/>
    <p:sldId id="278" r:id="rId17"/>
    <p:sldId id="292" r:id="rId18"/>
    <p:sldId id="279" r:id="rId19"/>
    <p:sldId id="291" r:id="rId20"/>
    <p:sldId id="264" r:id="rId21"/>
    <p:sldId id="293" r:id="rId22"/>
    <p:sldId id="294" r:id="rId23"/>
    <p:sldId id="267" r:id="rId24"/>
    <p:sldId id="295" r:id="rId25"/>
    <p:sldId id="296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80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C2FC-830D-4A62-B555-F8F524E64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F1034-F9F4-4FD0-9F71-D581E5AF8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6B40E-6803-4A70-916D-8F04689B1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6F8C8-FD40-4E6F-85DC-F2F9008A5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032FA-22A6-4D03-9671-13FC377F2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03880-498D-4E4C-A4D0-0E2C2A10C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9E056-E6E5-413E-B84C-497665B88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43E66-CC76-47DE-8E85-2C852D9FD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38431-683E-48F5-9E33-4B0A182A5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B497F-5315-4B82-9EEA-425D6FF45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6BED9-EEF0-4C23-BF2F-07412BEE5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3C264675-7949-4A44-BA0E-FB940E35A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Algorithms for computing Maximally Redundant Trees for IP/LDP Fast-</a:t>
            </a:r>
            <a:r>
              <a:rPr lang="hu-HU" sz="2800" b="1" smtClean="0"/>
              <a:t>Reroute</a:t>
            </a:r>
            <a:r>
              <a:rPr lang="hu-HU" sz="2400" b="1" smtClean="0"/>
              <a:t/>
            </a:r>
            <a:br>
              <a:rPr lang="hu-HU" sz="2400" b="1" smtClean="0"/>
            </a:br>
            <a:r>
              <a:rPr lang="hu-HU" sz="2400" b="1" smtClean="0"/>
              <a:t/>
            </a:r>
            <a:br>
              <a:rPr lang="hu-HU" sz="2400" b="1" smtClean="0"/>
            </a:br>
            <a:r>
              <a:rPr lang="en-US" sz="2400" b="1" smtClean="0"/>
              <a:t>draft-enyedi-rtgwg-mrt-frr-algorithm-00</a:t>
            </a:r>
            <a:br>
              <a:rPr lang="en-US" sz="2400" b="1" smtClean="0"/>
            </a:br>
            <a:endParaRPr lang="en-US" sz="2400" b="1" smtClean="0"/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2286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u-HU" sz="1800" smtClean="0"/>
              <a:t>Gábor Sándor Enyedi</a:t>
            </a:r>
          </a:p>
          <a:p>
            <a:pPr eaLnBrk="1" hangingPunct="1">
              <a:lnSpc>
                <a:spcPct val="80000"/>
              </a:lnSpc>
            </a:pPr>
            <a:r>
              <a:rPr lang="hu-HU" sz="1800" smtClean="0">
                <a:solidFill>
                  <a:srgbClr val="0000FF"/>
                </a:solidFill>
              </a:rPr>
              <a:t>egboeny@ericsson.com</a:t>
            </a:r>
          </a:p>
          <a:p>
            <a:pPr eaLnBrk="1" hangingPunct="1">
              <a:lnSpc>
                <a:spcPct val="80000"/>
              </a:lnSpc>
            </a:pPr>
            <a:endParaRPr lang="hu-HU" sz="1800" smtClean="0"/>
          </a:p>
          <a:p>
            <a:pPr eaLnBrk="1" hangingPunct="1">
              <a:lnSpc>
                <a:spcPct val="80000"/>
              </a:lnSpc>
            </a:pPr>
            <a:r>
              <a:rPr lang="hu-HU" sz="1800" smtClean="0"/>
              <a:t>Alia Atlas</a:t>
            </a:r>
          </a:p>
          <a:p>
            <a:pPr eaLnBrk="1" hangingPunct="1">
              <a:lnSpc>
                <a:spcPct val="80000"/>
              </a:lnSpc>
            </a:pPr>
            <a:r>
              <a:rPr lang="hu-HU" sz="1800" smtClean="0">
                <a:solidFill>
                  <a:srgbClr val="0000FF"/>
                </a:solidFill>
              </a:rPr>
              <a:t>akatlas@juniper.net</a:t>
            </a:r>
          </a:p>
          <a:p>
            <a:pPr eaLnBrk="1" hangingPunct="1">
              <a:lnSpc>
                <a:spcPct val="80000"/>
              </a:lnSpc>
            </a:pPr>
            <a:endParaRPr lang="hu-HU" sz="1800" smtClean="0"/>
          </a:p>
          <a:p>
            <a:pPr eaLnBrk="1" hangingPunct="1">
              <a:lnSpc>
                <a:spcPct val="80000"/>
              </a:lnSpc>
            </a:pPr>
            <a:r>
              <a:rPr lang="hu-HU" sz="1800" smtClean="0"/>
              <a:t>András Császár</a:t>
            </a:r>
          </a:p>
          <a:p>
            <a:pPr eaLnBrk="1" hangingPunct="1">
              <a:lnSpc>
                <a:spcPct val="80000"/>
              </a:lnSpc>
            </a:pPr>
            <a:r>
              <a:rPr lang="hu-HU" sz="1800" smtClean="0">
                <a:solidFill>
                  <a:srgbClr val="0000FF"/>
                </a:solidFill>
              </a:rPr>
              <a:t>eandcss@ericsson.com</a:t>
            </a:r>
            <a:endParaRPr lang="en-US" sz="18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Finding an ADAG</a:t>
            </a:r>
            <a:br>
              <a:rPr lang="en-US" sz="4000" smtClean="0"/>
            </a:br>
            <a:r>
              <a:rPr lang="en-US" sz="4000" smtClean="0"/>
              <a:t>(2-connected networks)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Phase 2 – extending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Find a path from one “ready” node to the another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Nodes along the path must not be ready (except the endpoints)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Add the path to the ADAG in a “proper” direction</a:t>
            </a:r>
          </a:p>
        </p:txBody>
      </p:sp>
      <p:sp>
        <p:nvSpPr>
          <p:cNvPr id="22531" name="Oval 32"/>
          <p:cNvSpPr>
            <a:spLocks noChangeArrowheads="1"/>
          </p:cNvSpPr>
          <p:nvPr/>
        </p:nvSpPr>
        <p:spPr bwMode="auto">
          <a:xfrm>
            <a:off x="2209800" y="4638675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cxnSp>
        <p:nvCxnSpPr>
          <p:cNvPr id="22532" name="AutoShape 33"/>
          <p:cNvCxnSpPr>
            <a:cxnSpLocks noChangeShapeType="1"/>
            <a:stCxn id="22531" idx="7"/>
            <a:endCxn id="22545" idx="2"/>
          </p:cNvCxnSpPr>
          <p:nvPr/>
        </p:nvCxnSpPr>
        <p:spPr bwMode="auto">
          <a:xfrm flipV="1">
            <a:off x="2730500" y="4181475"/>
            <a:ext cx="7747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2533" name="AutoShape 34"/>
          <p:cNvCxnSpPr>
            <a:cxnSpLocks noChangeShapeType="1"/>
            <a:stCxn id="22534" idx="2"/>
            <a:endCxn id="22531" idx="5"/>
          </p:cNvCxnSpPr>
          <p:nvPr/>
        </p:nvCxnSpPr>
        <p:spPr bwMode="auto">
          <a:xfrm flipH="1" flipV="1">
            <a:off x="2730500" y="5029200"/>
            <a:ext cx="7747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22534" name="Oval 35"/>
          <p:cNvSpPr>
            <a:spLocks noChangeArrowheads="1"/>
          </p:cNvSpPr>
          <p:nvPr/>
        </p:nvSpPr>
        <p:spPr bwMode="auto">
          <a:xfrm>
            <a:off x="3505200" y="5476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2535" name="Oval 36"/>
          <p:cNvSpPr>
            <a:spLocks noChangeArrowheads="1"/>
          </p:cNvSpPr>
          <p:nvPr/>
        </p:nvSpPr>
        <p:spPr bwMode="auto">
          <a:xfrm>
            <a:off x="5562600" y="5476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2536" name="Oval 37"/>
          <p:cNvSpPr>
            <a:spLocks noChangeArrowheads="1"/>
          </p:cNvSpPr>
          <p:nvPr/>
        </p:nvSpPr>
        <p:spPr bwMode="auto">
          <a:xfrm>
            <a:off x="5562600" y="3952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2537" name="Oval 38"/>
          <p:cNvSpPr>
            <a:spLocks noChangeArrowheads="1"/>
          </p:cNvSpPr>
          <p:nvPr/>
        </p:nvSpPr>
        <p:spPr bwMode="auto">
          <a:xfrm>
            <a:off x="3505200" y="4714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2538" name="Oval 39"/>
          <p:cNvSpPr>
            <a:spLocks noChangeArrowheads="1"/>
          </p:cNvSpPr>
          <p:nvPr/>
        </p:nvSpPr>
        <p:spPr bwMode="auto">
          <a:xfrm>
            <a:off x="4572000" y="4714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22539" name="AutoShape 40"/>
          <p:cNvCxnSpPr>
            <a:cxnSpLocks noChangeShapeType="1"/>
            <a:stCxn id="22535" idx="2"/>
            <a:endCxn id="22534" idx="6"/>
          </p:cNvCxnSpPr>
          <p:nvPr/>
        </p:nvCxnSpPr>
        <p:spPr bwMode="auto">
          <a:xfrm flipH="1">
            <a:off x="3962400" y="5705475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2540" name="AutoShape 41"/>
          <p:cNvCxnSpPr>
            <a:cxnSpLocks noChangeShapeType="1"/>
            <a:stCxn id="22536" idx="4"/>
            <a:endCxn id="22535" idx="0"/>
          </p:cNvCxnSpPr>
          <p:nvPr/>
        </p:nvCxnSpPr>
        <p:spPr bwMode="auto">
          <a:xfrm>
            <a:off x="5791200" y="4410075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2541" name="AutoShape 42"/>
          <p:cNvCxnSpPr>
            <a:cxnSpLocks noChangeShapeType="1"/>
            <a:stCxn id="22538" idx="7"/>
            <a:endCxn id="22536" idx="3"/>
          </p:cNvCxnSpPr>
          <p:nvPr/>
        </p:nvCxnSpPr>
        <p:spPr bwMode="auto">
          <a:xfrm flipV="1">
            <a:off x="4962525" y="4343400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2542" name="AutoShape 43"/>
          <p:cNvCxnSpPr>
            <a:cxnSpLocks noChangeShapeType="1"/>
            <a:stCxn id="22545" idx="5"/>
            <a:endCxn id="22538" idx="1"/>
          </p:cNvCxnSpPr>
          <p:nvPr/>
        </p:nvCxnSpPr>
        <p:spPr bwMode="auto">
          <a:xfrm>
            <a:off x="3895725" y="4343400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2543" name="AutoShape 44"/>
          <p:cNvCxnSpPr>
            <a:cxnSpLocks noChangeShapeType="1"/>
            <a:stCxn id="22538" idx="5"/>
            <a:endCxn id="22535" idx="1"/>
          </p:cNvCxnSpPr>
          <p:nvPr/>
        </p:nvCxnSpPr>
        <p:spPr bwMode="auto">
          <a:xfrm>
            <a:off x="4962525" y="5105400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2544" name="AutoShape 45"/>
          <p:cNvCxnSpPr>
            <a:cxnSpLocks noChangeShapeType="1"/>
            <a:stCxn id="22537" idx="4"/>
            <a:endCxn id="22534" idx="0"/>
          </p:cNvCxnSpPr>
          <p:nvPr/>
        </p:nvCxnSpPr>
        <p:spPr bwMode="auto">
          <a:xfrm>
            <a:off x="3733800" y="5172075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22545" name="Oval 46"/>
          <p:cNvSpPr>
            <a:spLocks noChangeArrowheads="1"/>
          </p:cNvSpPr>
          <p:nvPr/>
        </p:nvSpPr>
        <p:spPr bwMode="auto">
          <a:xfrm>
            <a:off x="3505200" y="3952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22546" name="AutoShape 47"/>
          <p:cNvCxnSpPr>
            <a:cxnSpLocks noChangeShapeType="1"/>
            <a:endCxn id="22537" idx="0"/>
          </p:cNvCxnSpPr>
          <p:nvPr/>
        </p:nvCxnSpPr>
        <p:spPr bwMode="auto">
          <a:xfrm>
            <a:off x="3733800" y="4419600"/>
            <a:ext cx="0" cy="295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2547" name="AutoShape 48"/>
          <p:cNvCxnSpPr>
            <a:cxnSpLocks noChangeShapeType="1"/>
            <a:stCxn id="22545" idx="6"/>
            <a:endCxn id="22536" idx="2"/>
          </p:cNvCxnSpPr>
          <p:nvPr/>
        </p:nvCxnSpPr>
        <p:spPr bwMode="auto">
          <a:xfrm>
            <a:off x="3962400" y="4181475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9265" name="AutoShape 49"/>
          <p:cNvCxnSpPr>
            <a:cxnSpLocks noChangeShapeType="1"/>
            <a:stCxn id="22545" idx="5"/>
            <a:endCxn id="22538" idx="1"/>
          </p:cNvCxnSpPr>
          <p:nvPr/>
        </p:nvCxnSpPr>
        <p:spPr bwMode="auto">
          <a:xfrm>
            <a:off x="3895725" y="4343400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9266" name="AutoShape 50"/>
          <p:cNvCxnSpPr>
            <a:cxnSpLocks noChangeShapeType="1"/>
            <a:stCxn id="22538" idx="5"/>
            <a:endCxn id="22535" idx="1"/>
          </p:cNvCxnSpPr>
          <p:nvPr/>
        </p:nvCxnSpPr>
        <p:spPr bwMode="auto">
          <a:xfrm>
            <a:off x="4962525" y="5105400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9268" name="Freeform 52"/>
          <p:cNvSpPr>
            <a:spLocks/>
          </p:cNvSpPr>
          <p:nvPr/>
        </p:nvSpPr>
        <p:spPr bwMode="auto">
          <a:xfrm>
            <a:off x="3886200" y="4038600"/>
            <a:ext cx="2357438" cy="2082800"/>
          </a:xfrm>
          <a:custGeom>
            <a:avLst/>
            <a:gdLst>
              <a:gd name="T0" fmla="*/ 0 w 1485"/>
              <a:gd name="T1" fmla="*/ 1933575 h 1312"/>
              <a:gd name="T2" fmla="*/ 2338388 w 1485"/>
              <a:gd name="T3" fmla="*/ 1760538 h 1312"/>
              <a:gd name="T4" fmla="*/ 114300 w 1485"/>
              <a:gd name="T5" fmla="*/ 0 h 1312"/>
              <a:gd name="T6" fmla="*/ 0 60000 65536"/>
              <a:gd name="T7" fmla="*/ 0 60000 65536"/>
              <a:gd name="T8" fmla="*/ 0 60000 65536"/>
              <a:gd name="T9" fmla="*/ 0 w 1485"/>
              <a:gd name="T10" fmla="*/ 0 h 1312"/>
              <a:gd name="T11" fmla="*/ 1485 w 1485"/>
              <a:gd name="T12" fmla="*/ 1312 h 13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5" h="1312">
                <a:moveTo>
                  <a:pt x="0" y="1218"/>
                </a:moveTo>
                <a:cubicBezTo>
                  <a:pt x="245" y="1200"/>
                  <a:pt x="1461" y="1312"/>
                  <a:pt x="1473" y="1109"/>
                </a:cubicBezTo>
                <a:cubicBezTo>
                  <a:pt x="1485" y="906"/>
                  <a:pt x="364" y="231"/>
                  <a:pt x="72" y="0"/>
                </a:cubicBezTo>
              </a:path>
            </a:pathLst>
          </a:cu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9269" name="AutoShape 53"/>
          <p:cNvCxnSpPr>
            <a:cxnSpLocks noChangeShapeType="1"/>
            <a:stCxn id="22538" idx="7"/>
            <a:endCxn id="22536" idx="3"/>
          </p:cNvCxnSpPr>
          <p:nvPr/>
        </p:nvCxnSpPr>
        <p:spPr bwMode="auto">
          <a:xfrm flipV="1">
            <a:off x="4962525" y="4343400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9270" name="Freeform 54"/>
          <p:cNvSpPr>
            <a:spLocks/>
          </p:cNvSpPr>
          <p:nvPr/>
        </p:nvSpPr>
        <p:spPr bwMode="auto">
          <a:xfrm>
            <a:off x="4953000" y="3429000"/>
            <a:ext cx="1338263" cy="2308225"/>
          </a:xfrm>
          <a:custGeom>
            <a:avLst/>
            <a:gdLst>
              <a:gd name="T0" fmla="*/ 1330325 w 843"/>
              <a:gd name="T1" fmla="*/ 2308225 h 1454"/>
              <a:gd name="T2" fmla="*/ 1116013 w 843"/>
              <a:gd name="T3" fmla="*/ 195262 h 1454"/>
              <a:gd name="T4" fmla="*/ 0 w 843"/>
              <a:gd name="T5" fmla="*/ 1139825 h 1454"/>
              <a:gd name="T6" fmla="*/ 0 60000 65536"/>
              <a:gd name="T7" fmla="*/ 0 60000 65536"/>
              <a:gd name="T8" fmla="*/ 0 60000 65536"/>
              <a:gd name="T9" fmla="*/ 0 w 843"/>
              <a:gd name="T10" fmla="*/ 0 h 1454"/>
              <a:gd name="T11" fmla="*/ 843 w 843"/>
              <a:gd name="T12" fmla="*/ 1454 h 14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43" h="1454">
                <a:moveTo>
                  <a:pt x="838" y="1454"/>
                </a:moveTo>
                <a:cubicBezTo>
                  <a:pt x="813" y="1232"/>
                  <a:pt x="843" y="246"/>
                  <a:pt x="703" y="123"/>
                </a:cubicBezTo>
                <a:cubicBezTo>
                  <a:pt x="563" y="0"/>
                  <a:pt x="147" y="594"/>
                  <a:pt x="0" y="718"/>
                </a:cubicBezTo>
              </a:path>
            </a:pathLst>
          </a:custGeom>
          <a:noFill/>
          <a:ln w="57150">
            <a:solidFill>
              <a:srgbClr val="008000"/>
            </a:solidFill>
            <a:round/>
            <a:headEnd type="stealth" w="lg" len="lg"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9271" name="AutoShape 55"/>
          <p:cNvCxnSpPr>
            <a:cxnSpLocks noChangeShapeType="1"/>
            <a:stCxn id="22536" idx="4"/>
            <a:endCxn id="22535" idx="0"/>
          </p:cNvCxnSpPr>
          <p:nvPr/>
        </p:nvCxnSpPr>
        <p:spPr bwMode="auto">
          <a:xfrm>
            <a:off x="5791200" y="4410075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9272" name="AutoShape 56"/>
          <p:cNvCxnSpPr>
            <a:cxnSpLocks noChangeShapeType="1"/>
            <a:stCxn id="22535" idx="2"/>
            <a:endCxn id="22534" idx="6"/>
          </p:cNvCxnSpPr>
          <p:nvPr/>
        </p:nvCxnSpPr>
        <p:spPr bwMode="auto">
          <a:xfrm flipH="1">
            <a:off x="3962400" y="5705475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8" grpId="0" animBg="1"/>
      <p:bldP spid="9268" grpId="1" animBg="1"/>
      <p:bldP spid="92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553" name="AutoShape 44"/>
          <p:cNvCxnSpPr>
            <a:cxnSpLocks noChangeShapeType="1"/>
            <a:stCxn id="23569" idx="7"/>
            <a:endCxn id="23567" idx="3"/>
          </p:cNvCxnSpPr>
          <p:nvPr/>
        </p:nvCxnSpPr>
        <p:spPr bwMode="auto">
          <a:xfrm flipV="1">
            <a:off x="4962525" y="3286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3554" name="AutoShape 50"/>
          <p:cNvCxnSpPr>
            <a:cxnSpLocks noChangeShapeType="1"/>
            <a:stCxn id="23574" idx="6"/>
            <a:endCxn id="23567" idx="2"/>
          </p:cNvCxnSpPr>
          <p:nvPr/>
        </p:nvCxnSpPr>
        <p:spPr bwMode="auto">
          <a:xfrm>
            <a:off x="3962400" y="3124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3555" name="AutoShape 47"/>
          <p:cNvCxnSpPr>
            <a:cxnSpLocks noChangeShapeType="1"/>
            <a:stCxn id="23568" idx="4"/>
            <a:endCxn id="23565" idx="0"/>
          </p:cNvCxnSpPr>
          <p:nvPr/>
        </p:nvCxnSpPr>
        <p:spPr bwMode="auto">
          <a:xfrm>
            <a:off x="3733800" y="4114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Adding not used links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990600"/>
          </a:xfrm>
        </p:spPr>
        <p:txBody>
          <a:bodyPr/>
          <a:lstStyle/>
          <a:p>
            <a:pPr eaLnBrk="1" hangingPunct="1"/>
            <a:r>
              <a:rPr lang="en-US" smtClean="0"/>
              <a:t>Some links may be out of the ADAG</a:t>
            </a:r>
          </a:p>
        </p:txBody>
      </p:sp>
      <p:cxnSp>
        <p:nvCxnSpPr>
          <p:cNvPr id="21531" name="AutoShape 27"/>
          <p:cNvCxnSpPr>
            <a:cxnSpLocks noChangeShapeType="1"/>
            <a:stCxn id="23567" idx="2"/>
            <a:endCxn id="23574" idx="6"/>
          </p:cNvCxnSpPr>
          <p:nvPr/>
        </p:nvCxnSpPr>
        <p:spPr bwMode="auto">
          <a:xfrm flipH="1">
            <a:off x="3962400" y="3124200"/>
            <a:ext cx="1600200" cy="0"/>
          </a:xfrm>
          <a:prstGeom prst="straightConnector1">
            <a:avLst/>
          </a:prstGeom>
          <a:noFill/>
          <a:ln w="38100">
            <a:solidFill>
              <a:srgbClr val="008000"/>
            </a:solidFill>
            <a:round/>
            <a:headEnd/>
            <a:tailEnd type="stealth" w="lg" len="lg"/>
          </a:ln>
        </p:spPr>
      </p:cxnSp>
      <p:cxnSp>
        <p:nvCxnSpPr>
          <p:cNvPr id="21534" name="AutoShape 30"/>
          <p:cNvCxnSpPr>
            <a:cxnSpLocks noChangeShapeType="1"/>
            <a:stCxn id="23574" idx="6"/>
            <a:endCxn id="23567" idx="2"/>
          </p:cNvCxnSpPr>
          <p:nvPr/>
        </p:nvCxnSpPr>
        <p:spPr bwMode="auto">
          <a:xfrm>
            <a:off x="3962400" y="3124200"/>
            <a:ext cx="1600200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</p:spPr>
      </p:cxn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3352800" y="5562600"/>
            <a:ext cx="2209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00"/>
                </a:solidFill>
              </a:rPr>
              <a:t>BAD! e&lt;f</a:t>
            </a:r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3886200" y="5562600"/>
            <a:ext cx="91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008000"/>
                </a:solidFill>
              </a:rPr>
              <a:t>OK</a:t>
            </a:r>
          </a:p>
        </p:txBody>
      </p:sp>
      <p:sp>
        <p:nvSpPr>
          <p:cNvPr id="23562" name="Oval 34"/>
          <p:cNvSpPr>
            <a:spLocks noChangeArrowheads="1"/>
          </p:cNvSpPr>
          <p:nvPr/>
        </p:nvSpPr>
        <p:spPr bwMode="auto">
          <a:xfrm>
            <a:off x="2209800" y="35814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cxnSp>
        <p:nvCxnSpPr>
          <p:cNvPr id="23563" name="AutoShape 35"/>
          <p:cNvCxnSpPr>
            <a:cxnSpLocks noChangeShapeType="1"/>
            <a:stCxn id="23562" idx="7"/>
            <a:endCxn id="23574" idx="2"/>
          </p:cNvCxnSpPr>
          <p:nvPr/>
        </p:nvCxnSpPr>
        <p:spPr bwMode="auto">
          <a:xfrm flipV="1">
            <a:off x="2730500" y="3124200"/>
            <a:ext cx="7747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3564" name="AutoShape 36"/>
          <p:cNvCxnSpPr>
            <a:cxnSpLocks noChangeShapeType="1"/>
            <a:stCxn id="23565" idx="2"/>
            <a:endCxn id="23562" idx="5"/>
          </p:cNvCxnSpPr>
          <p:nvPr/>
        </p:nvCxnSpPr>
        <p:spPr bwMode="auto">
          <a:xfrm flipH="1" flipV="1">
            <a:off x="2730500" y="3971925"/>
            <a:ext cx="7747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23565" name="Oval 37"/>
          <p:cNvSpPr>
            <a:spLocks noChangeArrowheads="1"/>
          </p:cNvSpPr>
          <p:nvPr/>
        </p:nvSpPr>
        <p:spPr bwMode="auto">
          <a:xfrm>
            <a:off x="35052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3566" name="Oval 38"/>
          <p:cNvSpPr>
            <a:spLocks noChangeArrowheads="1"/>
          </p:cNvSpPr>
          <p:nvPr/>
        </p:nvSpPr>
        <p:spPr bwMode="auto">
          <a:xfrm>
            <a:off x="55626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3567" name="Oval 39"/>
          <p:cNvSpPr>
            <a:spLocks noChangeArrowheads="1"/>
          </p:cNvSpPr>
          <p:nvPr/>
        </p:nvSpPr>
        <p:spPr bwMode="auto">
          <a:xfrm>
            <a:off x="5562600" y="2895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3568" name="Oval 40"/>
          <p:cNvSpPr>
            <a:spLocks noChangeArrowheads="1"/>
          </p:cNvSpPr>
          <p:nvPr/>
        </p:nvSpPr>
        <p:spPr bwMode="auto">
          <a:xfrm>
            <a:off x="3505200" y="3657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3569" name="Oval 41"/>
          <p:cNvSpPr>
            <a:spLocks noChangeArrowheads="1"/>
          </p:cNvSpPr>
          <p:nvPr/>
        </p:nvSpPr>
        <p:spPr bwMode="auto">
          <a:xfrm>
            <a:off x="4572000" y="3657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23570" name="AutoShape 42"/>
          <p:cNvCxnSpPr>
            <a:cxnSpLocks noChangeShapeType="1"/>
            <a:stCxn id="23566" idx="2"/>
            <a:endCxn id="23565" idx="6"/>
          </p:cNvCxnSpPr>
          <p:nvPr/>
        </p:nvCxnSpPr>
        <p:spPr bwMode="auto">
          <a:xfrm flipH="1">
            <a:off x="3962400" y="4648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3571" name="AutoShape 43"/>
          <p:cNvCxnSpPr>
            <a:cxnSpLocks noChangeShapeType="1"/>
            <a:stCxn id="23567" idx="4"/>
            <a:endCxn id="23566" idx="0"/>
          </p:cNvCxnSpPr>
          <p:nvPr/>
        </p:nvCxnSpPr>
        <p:spPr bwMode="auto">
          <a:xfrm>
            <a:off x="5791200" y="33528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3572" name="AutoShape 45"/>
          <p:cNvCxnSpPr>
            <a:cxnSpLocks noChangeShapeType="1"/>
            <a:stCxn id="23574" idx="5"/>
            <a:endCxn id="23569" idx="1"/>
          </p:cNvCxnSpPr>
          <p:nvPr/>
        </p:nvCxnSpPr>
        <p:spPr bwMode="auto">
          <a:xfrm>
            <a:off x="3895725" y="32861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3573" name="AutoShape 46"/>
          <p:cNvCxnSpPr>
            <a:cxnSpLocks noChangeShapeType="1"/>
            <a:stCxn id="23569" idx="5"/>
            <a:endCxn id="23566" idx="1"/>
          </p:cNvCxnSpPr>
          <p:nvPr/>
        </p:nvCxnSpPr>
        <p:spPr bwMode="auto">
          <a:xfrm>
            <a:off x="4962525" y="4048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23574" name="Oval 48"/>
          <p:cNvSpPr>
            <a:spLocks noChangeArrowheads="1"/>
          </p:cNvSpPr>
          <p:nvPr/>
        </p:nvSpPr>
        <p:spPr bwMode="auto">
          <a:xfrm>
            <a:off x="3505200" y="2895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23575" name="AutoShape 49"/>
          <p:cNvCxnSpPr>
            <a:cxnSpLocks noChangeShapeType="1"/>
            <a:stCxn id="23574" idx="4"/>
            <a:endCxn id="23568" idx="0"/>
          </p:cNvCxnSpPr>
          <p:nvPr/>
        </p:nvCxnSpPr>
        <p:spPr bwMode="auto">
          <a:xfrm>
            <a:off x="3733800" y="3352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can ordering be kept up?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ADAG is almost a DAG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Let </a:t>
            </a:r>
            <a:r>
              <a:rPr lang="en-US" b="1" i="1" smtClean="0"/>
              <a:t>root</a:t>
            </a:r>
            <a:r>
              <a:rPr lang="en-US" smtClean="0"/>
              <a:t> be now only the smallest one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Now, it’s a DAG, create a topological sort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This is a total order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Add extra links with respect to this</a:t>
            </a:r>
          </a:p>
        </p:txBody>
      </p:sp>
      <p:sp>
        <p:nvSpPr>
          <p:cNvPr id="24579" name="Text Box 28"/>
          <p:cNvSpPr txBox="1">
            <a:spLocks noChangeArrowheads="1"/>
          </p:cNvSpPr>
          <p:nvPr/>
        </p:nvSpPr>
        <p:spPr bwMode="auto">
          <a:xfrm>
            <a:off x="3505200" y="6477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2</a:t>
            </a:r>
          </a:p>
        </p:txBody>
      </p:sp>
      <p:sp>
        <p:nvSpPr>
          <p:cNvPr id="24580" name="Text Box 29"/>
          <p:cNvSpPr txBox="1">
            <a:spLocks noChangeArrowheads="1"/>
          </p:cNvSpPr>
          <p:nvPr/>
        </p:nvSpPr>
        <p:spPr bwMode="auto">
          <a:xfrm>
            <a:off x="5867400" y="6415088"/>
            <a:ext cx="38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3</a:t>
            </a:r>
          </a:p>
        </p:txBody>
      </p:sp>
      <p:sp>
        <p:nvSpPr>
          <p:cNvPr id="24581" name="Text Box 31"/>
          <p:cNvSpPr txBox="1">
            <a:spLocks noChangeArrowheads="1"/>
          </p:cNvSpPr>
          <p:nvPr/>
        </p:nvSpPr>
        <p:spPr bwMode="auto">
          <a:xfrm>
            <a:off x="5943600" y="4267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5</a:t>
            </a:r>
          </a:p>
        </p:txBody>
      </p:sp>
      <p:sp>
        <p:nvSpPr>
          <p:cNvPr id="24582" name="Text Box 32"/>
          <p:cNvSpPr txBox="1">
            <a:spLocks noChangeArrowheads="1"/>
          </p:cNvSpPr>
          <p:nvPr/>
        </p:nvSpPr>
        <p:spPr bwMode="auto">
          <a:xfrm>
            <a:off x="3276600" y="5105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4</a:t>
            </a:r>
          </a:p>
        </p:txBody>
      </p:sp>
      <p:cxnSp>
        <p:nvCxnSpPr>
          <p:cNvPr id="24583" name="AutoShape 36"/>
          <p:cNvCxnSpPr>
            <a:cxnSpLocks noChangeShapeType="1"/>
            <a:stCxn id="24589" idx="4"/>
            <a:endCxn id="24586" idx="0"/>
          </p:cNvCxnSpPr>
          <p:nvPr/>
        </p:nvCxnSpPr>
        <p:spPr bwMode="auto">
          <a:xfrm>
            <a:off x="3733800" y="57150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24584" name="Oval 39"/>
          <p:cNvSpPr>
            <a:spLocks noChangeArrowheads="1"/>
          </p:cNvSpPr>
          <p:nvPr/>
        </p:nvSpPr>
        <p:spPr bwMode="auto">
          <a:xfrm>
            <a:off x="2209800" y="51816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cxnSp>
        <p:nvCxnSpPr>
          <p:cNvPr id="24585" name="AutoShape 40"/>
          <p:cNvCxnSpPr>
            <a:cxnSpLocks noChangeShapeType="1"/>
            <a:stCxn id="24586" idx="2"/>
          </p:cNvCxnSpPr>
          <p:nvPr/>
        </p:nvCxnSpPr>
        <p:spPr bwMode="auto">
          <a:xfrm flipH="1" flipV="1">
            <a:off x="2603500" y="5638800"/>
            <a:ext cx="9017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24586" name="Oval 42"/>
          <p:cNvSpPr>
            <a:spLocks noChangeArrowheads="1"/>
          </p:cNvSpPr>
          <p:nvPr/>
        </p:nvSpPr>
        <p:spPr bwMode="auto">
          <a:xfrm>
            <a:off x="3505200" y="6019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4587" name="Oval 43"/>
          <p:cNvSpPr>
            <a:spLocks noChangeArrowheads="1"/>
          </p:cNvSpPr>
          <p:nvPr/>
        </p:nvSpPr>
        <p:spPr bwMode="auto">
          <a:xfrm>
            <a:off x="5562600" y="6019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4588" name="Oval 44"/>
          <p:cNvSpPr>
            <a:spLocks noChangeArrowheads="1"/>
          </p:cNvSpPr>
          <p:nvPr/>
        </p:nvSpPr>
        <p:spPr bwMode="auto">
          <a:xfrm>
            <a:off x="5562600" y="4495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4589" name="Oval 45"/>
          <p:cNvSpPr>
            <a:spLocks noChangeArrowheads="1"/>
          </p:cNvSpPr>
          <p:nvPr/>
        </p:nvSpPr>
        <p:spPr bwMode="auto">
          <a:xfrm>
            <a:off x="3505200" y="5257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4590" name="Oval 46"/>
          <p:cNvSpPr>
            <a:spLocks noChangeArrowheads="1"/>
          </p:cNvSpPr>
          <p:nvPr/>
        </p:nvSpPr>
        <p:spPr bwMode="auto">
          <a:xfrm>
            <a:off x="4572000" y="5257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24591" name="AutoShape 47"/>
          <p:cNvCxnSpPr>
            <a:cxnSpLocks noChangeShapeType="1"/>
            <a:stCxn id="24587" idx="2"/>
            <a:endCxn id="24586" idx="6"/>
          </p:cNvCxnSpPr>
          <p:nvPr/>
        </p:nvCxnSpPr>
        <p:spPr bwMode="auto">
          <a:xfrm flipH="1">
            <a:off x="3962400" y="62484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4592" name="AutoShape 48"/>
          <p:cNvCxnSpPr>
            <a:cxnSpLocks noChangeShapeType="1"/>
            <a:stCxn id="24588" idx="4"/>
            <a:endCxn id="24587" idx="0"/>
          </p:cNvCxnSpPr>
          <p:nvPr/>
        </p:nvCxnSpPr>
        <p:spPr bwMode="auto">
          <a:xfrm>
            <a:off x="5791200" y="49530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4593" name="AutoShape 49"/>
          <p:cNvCxnSpPr>
            <a:cxnSpLocks noChangeShapeType="1"/>
            <a:stCxn id="24595" idx="5"/>
            <a:endCxn id="24590" idx="1"/>
          </p:cNvCxnSpPr>
          <p:nvPr/>
        </p:nvCxnSpPr>
        <p:spPr bwMode="auto">
          <a:xfrm>
            <a:off x="3895725" y="48863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4594" name="AutoShape 50"/>
          <p:cNvCxnSpPr>
            <a:cxnSpLocks noChangeShapeType="1"/>
            <a:stCxn id="24590" idx="5"/>
            <a:endCxn id="24587" idx="1"/>
          </p:cNvCxnSpPr>
          <p:nvPr/>
        </p:nvCxnSpPr>
        <p:spPr bwMode="auto">
          <a:xfrm>
            <a:off x="4962525" y="56483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24595" name="Oval 51"/>
          <p:cNvSpPr>
            <a:spLocks noChangeArrowheads="1"/>
          </p:cNvSpPr>
          <p:nvPr/>
        </p:nvSpPr>
        <p:spPr bwMode="auto">
          <a:xfrm>
            <a:off x="3505200" y="4495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24596" name="AutoShape 52"/>
          <p:cNvCxnSpPr>
            <a:cxnSpLocks noChangeShapeType="1"/>
            <a:stCxn id="24595" idx="4"/>
            <a:endCxn id="24589" idx="0"/>
          </p:cNvCxnSpPr>
          <p:nvPr/>
        </p:nvCxnSpPr>
        <p:spPr bwMode="auto">
          <a:xfrm>
            <a:off x="3733800" y="49530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4597" name="AutoShape 53"/>
          <p:cNvCxnSpPr>
            <a:cxnSpLocks noChangeShapeType="1"/>
            <a:stCxn id="24595" idx="6"/>
            <a:endCxn id="24588" idx="2"/>
          </p:cNvCxnSpPr>
          <p:nvPr/>
        </p:nvCxnSpPr>
        <p:spPr bwMode="auto">
          <a:xfrm>
            <a:off x="3962400" y="47244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24598" name="Text Box 55"/>
          <p:cNvSpPr txBox="1">
            <a:spLocks noChangeArrowheads="1"/>
          </p:cNvSpPr>
          <p:nvPr/>
        </p:nvSpPr>
        <p:spPr bwMode="auto">
          <a:xfrm>
            <a:off x="5029200" y="5181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6</a:t>
            </a:r>
          </a:p>
        </p:txBody>
      </p:sp>
      <p:sp>
        <p:nvSpPr>
          <p:cNvPr id="24599" name="Text Box 56"/>
          <p:cNvSpPr txBox="1">
            <a:spLocks noChangeArrowheads="1"/>
          </p:cNvSpPr>
          <p:nvPr/>
        </p:nvSpPr>
        <p:spPr bwMode="auto">
          <a:xfrm>
            <a:off x="3810000" y="4191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7</a:t>
            </a:r>
          </a:p>
        </p:txBody>
      </p:sp>
      <p:sp>
        <p:nvSpPr>
          <p:cNvPr id="24600" name="Text Box 57"/>
          <p:cNvSpPr txBox="1">
            <a:spLocks noChangeArrowheads="1"/>
          </p:cNvSpPr>
          <p:nvPr/>
        </p:nvSpPr>
        <p:spPr bwMode="auto">
          <a:xfrm>
            <a:off x="2057400" y="4876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1</a:t>
            </a:r>
          </a:p>
        </p:txBody>
      </p:sp>
      <p:cxnSp>
        <p:nvCxnSpPr>
          <p:cNvPr id="24601" name="AutoShape 58"/>
          <p:cNvCxnSpPr>
            <a:cxnSpLocks noChangeShapeType="1"/>
            <a:stCxn id="24590" idx="7"/>
            <a:endCxn id="24588" idx="3"/>
          </p:cNvCxnSpPr>
          <p:nvPr/>
        </p:nvCxnSpPr>
        <p:spPr bwMode="auto">
          <a:xfrm flipV="1">
            <a:off x="4962525" y="48863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8972" name="AutoShape 60"/>
          <p:cNvCxnSpPr>
            <a:cxnSpLocks noChangeShapeType="1"/>
            <a:stCxn id="24595" idx="6"/>
            <a:endCxn id="24588" idx="2"/>
          </p:cNvCxnSpPr>
          <p:nvPr/>
        </p:nvCxnSpPr>
        <p:spPr bwMode="auto">
          <a:xfrm>
            <a:off x="3962400" y="4724400"/>
            <a:ext cx="16002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stealth" w="lg" len="lg"/>
            <a:tailEnd/>
          </a:ln>
        </p:spPr>
      </p:cxn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381000" y="4191000"/>
            <a:ext cx="3124200" cy="1057275"/>
            <a:chOff x="381000" y="4191000"/>
            <a:chExt cx="3124200" cy="1057555"/>
          </a:xfrm>
        </p:grpSpPr>
        <p:cxnSp>
          <p:nvCxnSpPr>
            <p:cNvPr id="31" name="AutoShape 60"/>
            <p:cNvCxnSpPr>
              <a:cxnSpLocks noChangeShapeType="1"/>
              <a:stCxn id="24584" idx="7"/>
            </p:cNvCxnSpPr>
            <p:nvPr/>
          </p:nvCxnSpPr>
          <p:spPr bwMode="auto">
            <a:xfrm flipV="1">
              <a:off x="2730500" y="4724541"/>
              <a:ext cx="774700" cy="524014"/>
            </a:xfrm>
            <a:prstGeom prst="straightConnector1">
              <a:avLst/>
            </a:prstGeom>
            <a:ln>
              <a:solidFill>
                <a:srgbClr val="008000"/>
              </a:solidFill>
              <a:headEnd type="stealth" w="lg" len="lg"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605" name="TextBox 32"/>
            <p:cNvSpPr txBox="1">
              <a:spLocks noChangeArrowheads="1"/>
            </p:cNvSpPr>
            <p:nvPr/>
          </p:nvSpPr>
          <p:spPr bwMode="auto">
            <a:xfrm>
              <a:off x="381000" y="4191000"/>
              <a:ext cx="3124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rgbClr val="00B050"/>
                  </a:solidFill>
                </a:rPr>
                <a:t>Add back links to root and we have an ADAG using all links.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What if the network is not </a:t>
            </a:r>
            <a:br>
              <a:rPr lang="en-US" sz="4000" smtClean="0"/>
            </a:br>
            <a:r>
              <a:rPr lang="en-US" sz="4000" smtClean="0"/>
              <a:t>2-connected?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We need to split the graph into blocks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Block: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Maximally 2-connected subgraph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Two connected nodes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(Isolated node)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Each block has its </a:t>
            </a:r>
            <a:r>
              <a:rPr lang="hu-HU" smtClean="0"/>
              <a:t>local-root</a:t>
            </a:r>
            <a:endParaRPr lang="en-US" smtClean="0"/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That is the cut-vertex towards the root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Compute an ADAG in all the blocks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This is a Generalized ADAG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Oval 59"/>
          <p:cNvSpPr>
            <a:spLocks noChangeArrowheads="1"/>
          </p:cNvSpPr>
          <p:nvPr/>
        </p:nvSpPr>
        <p:spPr bwMode="auto">
          <a:xfrm>
            <a:off x="685800" y="25146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26626" name="Oval 64"/>
          <p:cNvSpPr>
            <a:spLocks noChangeArrowheads="1"/>
          </p:cNvSpPr>
          <p:nvPr/>
        </p:nvSpPr>
        <p:spPr bwMode="auto">
          <a:xfrm>
            <a:off x="4038600" y="1828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Generalized ADAG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800600"/>
            <a:ext cx="5105400" cy="1325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Block1: </a:t>
            </a:r>
            <a:r>
              <a:rPr lang="en-US" sz="2800" smtClean="0">
                <a:solidFill>
                  <a:srgbClr val="FF9900"/>
                </a:solidFill>
              </a:rPr>
              <a:t>root</a:t>
            </a:r>
            <a:r>
              <a:rPr lang="en-US" sz="2800" smtClean="0"/>
              <a:t>, a, b, c, d, e, f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Block2: </a:t>
            </a:r>
            <a:r>
              <a:rPr lang="en-US" sz="2800" smtClean="0">
                <a:solidFill>
                  <a:srgbClr val="FF9900"/>
                </a:solidFill>
              </a:rPr>
              <a:t>f</a:t>
            </a:r>
            <a:r>
              <a:rPr lang="en-US" sz="2800" smtClean="0"/>
              <a:t>, g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Block3: </a:t>
            </a:r>
            <a:r>
              <a:rPr lang="en-US" sz="2800" smtClean="0">
                <a:solidFill>
                  <a:srgbClr val="FF9900"/>
                </a:solidFill>
              </a:rPr>
              <a:t>g</a:t>
            </a:r>
            <a:r>
              <a:rPr lang="en-US" sz="2800" smtClean="0"/>
              <a:t>, h, i, j, k</a:t>
            </a:r>
          </a:p>
        </p:txBody>
      </p:sp>
      <p:sp>
        <p:nvSpPr>
          <p:cNvPr id="26629" name="Oval 18"/>
          <p:cNvSpPr>
            <a:spLocks noChangeArrowheads="1"/>
          </p:cNvSpPr>
          <p:nvPr/>
        </p:nvSpPr>
        <p:spPr bwMode="auto">
          <a:xfrm>
            <a:off x="5486400" y="3352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26630" name="Oval 19"/>
          <p:cNvSpPr>
            <a:spLocks noChangeArrowheads="1"/>
          </p:cNvSpPr>
          <p:nvPr/>
        </p:nvSpPr>
        <p:spPr bwMode="auto">
          <a:xfrm>
            <a:off x="7543800" y="3352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26631" name="Oval 20"/>
          <p:cNvSpPr>
            <a:spLocks noChangeArrowheads="1"/>
          </p:cNvSpPr>
          <p:nvPr/>
        </p:nvSpPr>
        <p:spPr bwMode="auto">
          <a:xfrm>
            <a:off x="7543800" y="1828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26632" name="Oval 21"/>
          <p:cNvSpPr>
            <a:spLocks noChangeArrowheads="1"/>
          </p:cNvSpPr>
          <p:nvPr/>
        </p:nvSpPr>
        <p:spPr bwMode="auto">
          <a:xfrm>
            <a:off x="5486400" y="1828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26633" name="Oval 22"/>
          <p:cNvSpPr>
            <a:spLocks noChangeArrowheads="1"/>
          </p:cNvSpPr>
          <p:nvPr/>
        </p:nvSpPr>
        <p:spPr bwMode="auto">
          <a:xfrm>
            <a:off x="6477000" y="2590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j</a:t>
            </a:r>
          </a:p>
        </p:txBody>
      </p:sp>
      <p:cxnSp>
        <p:nvCxnSpPr>
          <p:cNvPr id="26634" name="AutoShape 23"/>
          <p:cNvCxnSpPr>
            <a:cxnSpLocks noChangeShapeType="1"/>
            <a:stCxn id="26630" idx="2"/>
            <a:endCxn id="26629" idx="6"/>
          </p:cNvCxnSpPr>
          <p:nvPr/>
        </p:nvCxnSpPr>
        <p:spPr bwMode="auto">
          <a:xfrm flipH="1">
            <a:off x="5943600" y="35814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35" name="AutoShape 24"/>
          <p:cNvCxnSpPr>
            <a:cxnSpLocks noChangeShapeType="1"/>
            <a:stCxn id="26631" idx="4"/>
            <a:endCxn id="26630" idx="0"/>
          </p:cNvCxnSpPr>
          <p:nvPr/>
        </p:nvCxnSpPr>
        <p:spPr bwMode="auto">
          <a:xfrm>
            <a:off x="7772400" y="22860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36" name="AutoShape 25"/>
          <p:cNvCxnSpPr>
            <a:cxnSpLocks noChangeShapeType="1"/>
            <a:stCxn id="26632" idx="6"/>
            <a:endCxn id="26631" idx="2"/>
          </p:cNvCxnSpPr>
          <p:nvPr/>
        </p:nvCxnSpPr>
        <p:spPr bwMode="auto">
          <a:xfrm>
            <a:off x="5943600" y="20574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37" name="AutoShape 26"/>
          <p:cNvCxnSpPr>
            <a:cxnSpLocks noChangeShapeType="1"/>
            <a:stCxn id="26632" idx="5"/>
            <a:endCxn id="26633" idx="1"/>
          </p:cNvCxnSpPr>
          <p:nvPr/>
        </p:nvCxnSpPr>
        <p:spPr bwMode="auto">
          <a:xfrm>
            <a:off x="5876925" y="22193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38" name="AutoShape 27"/>
          <p:cNvCxnSpPr>
            <a:cxnSpLocks noChangeShapeType="1"/>
            <a:stCxn id="26633" idx="5"/>
            <a:endCxn id="26630" idx="1"/>
          </p:cNvCxnSpPr>
          <p:nvPr/>
        </p:nvCxnSpPr>
        <p:spPr bwMode="auto">
          <a:xfrm>
            <a:off x="6867525" y="29813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39" name="AutoShape 28"/>
          <p:cNvCxnSpPr>
            <a:cxnSpLocks noChangeShapeType="1"/>
            <a:stCxn id="26632" idx="4"/>
            <a:endCxn id="26629" idx="0"/>
          </p:cNvCxnSpPr>
          <p:nvPr/>
        </p:nvCxnSpPr>
        <p:spPr bwMode="auto">
          <a:xfrm>
            <a:off x="5715000" y="22860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12317" name="Line 29"/>
          <p:cNvSpPr>
            <a:spLocks noChangeShapeType="1"/>
          </p:cNvSpPr>
          <p:nvPr/>
        </p:nvSpPr>
        <p:spPr bwMode="auto">
          <a:xfrm flipH="1">
            <a:off x="4495800" y="19812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4495800" y="2133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cxnSp>
        <p:nvCxnSpPr>
          <p:cNvPr id="12327" name="AutoShape 39"/>
          <p:cNvCxnSpPr>
            <a:cxnSpLocks noChangeShapeType="1"/>
            <a:stCxn id="26630" idx="2"/>
            <a:endCxn id="26629" idx="6"/>
          </p:cNvCxnSpPr>
          <p:nvPr/>
        </p:nvCxnSpPr>
        <p:spPr bwMode="auto">
          <a:xfrm flipH="1">
            <a:off x="5943600" y="35814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28" name="AutoShape 40"/>
          <p:cNvCxnSpPr>
            <a:cxnSpLocks noChangeShapeType="1"/>
            <a:stCxn id="26631" idx="4"/>
            <a:endCxn id="26630" idx="0"/>
          </p:cNvCxnSpPr>
          <p:nvPr/>
        </p:nvCxnSpPr>
        <p:spPr bwMode="auto">
          <a:xfrm>
            <a:off x="7772400" y="22860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29" name="AutoShape 41"/>
          <p:cNvCxnSpPr>
            <a:cxnSpLocks noChangeShapeType="1"/>
            <a:stCxn id="26632" idx="6"/>
            <a:endCxn id="26631" idx="2"/>
          </p:cNvCxnSpPr>
          <p:nvPr/>
        </p:nvCxnSpPr>
        <p:spPr bwMode="auto">
          <a:xfrm>
            <a:off x="5943600" y="20574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30" name="AutoShape 42"/>
          <p:cNvCxnSpPr>
            <a:cxnSpLocks noChangeShapeType="1"/>
            <a:stCxn id="26632" idx="5"/>
            <a:endCxn id="26633" idx="1"/>
          </p:cNvCxnSpPr>
          <p:nvPr/>
        </p:nvCxnSpPr>
        <p:spPr bwMode="auto">
          <a:xfrm>
            <a:off x="5876925" y="22193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31" name="AutoShape 43"/>
          <p:cNvCxnSpPr>
            <a:cxnSpLocks noChangeShapeType="1"/>
            <a:stCxn id="26633" idx="5"/>
            <a:endCxn id="26630" idx="1"/>
          </p:cNvCxnSpPr>
          <p:nvPr/>
        </p:nvCxnSpPr>
        <p:spPr bwMode="auto">
          <a:xfrm>
            <a:off x="6867525" y="29813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32" name="AutoShape 44"/>
          <p:cNvCxnSpPr>
            <a:cxnSpLocks noChangeShapeType="1"/>
            <a:stCxn id="26629" idx="0"/>
            <a:endCxn id="12336" idx="4"/>
          </p:cNvCxnSpPr>
          <p:nvPr/>
        </p:nvCxnSpPr>
        <p:spPr bwMode="auto">
          <a:xfrm flipV="1">
            <a:off x="5715000" y="2311400"/>
            <a:ext cx="0" cy="1041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33" name="AutoShape 45"/>
          <p:cNvCxnSpPr>
            <a:cxnSpLocks noChangeShapeType="1"/>
            <a:endCxn id="26632" idx="2"/>
          </p:cNvCxnSpPr>
          <p:nvPr/>
        </p:nvCxnSpPr>
        <p:spPr bwMode="auto">
          <a:xfrm>
            <a:off x="4495800" y="2057400"/>
            <a:ext cx="990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2334" name="Oval 46"/>
          <p:cNvSpPr>
            <a:spLocks noChangeArrowheads="1"/>
          </p:cNvSpPr>
          <p:nvPr/>
        </p:nvSpPr>
        <p:spPr bwMode="auto">
          <a:xfrm>
            <a:off x="685800" y="2514600"/>
            <a:ext cx="609600" cy="457200"/>
          </a:xfrm>
          <a:prstGeom prst="ellipse">
            <a:avLst/>
          </a:prstGeom>
          <a:noFill/>
          <a:ln w="5080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en-US" sz="2000" b="0">
              <a:solidFill>
                <a:schemeClr val="bg1"/>
              </a:solidFill>
            </a:endParaRPr>
          </a:p>
        </p:txBody>
      </p:sp>
      <p:sp>
        <p:nvSpPr>
          <p:cNvPr id="12335" name="Oval 47"/>
          <p:cNvSpPr>
            <a:spLocks noChangeArrowheads="1"/>
          </p:cNvSpPr>
          <p:nvPr/>
        </p:nvSpPr>
        <p:spPr bwMode="auto">
          <a:xfrm>
            <a:off x="4038600" y="1828800"/>
            <a:ext cx="457200" cy="457200"/>
          </a:xfrm>
          <a:prstGeom prst="ellipse">
            <a:avLst/>
          </a:prstGeom>
          <a:noFill/>
          <a:ln w="5080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en-US" sz="2000" b="0">
              <a:solidFill>
                <a:schemeClr val="bg1"/>
              </a:solidFill>
            </a:endParaRPr>
          </a:p>
        </p:txBody>
      </p:sp>
      <p:sp>
        <p:nvSpPr>
          <p:cNvPr id="12336" name="Oval 48"/>
          <p:cNvSpPr>
            <a:spLocks noChangeArrowheads="1"/>
          </p:cNvSpPr>
          <p:nvPr/>
        </p:nvSpPr>
        <p:spPr bwMode="auto">
          <a:xfrm>
            <a:off x="5486400" y="1828800"/>
            <a:ext cx="457200" cy="457200"/>
          </a:xfrm>
          <a:prstGeom prst="ellipse">
            <a:avLst/>
          </a:prstGeom>
          <a:noFill/>
          <a:ln w="5080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en-US" sz="2000" b="0">
              <a:solidFill>
                <a:schemeClr val="bg1"/>
              </a:solidFill>
            </a:endParaRPr>
          </a:p>
        </p:txBody>
      </p:sp>
      <p:sp>
        <p:nvSpPr>
          <p:cNvPr id="26652" name="Rectangle 50"/>
          <p:cNvSpPr>
            <a:spLocks noChangeArrowheads="1"/>
          </p:cNvSpPr>
          <p:nvPr/>
        </p:nvSpPr>
        <p:spPr bwMode="auto">
          <a:xfrm>
            <a:off x="762000" y="2209800"/>
            <a:ext cx="3810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800" b="0"/>
          </a:p>
        </p:txBody>
      </p:sp>
      <p:sp>
        <p:nvSpPr>
          <p:cNvPr id="12341" name="Oval 53"/>
          <p:cNvSpPr>
            <a:spLocks noChangeArrowheads="1"/>
          </p:cNvSpPr>
          <p:nvPr/>
        </p:nvSpPr>
        <p:spPr bwMode="auto">
          <a:xfrm>
            <a:off x="228600" y="1143000"/>
            <a:ext cx="4724400" cy="3352800"/>
          </a:xfrm>
          <a:prstGeom prst="ellips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42" name="Oval 54"/>
          <p:cNvSpPr>
            <a:spLocks noChangeArrowheads="1"/>
          </p:cNvSpPr>
          <p:nvPr/>
        </p:nvSpPr>
        <p:spPr bwMode="auto">
          <a:xfrm>
            <a:off x="152400" y="4648200"/>
            <a:ext cx="5334000" cy="685800"/>
          </a:xfrm>
          <a:prstGeom prst="ellips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43" name="Oval 55"/>
          <p:cNvSpPr>
            <a:spLocks noChangeArrowheads="1"/>
          </p:cNvSpPr>
          <p:nvPr/>
        </p:nvSpPr>
        <p:spPr bwMode="auto">
          <a:xfrm>
            <a:off x="152400" y="5105400"/>
            <a:ext cx="5334000" cy="685800"/>
          </a:xfrm>
          <a:prstGeom prst="ellips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44" name="Oval 56"/>
          <p:cNvSpPr>
            <a:spLocks noChangeArrowheads="1"/>
          </p:cNvSpPr>
          <p:nvPr/>
        </p:nvSpPr>
        <p:spPr bwMode="auto">
          <a:xfrm>
            <a:off x="152400" y="5562600"/>
            <a:ext cx="5334000" cy="685800"/>
          </a:xfrm>
          <a:prstGeom prst="ellips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45" name="Oval 57"/>
          <p:cNvSpPr>
            <a:spLocks noChangeArrowheads="1"/>
          </p:cNvSpPr>
          <p:nvPr/>
        </p:nvSpPr>
        <p:spPr bwMode="auto">
          <a:xfrm>
            <a:off x="4800600" y="1066800"/>
            <a:ext cx="3733800" cy="3352800"/>
          </a:xfrm>
          <a:prstGeom prst="ellips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46" name="Oval 58"/>
          <p:cNvSpPr>
            <a:spLocks noChangeArrowheads="1"/>
          </p:cNvSpPr>
          <p:nvPr/>
        </p:nvSpPr>
        <p:spPr bwMode="auto">
          <a:xfrm>
            <a:off x="3581400" y="1676400"/>
            <a:ext cx="2743200" cy="762000"/>
          </a:xfrm>
          <a:prstGeom prst="ellips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6659" name="AutoShape 60"/>
          <p:cNvCxnSpPr>
            <a:cxnSpLocks noChangeShapeType="1"/>
            <a:stCxn id="26625" idx="7"/>
            <a:endCxn id="26671" idx="2"/>
          </p:cNvCxnSpPr>
          <p:nvPr/>
        </p:nvCxnSpPr>
        <p:spPr bwMode="auto">
          <a:xfrm flipV="1">
            <a:off x="1206500" y="2057400"/>
            <a:ext cx="7747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60" name="AutoShape 61"/>
          <p:cNvCxnSpPr>
            <a:cxnSpLocks noChangeShapeType="1"/>
            <a:stCxn id="26661" idx="2"/>
            <a:endCxn id="26625" idx="5"/>
          </p:cNvCxnSpPr>
          <p:nvPr/>
        </p:nvCxnSpPr>
        <p:spPr bwMode="auto">
          <a:xfrm flipH="1" flipV="1">
            <a:off x="1206500" y="2905125"/>
            <a:ext cx="7747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26661" name="Oval 62"/>
          <p:cNvSpPr>
            <a:spLocks noChangeArrowheads="1"/>
          </p:cNvSpPr>
          <p:nvPr/>
        </p:nvSpPr>
        <p:spPr bwMode="auto">
          <a:xfrm>
            <a:off x="1981200" y="3352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6662" name="Oval 63"/>
          <p:cNvSpPr>
            <a:spLocks noChangeArrowheads="1"/>
          </p:cNvSpPr>
          <p:nvPr/>
        </p:nvSpPr>
        <p:spPr bwMode="auto">
          <a:xfrm>
            <a:off x="4038600" y="3352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6663" name="Oval 65"/>
          <p:cNvSpPr>
            <a:spLocks noChangeArrowheads="1"/>
          </p:cNvSpPr>
          <p:nvPr/>
        </p:nvSpPr>
        <p:spPr bwMode="auto">
          <a:xfrm>
            <a:off x="1981200" y="2590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6664" name="Oval 66"/>
          <p:cNvSpPr>
            <a:spLocks noChangeArrowheads="1"/>
          </p:cNvSpPr>
          <p:nvPr/>
        </p:nvSpPr>
        <p:spPr bwMode="auto">
          <a:xfrm>
            <a:off x="3048000" y="2590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26665" name="AutoShape 67"/>
          <p:cNvCxnSpPr>
            <a:cxnSpLocks noChangeShapeType="1"/>
            <a:stCxn id="26662" idx="2"/>
            <a:endCxn id="26661" idx="6"/>
          </p:cNvCxnSpPr>
          <p:nvPr/>
        </p:nvCxnSpPr>
        <p:spPr bwMode="auto">
          <a:xfrm flipH="1">
            <a:off x="2438400" y="35814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66" name="AutoShape 68"/>
          <p:cNvCxnSpPr>
            <a:cxnSpLocks noChangeShapeType="1"/>
            <a:stCxn id="26626" idx="4"/>
            <a:endCxn id="26662" idx="0"/>
          </p:cNvCxnSpPr>
          <p:nvPr/>
        </p:nvCxnSpPr>
        <p:spPr bwMode="auto">
          <a:xfrm>
            <a:off x="4267200" y="22860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67" name="AutoShape 69"/>
          <p:cNvCxnSpPr>
            <a:cxnSpLocks noChangeShapeType="1"/>
            <a:stCxn id="26664" idx="7"/>
            <a:endCxn id="12335" idx="3"/>
          </p:cNvCxnSpPr>
          <p:nvPr/>
        </p:nvCxnSpPr>
        <p:spPr bwMode="auto">
          <a:xfrm flipV="1">
            <a:off x="3438525" y="2244725"/>
            <a:ext cx="666750" cy="412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68" name="AutoShape 70"/>
          <p:cNvCxnSpPr>
            <a:cxnSpLocks noChangeShapeType="1"/>
            <a:stCxn id="26671" idx="5"/>
            <a:endCxn id="26664" idx="1"/>
          </p:cNvCxnSpPr>
          <p:nvPr/>
        </p:nvCxnSpPr>
        <p:spPr bwMode="auto">
          <a:xfrm>
            <a:off x="2371725" y="22193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69" name="AutoShape 71"/>
          <p:cNvCxnSpPr>
            <a:cxnSpLocks noChangeShapeType="1"/>
            <a:stCxn id="26664" idx="5"/>
            <a:endCxn id="26662" idx="1"/>
          </p:cNvCxnSpPr>
          <p:nvPr/>
        </p:nvCxnSpPr>
        <p:spPr bwMode="auto">
          <a:xfrm>
            <a:off x="3438525" y="29813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70" name="AutoShape 72"/>
          <p:cNvCxnSpPr>
            <a:cxnSpLocks noChangeShapeType="1"/>
            <a:stCxn id="26663" idx="4"/>
            <a:endCxn id="26661" idx="0"/>
          </p:cNvCxnSpPr>
          <p:nvPr/>
        </p:nvCxnSpPr>
        <p:spPr bwMode="auto">
          <a:xfrm>
            <a:off x="2209800" y="30480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26671" name="Oval 73"/>
          <p:cNvSpPr>
            <a:spLocks noChangeArrowheads="1"/>
          </p:cNvSpPr>
          <p:nvPr/>
        </p:nvSpPr>
        <p:spPr bwMode="auto">
          <a:xfrm>
            <a:off x="1981200" y="18288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26672" name="AutoShape 74"/>
          <p:cNvCxnSpPr>
            <a:cxnSpLocks noChangeShapeType="1"/>
            <a:stCxn id="26671" idx="4"/>
            <a:endCxn id="26663" idx="0"/>
          </p:cNvCxnSpPr>
          <p:nvPr/>
        </p:nvCxnSpPr>
        <p:spPr bwMode="auto">
          <a:xfrm>
            <a:off x="2209800" y="22860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6673" name="AutoShape 75"/>
          <p:cNvCxnSpPr>
            <a:cxnSpLocks noChangeShapeType="1"/>
            <a:stCxn id="26671" idx="6"/>
            <a:endCxn id="26626" idx="2"/>
          </p:cNvCxnSpPr>
          <p:nvPr/>
        </p:nvCxnSpPr>
        <p:spPr bwMode="auto">
          <a:xfrm>
            <a:off x="2438400" y="20574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2367" name="AutoShape 79"/>
          <p:cNvCxnSpPr>
            <a:cxnSpLocks noChangeShapeType="1"/>
          </p:cNvCxnSpPr>
          <p:nvPr/>
        </p:nvCxnSpPr>
        <p:spPr bwMode="auto">
          <a:xfrm flipV="1">
            <a:off x="1206500" y="2057400"/>
            <a:ext cx="7747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68" name="AutoShape 80"/>
          <p:cNvCxnSpPr>
            <a:cxnSpLocks noChangeShapeType="1"/>
          </p:cNvCxnSpPr>
          <p:nvPr/>
        </p:nvCxnSpPr>
        <p:spPr bwMode="auto">
          <a:xfrm flipH="1" flipV="1">
            <a:off x="1206500" y="2905125"/>
            <a:ext cx="7747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69" name="AutoShape 81"/>
          <p:cNvCxnSpPr>
            <a:cxnSpLocks noChangeShapeType="1"/>
            <a:stCxn id="26662" idx="2"/>
            <a:endCxn id="26661" idx="6"/>
          </p:cNvCxnSpPr>
          <p:nvPr/>
        </p:nvCxnSpPr>
        <p:spPr bwMode="auto">
          <a:xfrm flipH="1">
            <a:off x="2438400" y="35814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70" name="AutoShape 82"/>
          <p:cNvCxnSpPr>
            <a:cxnSpLocks noChangeShapeType="1"/>
            <a:stCxn id="12335" idx="4"/>
            <a:endCxn id="26662" idx="0"/>
          </p:cNvCxnSpPr>
          <p:nvPr/>
        </p:nvCxnSpPr>
        <p:spPr bwMode="auto">
          <a:xfrm>
            <a:off x="4267200" y="2311400"/>
            <a:ext cx="0" cy="1041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71" name="AutoShape 83"/>
          <p:cNvCxnSpPr>
            <a:cxnSpLocks noChangeShapeType="1"/>
            <a:stCxn id="26664" idx="7"/>
            <a:endCxn id="12335" idx="3"/>
          </p:cNvCxnSpPr>
          <p:nvPr/>
        </p:nvCxnSpPr>
        <p:spPr bwMode="auto">
          <a:xfrm flipV="1">
            <a:off x="3438525" y="2244725"/>
            <a:ext cx="666750" cy="412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72" name="AutoShape 84"/>
          <p:cNvCxnSpPr>
            <a:cxnSpLocks noChangeShapeType="1"/>
            <a:stCxn id="26663" idx="4"/>
            <a:endCxn id="26661" idx="0"/>
          </p:cNvCxnSpPr>
          <p:nvPr/>
        </p:nvCxnSpPr>
        <p:spPr bwMode="auto">
          <a:xfrm>
            <a:off x="2209800" y="30480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73" name="AutoShape 85"/>
          <p:cNvCxnSpPr>
            <a:cxnSpLocks noChangeShapeType="1"/>
            <a:stCxn id="26671" idx="6"/>
            <a:endCxn id="12335" idx="2"/>
          </p:cNvCxnSpPr>
          <p:nvPr/>
        </p:nvCxnSpPr>
        <p:spPr bwMode="auto">
          <a:xfrm>
            <a:off x="2438400" y="2057400"/>
            <a:ext cx="1574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74" name="AutoShape 86"/>
          <p:cNvCxnSpPr>
            <a:cxnSpLocks noChangeShapeType="1"/>
            <a:stCxn id="26664" idx="5"/>
            <a:endCxn id="26662" idx="1"/>
          </p:cNvCxnSpPr>
          <p:nvPr/>
        </p:nvCxnSpPr>
        <p:spPr bwMode="auto">
          <a:xfrm>
            <a:off x="3438525" y="29813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75" name="AutoShape 87"/>
          <p:cNvCxnSpPr>
            <a:cxnSpLocks noChangeShapeType="1"/>
            <a:stCxn id="26671" idx="4"/>
            <a:endCxn id="26663" idx="0"/>
          </p:cNvCxnSpPr>
          <p:nvPr/>
        </p:nvCxnSpPr>
        <p:spPr bwMode="auto">
          <a:xfrm>
            <a:off x="2209800" y="22860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2376" name="AutoShape 88"/>
          <p:cNvCxnSpPr>
            <a:cxnSpLocks noChangeShapeType="1"/>
            <a:stCxn id="26671" idx="5"/>
            <a:endCxn id="26664" idx="1"/>
          </p:cNvCxnSpPr>
          <p:nvPr/>
        </p:nvCxnSpPr>
        <p:spPr bwMode="auto">
          <a:xfrm>
            <a:off x="2371725" y="22193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7" grpId="0" animBg="1"/>
      <p:bldP spid="12318" grpId="0" animBg="1"/>
      <p:bldP spid="12334" grpId="0" animBg="1"/>
      <p:bldP spid="12334" grpId="1" animBg="1"/>
      <p:bldP spid="12335" grpId="0" animBg="1"/>
      <p:bldP spid="12335" grpId="1" animBg="1"/>
      <p:bldP spid="12336" grpId="0" animBg="1"/>
      <p:bldP spid="12336" grpId="1" animBg="1"/>
      <p:bldP spid="12341" grpId="0" animBg="1"/>
      <p:bldP spid="12341" grpId="1" animBg="1"/>
      <p:bldP spid="12342" grpId="0" animBg="1"/>
      <p:bldP spid="12342" grpId="1" animBg="1"/>
      <p:bldP spid="12343" grpId="0" animBg="1"/>
      <p:bldP spid="12343" grpId="1" animBg="1"/>
      <p:bldP spid="12344" grpId="0" animBg="1"/>
      <p:bldP spid="12344" grpId="1" animBg="1"/>
      <p:bldP spid="12345" grpId="0" animBg="1"/>
      <p:bldP spid="12345" grpId="1" animBg="1"/>
      <p:bldP spid="12345" grpId="2" animBg="1"/>
      <p:bldP spid="12345" grpId="3" animBg="1"/>
      <p:bldP spid="12346" grpId="0" animBg="1"/>
      <p:bldP spid="12346" grpId="1" animBg="1"/>
      <p:bldP spid="12346" grpId="2" animBg="1"/>
      <p:bldP spid="12346" grpId="3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b="1" smtClean="0"/>
              <a:t>The algorithm</a:t>
            </a:r>
          </a:p>
          <a:p>
            <a:pPr algn="ctr" eaLnBrk="1" hangingPunct="1">
              <a:buFontTx/>
              <a:buNone/>
            </a:pPr>
            <a:endParaRPr lang="en-US" sz="2400" b="1" smtClean="0"/>
          </a:p>
          <a:p>
            <a:pPr algn="ctr" eaLnBrk="1" hangingPunct="1">
              <a:buFontTx/>
              <a:buNone/>
            </a:pPr>
            <a:r>
              <a:rPr lang="en-US" sz="2400" smtClean="0"/>
              <a:t>MRTs in a block</a:t>
            </a:r>
          </a:p>
          <a:p>
            <a:pPr algn="ctr" eaLnBrk="1" hangingPunct="1">
              <a:buFontTx/>
              <a:buNone/>
            </a:pPr>
            <a:r>
              <a:rPr lang="en-US" sz="2400" smtClean="0"/>
              <a:t>MRTs in the whole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Find MRTs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17638"/>
            <a:ext cx="8458200" cy="47085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000" dirty="0"/>
              <a:t>If it is complex, </a:t>
            </a:r>
            <a:r>
              <a:rPr lang="en-US" sz="3000" dirty="0" smtClean="0"/>
              <a:t>then we </a:t>
            </a:r>
            <a:r>
              <a:rPr lang="en-US" sz="3000" dirty="0"/>
              <a:t>break the problem down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dirty="0"/>
              <a:t>Transform network into its blocks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dirty="0"/>
              <a:t>Find ADAGs in each block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dirty="0"/>
              <a:t>Connect up the ADAGs to make a GADAG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dirty="0"/>
              <a:t>Add all the other links in – with the proper directionality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dirty="0"/>
              <a:t>From a GADAG, compute your next-hops to each destination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dirty="0"/>
              <a:t>First for those in the same block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dirty="0"/>
              <a:t>Destinations outside the block inherit their next-hops from a proxy in the block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Find MRTs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>
                <a:solidFill>
                  <a:schemeClr val="bg2"/>
                </a:solidFill>
              </a:rPr>
              <a:t>If it is complex, </a:t>
            </a:r>
            <a:r>
              <a:rPr lang="hu-HU" sz="3000" smtClean="0">
                <a:solidFill>
                  <a:schemeClr val="bg2"/>
                </a:solidFill>
              </a:rPr>
              <a:t>then</a:t>
            </a:r>
            <a:r>
              <a:rPr lang="en-US" sz="3000" smtClean="0">
                <a:solidFill>
                  <a:schemeClr val="bg2"/>
                </a:solidFill>
              </a:rPr>
              <a:t> we break the problem down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bg2"/>
                </a:solidFill>
              </a:rPr>
              <a:t>Transform network into its blocks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bg2"/>
                </a:solidFill>
              </a:rPr>
              <a:t>Find ADAGs in each block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bg2"/>
                </a:solidFill>
              </a:rPr>
              <a:t>Connect up the ADAGs to make a GADAG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bg2"/>
                </a:solidFill>
              </a:rPr>
              <a:t>Add all the other links in – with the proper directionality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From a GADAG, compute your next-hops to each destination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First for those in the same block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Destinations outside the block inherit their next-hops from a proxy in the block</a:t>
            </a:r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MRTs in a single block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 the computing router S:  From the GADAG, can use SPF and reverse SPF to find next-hops to all destinations in the same block</a:t>
            </a:r>
          </a:p>
          <a:p>
            <a:pPr lvl="1" eaLnBrk="1" hangingPunct="1"/>
            <a:r>
              <a:rPr lang="en-US" smtClean="0"/>
              <a:t>SPF gives nodes definitely greater</a:t>
            </a:r>
          </a:p>
          <a:p>
            <a:pPr lvl="1" eaLnBrk="1" hangingPunct="1"/>
            <a:r>
              <a:rPr lang="en-US" smtClean="0"/>
              <a:t>rSPF gives nodes definitely lesser</a:t>
            </a:r>
          </a:p>
          <a:p>
            <a:pPr lvl="1" eaLnBrk="1" hangingPunct="1"/>
            <a:r>
              <a:rPr lang="en-US" smtClean="0"/>
              <a:t>Remaining nodes are not ordered</a:t>
            </a:r>
          </a:p>
          <a:p>
            <a:pPr eaLnBrk="1" hangingPunct="1"/>
            <a:r>
              <a:rPr lang="en-US" smtClean="0"/>
              <a:t>Then use some simple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sz="4000" smtClean="0"/>
              <a:t>MRTs in a single block:</a:t>
            </a:r>
            <a:br>
              <a:rPr lang="en-US" sz="4000" smtClean="0"/>
            </a:br>
            <a:r>
              <a:rPr lang="en-US" sz="4000" smtClean="0"/>
              <a:t>source perspective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382000" cy="25146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US" sz="2400" smtClean="0"/>
              <a:t>Find greater and lesser nodes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400" smtClean="0"/>
              <a:t>Rules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If </a:t>
            </a:r>
            <a:r>
              <a:rPr lang="en-US" sz="2000" b="1" smtClean="0"/>
              <a:t>S &lt; D</a:t>
            </a:r>
            <a:r>
              <a:rPr lang="en-US" sz="2000" smtClean="0"/>
              <a:t>     – 	</a:t>
            </a:r>
            <a:r>
              <a:rPr lang="en-US" sz="2000" smtClean="0">
                <a:solidFill>
                  <a:srgbClr val="0000FF"/>
                </a:solidFill>
              </a:rPr>
              <a:t>increase to D</a:t>
            </a:r>
            <a:r>
              <a:rPr lang="en-US" sz="2000" smtClean="0"/>
              <a:t>		</a:t>
            </a:r>
            <a:r>
              <a:rPr lang="en-US" sz="2000" smtClean="0">
                <a:solidFill>
                  <a:srgbClr val="FF0000"/>
                </a:solidFill>
              </a:rPr>
              <a:t>decrease to root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If </a:t>
            </a:r>
            <a:r>
              <a:rPr lang="en-US" sz="2000" b="1" smtClean="0"/>
              <a:t>S &gt; D     </a:t>
            </a:r>
            <a:r>
              <a:rPr lang="en-US" sz="2000" smtClean="0"/>
              <a:t>– 	</a:t>
            </a:r>
            <a:r>
              <a:rPr lang="en-US" sz="2000" smtClean="0">
                <a:solidFill>
                  <a:srgbClr val="0000FF"/>
                </a:solidFill>
              </a:rPr>
              <a:t>increase to root</a:t>
            </a:r>
            <a:r>
              <a:rPr lang="en-US" sz="2000" smtClean="0"/>
              <a:t>		</a:t>
            </a:r>
            <a:r>
              <a:rPr lang="en-US" sz="2000" smtClean="0">
                <a:solidFill>
                  <a:srgbClr val="FF0000"/>
                </a:solidFill>
              </a:rPr>
              <a:t>decrease to D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No order   – 	</a:t>
            </a:r>
            <a:r>
              <a:rPr lang="en-US" sz="2000" smtClean="0">
                <a:solidFill>
                  <a:srgbClr val="0000FF"/>
                </a:solidFill>
              </a:rPr>
              <a:t>decrease to root</a:t>
            </a:r>
            <a:r>
              <a:rPr lang="en-US" sz="2000" smtClean="0"/>
              <a:t>	</a:t>
            </a:r>
            <a:r>
              <a:rPr lang="en-US" sz="2000" smtClean="0">
                <a:solidFill>
                  <a:srgbClr val="FF0000"/>
                </a:solidFill>
              </a:rPr>
              <a:t>increase to root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If D=root    – 	</a:t>
            </a:r>
            <a:r>
              <a:rPr lang="en-US" sz="2000" smtClean="0">
                <a:solidFill>
                  <a:srgbClr val="0000FF"/>
                </a:solidFill>
              </a:rPr>
              <a:t>increase to root</a:t>
            </a:r>
            <a:r>
              <a:rPr lang="en-US" sz="2000" smtClean="0"/>
              <a:t>		</a:t>
            </a:r>
            <a:r>
              <a:rPr lang="en-US" sz="2000" smtClean="0">
                <a:solidFill>
                  <a:srgbClr val="FF0000"/>
                </a:solidFill>
              </a:rPr>
              <a:t>decrease to root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If S=root    – 	</a:t>
            </a:r>
            <a:r>
              <a:rPr lang="en-US" sz="2000" smtClean="0">
                <a:solidFill>
                  <a:srgbClr val="0000FF"/>
                </a:solidFill>
              </a:rPr>
              <a:t>increase to D</a:t>
            </a:r>
            <a:r>
              <a:rPr lang="en-US" sz="2000" smtClean="0"/>
              <a:t>		</a:t>
            </a:r>
            <a:r>
              <a:rPr lang="en-US" sz="2000" smtClean="0">
                <a:solidFill>
                  <a:srgbClr val="FF0000"/>
                </a:solidFill>
              </a:rPr>
              <a:t>decrease to D</a:t>
            </a:r>
            <a:endParaRPr lang="en-US" sz="2000" smtClean="0"/>
          </a:p>
        </p:txBody>
      </p:sp>
      <p:sp>
        <p:nvSpPr>
          <p:cNvPr id="31747" name="Rectangle 33"/>
          <p:cNvSpPr>
            <a:spLocks noChangeArrowheads="1"/>
          </p:cNvSpPr>
          <p:nvPr/>
        </p:nvSpPr>
        <p:spPr bwMode="auto">
          <a:xfrm>
            <a:off x="5410200" y="38862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b="0"/>
              <a:t>Routing table of </a:t>
            </a:r>
            <a:r>
              <a:rPr lang="en-US"/>
              <a:t>node c (S = c)</a:t>
            </a:r>
            <a:r>
              <a:rPr lang="en-US" b="0"/>
              <a:t>: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1748" name="Text Box 37"/>
          <p:cNvSpPr txBox="1">
            <a:spLocks noChangeArrowheads="1"/>
          </p:cNvSpPr>
          <p:nvPr/>
        </p:nvSpPr>
        <p:spPr bwMode="auto">
          <a:xfrm>
            <a:off x="2362200" y="3962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+</a:t>
            </a:r>
          </a:p>
        </p:txBody>
      </p:sp>
      <p:sp>
        <p:nvSpPr>
          <p:cNvPr id="31749" name="Text Box 38"/>
          <p:cNvSpPr txBox="1">
            <a:spLocks noChangeArrowheads="1"/>
          </p:cNvSpPr>
          <p:nvPr/>
        </p:nvSpPr>
        <p:spPr bwMode="auto">
          <a:xfrm>
            <a:off x="838200" y="4724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+</a:t>
            </a:r>
          </a:p>
        </p:txBody>
      </p:sp>
      <p:sp>
        <p:nvSpPr>
          <p:cNvPr id="31750" name="Text Box 39"/>
          <p:cNvSpPr txBox="1">
            <a:spLocks noChangeArrowheads="1"/>
          </p:cNvSpPr>
          <p:nvPr/>
        </p:nvSpPr>
        <p:spPr bwMode="auto">
          <a:xfrm>
            <a:off x="838200" y="5410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-</a:t>
            </a:r>
          </a:p>
        </p:txBody>
      </p:sp>
      <p:sp>
        <p:nvSpPr>
          <p:cNvPr id="31751" name="Text Box 40"/>
          <p:cNvSpPr txBox="1">
            <a:spLocks noChangeArrowheads="1"/>
          </p:cNvSpPr>
          <p:nvPr/>
        </p:nvSpPr>
        <p:spPr bwMode="auto">
          <a:xfrm>
            <a:off x="2133600" y="6248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-</a:t>
            </a:r>
          </a:p>
        </p:txBody>
      </p:sp>
      <p:sp>
        <p:nvSpPr>
          <p:cNvPr id="31752" name="Text Box 41"/>
          <p:cNvSpPr txBox="1">
            <a:spLocks noChangeArrowheads="1"/>
          </p:cNvSpPr>
          <p:nvPr/>
        </p:nvSpPr>
        <p:spPr bwMode="auto">
          <a:xfrm>
            <a:off x="4191000" y="6248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-</a:t>
            </a:r>
          </a:p>
        </p:txBody>
      </p:sp>
      <p:sp>
        <p:nvSpPr>
          <p:cNvPr id="31753" name="Text Box 42"/>
          <p:cNvSpPr txBox="1">
            <a:spLocks noChangeArrowheads="1"/>
          </p:cNvSpPr>
          <p:nvPr/>
        </p:nvSpPr>
        <p:spPr bwMode="auto">
          <a:xfrm>
            <a:off x="1981200" y="5181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0</a:t>
            </a:r>
          </a:p>
        </p:txBody>
      </p:sp>
      <p:cxnSp>
        <p:nvCxnSpPr>
          <p:cNvPr id="31754" name="AutoShape 49"/>
          <p:cNvCxnSpPr>
            <a:cxnSpLocks noChangeShapeType="1"/>
            <a:stCxn id="31771" idx="0"/>
            <a:endCxn id="31767" idx="2"/>
          </p:cNvCxnSpPr>
          <p:nvPr/>
        </p:nvCxnSpPr>
        <p:spPr bwMode="auto">
          <a:xfrm flipV="1">
            <a:off x="1447800" y="4648200"/>
            <a:ext cx="9144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1755" name="AutoShape 50"/>
          <p:cNvCxnSpPr>
            <a:cxnSpLocks noChangeShapeType="1"/>
            <a:stCxn id="31756" idx="2"/>
            <a:endCxn id="31771" idx="4"/>
          </p:cNvCxnSpPr>
          <p:nvPr/>
        </p:nvCxnSpPr>
        <p:spPr bwMode="auto">
          <a:xfrm flipH="1" flipV="1">
            <a:off x="1447800" y="5562600"/>
            <a:ext cx="9144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31756" name="Oval 51"/>
          <p:cNvSpPr>
            <a:spLocks noChangeArrowheads="1"/>
          </p:cNvSpPr>
          <p:nvPr/>
        </p:nvSpPr>
        <p:spPr bwMode="auto">
          <a:xfrm>
            <a:off x="2362200" y="594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1757" name="Oval 52"/>
          <p:cNvSpPr>
            <a:spLocks noChangeArrowheads="1"/>
          </p:cNvSpPr>
          <p:nvPr/>
        </p:nvSpPr>
        <p:spPr bwMode="auto">
          <a:xfrm>
            <a:off x="4419600" y="594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31758" name="Oval 53"/>
          <p:cNvSpPr>
            <a:spLocks noChangeArrowheads="1"/>
          </p:cNvSpPr>
          <p:nvPr/>
        </p:nvSpPr>
        <p:spPr bwMode="auto">
          <a:xfrm>
            <a:off x="44196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31759" name="Oval 54"/>
          <p:cNvSpPr>
            <a:spLocks noChangeArrowheads="1"/>
          </p:cNvSpPr>
          <p:nvPr/>
        </p:nvSpPr>
        <p:spPr bwMode="auto">
          <a:xfrm>
            <a:off x="2362200" y="5181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1760" name="Oval 55"/>
          <p:cNvSpPr>
            <a:spLocks noChangeArrowheads="1"/>
          </p:cNvSpPr>
          <p:nvPr/>
        </p:nvSpPr>
        <p:spPr bwMode="auto">
          <a:xfrm>
            <a:off x="3429000" y="5181600"/>
            <a:ext cx="457200" cy="457200"/>
          </a:xfrm>
          <a:prstGeom prst="ellipse">
            <a:avLst/>
          </a:prstGeom>
          <a:solidFill>
            <a:schemeClr val="folHlink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31761" name="AutoShape 56"/>
          <p:cNvCxnSpPr>
            <a:cxnSpLocks noChangeShapeType="1"/>
            <a:stCxn id="31757" idx="2"/>
            <a:endCxn id="31756" idx="6"/>
          </p:cNvCxnSpPr>
          <p:nvPr/>
        </p:nvCxnSpPr>
        <p:spPr bwMode="auto">
          <a:xfrm flipH="1">
            <a:off x="2819400" y="6172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1762" name="AutoShape 57"/>
          <p:cNvCxnSpPr>
            <a:cxnSpLocks noChangeShapeType="1"/>
            <a:stCxn id="31758" idx="4"/>
            <a:endCxn id="31757" idx="0"/>
          </p:cNvCxnSpPr>
          <p:nvPr/>
        </p:nvCxnSpPr>
        <p:spPr bwMode="auto">
          <a:xfrm>
            <a:off x="4648200" y="48768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1763" name="AutoShape 58"/>
          <p:cNvCxnSpPr>
            <a:cxnSpLocks noChangeShapeType="1"/>
            <a:stCxn id="31760" idx="7"/>
            <a:endCxn id="31758" idx="3"/>
          </p:cNvCxnSpPr>
          <p:nvPr/>
        </p:nvCxnSpPr>
        <p:spPr bwMode="auto">
          <a:xfrm flipV="1">
            <a:off x="3819525" y="4810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1764" name="AutoShape 59"/>
          <p:cNvCxnSpPr>
            <a:cxnSpLocks noChangeShapeType="1"/>
            <a:stCxn id="31767" idx="5"/>
            <a:endCxn id="31760" idx="1"/>
          </p:cNvCxnSpPr>
          <p:nvPr/>
        </p:nvCxnSpPr>
        <p:spPr bwMode="auto">
          <a:xfrm>
            <a:off x="2752725" y="48101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1765" name="AutoShape 60"/>
          <p:cNvCxnSpPr>
            <a:cxnSpLocks noChangeShapeType="1"/>
            <a:stCxn id="31760" idx="5"/>
            <a:endCxn id="31757" idx="1"/>
          </p:cNvCxnSpPr>
          <p:nvPr/>
        </p:nvCxnSpPr>
        <p:spPr bwMode="auto">
          <a:xfrm>
            <a:off x="3819525" y="5572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1766" name="AutoShape 61"/>
          <p:cNvCxnSpPr>
            <a:cxnSpLocks noChangeShapeType="1"/>
            <a:stCxn id="31759" idx="4"/>
            <a:endCxn id="31756" idx="0"/>
          </p:cNvCxnSpPr>
          <p:nvPr/>
        </p:nvCxnSpPr>
        <p:spPr bwMode="auto">
          <a:xfrm>
            <a:off x="2590800" y="5638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31767" name="Oval 62"/>
          <p:cNvSpPr>
            <a:spLocks noChangeArrowheads="1"/>
          </p:cNvSpPr>
          <p:nvPr/>
        </p:nvSpPr>
        <p:spPr bwMode="auto">
          <a:xfrm>
            <a:off x="23622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31768" name="AutoShape 63"/>
          <p:cNvCxnSpPr>
            <a:cxnSpLocks noChangeShapeType="1"/>
            <a:stCxn id="31767" idx="4"/>
            <a:endCxn id="31759" idx="0"/>
          </p:cNvCxnSpPr>
          <p:nvPr/>
        </p:nvCxnSpPr>
        <p:spPr bwMode="auto">
          <a:xfrm>
            <a:off x="2590800" y="4876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1769" name="AutoShape 64"/>
          <p:cNvCxnSpPr>
            <a:cxnSpLocks noChangeShapeType="1"/>
            <a:stCxn id="31767" idx="6"/>
            <a:endCxn id="31758" idx="2"/>
          </p:cNvCxnSpPr>
          <p:nvPr/>
        </p:nvCxnSpPr>
        <p:spPr bwMode="auto">
          <a:xfrm>
            <a:off x="2819400" y="4648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31770" name="Text Box 65"/>
          <p:cNvSpPr txBox="1">
            <a:spLocks noChangeArrowheads="1"/>
          </p:cNvSpPr>
          <p:nvPr/>
        </p:nvSpPr>
        <p:spPr bwMode="auto">
          <a:xfrm>
            <a:off x="4724400" y="4114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-</a:t>
            </a:r>
          </a:p>
        </p:txBody>
      </p:sp>
      <p:sp>
        <p:nvSpPr>
          <p:cNvPr id="31771" name="Oval 67"/>
          <p:cNvSpPr>
            <a:spLocks noChangeArrowheads="1"/>
          </p:cNvSpPr>
          <p:nvPr/>
        </p:nvSpPr>
        <p:spPr bwMode="auto">
          <a:xfrm>
            <a:off x="1066800" y="5105400"/>
            <a:ext cx="7620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34000" y="4321175"/>
          <a:ext cx="3581400" cy="2384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9537"/>
                <a:gridCol w="703488"/>
                <a:gridCol w="1087212"/>
                <a:gridCol w="1151163"/>
              </a:tblGrid>
              <a:tr h="4956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Dest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 D 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Rule 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Used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Blue 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Next-hop</a:t>
                      </a:r>
                      <a:endParaRPr 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Red 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Next-hop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10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e</a:t>
                      </a:r>
                      <a:endParaRPr 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10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e</a:t>
                      </a:r>
                      <a:endParaRPr 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10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b</a:t>
                      </a:r>
                      <a:endParaRPr 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10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e</a:t>
                      </a:r>
                      <a:endParaRPr 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10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e</a:t>
                      </a:r>
                      <a:endParaRPr 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f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10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root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e</a:t>
                      </a:r>
                      <a:endParaRPr 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MRT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Maximally Redundant Trees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 pair of directed spanning trees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The common root is reachable along both of them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The two paths along the two trees are maximally disjoint</a:t>
            </a:r>
          </a:p>
        </p:txBody>
      </p:sp>
      <p:sp>
        <p:nvSpPr>
          <p:cNvPr id="14339" name="Oval 58"/>
          <p:cNvSpPr>
            <a:spLocks noChangeArrowheads="1"/>
          </p:cNvSpPr>
          <p:nvPr/>
        </p:nvSpPr>
        <p:spPr bwMode="auto">
          <a:xfrm>
            <a:off x="1981200" y="5791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4340" name="Oval 59"/>
          <p:cNvSpPr>
            <a:spLocks noChangeArrowheads="1"/>
          </p:cNvSpPr>
          <p:nvPr/>
        </p:nvSpPr>
        <p:spPr bwMode="auto">
          <a:xfrm>
            <a:off x="4038600" y="5791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4341" name="Oval 60"/>
          <p:cNvSpPr>
            <a:spLocks noChangeArrowheads="1"/>
          </p:cNvSpPr>
          <p:nvPr/>
        </p:nvSpPr>
        <p:spPr bwMode="auto">
          <a:xfrm>
            <a:off x="40386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4342" name="Oval 61"/>
          <p:cNvSpPr>
            <a:spLocks noChangeArrowheads="1"/>
          </p:cNvSpPr>
          <p:nvPr/>
        </p:nvSpPr>
        <p:spPr bwMode="auto">
          <a:xfrm>
            <a:off x="1981200" y="5029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4343" name="Oval 62"/>
          <p:cNvSpPr>
            <a:spLocks noChangeArrowheads="1"/>
          </p:cNvSpPr>
          <p:nvPr/>
        </p:nvSpPr>
        <p:spPr bwMode="auto">
          <a:xfrm>
            <a:off x="3048000" y="5029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14344" name="AutoShape 63"/>
          <p:cNvCxnSpPr>
            <a:cxnSpLocks noChangeShapeType="1"/>
            <a:stCxn id="14340" idx="2"/>
            <a:endCxn id="14339" idx="6"/>
          </p:cNvCxnSpPr>
          <p:nvPr/>
        </p:nvCxnSpPr>
        <p:spPr bwMode="auto">
          <a:xfrm flipH="1">
            <a:off x="2438400" y="6019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45" name="AutoShape 64"/>
          <p:cNvCxnSpPr>
            <a:cxnSpLocks noChangeShapeType="1"/>
            <a:stCxn id="14341" idx="4"/>
            <a:endCxn id="14340" idx="0"/>
          </p:cNvCxnSpPr>
          <p:nvPr/>
        </p:nvCxnSpPr>
        <p:spPr bwMode="auto">
          <a:xfrm>
            <a:off x="4267200" y="4724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46" name="AutoShape 65"/>
          <p:cNvCxnSpPr>
            <a:cxnSpLocks noChangeShapeType="1"/>
            <a:stCxn id="14343" idx="7"/>
          </p:cNvCxnSpPr>
          <p:nvPr/>
        </p:nvCxnSpPr>
        <p:spPr bwMode="auto">
          <a:xfrm flipV="1">
            <a:off x="3438525" y="4648200"/>
            <a:ext cx="657225" cy="4476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47" name="AutoShape 66"/>
          <p:cNvCxnSpPr>
            <a:cxnSpLocks noChangeShapeType="1"/>
            <a:stCxn id="14381" idx="5"/>
            <a:endCxn id="14343" idx="1"/>
          </p:cNvCxnSpPr>
          <p:nvPr/>
        </p:nvCxnSpPr>
        <p:spPr bwMode="auto">
          <a:xfrm>
            <a:off x="2371725" y="46577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48" name="AutoShape 67"/>
          <p:cNvCxnSpPr>
            <a:cxnSpLocks noChangeShapeType="1"/>
            <a:stCxn id="14343" idx="5"/>
            <a:endCxn id="14340" idx="1"/>
          </p:cNvCxnSpPr>
          <p:nvPr/>
        </p:nvCxnSpPr>
        <p:spPr bwMode="auto">
          <a:xfrm>
            <a:off x="3438525" y="54197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49" name="AutoShape 68"/>
          <p:cNvCxnSpPr>
            <a:cxnSpLocks noChangeShapeType="1"/>
            <a:stCxn id="14342" idx="4"/>
            <a:endCxn id="14339" idx="0"/>
          </p:cNvCxnSpPr>
          <p:nvPr/>
        </p:nvCxnSpPr>
        <p:spPr bwMode="auto">
          <a:xfrm>
            <a:off x="2209800" y="54864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14350" name="Oval 69"/>
          <p:cNvSpPr>
            <a:spLocks noChangeArrowheads="1"/>
          </p:cNvSpPr>
          <p:nvPr/>
        </p:nvSpPr>
        <p:spPr bwMode="auto">
          <a:xfrm>
            <a:off x="685800" y="50292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cxnSp>
        <p:nvCxnSpPr>
          <p:cNvPr id="14351" name="AutoShape 71"/>
          <p:cNvCxnSpPr>
            <a:cxnSpLocks noChangeShapeType="1"/>
            <a:stCxn id="14339" idx="2"/>
            <a:endCxn id="14350" idx="5"/>
          </p:cNvCxnSpPr>
          <p:nvPr/>
        </p:nvCxnSpPr>
        <p:spPr bwMode="auto">
          <a:xfrm flipH="1" flipV="1">
            <a:off x="1206500" y="5419725"/>
            <a:ext cx="774700" cy="600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14352" name="Oval 72"/>
          <p:cNvSpPr>
            <a:spLocks noChangeArrowheads="1"/>
          </p:cNvSpPr>
          <p:nvPr/>
        </p:nvSpPr>
        <p:spPr bwMode="auto">
          <a:xfrm>
            <a:off x="5486400" y="5791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14353" name="Oval 73"/>
          <p:cNvSpPr>
            <a:spLocks noChangeArrowheads="1"/>
          </p:cNvSpPr>
          <p:nvPr/>
        </p:nvSpPr>
        <p:spPr bwMode="auto">
          <a:xfrm>
            <a:off x="7543800" y="5791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14354" name="Oval 74"/>
          <p:cNvSpPr>
            <a:spLocks noChangeArrowheads="1"/>
          </p:cNvSpPr>
          <p:nvPr/>
        </p:nvSpPr>
        <p:spPr bwMode="auto">
          <a:xfrm>
            <a:off x="75438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14355" name="Oval 75"/>
          <p:cNvSpPr>
            <a:spLocks noChangeArrowheads="1"/>
          </p:cNvSpPr>
          <p:nvPr/>
        </p:nvSpPr>
        <p:spPr bwMode="auto">
          <a:xfrm>
            <a:off x="54864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14356" name="Oval 76"/>
          <p:cNvSpPr>
            <a:spLocks noChangeArrowheads="1"/>
          </p:cNvSpPr>
          <p:nvPr/>
        </p:nvSpPr>
        <p:spPr bwMode="auto">
          <a:xfrm>
            <a:off x="6477000" y="5029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j</a:t>
            </a:r>
          </a:p>
        </p:txBody>
      </p:sp>
      <p:cxnSp>
        <p:nvCxnSpPr>
          <p:cNvPr id="14357" name="AutoShape 77"/>
          <p:cNvCxnSpPr>
            <a:cxnSpLocks noChangeShapeType="1"/>
            <a:stCxn id="14353" idx="2"/>
            <a:endCxn id="14352" idx="6"/>
          </p:cNvCxnSpPr>
          <p:nvPr/>
        </p:nvCxnSpPr>
        <p:spPr bwMode="auto">
          <a:xfrm flipH="1">
            <a:off x="5943600" y="6019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58" name="AutoShape 78"/>
          <p:cNvCxnSpPr>
            <a:cxnSpLocks noChangeShapeType="1"/>
            <a:stCxn id="14354" idx="4"/>
            <a:endCxn id="14353" idx="0"/>
          </p:cNvCxnSpPr>
          <p:nvPr/>
        </p:nvCxnSpPr>
        <p:spPr bwMode="auto">
          <a:xfrm>
            <a:off x="7772400" y="4724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59" name="AutoShape 79"/>
          <p:cNvCxnSpPr>
            <a:cxnSpLocks noChangeShapeType="1"/>
            <a:stCxn id="14355" idx="6"/>
            <a:endCxn id="14354" idx="2"/>
          </p:cNvCxnSpPr>
          <p:nvPr/>
        </p:nvCxnSpPr>
        <p:spPr bwMode="auto">
          <a:xfrm>
            <a:off x="5943600" y="4495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60" name="AutoShape 80"/>
          <p:cNvCxnSpPr>
            <a:cxnSpLocks noChangeShapeType="1"/>
            <a:stCxn id="14355" idx="5"/>
            <a:endCxn id="14356" idx="1"/>
          </p:cNvCxnSpPr>
          <p:nvPr/>
        </p:nvCxnSpPr>
        <p:spPr bwMode="auto">
          <a:xfrm>
            <a:off x="5876925" y="46577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61" name="AutoShape 81"/>
          <p:cNvCxnSpPr>
            <a:cxnSpLocks noChangeShapeType="1"/>
            <a:stCxn id="14356" idx="5"/>
            <a:endCxn id="14353" idx="1"/>
          </p:cNvCxnSpPr>
          <p:nvPr/>
        </p:nvCxnSpPr>
        <p:spPr bwMode="auto">
          <a:xfrm>
            <a:off x="6867525" y="54197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62" name="AutoShape 82"/>
          <p:cNvCxnSpPr>
            <a:cxnSpLocks noChangeShapeType="1"/>
            <a:stCxn id="14352" idx="0"/>
          </p:cNvCxnSpPr>
          <p:nvPr/>
        </p:nvCxnSpPr>
        <p:spPr bwMode="auto">
          <a:xfrm flipV="1">
            <a:off x="5715000" y="4749800"/>
            <a:ext cx="0" cy="1041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14363" name="Line 85"/>
          <p:cNvSpPr>
            <a:spLocks noChangeShapeType="1"/>
          </p:cNvSpPr>
          <p:nvPr/>
        </p:nvSpPr>
        <p:spPr bwMode="auto">
          <a:xfrm flipH="1">
            <a:off x="1143000" y="4572000"/>
            <a:ext cx="685800" cy="381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64" name="Line 86"/>
          <p:cNvSpPr>
            <a:spLocks noChangeShapeType="1"/>
          </p:cNvSpPr>
          <p:nvPr/>
        </p:nvSpPr>
        <p:spPr bwMode="auto">
          <a:xfrm flipH="1" flipV="1">
            <a:off x="2514600" y="4876800"/>
            <a:ext cx="457200" cy="304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65" name="Line 87"/>
          <p:cNvSpPr>
            <a:spLocks noChangeShapeType="1"/>
          </p:cNvSpPr>
          <p:nvPr/>
        </p:nvSpPr>
        <p:spPr bwMode="auto">
          <a:xfrm flipH="1">
            <a:off x="6096000" y="4267200"/>
            <a:ext cx="1295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66" name="Line 88"/>
          <p:cNvSpPr>
            <a:spLocks noChangeShapeType="1"/>
          </p:cNvSpPr>
          <p:nvPr/>
        </p:nvSpPr>
        <p:spPr bwMode="auto">
          <a:xfrm flipH="1">
            <a:off x="2438400" y="4343400"/>
            <a:ext cx="14478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67" name="Line 89"/>
          <p:cNvSpPr>
            <a:spLocks noChangeShapeType="1"/>
          </p:cNvSpPr>
          <p:nvPr/>
        </p:nvSpPr>
        <p:spPr bwMode="auto">
          <a:xfrm flipH="1" flipV="1">
            <a:off x="6096000" y="4648200"/>
            <a:ext cx="533400" cy="304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68" name="Line 91"/>
          <p:cNvSpPr>
            <a:spLocks noChangeShapeType="1"/>
          </p:cNvSpPr>
          <p:nvPr/>
        </p:nvSpPr>
        <p:spPr bwMode="auto">
          <a:xfrm flipH="1" flipV="1">
            <a:off x="4419600" y="4800600"/>
            <a:ext cx="0" cy="9144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Line 92"/>
          <p:cNvSpPr>
            <a:spLocks noChangeShapeType="1"/>
          </p:cNvSpPr>
          <p:nvPr/>
        </p:nvSpPr>
        <p:spPr bwMode="auto">
          <a:xfrm flipH="1" flipV="1">
            <a:off x="7924800" y="4800600"/>
            <a:ext cx="0" cy="9144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0" name="Line 93"/>
          <p:cNvSpPr>
            <a:spLocks noChangeShapeType="1"/>
          </p:cNvSpPr>
          <p:nvPr/>
        </p:nvSpPr>
        <p:spPr bwMode="auto">
          <a:xfrm>
            <a:off x="6019800" y="5867400"/>
            <a:ext cx="1295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1" name="Line 95"/>
          <p:cNvSpPr>
            <a:spLocks noChangeShapeType="1"/>
          </p:cNvSpPr>
          <p:nvPr/>
        </p:nvSpPr>
        <p:spPr bwMode="auto">
          <a:xfrm flipH="1" flipV="1">
            <a:off x="2514600" y="6172200"/>
            <a:ext cx="1371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2" name="Line 96"/>
          <p:cNvSpPr>
            <a:spLocks noChangeShapeType="1"/>
          </p:cNvSpPr>
          <p:nvPr/>
        </p:nvSpPr>
        <p:spPr bwMode="auto">
          <a:xfrm flipV="1">
            <a:off x="1981200" y="4648200"/>
            <a:ext cx="0" cy="457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3" name="Line 97"/>
          <p:cNvSpPr>
            <a:spLocks noChangeShapeType="1"/>
          </p:cNvSpPr>
          <p:nvPr/>
        </p:nvSpPr>
        <p:spPr bwMode="auto">
          <a:xfrm flipH="1">
            <a:off x="2438400" y="46482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4" name="Line 98"/>
          <p:cNvSpPr>
            <a:spLocks noChangeShapeType="1"/>
          </p:cNvSpPr>
          <p:nvPr/>
        </p:nvSpPr>
        <p:spPr bwMode="auto">
          <a:xfrm flipV="1">
            <a:off x="2514600" y="4648200"/>
            <a:ext cx="1371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5" name="Line 99"/>
          <p:cNvSpPr>
            <a:spLocks noChangeShapeType="1"/>
          </p:cNvSpPr>
          <p:nvPr/>
        </p:nvSpPr>
        <p:spPr bwMode="auto">
          <a:xfrm flipH="1" flipV="1">
            <a:off x="1143000" y="5562600"/>
            <a:ext cx="685800" cy="533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6" name="Line 100"/>
          <p:cNvSpPr>
            <a:spLocks noChangeShapeType="1"/>
          </p:cNvSpPr>
          <p:nvPr/>
        </p:nvSpPr>
        <p:spPr bwMode="auto">
          <a:xfrm flipH="1" flipV="1">
            <a:off x="4572000" y="4648200"/>
            <a:ext cx="762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7" name="Line 101"/>
          <p:cNvSpPr>
            <a:spLocks noChangeShapeType="1"/>
          </p:cNvSpPr>
          <p:nvPr/>
        </p:nvSpPr>
        <p:spPr bwMode="auto">
          <a:xfrm flipH="1" flipV="1">
            <a:off x="5486400" y="4800600"/>
            <a:ext cx="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8" name="Line 102"/>
          <p:cNvSpPr>
            <a:spLocks noChangeShapeType="1"/>
          </p:cNvSpPr>
          <p:nvPr/>
        </p:nvSpPr>
        <p:spPr bwMode="auto">
          <a:xfrm flipH="1" flipV="1">
            <a:off x="6019800" y="6172200"/>
            <a:ext cx="1371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9" name="Line 103"/>
          <p:cNvSpPr>
            <a:spLocks noChangeShapeType="1"/>
          </p:cNvSpPr>
          <p:nvPr/>
        </p:nvSpPr>
        <p:spPr bwMode="auto">
          <a:xfrm>
            <a:off x="7620000" y="4724400"/>
            <a:ext cx="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80" name="Line 104"/>
          <p:cNvSpPr>
            <a:spLocks noChangeShapeType="1"/>
          </p:cNvSpPr>
          <p:nvPr/>
        </p:nvSpPr>
        <p:spPr bwMode="auto">
          <a:xfrm>
            <a:off x="7086600" y="5410200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81" name="Oval 105"/>
          <p:cNvSpPr>
            <a:spLocks noChangeArrowheads="1"/>
          </p:cNvSpPr>
          <p:nvPr/>
        </p:nvSpPr>
        <p:spPr bwMode="auto">
          <a:xfrm>
            <a:off x="19812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14382" name="AutoShape 106"/>
          <p:cNvCxnSpPr>
            <a:cxnSpLocks noChangeShapeType="1"/>
            <a:stCxn id="14381" idx="4"/>
            <a:endCxn id="14342" idx="0"/>
          </p:cNvCxnSpPr>
          <p:nvPr/>
        </p:nvCxnSpPr>
        <p:spPr bwMode="auto">
          <a:xfrm>
            <a:off x="2209800" y="47244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83" name="AutoShape 107"/>
          <p:cNvCxnSpPr>
            <a:cxnSpLocks noChangeShapeType="1"/>
            <a:stCxn id="14350" idx="7"/>
            <a:endCxn id="14381" idx="3"/>
          </p:cNvCxnSpPr>
          <p:nvPr/>
        </p:nvCxnSpPr>
        <p:spPr bwMode="auto">
          <a:xfrm flipV="1">
            <a:off x="1206500" y="4657725"/>
            <a:ext cx="841375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14384" name="AutoShape 108"/>
          <p:cNvCxnSpPr>
            <a:cxnSpLocks noChangeShapeType="1"/>
            <a:stCxn id="14381" idx="6"/>
            <a:endCxn id="14341" idx="2"/>
          </p:cNvCxnSpPr>
          <p:nvPr/>
        </p:nvCxnSpPr>
        <p:spPr bwMode="auto">
          <a:xfrm>
            <a:off x="2438400" y="4495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14385" name="Line 109"/>
          <p:cNvSpPr>
            <a:spLocks noChangeShapeType="1"/>
          </p:cNvSpPr>
          <p:nvPr/>
        </p:nvSpPr>
        <p:spPr bwMode="auto">
          <a:xfrm flipH="1">
            <a:off x="2438400" y="54102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86" name="Line 110"/>
          <p:cNvSpPr>
            <a:spLocks noChangeShapeType="1"/>
          </p:cNvSpPr>
          <p:nvPr/>
        </p:nvSpPr>
        <p:spPr bwMode="auto">
          <a:xfrm flipV="1">
            <a:off x="1981200" y="5410200"/>
            <a:ext cx="0" cy="457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87" name="Line 112"/>
          <p:cNvSpPr>
            <a:spLocks noChangeShapeType="1"/>
          </p:cNvSpPr>
          <p:nvPr/>
        </p:nvSpPr>
        <p:spPr bwMode="auto">
          <a:xfrm>
            <a:off x="3429000" y="5562600"/>
            <a:ext cx="4572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88" name="Line 113"/>
          <p:cNvSpPr>
            <a:spLocks noChangeShapeType="1"/>
          </p:cNvSpPr>
          <p:nvPr/>
        </p:nvSpPr>
        <p:spPr bwMode="auto">
          <a:xfrm flipH="1">
            <a:off x="4114800" y="4800600"/>
            <a:ext cx="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89" name="Line 114"/>
          <p:cNvSpPr>
            <a:spLocks noChangeShapeType="1"/>
          </p:cNvSpPr>
          <p:nvPr/>
        </p:nvSpPr>
        <p:spPr bwMode="auto">
          <a:xfrm flipH="1">
            <a:off x="4572000" y="4343400"/>
            <a:ext cx="7620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cxnSp>
        <p:nvCxnSpPr>
          <p:cNvPr id="14390" name="AutoShape 115"/>
          <p:cNvCxnSpPr>
            <a:cxnSpLocks noChangeShapeType="1"/>
            <a:stCxn id="14341" idx="6"/>
            <a:endCxn id="14355" idx="2"/>
          </p:cNvCxnSpPr>
          <p:nvPr/>
        </p:nvCxnSpPr>
        <p:spPr bwMode="auto">
          <a:xfrm>
            <a:off x="4495800" y="4495800"/>
            <a:ext cx="990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MRTs in a single block:</a:t>
            </a:r>
            <a:br>
              <a:rPr lang="en-US" sz="4000" smtClean="0"/>
            </a:br>
            <a:r>
              <a:rPr lang="en-US" sz="4000" smtClean="0"/>
              <a:t>destination perspective</a:t>
            </a:r>
          </a:p>
        </p:txBody>
      </p:sp>
      <p:sp>
        <p:nvSpPr>
          <p:cNvPr id="32770" name="Oval 4"/>
          <p:cNvSpPr>
            <a:spLocks noChangeArrowheads="1"/>
          </p:cNvSpPr>
          <p:nvPr/>
        </p:nvSpPr>
        <p:spPr bwMode="auto">
          <a:xfrm>
            <a:off x="1066800" y="5029200"/>
            <a:ext cx="7620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32771" name="Oval 5"/>
          <p:cNvSpPr>
            <a:spLocks noChangeArrowheads="1"/>
          </p:cNvSpPr>
          <p:nvPr/>
        </p:nvSpPr>
        <p:spPr bwMode="auto">
          <a:xfrm>
            <a:off x="2133600" y="5867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2772" name="Oval 6"/>
          <p:cNvSpPr>
            <a:spLocks noChangeArrowheads="1"/>
          </p:cNvSpPr>
          <p:nvPr/>
        </p:nvSpPr>
        <p:spPr bwMode="auto">
          <a:xfrm>
            <a:off x="4191000" y="5867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32773" name="Oval 7"/>
          <p:cNvSpPr>
            <a:spLocks noChangeArrowheads="1"/>
          </p:cNvSpPr>
          <p:nvPr/>
        </p:nvSpPr>
        <p:spPr bwMode="auto">
          <a:xfrm>
            <a:off x="4191000" y="4343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32774" name="Oval 8"/>
          <p:cNvSpPr>
            <a:spLocks noChangeArrowheads="1"/>
          </p:cNvSpPr>
          <p:nvPr/>
        </p:nvSpPr>
        <p:spPr bwMode="auto">
          <a:xfrm>
            <a:off x="2133600" y="4343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32775" name="Oval 9"/>
          <p:cNvSpPr>
            <a:spLocks noChangeArrowheads="1"/>
          </p:cNvSpPr>
          <p:nvPr/>
        </p:nvSpPr>
        <p:spPr bwMode="auto">
          <a:xfrm>
            <a:off x="3124200" y="5105400"/>
            <a:ext cx="457200" cy="457200"/>
          </a:xfrm>
          <a:prstGeom prst="ellipse">
            <a:avLst/>
          </a:prstGeom>
          <a:solidFill>
            <a:schemeClr val="folHlink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32776" name="AutoShape 10"/>
          <p:cNvCxnSpPr>
            <a:cxnSpLocks noChangeShapeType="1"/>
            <a:stCxn id="32771" idx="2"/>
            <a:endCxn id="32770" idx="4"/>
          </p:cNvCxnSpPr>
          <p:nvPr/>
        </p:nvCxnSpPr>
        <p:spPr bwMode="auto">
          <a:xfrm flipH="1" flipV="1">
            <a:off x="1447800" y="5486400"/>
            <a:ext cx="6858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2777" name="AutoShape 11"/>
          <p:cNvCxnSpPr>
            <a:cxnSpLocks noChangeShapeType="1"/>
            <a:stCxn id="32772" idx="2"/>
            <a:endCxn id="32771" idx="6"/>
          </p:cNvCxnSpPr>
          <p:nvPr/>
        </p:nvCxnSpPr>
        <p:spPr bwMode="auto">
          <a:xfrm flipH="1">
            <a:off x="2590800" y="6096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2778" name="AutoShape 12"/>
          <p:cNvCxnSpPr>
            <a:cxnSpLocks noChangeShapeType="1"/>
            <a:stCxn id="32773" idx="4"/>
            <a:endCxn id="32772" idx="0"/>
          </p:cNvCxnSpPr>
          <p:nvPr/>
        </p:nvCxnSpPr>
        <p:spPr bwMode="auto">
          <a:xfrm>
            <a:off x="4419600" y="48006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2779" name="AutoShape 13"/>
          <p:cNvCxnSpPr>
            <a:cxnSpLocks noChangeShapeType="1"/>
            <a:stCxn id="32774" idx="6"/>
            <a:endCxn id="32773" idx="2"/>
          </p:cNvCxnSpPr>
          <p:nvPr/>
        </p:nvCxnSpPr>
        <p:spPr bwMode="auto">
          <a:xfrm>
            <a:off x="2590800" y="4572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2780" name="AutoShape 14"/>
          <p:cNvCxnSpPr>
            <a:cxnSpLocks noChangeShapeType="1"/>
            <a:stCxn id="32774" idx="5"/>
            <a:endCxn id="32775" idx="1"/>
          </p:cNvCxnSpPr>
          <p:nvPr/>
        </p:nvCxnSpPr>
        <p:spPr bwMode="auto">
          <a:xfrm>
            <a:off x="2524125" y="47339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2781" name="AutoShape 15"/>
          <p:cNvCxnSpPr>
            <a:cxnSpLocks noChangeShapeType="1"/>
            <a:stCxn id="32770" idx="0"/>
            <a:endCxn id="32774" idx="2"/>
          </p:cNvCxnSpPr>
          <p:nvPr/>
        </p:nvCxnSpPr>
        <p:spPr bwMode="auto">
          <a:xfrm flipV="1">
            <a:off x="1447800" y="4572000"/>
            <a:ext cx="6858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2782" name="AutoShape 16"/>
          <p:cNvCxnSpPr>
            <a:cxnSpLocks noChangeShapeType="1"/>
            <a:stCxn id="32775" idx="5"/>
            <a:endCxn id="32772" idx="1"/>
          </p:cNvCxnSpPr>
          <p:nvPr/>
        </p:nvCxnSpPr>
        <p:spPr bwMode="auto">
          <a:xfrm>
            <a:off x="3514725" y="54959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2783" name="AutoShape 19"/>
          <p:cNvCxnSpPr>
            <a:cxnSpLocks noChangeShapeType="1"/>
            <a:stCxn id="32771" idx="6"/>
            <a:endCxn id="32772" idx="2"/>
          </p:cNvCxnSpPr>
          <p:nvPr/>
        </p:nvCxnSpPr>
        <p:spPr bwMode="auto">
          <a:xfrm>
            <a:off x="2590800" y="6096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32784" name="AutoShape 20"/>
          <p:cNvCxnSpPr>
            <a:cxnSpLocks noChangeShapeType="1"/>
            <a:stCxn id="32772" idx="1"/>
            <a:endCxn id="32775" idx="5"/>
          </p:cNvCxnSpPr>
          <p:nvPr/>
        </p:nvCxnSpPr>
        <p:spPr bwMode="auto">
          <a:xfrm flipH="1" flipV="1">
            <a:off x="3514725" y="54959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32785" name="AutoShape 21"/>
          <p:cNvCxnSpPr>
            <a:cxnSpLocks noChangeShapeType="1"/>
            <a:stCxn id="32775" idx="1"/>
            <a:endCxn id="32774" idx="5"/>
          </p:cNvCxnSpPr>
          <p:nvPr/>
        </p:nvCxnSpPr>
        <p:spPr bwMode="auto">
          <a:xfrm flipH="1" flipV="1">
            <a:off x="2524125" y="47339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32786" name="AutoShape 23"/>
          <p:cNvCxnSpPr>
            <a:cxnSpLocks noChangeShapeType="1"/>
            <a:stCxn id="32773" idx="2"/>
            <a:endCxn id="32774" idx="6"/>
          </p:cNvCxnSpPr>
          <p:nvPr/>
        </p:nvCxnSpPr>
        <p:spPr bwMode="auto">
          <a:xfrm flipH="1">
            <a:off x="2590800" y="4572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32787" name="AutoShape 24"/>
          <p:cNvCxnSpPr>
            <a:cxnSpLocks noChangeShapeType="1"/>
            <a:stCxn id="32772" idx="0"/>
            <a:endCxn id="32773" idx="4"/>
          </p:cNvCxnSpPr>
          <p:nvPr/>
        </p:nvCxnSpPr>
        <p:spPr bwMode="auto">
          <a:xfrm flipV="1">
            <a:off x="4419600" y="48006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sp>
        <p:nvSpPr>
          <p:cNvPr id="32788" name="Rectangle 27"/>
          <p:cNvSpPr>
            <a:spLocks noChangeArrowheads="1"/>
          </p:cNvSpPr>
          <p:nvPr/>
        </p:nvSpPr>
        <p:spPr bwMode="auto">
          <a:xfrm>
            <a:off x="5257800" y="4038600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b="0"/>
              <a:t>Destination: </a:t>
            </a:r>
            <a:r>
              <a:rPr lang="en-US"/>
              <a:t>node c (D = c)</a:t>
            </a:r>
            <a:endParaRPr lang="en-US" b="0"/>
          </a:p>
        </p:txBody>
      </p:sp>
      <p:sp>
        <p:nvSpPr>
          <p:cNvPr id="10268" name="Line 28"/>
          <p:cNvSpPr>
            <a:spLocks noChangeShapeType="1"/>
          </p:cNvSpPr>
          <p:nvPr/>
        </p:nvSpPr>
        <p:spPr bwMode="auto">
          <a:xfrm flipH="1">
            <a:off x="2743200" y="4419600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69" name="Line 29"/>
          <p:cNvSpPr>
            <a:spLocks noChangeShapeType="1"/>
          </p:cNvSpPr>
          <p:nvPr/>
        </p:nvSpPr>
        <p:spPr bwMode="auto">
          <a:xfrm>
            <a:off x="2743200" y="4724400"/>
            <a:ext cx="4572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70" name="Line 30"/>
          <p:cNvSpPr>
            <a:spLocks noChangeShapeType="1"/>
          </p:cNvSpPr>
          <p:nvPr/>
        </p:nvSpPr>
        <p:spPr bwMode="auto">
          <a:xfrm flipH="1">
            <a:off x="3733800" y="4876800"/>
            <a:ext cx="533400" cy="304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 flipH="1" flipV="1">
            <a:off x="3657600" y="5410200"/>
            <a:ext cx="609600" cy="381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72" name="Line 32"/>
          <p:cNvSpPr>
            <a:spLocks noChangeShapeType="1"/>
          </p:cNvSpPr>
          <p:nvPr/>
        </p:nvSpPr>
        <p:spPr bwMode="auto">
          <a:xfrm>
            <a:off x="2743200" y="6248400"/>
            <a:ext cx="1295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73" name="Line 33"/>
          <p:cNvSpPr>
            <a:spLocks noChangeShapeType="1"/>
          </p:cNvSpPr>
          <p:nvPr/>
        </p:nvSpPr>
        <p:spPr bwMode="auto">
          <a:xfrm flipV="1">
            <a:off x="1752600" y="4724400"/>
            <a:ext cx="38100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74" name="Line 34"/>
          <p:cNvSpPr>
            <a:spLocks noChangeShapeType="1"/>
          </p:cNvSpPr>
          <p:nvPr/>
        </p:nvSpPr>
        <p:spPr bwMode="auto">
          <a:xfrm>
            <a:off x="1219200" y="5562600"/>
            <a:ext cx="609600" cy="457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 flipH="1" flipV="1">
            <a:off x="1676400" y="5562600"/>
            <a:ext cx="3810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76" name="Line 36"/>
          <p:cNvSpPr>
            <a:spLocks noChangeShapeType="1"/>
          </p:cNvSpPr>
          <p:nvPr/>
        </p:nvSpPr>
        <p:spPr bwMode="auto">
          <a:xfrm flipH="1">
            <a:off x="1371600" y="4495800"/>
            <a:ext cx="609600" cy="304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78" name="Line 38"/>
          <p:cNvSpPr>
            <a:spLocks noChangeShapeType="1"/>
          </p:cNvSpPr>
          <p:nvPr/>
        </p:nvSpPr>
        <p:spPr bwMode="auto">
          <a:xfrm flipH="1">
            <a:off x="2667000" y="5943600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cxnSp>
        <p:nvCxnSpPr>
          <p:cNvPr id="32799" name="AutoShape 41"/>
          <p:cNvCxnSpPr>
            <a:cxnSpLocks noChangeShapeType="1"/>
            <a:stCxn id="32773" idx="3"/>
            <a:endCxn id="32775" idx="7"/>
          </p:cNvCxnSpPr>
          <p:nvPr/>
        </p:nvCxnSpPr>
        <p:spPr bwMode="auto">
          <a:xfrm flipH="1">
            <a:off x="3514725" y="47339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00" name="Oval 48"/>
          <p:cNvSpPr>
            <a:spLocks noChangeArrowheads="1"/>
          </p:cNvSpPr>
          <p:nvPr/>
        </p:nvSpPr>
        <p:spPr bwMode="auto">
          <a:xfrm>
            <a:off x="2133600" y="5105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cxnSp>
        <p:nvCxnSpPr>
          <p:cNvPr id="32801" name="AutoShape 49"/>
          <p:cNvCxnSpPr>
            <a:cxnSpLocks noChangeShapeType="1"/>
            <a:stCxn id="32800" idx="4"/>
            <a:endCxn id="32771" idx="0"/>
          </p:cNvCxnSpPr>
          <p:nvPr/>
        </p:nvCxnSpPr>
        <p:spPr bwMode="auto">
          <a:xfrm>
            <a:off x="2362200" y="55626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2802" name="AutoShape 50"/>
          <p:cNvCxnSpPr>
            <a:cxnSpLocks noChangeShapeType="1"/>
            <a:stCxn id="32774" idx="4"/>
            <a:endCxn id="32800" idx="0"/>
          </p:cNvCxnSpPr>
          <p:nvPr/>
        </p:nvCxnSpPr>
        <p:spPr bwMode="auto">
          <a:xfrm>
            <a:off x="2362200" y="48006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10293" name="Line 53"/>
          <p:cNvSpPr>
            <a:spLocks noChangeShapeType="1"/>
          </p:cNvSpPr>
          <p:nvPr/>
        </p:nvSpPr>
        <p:spPr bwMode="auto">
          <a:xfrm flipH="1" flipV="1">
            <a:off x="2590800" y="47244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94" name="Line 54"/>
          <p:cNvSpPr>
            <a:spLocks noChangeShapeType="1"/>
          </p:cNvSpPr>
          <p:nvPr/>
        </p:nvSpPr>
        <p:spPr bwMode="auto">
          <a:xfrm>
            <a:off x="2590800" y="5486400"/>
            <a:ext cx="0" cy="457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2805" name="Rectangle 56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82000" cy="23622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US" sz="2400" smtClean="0"/>
              <a:t>Find greater and lesser nodes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400" smtClean="0"/>
              <a:t>Rules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If </a:t>
            </a:r>
            <a:r>
              <a:rPr lang="en-US" sz="2000" b="1" smtClean="0"/>
              <a:t>S &lt; D</a:t>
            </a:r>
            <a:r>
              <a:rPr lang="en-US" sz="2000" smtClean="0"/>
              <a:t>     – 	</a:t>
            </a:r>
            <a:r>
              <a:rPr lang="en-US" sz="2000" smtClean="0">
                <a:solidFill>
                  <a:srgbClr val="0000FF"/>
                </a:solidFill>
              </a:rPr>
              <a:t>increase to D</a:t>
            </a:r>
            <a:r>
              <a:rPr lang="en-US" sz="2000" smtClean="0"/>
              <a:t>		</a:t>
            </a:r>
            <a:r>
              <a:rPr lang="en-US" sz="2000" smtClean="0">
                <a:solidFill>
                  <a:srgbClr val="FF0000"/>
                </a:solidFill>
              </a:rPr>
              <a:t>decrease to root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If </a:t>
            </a:r>
            <a:r>
              <a:rPr lang="en-US" sz="2000" b="1" smtClean="0"/>
              <a:t> S &gt; D    </a:t>
            </a:r>
            <a:r>
              <a:rPr lang="en-US" sz="2000" smtClean="0"/>
              <a:t>– 	</a:t>
            </a:r>
            <a:r>
              <a:rPr lang="en-US" sz="2000" smtClean="0">
                <a:solidFill>
                  <a:srgbClr val="0000FF"/>
                </a:solidFill>
              </a:rPr>
              <a:t>increase to root</a:t>
            </a:r>
            <a:r>
              <a:rPr lang="en-US" sz="2000" smtClean="0"/>
              <a:t>		</a:t>
            </a:r>
            <a:r>
              <a:rPr lang="en-US" sz="2000" smtClean="0">
                <a:solidFill>
                  <a:srgbClr val="FF0000"/>
                </a:solidFill>
              </a:rPr>
              <a:t>decrease to D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No order   – 	</a:t>
            </a:r>
            <a:r>
              <a:rPr lang="en-US" sz="2000" smtClean="0">
                <a:solidFill>
                  <a:srgbClr val="0000FF"/>
                </a:solidFill>
              </a:rPr>
              <a:t>decrease to root</a:t>
            </a:r>
            <a:r>
              <a:rPr lang="en-US" sz="2000" smtClean="0"/>
              <a:t>	</a:t>
            </a:r>
            <a:r>
              <a:rPr lang="en-US" sz="2000" smtClean="0">
                <a:solidFill>
                  <a:srgbClr val="FF0000"/>
                </a:solidFill>
              </a:rPr>
              <a:t>increase to root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If d=root    – 	</a:t>
            </a:r>
            <a:r>
              <a:rPr lang="en-US" sz="2000" smtClean="0">
                <a:solidFill>
                  <a:srgbClr val="0000FF"/>
                </a:solidFill>
              </a:rPr>
              <a:t>increase to root	</a:t>
            </a:r>
            <a:r>
              <a:rPr lang="en-US" sz="2000" smtClean="0"/>
              <a:t>	</a:t>
            </a:r>
            <a:r>
              <a:rPr lang="en-US" sz="2000" smtClean="0">
                <a:solidFill>
                  <a:srgbClr val="FF0000"/>
                </a:solidFill>
              </a:rPr>
              <a:t>decrease to root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smtClean="0"/>
              <a:t>If s=root    – 	</a:t>
            </a:r>
            <a:r>
              <a:rPr lang="en-US" sz="2000" smtClean="0">
                <a:solidFill>
                  <a:srgbClr val="0000FF"/>
                </a:solidFill>
              </a:rPr>
              <a:t>increase to D</a:t>
            </a:r>
            <a:r>
              <a:rPr lang="en-US" sz="2000" smtClean="0"/>
              <a:t>		</a:t>
            </a:r>
            <a:r>
              <a:rPr lang="en-US" sz="2000" smtClean="0">
                <a:solidFill>
                  <a:srgbClr val="FF0000"/>
                </a:solidFill>
              </a:rPr>
              <a:t>decrease to D</a:t>
            </a:r>
          </a:p>
        </p:txBody>
      </p:sp>
      <p:graphicFrame>
        <p:nvGraphicFramePr>
          <p:cNvPr id="32849" name="Group 81"/>
          <p:cNvGraphicFramePr>
            <a:graphicFrameLocks noGrp="1"/>
          </p:cNvGraphicFramePr>
          <p:nvPr/>
        </p:nvGraphicFramePr>
        <p:xfrm>
          <a:off x="5105400" y="4473575"/>
          <a:ext cx="3581400" cy="2385060"/>
        </p:xfrm>
        <a:graphic>
          <a:graphicData uri="http://schemas.openxmlformats.org/drawingml/2006/table">
            <a:tbl>
              <a:tblPr/>
              <a:tblGrid>
                <a:gridCol w="639763"/>
                <a:gridCol w="703262"/>
                <a:gridCol w="1087438"/>
                <a:gridCol w="1150937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Src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 S 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Rule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Blue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Next-hop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Next-hop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root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root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8" grpId="0" animBg="1"/>
      <p:bldP spid="10269" grpId="0" animBg="1"/>
      <p:bldP spid="10270" grpId="0" animBg="1"/>
      <p:bldP spid="10271" grpId="0" animBg="1"/>
      <p:bldP spid="10272" grpId="0" animBg="1"/>
      <p:bldP spid="10273" grpId="0" animBg="1"/>
      <p:bldP spid="10274" grpId="0" animBg="1"/>
      <p:bldP spid="10275" grpId="0" animBg="1"/>
      <p:bldP spid="10276" grpId="0" animBg="1"/>
      <p:bldP spid="10278" grpId="0" animBg="1"/>
      <p:bldP spid="10293" grpId="0" animBg="1"/>
      <p:bldP spid="1029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Find MRTs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>
                <a:solidFill>
                  <a:schemeClr val="bg2"/>
                </a:solidFill>
              </a:rPr>
              <a:t>If it is complex, </a:t>
            </a:r>
            <a:r>
              <a:rPr lang="hu-HU" sz="3000" smtClean="0">
                <a:solidFill>
                  <a:schemeClr val="bg2"/>
                </a:solidFill>
              </a:rPr>
              <a:t>then</a:t>
            </a:r>
            <a:r>
              <a:rPr lang="en-US" sz="3000" smtClean="0">
                <a:solidFill>
                  <a:schemeClr val="bg2"/>
                </a:solidFill>
              </a:rPr>
              <a:t> we break the problem down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bg2"/>
                </a:solidFill>
              </a:rPr>
              <a:t>Transform network into its blocks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bg2"/>
                </a:solidFill>
              </a:rPr>
              <a:t>Find ADAGs in each block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bg2"/>
                </a:solidFill>
              </a:rPr>
              <a:t>Connect up the ADAGs to make a GADAG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bg2"/>
                </a:solidFill>
              </a:rPr>
              <a:t>Add all the other links in – with the proper directionality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>
                <a:solidFill>
                  <a:schemeClr val="bg2"/>
                </a:solidFill>
              </a:rPr>
              <a:t>From a GADAG, compute your next-hops to each destination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bg2"/>
                </a:solidFill>
              </a:rPr>
              <a:t>First for those in the same block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Destinations outside the block inherit their next-hops from a proxy in the block</a:t>
            </a:r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Inter-block MRTs</a:t>
            </a:r>
          </a:p>
        </p:txBody>
      </p:sp>
      <p:sp>
        <p:nvSpPr>
          <p:cNvPr id="34818" name="Oval 33"/>
          <p:cNvSpPr>
            <a:spLocks noChangeArrowheads="1"/>
          </p:cNvSpPr>
          <p:nvPr/>
        </p:nvSpPr>
        <p:spPr bwMode="auto">
          <a:xfrm>
            <a:off x="5638800" y="5867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34819" name="Oval 34"/>
          <p:cNvSpPr>
            <a:spLocks noChangeArrowheads="1"/>
          </p:cNvSpPr>
          <p:nvPr/>
        </p:nvSpPr>
        <p:spPr bwMode="auto">
          <a:xfrm>
            <a:off x="7696200" y="5867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34820" name="Oval 35"/>
          <p:cNvSpPr>
            <a:spLocks noChangeArrowheads="1"/>
          </p:cNvSpPr>
          <p:nvPr/>
        </p:nvSpPr>
        <p:spPr bwMode="auto">
          <a:xfrm>
            <a:off x="7696200" y="4343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34821" name="Oval 36"/>
          <p:cNvSpPr>
            <a:spLocks noChangeArrowheads="1"/>
          </p:cNvSpPr>
          <p:nvPr/>
        </p:nvSpPr>
        <p:spPr bwMode="auto">
          <a:xfrm>
            <a:off x="5638800" y="4343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34822" name="Oval 37"/>
          <p:cNvSpPr>
            <a:spLocks noChangeArrowheads="1"/>
          </p:cNvSpPr>
          <p:nvPr/>
        </p:nvSpPr>
        <p:spPr bwMode="auto">
          <a:xfrm>
            <a:off x="6629400" y="5105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j</a:t>
            </a:r>
          </a:p>
        </p:txBody>
      </p:sp>
      <p:cxnSp>
        <p:nvCxnSpPr>
          <p:cNvPr id="34823" name="AutoShape 38"/>
          <p:cNvCxnSpPr>
            <a:cxnSpLocks noChangeShapeType="1"/>
            <a:stCxn id="34819" idx="2"/>
            <a:endCxn id="34818" idx="6"/>
          </p:cNvCxnSpPr>
          <p:nvPr/>
        </p:nvCxnSpPr>
        <p:spPr bwMode="auto">
          <a:xfrm flipH="1">
            <a:off x="6096000" y="6096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24" name="AutoShape 39"/>
          <p:cNvCxnSpPr>
            <a:cxnSpLocks noChangeShapeType="1"/>
            <a:stCxn id="34820" idx="4"/>
            <a:endCxn id="34819" idx="0"/>
          </p:cNvCxnSpPr>
          <p:nvPr/>
        </p:nvCxnSpPr>
        <p:spPr bwMode="auto">
          <a:xfrm>
            <a:off x="7924800" y="48006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4825" name="AutoShape 40"/>
          <p:cNvCxnSpPr>
            <a:cxnSpLocks noChangeShapeType="1"/>
            <a:stCxn id="34821" idx="6"/>
            <a:endCxn id="34820" idx="2"/>
          </p:cNvCxnSpPr>
          <p:nvPr/>
        </p:nvCxnSpPr>
        <p:spPr bwMode="auto">
          <a:xfrm>
            <a:off x="6096000" y="4572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26" name="AutoShape 41"/>
          <p:cNvCxnSpPr>
            <a:cxnSpLocks noChangeShapeType="1"/>
            <a:stCxn id="34821" idx="5"/>
            <a:endCxn id="34822" idx="1"/>
          </p:cNvCxnSpPr>
          <p:nvPr/>
        </p:nvCxnSpPr>
        <p:spPr bwMode="auto">
          <a:xfrm>
            <a:off x="6029325" y="47339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27" name="AutoShape 42"/>
          <p:cNvCxnSpPr>
            <a:cxnSpLocks noChangeShapeType="1"/>
            <a:stCxn id="34822" idx="5"/>
            <a:endCxn id="34819" idx="1"/>
          </p:cNvCxnSpPr>
          <p:nvPr/>
        </p:nvCxnSpPr>
        <p:spPr bwMode="auto">
          <a:xfrm>
            <a:off x="7019925" y="54959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28" name="AutoShape 43"/>
          <p:cNvCxnSpPr>
            <a:cxnSpLocks noChangeShapeType="1"/>
            <a:stCxn id="34818" idx="0"/>
          </p:cNvCxnSpPr>
          <p:nvPr/>
        </p:nvCxnSpPr>
        <p:spPr bwMode="auto">
          <a:xfrm flipV="1">
            <a:off x="5867400" y="4826000"/>
            <a:ext cx="0" cy="1041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34829" name="Line 44"/>
          <p:cNvSpPr>
            <a:spLocks noChangeShapeType="1"/>
          </p:cNvSpPr>
          <p:nvPr/>
        </p:nvSpPr>
        <p:spPr bwMode="auto">
          <a:xfrm flipH="1">
            <a:off x="4648200" y="4495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4830" name="Line 45"/>
          <p:cNvSpPr>
            <a:spLocks noChangeShapeType="1"/>
          </p:cNvSpPr>
          <p:nvPr/>
        </p:nvSpPr>
        <p:spPr bwMode="auto">
          <a:xfrm>
            <a:off x="4648200" y="46482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4831" name="Content Placeholder 2"/>
          <p:cNvSpPr>
            <a:spLocks/>
          </p:cNvSpPr>
          <p:nvPr/>
        </p:nvSpPr>
        <p:spPr bwMode="auto">
          <a:xfrm>
            <a:off x="762000" y="10668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0"/>
              <a:t>Proxy node: t</a:t>
            </a:r>
            <a:r>
              <a:rPr lang="en-US" b="0"/>
              <a:t>he last vertex in the block to the destination (along </a:t>
            </a:r>
            <a:r>
              <a:rPr lang="en-US" i="1"/>
              <a:t>any</a:t>
            </a:r>
            <a:r>
              <a:rPr lang="en-US" b="0"/>
              <a:t> path)</a:t>
            </a:r>
          </a:p>
        </p:txBody>
      </p:sp>
      <p:sp>
        <p:nvSpPr>
          <p:cNvPr id="34832" name="Oval 69"/>
          <p:cNvSpPr>
            <a:spLocks noChangeArrowheads="1"/>
          </p:cNvSpPr>
          <p:nvPr/>
        </p:nvSpPr>
        <p:spPr bwMode="auto">
          <a:xfrm>
            <a:off x="838200" y="50292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cxnSp>
        <p:nvCxnSpPr>
          <p:cNvPr id="34833" name="AutoShape 70"/>
          <p:cNvCxnSpPr>
            <a:cxnSpLocks noChangeShapeType="1"/>
            <a:stCxn id="34832" idx="7"/>
          </p:cNvCxnSpPr>
          <p:nvPr/>
        </p:nvCxnSpPr>
        <p:spPr bwMode="auto">
          <a:xfrm flipV="1">
            <a:off x="1358900" y="4572000"/>
            <a:ext cx="7747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34" name="AutoShape 71"/>
          <p:cNvCxnSpPr>
            <a:cxnSpLocks noChangeShapeType="1"/>
            <a:endCxn id="34832" idx="5"/>
          </p:cNvCxnSpPr>
          <p:nvPr/>
        </p:nvCxnSpPr>
        <p:spPr bwMode="auto">
          <a:xfrm flipH="1" flipV="1">
            <a:off x="1358900" y="5419725"/>
            <a:ext cx="7747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34835" name="Oval 72"/>
          <p:cNvSpPr>
            <a:spLocks noChangeArrowheads="1"/>
          </p:cNvSpPr>
          <p:nvPr/>
        </p:nvSpPr>
        <p:spPr bwMode="auto">
          <a:xfrm>
            <a:off x="2133600" y="5867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4836" name="Oval 73"/>
          <p:cNvSpPr>
            <a:spLocks noChangeArrowheads="1"/>
          </p:cNvSpPr>
          <p:nvPr/>
        </p:nvSpPr>
        <p:spPr bwMode="auto">
          <a:xfrm>
            <a:off x="4191000" y="5867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34837" name="Oval 74"/>
          <p:cNvSpPr>
            <a:spLocks noChangeArrowheads="1"/>
          </p:cNvSpPr>
          <p:nvPr/>
        </p:nvSpPr>
        <p:spPr bwMode="auto">
          <a:xfrm>
            <a:off x="4191000" y="4343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34838" name="Oval 75"/>
          <p:cNvSpPr>
            <a:spLocks noChangeArrowheads="1"/>
          </p:cNvSpPr>
          <p:nvPr/>
        </p:nvSpPr>
        <p:spPr bwMode="auto">
          <a:xfrm>
            <a:off x="2133600" y="5105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4839" name="Oval 76"/>
          <p:cNvSpPr>
            <a:spLocks noChangeArrowheads="1"/>
          </p:cNvSpPr>
          <p:nvPr/>
        </p:nvSpPr>
        <p:spPr bwMode="auto">
          <a:xfrm>
            <a:off x="3200400" y="5105400"/>
            <a:ext cx="457200" cy="457200"/>
          </a:xfrm>
          <a:prstGeom prst="ellipse">
            <a:avLst/>
          </a:prstGeom>
          <a:solidFill>
            <a:schemeClr val="folHlink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34840" name="AutoShape 77"/>
          <p:cNvCxnSpPr>
            <a:cxnSpLocks noChangeShapeType="1"/>
            <a:stCxn id="34836" idx="2"/>
            <a:endCxn id="34835" idx="6"/>
          </p:cNvCxnSpPr>
          <p:nvPr/>
        </p:nvCxnSpPr>
        <p:spPr bwMode="auto">
          <a:xfrm flipH="1">
            <a:off x="2590800" y="6096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41" name="AutoShape 78"/>
          <p:cNvCxnSpPr>
            <a:cxnSpLocks noChangeShapeType="1"/>
            <a:stCxn id="34837" idx="4"/>
            <a:endCxn id="34836" idx="0"/>
          </p:cNvCxnSpPr>
          <p:nvPr/>
        </p:nvCxnSpPr>
        <p:spPr bwMode="auto">
          <a:xfrm>
            <a:off x="4419600" y="48006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42" name="AutoShape 79"/>
          <p:cNvCxnSpPr>
            <a:cxnSpLocks noChangeShapeType="1"/>
            <a:stCxn id="34839" idx="7"/>
            <a:endCxn id="34837" idx="3"/>
          </p:cNvCxnSpPr>
          <p:nvPr/>
        </p:nvCxnSpPr>
        <p:spPr bwMode="auto">
          <a:xfrm flipV="1">
            <a:off x="3590925" y="47339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43" name="AutoShape 80"/>
          <p:cNvCxnSpPr>
            <a:cxnSpLocks noChangeShapeType="1"/>
            <a:stCxn id="34846" idx="5"/>
            <a:endCxn id="34839" idx="1"/>
          </p:cNvCxnSpPr>
          <p:nvPr/>
        </p:nvCxnSpPr>
        <p:spPr bwMode="auto">
          <a:xfrm>
            <a:off x="2524125" y="47339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44" name="AutoShape 81"/>
          <p:cNvCxnSpPr>
            <a:cxnSpLocks noChangeShapeType="1"/>
            <a:stCxn id="34839" idx="5"/>
            <a:endCxn id="34836" idx="1"/>
          </p:cNvCxnSpPr>
          <p:nvPr/>
        </p:nvCxnSpPr>
        <p:spPr bwMode="auto">
          <a:xfrm>
            <a:off x="3590925" y="54959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45" name="AutoShape 82"/>
          <p:cNvCxnSpPr>
            <a:cxnSpLocks noChangeShapeType="1"/>
            <a:stCxn id="34838" idx="4"/>
            <a:endCxn id="34835" idx="0"/>
          </p:cNvCxnSpPr>
          <p:nvPr/>
        </p:nvCxnSpPr>
        <p:spPr bwMode="auto">
          <a:xfrm>
            <a:off x="2362200" y="55626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34846" name="Oval 83"/>
          <p:cNvSpPr>
            <a:spLocks noChangeArrowheads="1"/>
          </p:cNvSpPr>
          <p:nvPr/>
        </p:nvSpPr>
        <p:spPr bwMode="auto">
          <a:xfrm>
            <a:off x="2133600" y="4343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34847" name="AutoShape 84"/>
          <p:cNvCxnSpPr>
            <a:cxnSpLocks noChangeShapeType="1"/>
            <a:stCxn id="34846" idx="4"/>
            <a:endCxn id="34838" idx="0"/>
          </p:cNvCxnSpPr>
          <p:nvPr/>
        </p:nvCxnSpPr>
        <p:spPr bwMode="auto">
          <a:xfrm>
            <a:off x="2362200" y="48006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4848" name="AutoShape 85"/>
          <p:cNvCxnSpPr>
            <a:cxnSpLocks noChangeShapeType="1"/>
            <a:stCxn id="34846" idx="6"/>
            <a:endCxn id="34837" idx="2"/>
          </p:cNvCxnSpPr>
          <p:nvPr/>
        </p:nvCxnSpPr>
        <p:spPr bwMode="auto">
          <a:xfrm>
            <a:off x="2590800" y="4572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graphicFrame>
        <p:nvGraphicFramePr>
          <p:cNvPr id="34941" name="Group 125"/>
          <p:cNvGraphicFramePr>
            <a:graphicFrameLocks noGrp="1"/>
          </p:cNvGraphicFramePr>
          <p:nvPr/>
        </p:nvGraphicFramePr>
        <p:xfrm>
          <a:off x="1371600" y="1676400"/>
          <a:ext cx="3048000" cy="2560320"/>
        </p:xfrm>
        <a:graphic>
          <a:graphicData uri="http://schemas.openxmlformats.org/drawingml/2006/table">
            <a:tbl>
              <a:tblPr/>
              <a:tblGrid>
                <a:gridCol w="576263"/>
                <a:gridCol w="628650"/>
                <a:gridCol w="974725"/>
                <a:gridCol w="868362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 D 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Rule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Blue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Next-hop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Next-hop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root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939" name="Group 123"/>
          <p:cNvGraphicFramePr>
            <a:graphicFrameLocks noGrp="1"/>
          </p:cNvGraphicFramePr>
          <p:nvPr/>
        </p:nvGraphicFramePr>
        <p:xfrm>
          <a:off x="5029200" y="1676400"/>
          <a:ext cx="3048000" cy="2288858"/>
        </p:xfrm>
        <a:graphic>
          <a:graphicData uri="http://schemas.openxmlformats.org/drawingml/2006/table">
            <a:tbl>
              <a:tblPr/>
              <a:tblGrid>
                <a:gridCol w="573088"/>
                <a:gridCol w="722312"/>
                <a:gridCol w="884238"/>
                <a:gridCol w="868362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 D 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Proxy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Blue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Next-hop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Next-hop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– destination is node C</a:t>
            </a:r>
          </a:p>
        </p:txBody>
      </p:sp>
      <p:sp>
        <p:nvSpPr>
          <p:cNvPr id="35842" name="Rectangle 35"/>
          <p:cNvSpPr>
            <a:spLocks noChangeArrowheads="1"/>
          </p:cNvSpPr>
          <p:nvPr/>
        </p:nvSpPr>
        <p:spPr bwMode="auto">
          <a:xfrm>
            <a:off x="609600" y="4953000"/>
            <a:ext cx="4572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800" b="0"/>
              <a:t>Block1: </a:t>
            </a:r>
            <a:r>
              <a:rPr lang="en-US" sz="2800" b="0">
                <a:solidFill>
                  <a:srgbClr val="008000"/>
                </a:solidFill>
              </a:rPr>
              <a:t>root</a:t>
            </a:r>
            <a:r>
              <a:rPr lang="en-US" sz="2800" b="0"/>
              <a:t>, a, b, c, d, 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800" b="0"/>
              <a:t>Block2: </a:t>
            </a:r>
            <a:r>
              <a:rPr lang="en-US" sz="2800" b="0">
                <a:solidFill>
                  <a:srgbClr val="008000"/>
                </a:solidFill>
              </a:rPr>
              <a:t>e</a:t>
            </a:r>
            <a:r>
              <a:rPr lang="en-US" sz="2800" b="0"/>
              <a:t>, f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800" b="0"/>
              <a:t>Block3: </a:t>
            </a:r>
            <a:r>
              <a:rPr lang="en-US" sz="2800" b="0">
                <a:solidFill>
                  <a:srgbClr val="008000"/>
                </a:solidFill>
              </a:rPr>
              <a:t>f</a:t>
            </a:r>
            <a:r>
              <a:rPr lang="en-US" sz="2800" b="0"/>
              <a:t>, g, h, i, j</a:t>
            </a:r>
          </a:p>
        </p:txBody>
      </p:sp>
      <p:sp>
        <p:nvSpPr>
          <p:cNvPr id="35843" name="Oval 40"/>
          <p:cNvSpPr>
            <a:spLocks noChangeArrowheads="1"/>
          </p:cNvSpPr>
          <p:nvPr/>
        </p:nvSpPr>
        <p:spPr bwMode="auto">
          <a:xfrm>
            <a:off x="5334000" y="3429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35844" name="Oval 41"/>
          <p:cNvSpPr>
            <a:spLocks noChangeArrowheads="1"/>
          </p:cNvSpPr>
          <p:nvPr/>
        </p:nvSpPr>
        <p:spPr bwMode="auto">
          <a:xfrm>
            <a:off x="7391400" y="3429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35845" name="Oval 42"/>
          <p:cNvSpPr>
            <a:spLocks noChangeArrowheads="1"/>
          </p:cNvSpPr>
          <p:nvPr/>
        </p:nvSpPr>
        <p:spPr bwMode="auto">
          <a:xfrm>
            <a:off x="7391400" y="1905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35846" name="Oval 43"/>
          <p:cNvSpPr>
            <a:spLocks noChangeArrowheads="1"/>
          </p:cNvSpPr>
          <p:nvPr/>
        </p:nvSpPr>
        <p:spPr bwMode="auto">
          <a:xfrm>
            <a:off x="5334000" y="1905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35847" name="Oval 44"/>
          <p:cNvSpPr>
            <a:spLocks noChangeArrowheads="1"/>
          </p:cNvSpPr>
          <p:nvPr/>
        </p:nvSpPr>
        <p:spPr bwMode="auto">
          <a:xfrm>
            <a:off x="6324600" y="2667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j</a:t>
            </a:r>
          </a:p>
        </p:txBody>
      </p:sp>
      <p:cxnSp>
        <p:nvCxnSpPr>
          <p:cNvPr id="35848" name="AutoShape 45"/>
          <p:cNvCxnSpPr>
            <a:cxnSpLocks noChangeShapeType="1"/>
            <a:stCxn id="35844" idx="2"/>
            <a:endCxn id="35843" idx="6"/>
          </p:cNvCxnSpPr>
          <p:nvPr/>
        </p:nvCxnSpPr>
        <p:spPr bwMode="auto">
          <a:xfrm flipH="1">
            <a:off x="5791200" y="36576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5849" name="AutoShape 46"/>
          <p:cNvCxnSpPr>
            <a:cxnSpLocks noChangeShapeType="1"/>
            <a:stCxn id="35845" idx="4"/>
            <a:endCxn id="35844" idx="0"/>
          </p:cNvCxnSpPr>
          <p:nvPr/>
        </p:nvCxnSpPr>
        <p:spPr bwMode="auto">
          <a:xfrm>
            <a:off x="7620000" y="23622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5850" name="AutoShape 47"/>
          <p:cNvCxnSpPr>
            <a:cxnSpLocks noChangeShapeType="1"/>
            <a:stCxn id="35846" idx="6"/>
            <a:endCxn id="35845" idx="2"/>
          </p:cNvCxnSpPr>
          <p:nvPr/>
        </p:nvCxnSpPr>
        <p:spPr bwMode="auto">
          <a:xfrm>
            <a:off x="5791200" y="21336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5851" name="AutoShape 48"/>
          <p:cNvCxnSpPr>
            <a:cxnSpLocks noChangeShapeType="1"/>
            <a:stCxn id="35846" idx="5"/>
            <a:endCxn id="35847" idx="1"/>
          </p:cNvCxnSpPr>
          <p:nvPr/>
        </p:nvCxnSpPr>
        <p:spPr bwMode="auto">
          <a:xfrm>
            <a:off x="5724525" y="22955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5852" name="AutoShape 49"/>
          <p:cNvCxnSpPr>
            <a:cxnSpLocks noChangeShapeType="1"/>
            <a:stCxn id="35847" idx="5"/>
            <a:endCxn id="35844" idx="1"/>
          </p:cNvCxnSpPr>
          <p:nvPr/>
        </p:nvCxnSpPr>
        <p:spPr bwMode="auto">
          <a:xfrm>
            <a:off x="6715125" y="30575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5853" name="AutoShape 50"/>
          <p:cNvCxnSpPr>
            <a:cxnSpLocks noChangeShapeType="1"/>
            <a:stCxn id="35843" idx="0"/>
          </p:cNvCxnSpPr>
          <p:nvPr/>
        </p:nvCxnSpPr>
        <p:spPr bwMode="auto">
          <a:xfrm flipV="1">
            <a:off x="5562600" y="2387600"/>
            <a:ext cx="0" cy="1041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35854" name="Line 51"/>
          <p:cNvSpPr>
            <a:spLocks noChangeShapeType="1"/>
          </p:cNvSpPr>
          <p:nvPr/>
        </p:nvSpPr>
        <p:spPr bwMode="auto">
          <a:xfrm flipH="1">
            <a:off x="4343400" y="20574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5855" name="Line 52"/>
          <p:cNvSpPr>
            <a:spLocks noChangeShapeType="1"/>
          </p:cNvSpPr>
          <p:nvPr/>
        </p:nvSpPr>
        <p:spPr bwMode="auto">
          <a:xfrm>
            <a:off x="4343400" y="2209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66" name="Line 54"/>
          <p:cNvSpPr>
            <a:spLocks noChangeShapeType="1"/>
          </p:cNvSpPr>
          <p:nvPr/>
        </p:nvSpPr>
        <p:spPr bwMode="auto">
          <a:xfrm flipH="1">
            <a:off x="5943600" y="1905000"/>
            <a:ext cx="1295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67" name="Line 55"/>
          <p:cNvSpPr>
            <a:spLocks noChangeShapeType="1"/>
          </p:cNvSpPr>
          <p:nvPr/>
        </p:nvSpPr>
        <p:spPr bwMode="auto">
          <a:xfrm flipH="1">
            <a:off x="4419600" y="1828800"/>
            <a:ext cx="7620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68" name="Line 56"/>
          <p:cNvSpPr>
            <a:spLocks noChangeShapeType="1"/>
          </p:cNvSpPr>
          <p:nvPr/>
        </p:nvSpPr>
        <p:spPr bwMode="auto">
          <a:xfrm flipH="1" flipV="1">
            <a:off x="5943600" y="2286000"/>
            <a:ext cx="533400" cy="304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69" name="Line 57"/>
          <p:cNvSpPr>
            <a:spLocks noChangeShapeType="1"/>
          </p:cNvSpPr>
          <p:nvPr/>
        </p:nvSpPr>
        <p:spPr bwMode="auto">
          <a:xfrm flipH="1" flipV="1">
            <a:off x="7772400" y="2438400"/>
            <a:ext cx="0" cy="9144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70" name="Line 58"/>
          <p:cNvSpPr>
            <a:spLocks noChangeShapeType="1"/>
          </p:cNvSpPr>
          <p:nvPr/>
        </p:nvSpPr>
        <p:spPr bwMode="auto">
          <a:xfrm>
            <a:off x="5867400" y="3505200"/>
            <a:ext cx="1295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71" name="Line 59"/>
          <p:cNvSpPr>
            <a:spLocks noChangeShapeType="1"/>
          </p:cNvSpPr>
          <p:nvPr/>
        </p:nvSpPr>
        <p:spPr bwMode="auto">
          <a:xfrm flipH="1" flipV="1">
            <a:off x="4419600" y="2362200"/>
            <a:ext cx="762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72" name="Line 60"/>
          <p:cNvSpPr>
            <a:spLocks noChangeShapeType="1"/>
          </p:cNvSpPr>
          <p:nvPr/>
        </p:nvSpPr>
        <p:spPr bwMode="auto">
          <a:xfrm flipH="1" flipV="1">
            <a:off x="5334000" y="2438400"/>
            <a:ext cx="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73" name="Line 61"/>
          <p:cNvSpPr>
            <a:spLocks noChangeShapeType="1"/>
          </p:cNvSpPr>
          <p:nvPr/>
        </p:nvSpPr>
        <p:spPr bwMode="auto">
          <a:xfrm flipH="1" flipV="1">
            <a:off x="5867400" y="3810000"/>
            <a:ext cx="1371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74" name="Line 62"/>
          <p:cNvSpPr>
            <a:spLocks noChangeShapeType="1"/>
          </p:cNvSpPr>
          <p:nvPr/>
        </p:nvSpPr>
        <p:spPr bwMode="auto">
          <a:xfrm>
            <a:off x="7467600" y="2362200"/>
            <a:ext cx="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75" name="Line 63"/>
          <p:cNvSpPr>
            <a:spLocks noChangeShapeType="1"/>
          </p:cNvSpPr>
          <p:nvPr/>
        </p:nvSpPr>
        <p:spPr bwMode="auto">
          <a:xfrm>
            <a:off x="6934200" y="3048000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5867" name="Oval 65"/>
          <p:cNvSpPr>
            <a:spLocks noChangeArrowheads="1"/>
          </p:cNvSpPr>
          <p:nvPr/>
        </p:nvSpPr>
        <p:spPr bwMode="auto">
          <a:xfrm>
            <a:off x="762000" y="2590800"/>
            <a:ext cx="7620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35868" name="Oval 66"/>
          <p:cNvSpPr>
            <a:spLocks noChangeArrowheads="1"/>
          </p:cNvSpPr>
          <p:nvPr/>
        </p:nvSpPr>
        <p:spPr bwMode="auto">
          <a:xfrm>
            <a:off x="1828800" y="3429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5869" name="Oval 67"/>
          <p:cNvSpPr>
            <a:spLocks noChangeArrowheads="1"/>
          </p:cNvSpPr>
          <p:nvPr/>
        </p:nvSpPr>
        <p:spPr bwMode="auto">
          <a:xfrm>
            <a:off x="3886200" y="3429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35870" name="Oval 68"/>
          <p:cNvSpPr>
            <a:spLocks noChangeArrowheads="1"/>
          </p:cNvSpPr>
          <p:nvPr/>
        </p:nvSpPr>
        <p:spPr bwMode="auto">
          <a:xfrm>
            <a:off x="3886200" y="1905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35871" name="Oval 69"/>
          <p:cNvSpPr>
            <a:spLocks noChangeArrowheads="1"/>
          </p:cNvSpPr>
          <p:nvPr/>
        </p:nvSpPr>
        <p:spPr bwMode="auto">
          <a:xfrm>
            <a:off x="1828800" y="1905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35872" name="Oval 70"/>
          <p:cNvSpPr>
            <a:spLocks noChangeArrowheads="1"/>
          </p:cNvSpPr>
          <p:nvPr/>
        </p:nvSpPr>
        <p:spPr bwMode="auto">
          <a:xfrm>
            <a:off x="2819400" y="2667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35873" name="AutoShape 71"/>
          <p:cNvCxnSpPr>
            <a:cxnSpLocks noChangeShapeType="1"/>
            <a:stCxn id="35868" idx="2"/>
            <a:endCxn id="35867" idx="4"/>
          </p:cNvCxnSpPr>
          <p:nvPr/>
        </p:nvCxnSpPr>
        <p:spPr bwMode="auto">
          <a:xfrm flipH="1" flipV="1">
            <a:off x="1143000" y="3048000"/>
            <a:ext cx="6858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5874" name="AutoShape 72"/>
          <p:cNvCxnSpPr>
            <a:cxnSpLocks noChangeShapeType="1"/>
            <a:stCxn id="35869" idx="2"/>
            <a:endCxn id="35868" idx="6"/>
          </p:cNvCxnSpPr>
          <p:nvPr/>
        </p:nvCxnSpPr>
        <p:spPr bwMode="auto">
          <a:xfrm flipH="1">
            <a:off x="2286000" y="36576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5875" name="AutoShape 73"/>
          <p:cNvCxnSpPr>
            <a:cxnSpLocks noChangeShapeType="1"/>
            <a:stCxn id="35870" idx="4"/>
            <a:endCxn id="35869" idx="0"/>
          </p:cNvCxnSpPr>
          <p:nvPr/>
        </p:nvCxnSpPr>
        <p:spPr bwMode="auto">
          <a:xfrm>
            <a:off x="4114800" y="23622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5876" name="AutoShape 74"/>
          <p:cNvCxnSpPr>
            <a:cxnSpLocks noChangeShapeType="1"/>
            <a:stCxn id="35871" idx="6"/>
            <a:endCxn id="35870" idx="2"/>
          </p:cNvCxnSpPr>
          <p:nvPr/>
        </p:nvCxnSpPr>
        <p:spPr bwMode="auto">
          <a:xfrm>
            <a:off x="2286000" y="21336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5877" name="AutoShape 75"/>
          <p:cNvCxnSpPr>
            <a:cxnSpLocks noChangeShapeType="1"/>
            <a:stCxn id="35871" idx="5"/>
            <a:endCxn id="35872" idx="1"/>
          </p:cNvCxnSpPr>
          <p:nvPr/>
        </p:nvCxnSpPr>
        <p:spPr bwMode="auto">
          <a:xfrm>
            <a:off x="2219325" y="22955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5878" name="AutoShape 76"/>
          <p:cNvCxnSpPr>
            <a:cxnSpLocks noChangeShapeType="1"/>
            <a:stCxn id="35867" idx="0"/>
            <a:endCxn id="35871" idx="2"/>
          </p:cNvCxnSpPr>
          <p:nvPr/>
        </p:nvCxnSpPr>
        <p:spPr bwMode="auto">
          <a:xfrm flipV="1">
            <a:off x="1143000" y="2133600"/>
            <a:ext cx="6858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5879" name="AutoShape 77"/>
          <p:cNvCxnSpPr>
            <a:cxnSpLocks noChangeShapeType="1"/>
            <a:stCxn id="35872" idx="5"/>
            <a:endCxn id="35869" idx="1"/>
          </p:cNvCxnSpPr>
          <p:nvPr/>
        </p:nvCxnSpPr>
        <p:spPr bwMode="auto">
          <a:xfrm>
            <a:off x="3209925" y="30575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35880" name="AutoShape 78"/>
          <p:cNvCxnSpPr>
            <a:cxnSpLocks noChangeShapeType="1"/>
            <a:stCxn id="35868" idx="6"/>
            <a:endCxn id="35869" idx="2"/>
          </p:cNvCxnSpPr>
          <p:nvPr/>
        </p:nvCxnSpPr>
        <p:spPr bwMode="auto">
          <a:xfrm>
            <a:off x="2286000" y="36576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35881" name="AutoShape 79"/>
          <p:cNvCxnSpPr>
            <a:cxnSpLocks noChangeShapeType="1"/>
            <a:stCxn id="35869" idx="1"/>
            <a:endCxn id="35872" idx="5"/>
          </p:cNvCxnSpPr>
          <p:nvPr/>
        </p:nvCxnSpPr>
        <p:spPr bwMode="auto">
          <a:xfrm flipH="1" flipV="1">
            <a:off x="3209925" y="30575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35882" name="AutoShape 80"/>
          <p:cNvCxnSpPr>
            <a:cxnSpLocks noChangeShapeType="1"/>
            <a:stCxn id="35872" idx="1"/>
            <a:endCxn id="35871" idx="5"/>
          </p:cNvCxnSpPr>
          <p:nvPr/>
        </p:nvCxnSpPr>
        <p:spPr bwMode="auto">
          <a:xfrm flipH="1" flipV="1">
            <a:off x="2219325" y="22955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35883" name="AutoShape 81"/>
          <p:cNvCxnSpPr>
            <a:cxnSpLocks noChangeShapeType="1"/>
            <a:stCxn id="35870" idx="2"/>
            <a:endCxn id="35871" idx="6"/>
          </p:cNvCxnSpPr>
          <p:nvPr/>
        </p:nvCxnSpPr>
        <p:spPr bwMode="auto">
          <a:xfrm flipH="1">
            <a:off x="2286000" y="21336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35884" name="AutoShape 82"/>
          <p:cNvCxnSpPr>
            <a:cxnSpLocks noChangeShapeType="1"/>
            <a:stCxn id="35869" idx="0"/>
            <a:endCxn id="35870" idx="4"/>
          </p:cNvCxnSpPr>
          <p:nvPr/>
        </p:nvCxnSpPr>
        <p:spPr bwMode="auto">
          <a:xfrm flipV="1">
            <a:off x="4114800" y="23622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</p:cxnSp>
      <p:sp>
        <p:nvSpPr>
          <p:cNvPr id="13395" name="Line 83"/>
          <p:cNvSpPr>
            <a:spLocks noChangeShapeType="1"/>
          </p:cNvSpPr>
          <p:nvPr/>
        </p:nvSpPr>
        <p:spPr bwMode="auto">
          <a:xfrm flipH="1">
            <a:off x="2438400" y="1981200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96" name="Line 84"/>
          <p:cNvSpPr>
            <a:spLocks noChangeShapeType="1"/>
          </p:cNvSpPr>
          <p:nvPr/>
        </p:nvSpPr>
        <p:spPr bwMode="auto">
          <a:xfrm>
            <a:off x="2438400" y="2286000"/>
            <a:ext cx="4572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97" name="Line 85"/>
          <p:cNvSpPr>
            <a:spLocks noChangeShapeType="1"/>
          </p:cNvSpPr>
          <p:nvPr/>
        </p:nvSpPr>
        <p:spPr bwMode="auto">
          <a:xfrm flipH="1">
            <a:off x="3429000" y="2438400"/>
            <a:ext cx="533400" cy="304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98" name="Line 86"/>
          <p:cNvSpPr>
            <a:spLocks noChangeShapeType="1"/>
          </p:cNvSpPr>
          <p:nvPr/>
        </p:nvSpPr>
        <p:spPr bwMode="auto">
          <a:xfrm flipH="1" flipV="1">
            <a:off x="3352800" y="2971800"/>
            <a:ext cx="609600" cy="381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99" name="Line 87"/>
          <p:cNvSpPr>
            <a:spLocks noChangeShapeType="1"/>
          </p:cNvSpPr>
          <p:nvPr/>
        </p:nvSpPr>
        <p:spPr bwMode="auto">
          <a:xfrm>
            <a:off x="2438400" y="3810000"/>
            <a:ext cx="12954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400" name="Line 88"/>
          <p:cNvSpPr>
            <a:spLocks noChangeShapeType="1"/>
          </p:cNvSpPr>
          <p:nvPr/>
        </p:nvSpPr>
        <p:spPr bwMode="auto">
          <a:xfrm flipV="1">
            <a:off x="1447800" y="2286000"/>
            <a:ext cx="38100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401" name="Line 89"/>
          <p:cNvSpPr>
            <a:spLocks noChangeShapeType="1"/>
          </p:cNvSpPr>
          <p:nvPr/>
        </p:nvSpPr>
        <p:spPr bwMode="auto">
          <a:xfrm>
            <a:off x="914400" y="3124200"/>
            <a:ext cx="609600" cy="457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402" name="Line 90"/>
          <p:cNvSpPr>
            <a:spLocks noChangeShapeType="1"/>
          </p:cNvSpPr>
          <p:nvPr/>
        </p:nvSpPr>
        <p:spPr bwMode="auto">
          <a:xfrm flipH="1" flipV="1">
            <a:off x="1371600" y="3124200"/>
            <a:ext cx="3810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403" name="Line 91"/>
          <p:cNvSpPr>
            <a:spLocks noChangeShapeType="1"/>
          </p:cNvSpPr>
          <p:nvPr/>
        </p:nvSpPr>
        <p:spPr bwMode="auto">
          <a:xfrm flipH="1">
            <a:off x="1066800" y="2057400"/>
            <a:ext cx="609600" cy="304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404" name="Line 92"/>
          <p:cNvSpPr>
            <a:spLocks noChangeShapeType="1"/>
          </p:cNvSpPr>
          <p:nvPr/>
        </p:nvSpPr>
        <p:spPr bwMode="auto">
          <a:xfrm flipH="1">
            <a:off x="2362200" y="3505200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cxnSp>
        <p:nvCxnSpPr>
          <p:cNvPr id="35895" name="AutoShape 93"/>
          <p:cNvCxnSpPr>
            <a:cxnSpLocks noChangeShapeType="1"/>
            <a:stCxn id="35870" idx="3"/>
            <a:endCxn id="35872" idx="7"/>
          </p:cNvCxnSpPr>
          <p:nvPr/>
        </p:nvCxnSpPr>
        <p:spPr bwMode="auto">
          <a:xfrm flipH="1">
            <a:off x="3209925" y="22955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5896" name="Oval 94"/>
          <p:cNvSpPr>
            <a:spLocks noChangeArrowheads="1"/>
          </p:cNvSpPr>
          <p:nvPr/>
        </p:nvSpPr>
        <p:spPr bwMode="auto">
          <a:xfrm>
            <a:off x="1828800" y="2667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cxnSp>
        <p:nvCxnSpPr>
          <p:cNvPr id="35897" name="AutoShape 95"/>
          <p:cNvCxnSpPr>
            <a:cxnSpLocks noChangeShapeType="1"/>
            <a:stCxn id="35896" idx="4"/>
            <a:endCxn id="35868" idx="0"/>
          </p:cNvCxnSpPr>
          <p:nvPr/>
        </p:nvCxnSpPr>
        <p:spPr bwMode="auto">
          <a:xfrm>
            <a:off x="2057400" y="31242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5898" name="AutoShape 96"/>
          <p:cNvCxnSpPr>
            <a:cxnSpLocks noChangeShapeType="1"/>
            <a:stCxn id="35871" idx="4"/>
            <a:endCxn id="35896" idx="0"/>
          </p:cNvCxnSpPr>
          <p:nvPr/>
        </p:nvCxnSpPr>
        <p:spPr bwMode="auto">
          <a:xfrm>
            <a:off x="2057400" y="23622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13409" name="Line 97"/>
          <p:cNvSpPr>
            <a:spLocks noChangeShapeType="1"/>
          </p:cNvSpPr>
          <p:nvPr/>
        </p:nvSpPr>
        <p:spPr bwMode="auto">
          <a:xfrm flipH="1" flipV="1">
            <a:off x="2286000" y="2286000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3410" name="Line 98"/>
          <p:cNvSpPr>
            <a:spLocks noChangeShapeType="1"/>
          </p:cNvSpPr>
          <p:nvPr/>
        </p:nvSpPr>
        <p:spPr bwMode="auto">
          <a:xfrm>
            <a:off x="2286000" y="3048000"/>
            <a:ext cx="0" cy="457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66" grpId="0" animBg="1"/>
      <p:bldP spid="13367" grpId="0" animBg="1"/>
      <p:bldP spid="13368" grpId="0" animBg="1"/>
      <p:bldP spid="13369" grpId="0" animBg="1"/>
      <p:bldP spid="13370" grpId="0" animBg="1"/>
      <p:bldP spid="13371" grpId="0" animBg="1"/>
      <p:bldP spid="13372" grpId="0" animBg="1"/>
      <p:bldP spid="13373" grpId="0" animBg="1"/>
      <p:bldP spid="13374" grpId="0" animBg="1"/>
      <p:bldP spid="13375" grpId="0" animBg="1"/>
      <p:bldP spid="13395" grpId="0" animBg="1"/>
      <p:bldP spid="13396" grpId="0" animBg="1"/>
      <p:bldP spid="13397" grpId="0" animBg="1"/>
      <p:bldP spid="13398" grpId="0" animBg="1"/>
      <p:bldP spid="13399" grpId="0" animBg="1"/>
      <p:bldP spid="13400" grpId="0" animBg="1"/>
      <p:bldP spid="13401" grpId="0" animBg="1"/>
      <p:bldP spid="13402" grpId="0" animBg="1"/>
      <p:bldP spid="13403" grpId="0" animBg="1"/>
      <p:bldP spid="13404" grpId="0" animBg="1"/>
      <p:bldP spid="13409" grpId="0" animBg="1"/>
      <p:bldP spid="134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Algorithm</a:t>
            </a:r>
            <a:endParaRPr lang="hu-HU" smtClean="0"/>
          </a:p>
          <a:p>
            <a:pPr lvl="1" eaLnBrk="1" hangingPunct="1"/>
            <a:r>
              <a:rPr lang="en-US" smtClean="0"/>
              <a:t>Find GADAG</a:t>
            </a:r>
          </a:p>
          <a:p>
            <a:pPr lvl="2" eaLnBrk="1" hangingPunct="1"/>
            <a:r>
              <a:rPr lang="en-US" smtClean="0"/>
              <a:t>ADAG in each block</a:t>
            </a:r>
          </a:p>
          <a:p>
            <a:pPr lvl="2" eaLnBrk="1" hangingPunct="1"/>
            <a:r>
              <a:rPr lang="en-US" smtClean="0"/>
              <a:t>Add not used links</a:t>
            </a:r>
          </a:p>
          <a:p>
            <a:pPr lvl="1" eaLnBrk="1" hangingPunct="1"/>
            <a:r>
              <a:rPr lang="en-US" smtClean="0"/>
              <a:t>Find next-hops along the MRTs</a:t>
            </a:r>
          </a:p>
          <a:p>
            <a:pPr lvl="2" eaLnBrk="1" hangingPunct="1"/>
            <a:r>
              <a:rPr lang="en-US" smtClean="0"/>
              <a:t>Do an SPF and an rSPF to find ordered nodes</a:t>
            </a:r>
          </a:p>
          <a:p>
            <a:pPr lvl="2" eaLnBrk="1" hangingPunct="1"/>
            <a:r>
              <a:rPr lang="en-US" smtClean="0"/>
              <a:t>Use rules to find NHs your block</a:t>
            </a:r>
          </a:p>
          <a:p>
            <a:pPr lvl="2" eaLnBrk="1" hangingPunct="1"/>
            <a:r>
              <a:rPr lang="en-US" smtClean="0"/>
              <a:t>Find proxy nodes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smtClean="0"/>
              <a:t>Thanks for the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do we need this draft?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need a pair of MRTs rooted at each node</a:t>
            </a:r>
          </a:p>
          <a:p>
            <a:pPr lvl="1" eaLnBrk="1" hangingPunct="1"/>
            <a:r>
              <a:rPr lang="en-US" smtClean="0"/>
              <a:t>All the nodes should compute the same!</a:t>
            </a:r>
          </a:p>
          <a:p>
            <a:pPr lvl="1" eaLnBrk="1" hangingPunct="1"/>
            <a:r>
              <a:rPr lang="en-US" smtClean="0"/>
              <a:t>We will need </a:t>
            </a:r>
            <a:r>
              <a:rPr lang="en-US" b="1" smtClean="0"/>
              <a:t>standardization</a:t>
            </a:r>
            <a:r>
              <a:rPr lang="en-US" smtClean="0"/>
              <a:t> for MRT computation (algorithm) or results of that computation.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sz="4400" b="1" smtClean="0"/>
              <a:t>Principles</a:t>
            </a:r>
          </a:p>
          <a:p>
            <a:pPr algn="ctr" eaLnBrk="1" hangingPunct="1">
              <a:buFontTx/>
              <a:buNone/>
            </a:pPr>
            <a:endParaRPr lang="en-US" sz="2400" b="1" smtClean="0"/>
          </a:p>
          <a:p>
            <a:pPr algn="ctr" eaLnBrk="1" hangingPunct="1">
              <a:buFontTx/>
              <a:buNone/>
            </a:pPr>
            <a:r>
              <a:rPr lang="en-US" sz="2400" smtClean="0"/>
              <a:t>Partial order</a:t>
            </a:r>
          </a:p>
          <a:p>
            <a:pPr algn="ctr" eaLnBrk="1" hangingPunct="1">
              <a:buFontTx/>
              <a:buNone/>
            </a:pPr>
            <a:r>
              <a:rPr lang="en-US" sz="2400" smtClean="0"/>
              <a:t>ADAG</a:t>
            </a:r>
          </a:p>
          <a:p>
            <a:pPr algn="ctr" eaLnBrk="1" hangingPunct="1">
              <a:buFontTx/>
              <a:buNone/>
            </a:pPr>
            <a:r>
              <a:rPr lang="en-US" sz="2400" smtClean="0"/>
              <a:t>Blocks and GADAG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Partial order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Partial order of a set (e.g. set of nodes)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 relation like a normal set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Except: not all the elements can be compared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/>
              <a:t>For some </a:t>
            </a:r>
            <a:r>
              <a:rPr lang="en-US" sz="2000" b="1" smtClean="0"/>
              <a:t>a</a:t>
            </a:r>
            <a:r>
              <a:rPr lang="en-US" sz="2000" smtClean="0"/>
              <a:t> and </a:t>
            </a:r>
            <a:r>
              <a:rPr lang="en-US" sz="2000" b="1" smtClean="0"/>
              <a:t>b</a:t>
            </a:r>
            <a:r>
              <a:rPr lang="en-US" sz="2000" smtClean="0"/>
              <a:t> neither </a:t>
            </a:r>
            <a:r>
              <a:rPr lang="en-US" sz="2000" b="1" smtClean="0"/>
              <a:t>a&lt;b</a:t>
            </a:r>
            <a:r>
              <a:rPr lang="en-US" sz="2000" smtClean="0"/>
              <a:t> nor </a:t>
            </a:r>
            <a:r>
              <a:rPr lang="en-US" sz="2000" b="1" smtClean="0"/>
              <a:t>a&gt;b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Graph representation: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Directed Acyclic Graph (DAG)</a:t>
            </a:r>
          </a:p>
        </p:txBody>
      </p:sp>
      <p:sp>
        <p:nvSpPr>
          <p:cNvPr id="17411" name="Oval 4"/>
          <p:cNvSpPr>
            <a:spLocks noChangeArrowheads="1"/>
          </p:cNvSpPr>
          <p:nvPr/>
        </p:nvSpPr>
        <p:spPr bwMode="auto">
          <a:xfrm>
            <a:off x="1066800" y="59436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min</a:t>
            </a:r>
          </a:p>
        </p:txBody>
      </p:sp>
      <p:cxnSp>
        <p:nvCxnSpPr>
          <p:cNvPr id="17412" name="AutoShape 10"/>
          <p:cNvCxnSpPr>
            <a:cxnSpLocks noChangeShapeType="1"/>
            <a:stCxn id="17416" idx="2"/>
            <a:endCxn id="17411" idx="6"/>
          </p:cNvCxnSpPr>
          <p:nvPr/>
        </p:nvCxnSpPr>
        <p:spPr bwMode="auto">
          <a:xfrm flipH="1">
            <a:off x="1676400" y="6172200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7413" name="AutoShape 15"/>
          <p:cNvCxnSpPr>
            <a:cxnSpLocks noChangeShapeType="1"/>
            <a:stCxn id="17414" idx="6"/>
            <a:endCxn id="17427" idx="2"/>
          </p:cNvCxnSpPr>
          <p:nvPr/>
        </p:nvCxnSpPr>
        <p:spPr bwMode="auto">
          <a:xfrm>
            <a:off x="1676400" y="4648200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17414" name="Oval 18"/>
          <p:cNvSpPr>
            <a:spLocks noChangeArrowheads="1"/>
          </p:cNvSpPr>
          <p:nvPr/>
        </p:nvSpPr>
        <p:spPr bwMode="auto">
          <a:xfrm>
            <a:off x="1066800" y="44196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max</a:t>
            </a:r>
          </a:p>
        </p:txBody>
      </p:sp>
      <p:sp>
        <p:nvSpPr>
          <p:cNvPr id="17415" name="Rectangle 19"/>
          <p:cNvSpPr>
            <a:spLocks noChangeArrowheads="1"/>
          </p:cNvSpPr>
          <p:nvPr/>
        </p:nvSpPr>
        <p:spPr bwMode="auto">
          <a:xfrm>
            <a:off x="5105400" y="4648200"/>
            <a:ext cx="365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/>
              <a:t>min&lt;a&lt;b&lt;f&lt;c&lt;e&lt;max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/>
              <a:t>a&lt;d&lt;e</a:t>
            </a:r>
          </a:p>
        </p:txBody>
      </p:sp>
      <p:sp>
        <p:nvSpPr>
          <p:cNvPr id="17416" name="Oval 46"/>
          <p:cNvSpPr>
            <a:spLocks noChangeArrowheads="1"/>
          </p:cNvSpPr>
          <p:nvPr/>
        </p:nvSpPr>
        <p:spPr bwMode="auto">
          <a:xfrm>
            <a:off x="2362200" y="594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7417" name="Oval 47"/>
          <p:cNvSpPr>
            <a:spLocks noChangeArrowheads="1"/>
          </p:cNvSpPr>
          <p:nvPr/>
        </p:nvSpPr>
        <p:spPr bwMode="auto">
          <a:xfrm>
            <a:off x="4419600" y="594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7418" name="Oval 48"/>
          <p:cNvSpPr>
            <a:spLocks noChangeArrowheads="1"/>
          </p:cNvSpPr>
          <p:nvPr/>
        </p:nvSpPr>
        <p:spPr bwMode="auto">
          <a:xfrm>
            <a:off x="44196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7419" name="Oval 49"/>
          <p:cNvSpPr>
            <a:spLocks noChangeArrowheads="1"/>
          </p:cNvSpPr>
          <p:nvPr/>
        </p:nvSpPr>
        <p:spPr bwMode="auto">
          <a:xfrm>
            <a:off x="2362200" y="5181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7420" name="Oval 50"/>
          <p:cNvSpPr>
            <a:spLocks noChangeArrowheads="1"/>
          </p:cNvSpPr>
          <p:nvPr/>
        </p:nvSpPr>
        <p:spPr bwMode="auto">
          <a:xfrm>
            <a:off x="3429000" y="5181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17421" name="AutoShape 51"/>
          <p:cNvCxnSpPr>
            <a:cxnSpLocks noChangeShapeType="1"/>
            <a:stCxn id="17417" idx="2"/>
            <a:endCxn id="17416" idx="6"/>
          </p:cNvCxnSpPr>
          <p:nvPr/>
        </p:nvCxnSpPr>
        <p:spPr bwMode="auto">
          <a:xfrm flipH="1">
            <a:off x="2819400" y="6172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7422" name="AutoShape 52"/>
          <p:cNvCxnSpPr>
            <a:cxnSpLocks noChangeShapeType="1"/>
            <a:stCxn id="17418" idx="4"/>
            <a:endCxn id="17417" idx="0"/>
          </p:cNvCxnSpPr>
          <p:nvPr/>
        </p:nvCxnSpPr>
        <p:spPr bwMode="auto">
          <a:xfrm>
            <a:off x="4648200" y="48768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7423" name="AutoShape 53"/>
          <p:cNvCxnSpPr>
            <a:cxnSpLocks noChangeShapeType="1"/>
            <a:stCxn id="17420" idx="7"/>
            <a:endCxn id="17418" idx="3"/>
          </p:cNvCxnSpPr>
          <p:nvPr/>
        </p:nvCxnSpPr>
        <p:spPr bwMode="auto">
          <a:xfrm flipV="1">
            <a:off x="3819525" y="4810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7424" name="AutoShape 54"/>
          <p:cNvCxnSpPr>
            <a:cxnSpLocks noChangeShapeType="1"/>
            <a:stCxn id="17427" idx="5"/>
            <a:endCxn id="17420" idx="1"/>
          </p:cNvCxnSpPr>
          <p:nvPr/>
        </p:nvCxnSpPr>
        <p:spPr bwMode="auto">
          <a:xfrm>
            <a:off x="2752725" y="48101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7425" name="AutoShape 55"/>
          <p:cNvCxnSpPr>
            <a:cxnSpLocks noChangeShapeType="1"/>
            <a:stCxn id="17420" idx="5"/>
            <a:endCxn id="17417" idx="1"/>
          </p:cNvCxnSpPr>
          <p:nvPr/>
        </p:nvCxnSpPr>
        <p:spPr bwMode="auto">
          <a:xfrm>
            <a:off x="3819525" y="5572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7426" name="AutoShape 56"/>
          <p:cNvCxnSpPr>
            <a:cxnSpLocks noChangeShapeType="1"/>
            <a:stCxn id="17419" idx="4"/>
            <a:endCxn id="17416" idx="0"/>
          </p:cNvCxnSpPr>
          <p:nvPr/>
        </p:nvCxnSpPr>
        <p:spPr bwMode="auto">
          <a:xfrm>
            <a:off x="2590800" y="5638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17427" name="Oval 64"/>
          <p:cNvSpPr>
            <a:spLocks noChangeArrowheads="1"/>
          </p:cNvSpPr>
          <p:nvPr/>
        </p:nvSpPr>
        <p:spPr bwMode="auto">
          <a:xfrm>
            <a:off x="23622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17428" name="AutoShape 65"/>
          <p:cNvCxnSpPr>
            <a:cxnSpLocks noChangeShapeType="1"/>
            <a:stCxn id="17427" idx="4"/>
            <a:endCxn id="17419" idx="0"/>
          </p:cNvCxnSpPr>
          <p:nvPr/>
        </p:nvCxnSpPr>
        <p:spPr bwMode="auto">
          <a:xfrm>
            <a:off x="2590800" y="4876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7429" name="AutoShape 66"/>
          <p:cNvCxnSpPr>
            <a:cxnSpLocks noChangeShapeType="1"/>
            <a:stCxn id="17427" idx="6"/>
            <a:endCxn id="17418" idx="2"/>
          </p:cNvCxnSpPr>
          <p:nvPr/>
        </p:nvCxnSpPr>
        <p:spPr bwMode="auto">
          <a:xfrm>
            <a:off x="2819400" y="4648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node-disjoint paths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2590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Suppose that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We have a partial order of nodes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Exactly one min and max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Each node (except min and max) has a lower and greater neighbor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Walk down and up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Min and max are reached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The two paths are node-disjoint!</a:t>
            </a:r>
          </a:p>
        </p:txBody>
      </p:sp>
      <p:sp>
        <p:nvSpPr>
          <p:cNvPr id="18435" name="Oval 20"/>
          <p:cNvSpPr>
            <a:spLocks noChangeArrowheads="1"/>
          </p:cNvSpPr>
          <p:nvPr/>
        </p:nvSpPr>
        <p:spPr bwMode="auto">
          <a:xfrm>
            <a:off x="1066800" y="59436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min</a:t>
            </a:r>
          </a:p>
        </p:txBody>
      </p:sp>
      <p:cxnSp>
        <p:nvCxnSpPr>
          <p:cNvPr id="18436" name="AutoShape 21"/>
          <p:cNvCxnSpPr>
            <a:cxnSpLocks noChangeShapeType="1"/>
            <a:stCxn id="18439" idx="2"/>
            <a:endCxn id="18435" idx="6"/>
          </p:cNvCxnSpPr>
          <p:nvPr/>
        </p:nvCxnSpPr>
        <p:spPr bwMode="auto">
          <a:xfrm flipH="1">
            <a:off x="1676400" y="6172200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8437" name="AutoShape 22"/>
          <p:cNvCxnSpPr>
            <a:cxnSpLocks noChangeShapeType="1"/>
            <a:stCxn id="18438" idx="6"/>
            <a:endCxn id="18450" idx="2"/>
          </p:cNvCxnSpPr>
          <p:nvPr/>
        </p:nvCxnSpPr>
        <p:spPr bwMode="auto">
          <a:xfrm>
            <a:off x="1676400" y="4648200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18438" name="Oval 23"/>
          <p:cNvSpPr>
            <a:spLocks noChangeArrowheads="1"/>
          </p:cNvSpPr>
          <p:nvPr/>
        </p:nvSpPr>
        <p:spPr bwMode="auto">
          <a:xfrm>
            <a:off x="1066800" y="44196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max</a:t>
            </a:r>
          </a:p>
        </p:txBody>
      </p:sp>
      <p:sp>
        <p:nvSpPr>
          <p:cNvPr id="18439" name="Oval 25"/>
          <p:cNvSpPr>
            <a:spLocks noChangeArrowheads="1"/>
          </p:cNvSpPr>
          <p:nvPr/>
        </p:nvSpPr>
        <p:spPr bwMode="auto">
          <a:xfrm>
            <a:off x="2362200" y="594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8440" name="Oval 26"/>
          <p:cNvSpPr>
            <a:spLocks noChangeArrowheads="1"/>
          </p:cNvSpPr>
          <p:nvPr/>
        </p:nvSpPr>
        <p:spPr bwMode="auto">
          <a:xfrm>
            <a:off x="4419600" y="594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8441" name="Oval 27"/>
          <p:cNvSpPr>
            <a:spLocks noChangeArrowheads="1"/>
          </p:cNvSpPr>
          <p:nvPr/>
        </p:nvSpPr>
        <p:spPr bwMode="auto">
          <a:xfrm>
            <a:off x="44196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8442" name="Oval 28"/>
          <p:cNvSpPr>
            <a:spLocks noChangeArrowheads="1"/>
          </p:cNvSpPr>
          <p:nvPr/>
        </p:nvSpPr>
        <p:spPr bwMode="auto">
          <a:xfrm>
            <a:off x="2362200" y="5181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8443" name="Oval 29"/>
          <p:cNvSpPr>
            <a:spLocks noChangeArrowheads="1"/>
          </p:cNvSpPr>
          <p:nvPr/>
        </p:nvSpPr>
        <p:spPr bwMode="auto">
          <a:xfrm>
            <a:off x="3429000" y="5181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18444" name="AutoShape 30"/>
          <p:cNvCxnSpPr>
            <a:cxnSpLocks noChangeShapeType="1"/>
            <a:stCxn id="18440" idx="2"/>
            <a:endCxn id="18439" idx="6"/>
          </p:cNvCxnSpPr>
          <p:nvPr/>
        </p:nvCxnSpPr>
        <p:spPr bwMode="auto">
          <a:xfrm flipH="1">
            <a:off x="2819400" y="6172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8445" name="AutoShape 31"/>
          <p:cNvCxnSpPr>
            <a:cxnSpLocks noChangeShapeType="1"/>
            <a:stCxn id="18441" idx="4"/>
            <a:endCxn id="18440" idx="0"/>
          </p:cNvCxnSpPr>
          <p:nvPr/>
        </p:nvCxnSpPr>
        <p:spPr bwMode="auto">
          <a:xfrm>
            <a:off x="4648200" y="48768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8446" name="AutoShape 32"/>
          <p:cNvCxnSpPr>
            <a:cxnSpLocks noChangeShapeType="1"/>
            <a:stCxn id="18443" idx="7"/>
            <a:endCxn id="18441" idx="3"/>
          </p:cNvCxnSpPr>
          <p:nvPr/>
        </p:nvCxnSpPr>
        <p:spPr bwMode="auto">
          <a:xfrm flipV="1">
            <a:off x="3819525" y="4810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8447" name="AutoShape 33"/>
          <p:cNvCxnSpPr>
            <a:cxnSpLocks noChangeShapeType="1"/>
            <a:stCxn id="18450" idx="5"/>
            <a:endCxn id="18443" idx="1"/>
          </p:cNvCxnSpPr>
          <p:nvPr/>
        </p:nvCxnSpPr>
        <p:spPr bwMode="auto">
          <a:xfrm>
            <a:off x="2752725" y="48101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8448" name="AutoShape 34"/>
          <p:cNvCxnSpPr>
            <a:cxnSpLocks noChangeShapeType="1"/>
            <a:stCxn id="18443" idx="5"/>
            <a:endCxn id="18440" idx="1"/>
          </p:cNvCxnSpPr>
          <p:nvPr/>
        </p:nvCxnSpPr>
        <p:spPr bwMode="auto">
          <a:xfrm>
            <a:off x="3819525" y="5572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8449" name="AutoShape 35"/>
          <p:cNvCxnSpPr>
            <a:cxnSpLocks noChangeShapeType="1"/>
            <a:stCxn id="18442" idx="4"/>
            <a:endCxn id="18439" idx="0"/>
          </p:cNvCxnSpPr>
          <p:nvPr/>
        </p:nvCxnSpPr>
        <p:spPr bwMode="auto">
          <a:xfrm>
            <a:off x="2590800" y="5638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18450" name="Oval 36"/>
          <p:cNvSpPr>
            <a:spLocks noChangeArrowheads="1"/>
          </p:cNvSpPr>
          <p:nvPr/>
        </p:nvSpPr>
        <p:spPr bwMode="auto">
          <a:xfrm>
            <a:off x="23622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18451" name="AutoShape 37"/>
          <p:cNvCxnSpPr>
            <a:cxnSpLocks noChangeShapeType="1"/>
            <a:stCxn id="18450" idx="4"/>
            <a:endCxn id="18442" idx="0"/>
          </p:cNvCxnSpPr>
          <p:nvPr/>
        </p:nvCxnSpPr>
        <p:spPr bwMode="auto">
          <a:xfrm>
            <a:off x="2590800" y="4876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8452" name="AutoShape 38"/>
          <p:cNvCxnSpPr>
            <a:cxnSpLocks noChangeShapeType="1"/>
            <a:stCxn id="18450" idx="6"/>
            <a:endCxn id="18441" idx="2"/>
          </p:cNvCxnSpPr>
          <p:nvPr/>
        </p:nvCxnSpPr>
        <p:spPr bwMode="auto">
          <a:xfrm>
            <a:off x="2819400" y="4648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18453" name="Rectangle 39"/>
          <p:cNvSpPr>
            <a:spLocks noChangeArrowheads="1"/>
          </p:cNvSpPr>
          <p:nvPr/>
        </p:nvSpPr>
        <p:spPr bwMode="auto">
          <a:xfrm>
            <a:off x="5105400" y="4648200"/>
            <a:ext cx="365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/>
              <a:t>min&lt;a&lt;b&lt;f&lt;c&lt;e&lt;max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/>
              <a:t>a&lt;d&lt;e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Two paths to the same node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2514600"/>
          </a:xfrm>
        </p:spPr>
        <p:txBody>
          <a:bodyPr/>
          <a:lstStyle/>
          <a:p>
            <a:pPr eaLnBrk="1" hangingPunct="1"/>
            <a:r>
              <a:rPr lang="en-US" sz="2800" smtClean="0"/>
              <a:t>DAG is not enough</a:t>
            </a:r>
          </a:p>
          <a:p>
            <a:pPr lvl="1" eaLnBrk="1" hangingPunct="1"/>
            <a:r>
              <a:rPr lang="en-US" sz="2400" smtClean="0"/>
              <a:t>Let min and max be the same node!</a:t>
            </a:r>
          </a:p>
          <a:p>
            <a:pPr eaLnBrk="1" hangingPunct="1"/>
            <a:r>
              <a:rPr lang="en-US" sz="2800" smtClean="0"/>
              <a:t>Resulting graph is an Almost DAG (ADAG)</a:t>
            </a:r>
          </a:p>
          <a:p>
            <a:pPr lvl="1" eaLnBrk="1" hangingPunct="1"/>
            <a:r>
              <a:rPr lang="en-US" sz="2400" smtClean="0"/>
              <a:t>There is a single node, the root, such that without the root it is a DAG</a:t>
            </a:r>
          </a:p>
        </p:txBody>
      </p:sp>
      <p:sp>
        <p:nvSpPr>
          <p:cNvPr id="30724" name="Oval 4"/>
          <p:cNvSpPr>
            <a:spLocks noChangeArrowheads="1"/>
          </p:cNvSpPr>
          <p:nvPr/>
        </p:nvSpPr>
        <p:spPr bwMode="auto">
          <a:xfrm>
            <a:off x="1066800" y="59436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min</a:t>
            </a:r>
          </a:p>
        </p:txBody>
      </p:sp>
      <p:cxnSp>
        <p:nvCxnSpPr>
          <p:cNvPr id="30730" name="AutoShape 10"/>
          <p:cNvCxnSpPr>
            <a:cxnSpLocks noChangeShapeType="1"/>
            <a:endCxn id="30724" idx="6"/>
          </p:cNvCxnSpPr>
          <p:nvPr/>
        </p:nvCxnSpPr>
        <p:spPr bwMode="auto">
          <a:xfrm flipH="1">
            <a:off x="1676400" y="6172200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0735" name="AutoShape 15"/>
          <p:cNvCxnSpPr>
            <a:cxnSpLocks noChangeShapeType="1"/>
            <a:stCxn id="30738" idx="6"/>
          </p:cNvCxnSpPr>
          <p:nvPr/>
        </p:nvCxnSpPr>
        <p:spPr bwMode="auto">
          <a:xfrm>
            <a:off x="1676400" y="4648200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30738" name="Oval 18"/>
          <p:cNvSpPr>
            <a:spLocks noChangeArrowheads="1"/>
          </p:cNvSpPr>
          <p:nvPr/>
        </p:nvSpPr>
        <p:spPr bwMode="auto">
          <a:xfrm>
            <a:off x="1066800" y="44196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max</a:t>
            </a:r>
          </a:p>
        </p:txBody>
      </p:sp>
      <p:sp>
        <p:nvSpPr>
          <p:cNvPr id="30740" name="Oval 20"/>
          <p:cNvSpPr>
            <a:spLocks noChangeArrowheads="1"/>
          </p:cNvSpPr>
          <p:nvPr/>
        </p:nvSpPr>
        <p:spPr bwMode="auto">
          <a:xfrm>
            <a:off x="1066800" y="51054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cxnSp>
        <p:nvCxnSpPr>
          <p:cNvPr id="30741" name="AutoShape 21"/>
          <p:cNvCxnSpPr>
            <a:cxnSpLocks noChangeShapeType="1"/>
            <a:stCxn id="30740" idx="7"/>
          </p:cNvCxnSpPr>
          <p:nvPr/>
        </p:nvCxnSpPr>
        <p:spPr bwMode="auto">
          <a:xfrm flipV="1">
            <a:off x="1587500" y="4648200"/>
            <a:ext cx="7747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30742" name="AutoShape 22"/>
          <p:cNvCxnSpPr>
            <a:cxnSpLocks noChangeShapeType="1"/>
            <a:endCxn id="30740" idx="5"/>
          </p:cNvCxnSpPr>
          <p:nvPr/>
        </p:nvCxnSpPr>
        <p:spPr bwMode="auto">
          <a:xfrm flipH="1" flipV="1">
            <a:off x="1587500" y="5495925"/>
            <a:ext cx="7747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19466" name="Oval 40"/>
          <p:cNvSpPr>
            <a:spLocks noChangeArrowheads="1"/>
          </p:cNvSpPr>
          <p:nvPr/>
        </p:nvSpPr>
        <p:spPr bwMode="auto">
          <a:xfrm>
            <a:off x="2362200" y="594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9467" name="Oval 41"/>
          <p:cNvSpPr>
            <a:spLocks noChangeArrowheads="1"/>
          </p:cNvSpPr>
          <p:nvPr/>
        </p:nvSpPr>
        <p:spPr bwMode="auto">
          <a:xfrm>
            <a:off x="4419600" y="594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9468" name="Oval 42"/>
          <p:cNvSpPr>
            <a:spLocks noChangeArrowheads="1"/>
          </p:cNvSpPr>
          <p:nvPr/>
        </p:nvSpPr>
        <p:spPr bwMode="auto">
          <a:xfrm>
            <a:off x="44196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9469" name="Oval 43"/>
          <p:cNvSpPr>
            <a:spLocks noChangeArrowheads="1"/>
          </p:cNvSpPr>
          <p:nvPr/>
        </p:nvSpPr>
        <p:spPr bwMode="auto">
          <a:xfrm>
            <a:off x="2362200" y="5181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9470" name="Oval 44"/>
          <p:cNvSpPr>
            <a:spLocks noChangeArrowheads="1"/>
          </p:cNvSpPr>
          <p:nvPr/>
        </p:nvSpPr>
        <p:spPr bwMode="auto">
          <a:xfrm>
            <a:off x="3429000" y="5181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19471" name="AutoShape 45"/>
          <p:cNvCxnSpPr>
            <a:cxnSpLocks noChangeShapeType="1"/>
            <a:stCxn id="19467" idx="2"/>
            <a:endCxn id="19466" idx="6"/>
          </p:cNvCxnSpPr>
          <p:nvPr/>
        </p:nvCxnSpPr>
        <p:spPr bwMode="auto">
          <a:xfrm flipH="1">
            <a:off x="2819400" y="6172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9472" name="AutoShape 46"/>
          <p:cNvCxnSpPr>
            <a:cxnSpLocks noChangeShapeType="1"/>
            <a:stCxn id="19468" idx="4"/>
            <a:endCxn id="19467" idx="0"/>
          </p:cNvCxnSpPr>
          <p:nvPr/>
        </p:nvCxnSpPr>
        <p:spPr bwMode="auto">
          <a:xfrm>
            <a:off x="4648200" y="48768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9473" name="AutoShape 47"/>
          <p:cNvCxnSpPr>
            <a:cxnSpLocks noChangeShapeType="1"/>
            <a:stCxn id="19470" idx="7"/>
            <a:endCxn id="19468" idx="3"/>
          </p:cNvCxnSpPr>
          <p:nvPr/>
        </p:nvCxnSpPr>
        <p:spPr bwMode="auto">
          <a:xfrm flipV="1">
            <a:off x="3819525" y="4810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9474" name="AutoShape 48"/>
          <p:cNvCxnSpPr>
            <a:cxnSpLocks noChangeShapeType="1"/>
            <a:stCxn id="19477" idx="5"/>
            <a:endCxn id="19470" idx="1"/>
          </p:cNvCxnSpPr>
          <p:nvPr/>
        </p:nvCxnSpPr>
        <p:spPr bwMode="auto">
          <a:xfrm>
            <a:off x="2752725" y="48101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9475" name="AutoShape 49"/>
          <p:cNvCxnSpPr>
            <a:cxnSpLocks noChangeShapeType="1"/>
            <a:stCxn id="19470" idx="5"/>
            <a:endCxn id="19467" idx="1"/>
          </p:cNvCxnSpPr>
          <p:nvPr/>
        </p:nvCxnSpPr>
        <p:spPr bwMode="auto">
          <a:xfrm>
            <a:off x="3819525" y="55721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9476" name="AutoShape 50"/>
          <p:cNvCxnSpPr>
            <a:cxnSpLocks noChangeShapeType="1"/>
            <a:stCxn id="19469" idx="4"/>
            <a:endCxn id="19466" idx="0"/>
          </p:cNvCxnSpPr>
          <p:nvPr/>
        </p:nvCxnSpPr>
        <p:spPr bwMode="auto">
          <a:xfrm>
            <a:off x="2590800" y="5638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19477" name="Oval 51"/>
          <p:cNvSpPr>
            <a:spLocks noChangeArrowheads="1"/>
          </p:cNvSpPr>
          <p:nvPr/>
        </p:nvSpPr>
        <p:spPr bwMode="auto">
          <a:xfrm>
            <a:off x="2362200" y="4419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19478" name="AutoShape 52"/>
          <p:cNvCxnSpPr>
            <a:cxnSpLocks noChangeShapeType="1"/>
            <a:stCxn id="19477" idx="4"/>
            <a:endCxn id="19469" idx="0"/>
          </p:cNvCxnSpPr>
          <p:nvPr/>
        </p:nvCxnSpPr>
        <p:spPr bwMode="auto">
          <a:xfrm>
            <a:off x="2590800" y="48768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19479" name="AutoShape 53"/>
          <p:cNvCxnSpPr>
            <a:cxnSpLocks noChangeShapeType="1"/>
            <a:stCxn id="19477" idx="6"/>
            <a:endCxn id="19468" idx="2"/>
          </p:cNvCxnSpPr>
          <p:nvPr/>
        </p:nvCxnSpPr>
        <p:spPr bwMode="auto">
          <a:xfrm>
            <a:off x="2819400" y="46482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30775" name="Rectangle 55"/>
          <p:cNvSpPr>
            <a:spLocks noChangeArrowheads="1"/>
          </p:cNvSpPr>
          <p:nvPr/>
        </p:nvSpPr>
        <p:spPr bwMode="auto">
          <a:xfrm>
            <a:off x="5105400" y="4648200"/>
            <a:ext cx="365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/>
              <a:t>min&lt;a&lt;b&lt;f&lt;c&lt;e&lt;max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/>
              <a:t>a&lt;d&lt;e</a:t>
            </a:r>
          </a:p>
        </p:txBody>
      </p:sp>
      <p:sp>
        <p:nvSpPr>
          <p:cNvPr id="30776" name="Rectangle 56"/>
          <p:cNvSpPr>
            <a:spLocks noChangeArrowheads="1"/>
          </p:cNvSpPr>
          <p:nvPr/>
        </p:nvSpPr>
        <p:spPr bwMode="auto">
          <a:xfrm>
            <a:off x="5105400" y="4648200"/>
            <a:ext cx="365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/>
              <a:t>root&lt;a&lt;b&lt;f&lt;c&lt;e&lt;root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/>
              <a:t>a&lt;d&lt;e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38" grpId="0" animBg="1"/>
      <p:bldP spid="30740" grpId="0" animBg="1"/>
      <p:bldP spid="30775" grpId="0"/>
      <p:bldP spid="307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Redundant paths to the root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Blue path: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Nodes must increase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Red path: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Nodes must decrease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Load sharing </a:t>
            </a:r>
            <a:r>
              <a:rPr lang="hu-HU" sz="2800" smtClean="0"/>
              <a:t>is </a:t>
            </a:r>
            <a:r>
              <a:rPr lang="en-US" sz="2800" smtClean="0"/>
              <a:t>possible</a:t>
            </a:r>
          </a:p>
        </p:txBody>
      </p:sp>
      <p:sp>
        <p:nvSpPr>
          <p:cNvPr id="20483" name="Freeform 18"/>
          <p:cNvSpPr>
            <a:spLocks/>
          </p:cNvSpPr>
          <p:nvPr/>
        </p:nvSpPr>
        <p:spPr bwMode="auto">
          <a:xfrm>
            <a:off x="2667000" y="4038600"/>
            <a:ext cx="2970213" cy="1655763"/>
          </a:xfrm>
          <a:custGeom>
            <a:avLst/>
            <a:gdLst>
              <a:gd name="T0" fmla="*/ 2970213 w 1871"/>
              <a:gd name="T1" fmla="*/ 1655763 h 1043"/>
              <a:gd name="T2" fmla="*/ 1257300 w 1871"/>
              <a:gd name="T3" fmla="*/ 150813 h 1043"/>
              <a:gd name="T4" fmla="*/ 0 w 1871"/>
              <a:gd name="T5" fmla="*/ 755650 h 1043"/>
              <a:gd name="T6" fmla="*/ 0 60000 65536"/>
              <a:gd name="T7" fmla="*/ 0 60000 65536"/>
              <a:gd name="T8" fmla="*/ 0 60000 65536"/>
              <a:gd name="T9" fmla="*/ 0 w 1871"/>
              <a:gd name="T10" fmla="*/ 0 h 1043"/>
              <a:gd name="T11" fmla="*/ 1871 w 1871"/>
              <a:gd name="T12" fmla="*/ 1043 h 10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71" h="1043">
                <a:moveTo>
                  <a:pt x="1871" y="1043"/>
                </a:moveTo>
                <a:cubicBezTo>
                  <a:pt x="1692" y="885"/>
                  <a:pt x="1104" y="190"/>
                  <a:pt x="792" y="95"/>
                </a:cubicBezTo>
                <a:cubicBezTo>
                  <a:pt x="480" y="0"/>
                  <a:pt x="165" y="397"/>
                  <a:pt x="0" y="476"/>
                </a:cubicBezTo>
              </a:path>
            </a:pathLst>
          </a:cu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4" name="Freeform 19"/>
          <p:cNvSpPr>
            <a:spLocks/>
          </p:cNvSpPr>
          <p:nvPr/>
        </p:nvSpPr>
        <p:spPr bwMode="auto">
          <a:xfrm>
            <a:off x="3886200" y="3962400"/>
            <a:ext cx="2563813" cy="1992313"/>
          </a:xfrm>
          <a:custGeom>
            <a:avLst/>
            <a:gdLst>
              <a:gd name="T0" fmla="*/ 2300288 w 1615"/>
              <a:gd name="T1" fmla="*/ 1992313 h 1255"/>
              <a:gd name="T2" fmla="*/ 2181226 w 1615"/>
              <a:gd name="T3" fmla="*/ 295275 h 1255"/>
              <a:gd name="T4" fmla="*/ 0 w 1615"/>
              <a:gd name="T5" fmla="*/ 219075 h 1255"/>
              <a:gd name="T6" fmla="*/ 0 60000 65536"/>
              <a:gd name="T7" fmla="*/ 0 60000 65536"/>
              <a:gd name="T8" fmla="*/ 0 60000 65536"/>
              <a:gd name="T9" fmla="*/ 0 w 1615"/>
              <a:gd name="T10" fmla="*/ 0 h 1255"/>
              <a:gd name="T11" fmla="*/ 1615 w 1615"/>
              <a:gd name="T12" fmla="*/ 1255 h 12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15" h="1255">
                <a:moveTo>
                  <a:pt x="1449" y="1255"/>
                </a:moveTo>
                <a:cubicBezTo>
                  <a:pt x="1437" y="1077"/>
                  <a:pt x="1615" y="372"/>
                  <a:pt x="1374" y="186"/>
                </a:cubicBezTo>
                <a:cubicBezTo>
                  <a:pt x="1133" y="0"/>
                  <a:pt x="286" y="148"/>
                  <a:pt x="0" y="138"/>
                </a:cubicBezTo>
              </a:path>
            </a:pathLst>
          </a:cu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Freeform 20"/>
          <p:cNvSpPr>
            <a:spLocks/>
          </p:cNvSpPr>
          <p:nvPr/>
        </p:nvSpPr>
        <p:spPr bwMode="auto">
          <a:xfrm>
            <a:off x="2743200" y="5638800"/>
            <a:ext cx="3187700" cy="996950"/>
          </a:xfrm>
          <a:custGeom>
            <a:avLst/>
            <a:gdLst>
              <a:gd name="T0" fmla="*/ 3187700 w 2008"/>
              <a:gd name="T1" fmla="*/ 873125 h 628"/>
              <a:gd name="T2" fmla="*/ 930275 w 2008"/>
              <a:gd name="T3" fmla="*/ 850900 h 628"/>
              <a:gd name="T4" fmla="*/ 0 w 2008"/>
              <a:gd name="T5" fmla="*/ 0 h 628"/>
              <a:gd name="T6" fmla="*/ 0 60000 65536"/>
              <a:gd name="T7" fmla="*/ 0 60000 65536"/>
              <a:gd name="T8" fmla="*/ 0 60000 65536"/>
              <a:gd name="T9" fmla="*/ 0 w 2008"/>
              <a:gd name="T10" fmla="*/ 0 h 628"/>
              <a:gd name="T11" fmla="*/ 2008 w 2008"/>
              <a:gd name="T12" fmla="*/ 628 h 6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08" h="628">
                <a:moveTo>
                  <a:pt x="2008" y="550"/>
                </a:moveTo>
                <a:cubicBezTo>
                  <a:pt x="1771" y="549"/>
                  <a:pt x="921" y="628"/>
                  <a:pt x="586" y="536"/>
                </a:cubicBezTo>
                <a:cubicBezTo>
                  <a:pt x="251" y="444"/>
                  <a:pt x="122" y="112"/>
                  <a:pt x="0" y="0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Oval 67"/>
          <p:cNvSpPr>
            <a:spLocks noChangeArrowheads="1"/>
          </p:cNvSpPr>
          <p:nvPr/>
        </p:nvSpPr>
        <p:spPr bwMode="auto">
          <a:xfrm>
            <a:off x="2209800" y="50292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cxnSp>
        <p:nvCxnSpPr>
          <p:cNvPr id="20487" name="AutoShape 68"/>
          <p:cNvCxnSpPr>
            <a:cxnSpLocks noChangeShapeType="1"/>
            <a:stCxn id="20486" idx="7"/>
          </p:cNvCxnSpPr>
          <p:nvPr/>
        </p:nvCxnSpPr>
        <p:spPr bwMode="auto">
          <a:xfrm flipV="1">
            <a:off x="2730500" y="4572000"/>
            <a:ext cx="7747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0488" name="AutoShape 69"/>
          <p:cNvCxnSpPr>
            <a:cxnSpLocks noChangeShapeType="1"/>
            <a:endCxn id="20486" idx="5"/>
          </p:cNvCxnSpPr>
          <p:nvPr/>
        </p:nvCxnSpPr>
        <p:spPr bwMode="auto">
          <a:xfrm flipH="1" flipV="1">
            <a:off x="2730500" y="5419725"/>
            <a:ext cx="7747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20489" name="Oval 70"/>
          <p:cNvSpPr>
            <a:spLocks noChangeArrowheads="1"/>
          </p:cNvSpPr>
          <p:nvPr/>
        </p:nvSpPr>
        <p:spPr bwMode="auto">
          <a:xfrm>
            <a:off x="3505200" y="5867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0490" name="Oval 71"/>
          <p:cNvSpPr>
            <a:spLocks noChangeArrowheads="1"/>
          </p:cNvSpPr>
          <p:nvPr/>
        </p:nvSpPr>
        <p:spPr bwMode="auto">
          <a:xfrm>
            <a:off x="5562600" y="5867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0491" name="Oval 72"/>
          <p:cNvSpPr>
            <a:spLocks noChangeArrowheads="1"/>
          </p:cNvSpPr>
          <p:nvPr/>
        </p:nvSpPr>
        <p:spPr bwMode="auto">
          <a:xfrm>
            <a:off x="5562600" y="4343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0492" name="Oval 73"/>
          <p:cNvSpPr>
            <a:spLocks noChangeArrowheads="1"/>
          </p:cNvSpPr>
          <p:nvPr/>
        </p:nvSpPr>
        <p:spPr bwMode="auto">
          <a:xfrm>
            <a:off x="3505200" y="5105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0493" name="Oval 74"/>
          <p:cNvSpPr>
            <a:spLocks noChangeArrowheads="1"/>
          </p:cNvSpPr>
          <p:nvPr/>
        </p:nvSpPr>
        <p:spPr bwMode="auto">
          <a:xfrm>
            <a:off x="4572000" y="5105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20494" name="AutoShape 75"/>
          <p:cNvCxnSpPr>
            <a:cxnSpLocks noChangeShapeType="1"/>
            <a:stCxn id="20490" idx="2"/>
            <a:endCxn id="20489" idx="6"/>
          </p:cNvCxnSpPr>
          <p:nvPr/>
        </p:nvCxnSpPr>
        <p:spPr bwMode="auto">
          <a:xfrm flipH="1">
            <a:off x="3962400" y="6096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0495" name="AutoShape 76"/>
          <p:cNvCxnSpPr>
            <a:cxnSpLocks noChangeShapeType="1"/>
            <a:stCxn id="20491" idx="4"/>
            <a:endCxn id="20490" idx="0"/>
          </p:cNvCxnSpPr>
          <p:nvPr/>
        </p:nvCxnSpPr>
        <p:spPr bwMode="auto">
          <a:xfrm>
            <a:off x="5791200" y="48006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0496" name="AutoShape 77"/>
          <p:cNvCxnSpPr>
            <a:cxnSpLocks noChangeShapeType="1"/>
            <a:stCxn id="20493" idx="7"/>
            <a:endCxn id="20491" idx="3"/>
          </p:cNvCxnSpPr>
          <p:nvPr/>
        </p:nvCxnSpPr>
        <p:spPr bwMode="auto">
          <a:xfrm flipV="1">
            <a:off x="4962525" y="47339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0497" name="AutoShape 78"/>
          <p:cNvCxnSpPr>
            <a:cxnSpLocks noChangeShapeType="1"/>
            <a:stCxn id="20500" idx="5"/>
            <a:endCxn id="20493" idx="1"/>
          </p:cNvCxnSpPr>
          <p:nvPr/>
        </p:nvCxnSpPr>
        <p:spPr bwMode="auto">
          <a:xfrm>
            <a:off x="3895725" y="47339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0498" name="AutoShape 79"/>
          <p:cNvCxnSpPr>
            <a:cxnSpLocks noChangeShapeType="1"/>
            <a:stCxn id="20493" idx="5"/>
            <a:endCxn id="20490" idx="1"/>
          </p:cNvCxnSpPr>
          <p:nvPr/>
        </p:nvCxnSpPr>
        <p:spPr bwMode="auto">
          <a:xfrm>
            <a:off x="4962525" y="54959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0499" name="AutoShape 80"/>
          <p:cNvCxnSpPr>
            <a:cxnSpLocks noChangeShapeType="1"/>
            <a:stCxn id="20492" idx="4"/>
            <a:endCxn id="20489" idx="0"/>
          </p:cNvCxnSpPr>
          <p:nvPr/>
        </p:nvCxnSpPr>
        <p:spPr bwMode="auto">
          <a:xfrm>
            <a:off x="3733800" y="55626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sp>
        <p:nvSpPr>
          <p:cNvPr id="20500" name="Oval 81"/>
          <p:cNvSpPr>
            <a:spLocks noChangeArrowheads="1"/>
          </p:cNvSpPr>
          <p:nvPr/>
        </p:nvSpPr>
        <p:spPr bwMode="auto">
          <a:xfrm>
            <a:off x="3505200" y="43434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20501" name="AutoShape 82"/>
          <p:cNvCxnSpPr>
            <a:cxnSpLocks noChangeShapeType="1"/>
            <a:stCxn id="20500" idx="4"/>
            <a:endCxn id="20492" idx="0"/>
          </p:cNvCxnSpPr>
          <p:nvPr/>
        </p:nvCxnSpPr>
        <p:spPr bwMode="auto">
          <a:xfrm>
            <a:off x="3733800" y="4800600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20502" name="AutoShape 83"/>
          <p:cNvCxnSpPr>
            <a:cxnSpLocks noChangeShapeType="1"/>
            <a:stCxn id="20500" idx="6"/>
            <a:endCxn id="20491" idx="2"/>
          </p:cNvCxnSpPr>
          <p:nvPr/>
        </p:nvCxnSpPr>
        <p:spPr bwMode="auto">
          <a:xfrm>
            <a:off x="3962400" y="45720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Finding an ADAG</a:t>
            </a:r>
            <a:br>
              <a:rPr lang="en-US" sz="4000" smtClean="0"/>
            </a:br>
            <a:r>
              <a:rPr lang="en-US" sz="4000" smtClean="0"/>
              <a:t>(2-connected networks)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Phas</a:t>
            </a:r>
            <a:r>
              <a:rPr lang="hu-HU" sz="2800" smtClean="0"/>
              <a:t>e 1 – basic partial ADAG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Find a partial ADAG for a cycle containing the root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Use either direction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Extend partial ADAG into </a:t>
            </a:r>
            <a:r>
              <a:rPr lang="hu-HU" sz="2400" smtClean="0"/>
              <a:t>all nodes</a:t>
            </a:r>
            <a:endParaRPr lang="en-US" sz="2400" smtClean="0"/>
          </a:p>
        </p:txBody>
      </p:sp>
      <p:sp>
        <p:nvSpPr>
          <p:cNvPr id="8224" name="Freeform 32"/>
          <p:cNvSpPr>
            <a:spLocks/>
          </p:cNvSpPr>
          <p:nvPr/>
        </p:nvSpPr>
        <p:spPr bwMode="auto">
          <a:xfrm>
            <a:off x="2627313" y="3390900"/>
            <a:ext cx="1639887" cy="3052763"/>
          </a:xfrm>
          <a:custGeom>
            <a:avLst/>
            <a:gdLst>
              <a:gd name="T0" fmla="*/ 23812 w 1033"/>
              <a:gd name="T1" fmla="*/ 1863726 h 1923"/>
              <a:gd name="T2" fmla="*/ 1365249 w 1033"/>
              <a:gd name="T3" fmla="*/ 2789238 h 1923"/>
              <a:gd name="T4" fmla="*/ 1412874 w 1033"/>
              <a:gd name="T5" fmla="*/ 277813 h 1923"/>
              <a:gd name="T6" fmla="*/ 0 w 1033"/>
              <a:gd name="T7" fmla="*/ 1123950 h 1923"/>
              <a:gd name="T8" fmla="*/ 0 60000 65536"/>
              <a:gd name="T9" fmla="*/ 0 60000 65536"/>
              <a:gd name="T10" fmla="*/ 0 60000 65536"/>
              <a:gd name="T11" fmla="*/ 0 60000 65536"/>
              <a:gd name="T12" fmla="*/ 0 w 1033"/>
              <a:gd name="T13" fmla="*/ 0 h 1923"/>
              <a:gd name="T14" fmla="*/ 1033 w 1033"/>
              <a:gd name="T15" fmla="*/ 1923 h 19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33" h="1923">
                <a:moveTo>
                  <a:pt x="15" y="1174"/>
                </a:moveTo>
                <a:cubicBezTo>
                  <a:pt x="157" y="1271"/>
                  <a:pt x="714" y="1923"/>
                  <a:pt x="860" y="1757"/>
                </a:cubicBezTo>
                <a:cubicBezTo>
                  <a:pt x="1006" y="1591"/>
                  <a:pt x="1033" y="350"/>
                  <a:pt x="890" y="175"/>
                </a:cubicBezTo>
                <a:cubicBezTo>
                  <a:pt x="747" y="0"/>
                  <a:pt x="185" y="597"/>
                  <a:pt x="0" y="708"/>
                </a:cubicBezTo>
              </a:path>
            </a:pathLst>
          </a:cu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08" name="Oval 34"/>
          <p:cNvSpPr>
            <a:spLocks noChangeArrowheads="1"/>
          </p:cNvSpPr>
          <p:nvPr/>
        </p:nvSpPr>
        <p:spPr bwMode="auto">
          <a:xfrm>
            <a:off x="2209800" y="4638675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cxnSp>
        <p:nvCxnSpPr>
          <p:cNvPr id="21509" name="AutoShape 35"/>
          <p:cNvCxnSpPr>
            <a:cxnSpLocks noChangeShapeType="1"/>
            <a:stCxn id="21508" idx="7"/>
            <a:endCxn id="21522" idx="2"/>
          </p:cNvCxnSpPr>
          <p:nvPr/>
        </p:nvCxnSpPr>
        <p:spPr bwMode="auto">
          <a:xfrm flipV="1">
            <a:off x="2730500" y="4181475"/>
            <a:ext cx="7747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1510" name="AutoShape 36"/>
          <p:cNvCxnSpPr>
            <a:cxnSpLocks noChangeShapeType="1"/>
            <a:stCxn id="21511" idx="2"/>
            <a:endCxn id="21508" idx="5"/>
          </p:cNvCxnSpPr>
          <p:nvPr/>
        </p:nvCxnSpPr>
        <p:spPr bwMode="auto">
          <a:xfrm flipH="1" flipV="1">
            <a:off x="2730500" y="5029200"/>
            <a:ext cx="7747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21511" name="Oval 37"/>
          <p:cNvSpPr>
            <a:spLocks noChangeArrowheads="1"/>
          </p:cNvSpPr>
          <p:nvPr/>
        </p:nvSpPr>
        <p:spPr bwMode="auto">
          <a:xfrm>
            <a:off x="3505200" y="5476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1512" name="Oval 38"/>
          <p:cNvSpPr>
            <a:spLocks noChangeArrowheads="1"/>
          </p:cNvSpPr>
          <p:nvPr/>
        </p:nvSpPr>
        <p:spPr bwMode="auto">
          <a:xfrm>
            <a:off x="5562600" y="5476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513" name="Oval 39"/>
          <p:cNvSpPr>
            <a:spLocks noChangeArrowheads="1"/>
          </p:cNvSpPr>
          <p:nvPr/>
        </p:nvSpPr>
        <p:spPr bwMode="auto">
          <a:xfrm>
            <a:off x="5562600" y="3952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1514" name="Oval 40"/>
          <p:cNvSpPr>
            <a:spLocks noChangeArrowheads="1"/>
          </p:cNvSpPr>
          <p:nvPr/>
        </p:nvSpPr>
        <p:spPr bwMode="auto">
          <a:xfrm>
            <a:off x="3505200" y="4714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1515" name="Oval 41"/>
          <p:cNvSpPr>
            <a:spLocks noChangeArrowheads="1"/>
          </p:cNvSpPr>
          <p:nvPr/>
        </p:nvSpPr>
        <p:spPr bwMode="auto">
          <a:xfrm>
            <a:off x="4572000" y="4714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21516" name="AutoShape 42"/>
          <p:cNvCxnSpPr>
            <a:cxnSpLocks noChangeShapeType="1"/>
            <a:stCxn id="21512" idx="2"/>
            <a:endCxn id="21511" idx="6"/>
          </p:cNvCxnSpPr>
          <p:nvPr/>
        </p:nvCxnSpPr>
        <p:spPr bwMode="auto">
          <a:xfrm flipH="1">
            <a:off x="3962400" y="5705475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1517" name="AutoShape 43"/>
          <p:cNvCxnSpPr>
            <a:cxnSpLocks noChangeShapeType="1"/>
            <a:stCxn id="21513" idx="4"/>
            <a:endCxn id="21512" idx="0"/>
          </p:cNvCxnSpPr>
          <p:nvPr/>
        </p:nvCxnSpPr>
        <p:spPr bwMode="auto">
          <a:xfrm>
            <a:off x="5791200" y="4410075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1518" name="AutoShape 44"/>
          <p:cNvCxnSpPr>
            <a:cxnSpLocks noChangeShapeType="1"/>
            <a:stCxn id="21515" idx="7"/>
            <a:endCxn id="21513" idx="3"/>
          </p:cNvCxnSpPr>
          <p:nvPr/>
        </p:nvCxnSpPr>
        <p:spPr bwMode="auto">
          <a:xfrm flipV="1">
            <a:off x="4962525" y="4343400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1519" name="AutoShape 45"/>
          <p:cNvCxnSpPr>
            <a:cxnSpLocks noChangeShapeType="1"/>
            <a:stCxn id="21522" idx="5"/>
            <a:endCxn id="21515" idx="1"/>
          </p:cNvCxnSpPr>
          <p:nvPr/>
        </p:nvCxnSpPr>
        <p:spPr bwMode="auto">
          <a:xfrm>
            <a:off x="3895725" y="4343400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1520" name="AutoShape 46"/>
          <p:cNvCxnSpPr>
            <a:cxnSpLocks noChangeShapeType="1"/>
            <a:stCxn id="21515" idx="5"/>
            <a:endCxn id="21512" idx="1"/>
          </p:cNvCxnSpPr>
          <p:nvPr/>
        </p:nvCxnSpPr>
        <p:spPr bwMode="auto">
          <a:xfrm>
            <a:off x="4962525" y="5105400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1521" name="AutoShape 47"/>
          <p:cNvCxnSpPr>
            <a:cxnSpLocks noChangeShapeType="1"/>
            <a:stCxn id="21514" idx="4"/>
            <a:endCxn id="21511" idx="0"/>
          </p:cNvCxnSpPr>
          <p:nvPr/>
        </p:nvCxnSpPr>
        <p:spPr bwMode="auto">
          <a:xfrm>
            <a:off x="3733800" y="5172075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sp>
        <p:nvSpPr>
          <p:cNvPr id="21522" name="Oval 48"/>
          <p:cNvSpPr>
            <a:spLocks noChangeArrowheads="1"/>
          </p:cNvSpPr>
          <p:nvPr/>
        </p:nvSpPr>
        <p:spPr bwMode="auto">
          <a:xfrm>
            <a:off x="3505200" y="3952875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 b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21523" name="AutoShape 49"/>
          <p:cNvCxnSpPr>
            <a:cxnSpLocks noChangeShapeType="1"/>
            <a:stCxn id="21522" idx="4"/>
            <a:endCxn id="21514" idx="0"/>
          </p:cNvCxnSpPr>
          <p:nvPr/>
        </p:nvCxnSpPr>
        <p:spPr bwMode="auto">
          <a:xfrm>
            <a:off x="3733800" y="4410075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21524" name="AutoShape 50"/>
          <p:cNvCxnSpPr>
            <a:cxnSpLocks noChangeShapeType="1"/>
            <a:stCxn id="21522" idx="6"/>
            <a:endCxn id="21513" idx="2"/>
          </p:cNvCxnSpPr>
          <p:nvPr/>
        </p:nvCxnSpPr>
        <p:spPr bwMode="auto">
          <a:xfrm>
            <a:off x="3962400" y="4181475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</p:spPr>
      </p:cxnSp>
      <p:cxnSp>
        <p:nvCxnSpPr>
          <p:cNvPr id="8243" name="AutoShape 51"/>
          <p:cNvCxnSpPr>
            <a:cxnSpLocks noChangeShapeType="1"/>
            <a:stCxn id="21508" idx="7"/>
            <a:endCxn id="21522" idx="2"/>
          </p:cNvCxnSpPr>
          <p:nvPr/>
        </p:nvCxnSpPr>
        <p:spPr bwMode="auto">
          <a:xfrm flipV="1">
            <a:off x="2730500" y="4181475"/>
            <a:ext cx="7747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8244" name="AutoShape 52"/>
          <p:cNvCxnSpPr>
            <a:cxnSpLocks noChangeShapeType="1"/>
            <a:stCxn id="21511" idx="2"/>
            <a:endCxn id="21508" idx="5"/>
          </p:cNvCxnSpPr>
          <p:nvPr/>
        </p:nvCxnSpPr>
        <p:spPr bwMode="auto">
          <a:xfrm flipH="1" flipV="1">
            <a:off x="2730500" y="5029200"/>
            <a:ext cx="7747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8245" name="AutoShape 53"/>
          <p:cNvCxnSpPr>
            <a:cxnSpLocks noChangeShapeType="1"/>
            <a:stCxn id="21522" idx="4"/>
            <a:endCxn id="21514" idx="0"/>
          </p:cNvCxnSpPr>
          <p:nvPr/>
        </p:nvCxnSpPr>
        <p:spPr bwMode="auto">
          <a:xfrm>
            <a:off x="3733800" y="4410075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  <p:cxnSp>
        <p:nvCxnSpPr>
          <p:cNvPr id="8246" name="AutoShape 54"/>
          <p:cNvCxnSpPr>
            <a:cxnSpLocks noChangeShapeType="1"/>
            <a:stCxn id="21514" idx="4"/>
            <a:endCxn id="21511" idx="0"/>
          </p:cNvCxnSpPr>
          <p:nvPr/>
        </p:nvCxnSpPr>
        <p:spPr bwMode="auto">
          <a:xfrm>
            <a:off x="3733800" y="5172075"/>
            <a:ext cx="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1193</Words>
  <Application>Microsoft Office PowerPoint</Application>
  <PresentationFormat>On-screen Show (4:3)</PresentationFormat>
  <Paragraphs>428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Algorithms for computing Maximally Redundant Trees for IP/LDP Fast-Reroute  draft-enyedi-rtgwg-mrt-frr-algorithm-00 </vt:lpstr>
      <vt:lpstr>MRT</vt:lpstr>
      <vt:lpstr>Why do we need this draft?</vt:lpstr>
      <vt:lpstr>Slide 4</vt:lpstr>
      <vt:lpstr>Partial order</vt:lpstr>
      <vt:lpstr>Finding node-disjoint paths</vt:lpstr>
      <vt:lpstr>Two paths to the same node</vt:lpstr>
      <vt:lpstr>Redundant paths to the root</vt:lpstr>
      <vt:lpstr>Finding an ADAG (2-connected networks)</vt:lpstr>
      <vt:lpstr>Finding an ADAG (2-connected networks)</vt:lpstr>
      <vt:lpstr>Adding not used links</vt:lpstr>
      <vt:lpstr>How can ordering be kept up?</vt:lpstr>
      <vt:lpstr>What if the network is not  2-connected?</vt:lpstr>
      <vt:lpstr>Generalized ADAG</vt:lpstr>
      <vt:lpstr>Slide 15</vt:lpstr>
      <vt:lpstr>How to Find MRTs</vt:lpstr>
      <vt:lpstr>How to Find MRTs</vt:lpstr>
      <vt:lpstr>MRTs in a single block</vt:lpstr>
      <vt:lpstr>MRTs in a single block: source perspective</vt:lpstr>
      <vt:lpstr>MRTs in a single block: destination perspective</vt:lpstr>
      <vt:lpstr>How to Find MRTs</vt:lpstr>
      <vt:lpstr>Inter-block MRTs</vt:lpstr>
      <vt:lpstr>Example – destination is node C</vt:lpstr>
      <vt:lpstr>Summary</vt:lpstr>
      <vt:lpstr>Slide 25</vt:lpstr>
    </vt:vector>
  </TitlesOfParts>
  <Company>Ericsson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title...</dc:title>
  <dc:creator>Gábor Enyedi</dc:creator>
  <cp:lastModifiedBy>Alia Atlas</cp:lastModifiedBy>
  <cp:revision>58</cp:revision>
  <dcterms:created xsi:type="dcterms:W3CDTF">2011-11-09T13:54:00Z</dcterms:created>
  <dcterms:modified xsi:type="dcterms:W3CDTF">2011-11-16T14:53:17Z</dcterms:modified>
</cp:coreProperties>
</file>