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1"/>
  </p:sldMasterIdLst>
  <p:notesMasterIdLst>
    <p:notesMasterId r:id="rId12"/>
  </p:notesMasterIdLst>
  <p:sldIdLst>
    <p:sldId id="256" r:id="rId2"/>
    <p:sldId id="258" r:id="rId3"/>
    <p:sldId id="259" r:id="rId4"/>
    <p:sldId id="260" r:id="rId5"/>
    <p:sldId id="261" r:id="rId6"/>
    <p:sldId id="265" r:id="rId7"/>
    <p:sldId id="266" r:id="rId8"/>
    <p:sldId id="264" r:id="rId9"/>
    <p:sldId id="262" r:id="rId10"/>
    <p:sldId id="263" r:id="rId1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0" d="100"/>
          <a:sy n="70" d="100"/>
        </p:scale>
        <p:origin x="-130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8195" name="Rectangle 3"/>
          <p:cNvSpPr>
            <a:spLocks noGrp="1" noChangeArrowheads="1"/>
          </p:cNvSpPr>
          <p:nvPr>
            <p:ph type="dt" idx="1"/>
          </p:nvPr>
        </p:nvSpPr>
        <p:spPr bwMode="auto">
          <a:xfrm>
            <a:off x="388620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14400" y="4343400"/>
            <a:ext cx="5029200" cy="411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algn="r">
              <a:defRPr sz="1200">
                <a:ea typeface="ＭＳ Ｐゴシック" charset="-128"/>
              </a:defRPr>
            </a:lvl1pPr>
          </a:lstStyle>
          <a:p>
            <a:pPr>
              <a:defRPr/>
            </a:pPr>
            <a:fld id="{5D4C2B0E-D9E6-471A-B7C0-869C4A2700BD}" type="slidenum">
              <a:rPr lang="en-US"/>
              <a:pPr>
                <a:defRPr/>
              </a:pPr>
              <a:t>‹#›</a:t>
            </a:fld>
            <a:endParaRPr lang="en-US"/>
          </a:p>
        </p:txBody>
      </p:sp>
    </p:spTree>
    <p:extLst>
      <p:ext uri="{BB962C8B-B14F-4D97-AF65-F5344CB8AC3E}">
        <p14:creationId xmlns:p14="http://schemas.microsoft.com/office/powerpoint/2010/main" val="13034759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4A9DD0A8-635F-4244-8890-A5EE28FAE071}" type="slidenum">
              <a:rPr lang="en-US" sz="1200" smtClean="0"/>
              <a:pPr/>
              <a:t>1</a:t>
            </a:fld>
            <a:endParaRPr lang="en-US" sz="1200"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A7A14B6-F097-4A9F-B490-7A96FC49570B}" type="slidenum">
              <a:rPr lang="en-US" sz="1200" smtClean="0"/>
              <a:pPr/>
              <a:t>2</a:t>
            </a:fld>
            <a:endParaRPr lang="en-US" sz="1200" smtClean="0"/>
          </a:p>
        </p:txBody>
      </p:sp>
      <p:sp>
        <p:nvSpPr>
          <p:cNvPr id="12291" name="Rectangle 2"/>
          <p:cNvSpPr>
            <a:spLocks noGrp="1" noRot="1" noChangeAspect="1" noChangeArrowheads="1" noTextEdit="1"/>
          </p:cNvSpPr>
          <p:nvPr>
            <p:ph type="sldImg"/>
          </p:nvPr>
        </p:nvSpPr>
        <p:spPr>
          <a:xfrm>
            <a:off x="1154113" y="693738"/>
            <a:ext cx="4556125" cy="3416300"/>
          </a:xfrm>
          <a:solidFill>
            <a:srgbClr val="FFFFFF"/>
          </a:solidFill>
          <a:ln/>
        </p:spPr>
      </p:sp>
      <p:sp>
        <p:nvSpPr>
          <p:cNvPr id="12292" name="Rectangle 3"/>
          <p:cNvSpPr>
            <a:spLocks noChangeArrowheads="1"/>
          </p:cNvSpPr>
          <p:nvPr>
            <p:ph type="body" idx="1"/>
          </p:nvPr>
        </p:nvSpPr>
        <p:spPr>
          <a:xfrm>
            <a:off x="914400" y="4341813"/>
            <a:ext cx="5029200" cy="4116387"/>
          </a:xfrm>
          <a:solidFill>
            <a:srgbClr val="FFFFFF"/>
          </a:solidFill>
          <a:ln>
            <a:solidFill>
              <a:srgbClr val="000000"/>
            </a:solidFill>
            <a:miter lim="800000"/>
            <a:headEnd/>
            <a:tailEnd/>
          </a:ln>
        </p:spPr>
        <p:txBody>
          <a:bodyPr lIns="86493" tIns="43247" rIns="86493" bIns="43247"/>
          <a:lstStyle/>
          <a:p>
            <a:pPr eaLnBrk="1" hangingPunct="1"/>
            <a:endParaRPr lang="en-US"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2286000"/>
            <a:ext cx="7772400" cy="1143000"/>
          </a:xfrm>
        </p:spPr>
        <p:txBody>
          <a:bodyPr/>
          <a:lstStyle>
            <a:lvl1pPr>
              <a:defRPr/>
            </a:lvl1pPr>
          </a:lstStyle>
          <a:p>
            <a:pPr lvl="0"/>
            <a:r>
              <a:rPr lang="en-US" noProof="0" smtClean="0"/>
              <a:t>Click to edit Master title style</a:t>
            </a:r>
          </a:p>
        </p:txBody>
      </p:sp>
      <p:sp>
        <p:nvSpPr>
          <p:cNvPr id="6147"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F2590F-2288-44DD-8B6D-F9C9F6F377C0}" type="slidenum">
              <a:rPr lang="en-US"/>
              <a:pPr>
                <a:defRPr/>
              </a:pPr>
              <a:t>‹#›</a:t>
            </a:fld>
            <a:endParaRPr lang="en-US"/>
          </a:p>
        </p:txBody>
      </p:sp>
    </p:spTree>
    <p:extLst>
      <p:ext uri="{BB962C8B-B14F-4D97-AF65-F5344CB8AC3E}">
        <p14:creationId xmlns:p14="http://schemas.microsoft.com/office/powerpoint/2010/main" val="4059557800"/>
      </p:ext>
    </p:extLst>
  </p:cSld>
  <p:clrMapOvr>
    <a:masterClrMapping/>
  </p:clrMapOvr>
  <p:transition spd="med" advTm="15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EF6E67-8D86-412E-A157-72CDDD5B4097}" type="slidenum">
              <a:rPr lang="en-US"/>
              <a:pPr>
                <a:defRPr/>
              </a:pPr>
              <a:t>‹#›</a:t>
            </a:fld>
            <a:endParaRPr lang="en-US"/>
          </a:p>
        </p:txBody>
      </p:sp>
    </p:spTree>
    <p:extLst>
      <p:ext uri="{BB962C8B-B14F-4D97-AF65-F5344CB8AC3E}">
        <p14:creationId xmlns:p14="http://schemas.microsoft.com/office/powerpoint/2010/main" val="889909158"/>
      </p:ext>
    </p:extLst>
  </p:cSld>
  <p:clrMapOvr>
    <a:masterClrMapping/>
  </p:clrMapOvr>
  <p:transition spd="med" advTm="15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6E59D71-EED7-4EDA-8A67-FF76267C6BAC}" type="slidenum">
              <a:rPr lang="en-US"/>
              <a:pPr>
                <a:defRPr/>
              </a:pPr>
              <a:t>‹#›</a:t>
            </a:fld>
            <a:endParaRPr lang="en-US"/>
          </a:p>
        </p:txBody>
      </p:sp>
    </p:spTree>
    <p:extLst>
      <p:ext uri="{BB962C8B-B14F-4D97-AF65-F5344CB8AC3E}">
        <p14:creationId xmlns:p14="http://schemas.microsoft.com/office/powerpoint/2010/main" val="3468402207"/>
      </p:ext>
    </p:extLst>
  </p:cSld>
  <p:clrMapOvr>
    <a:masterClrMapping/>
  </p:clrMapOvr>
  <p:transition spd="med" advTm="15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6EC228-3E13-41FD-A158-41582797D23C}" type="slidenum">
              <a:rPr lang="en-US"/>
              <a:pPr>
                <a:defRPr/>
              </a:pPr>
              <a:t>‹#›</a:t>
            </a:fld>
            <a:endParaRPr lang="en-US"/>
          </a:p>
        </p:txBody>
      </p:sp>
    </p:spTree>
    <p:extLst>
      <p:ext uri="{BB962C8B-B14F-4D97-AF65-F5344CB8AC3E}">
        <p14:creationId xmlns:p14="http://schemas.microsoft.com/office/powerpoint/2010/main" val="193228681"/>
      </p:ext>
    </p:extLst>
  </p:cSld>
  <p:clrMapOvr>
    <a:masterClrMapping/>
  </p:clrMapOvr>
  <p:transition spd="med" advTm="15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DDF3D5C-ADAC-4D60-9208-8179C29966CB}" type="slidenum">
              <a:rPr lang="en-US"/>
              <a:pPr>
                <a:defRPr/>
              </a:pPr>
              <a:t>‹#›</a:t>
            </a:fld>
            <a:endParaRPr lang="en-US"/>
          </a:p>
        </p:txBody>
      </p:sp>
    </p:spTree>
    <p:extLst>
      <p:ext uri="{BB962C8B-B14F-4D97-AF65-F5344CB8AC3E}">
        <p14:creationId xmlns:p14="http://schemas.microsoft.com/office/powerpoint/2010/main" val="3345497365"/>
      </p:ext>
    </p:extLst>
  </p:cSld>
  <p:clrMapOvr>
    <a:masterClrMapping/>
  </p:clrMapOvr>
  <p:transition spd="med" advTm="15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318115-6E8C-4EAB-8BC8-7B7E349A177A}" type="slidenum">
              <a:rPr lang="en-US"/>
              <a:pPr>
                <a:defRPr/>
              </a:pPr>
              <a:t>‹#›</a:t>
            </a:fld>
            <a:endParaRPr lang="en-US"/>
          </a:p>
        </p:txBody>
      </p:sp>
    </p:spTree>
    <p:extLst>
      <p:ext uri="{BB962C8B-B14F-4D97-AF65-F5344CB8AC3E}">
        <p14:creationId xmlns:p14="http://schemas.microsoft.com/office/powerpoint/2010/main" val="1534300463"/>
      </p:ext>
    </p:extLst>
  </p:cSld>
  <p:clrMapOvr>
    <a:masterClrMapping/>
  </p:clrMapOvr>
  <p:transition spd="med" advTm="15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DF9D8BA-39C1-4639-8B09-1DE024BBF61C}" type="slidenum">
              <a:rPr lang="en-US"/>
              <a:pPr>
                <a:defRPr/>
              </a:pPr>
              <a:t>‹#›</a:t>
            </a:fld>
            <a:endParaRPr lang="en-US"/>
          </a:p>
        </p:txBody>
      </p:sp>
    </p:spTree>
    <p:extLst>
      <p:ext uri="{BB962C8B-B14F-4D97-AF65-F5344CB8AC3E}">
        <p14:creationId xmlns:p14="http://schemas.microsoft.com/office/powerpoint/2010/main" val="3390094774"/>
      </p:ext>
    </p:extLst>
  </p:cSld>
  <p:clrMapOvr>
    <a:masterClrMapping/>
  </p:clrMapOvr>
  <p:transition spd="med" advTm="15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30CD587-A7BE-4140-B1E5-00622F81930B}" type="slidenum">
              <a:rPr lang="en-US"/>
              <a:pPr>
                <a:defRPr/>
              </a:pPr>
              <a:t>‹#›</a:t>
            </a:fld>
            <a:endParaRPr lang="en-US"/>
          </a:p>
        </p:txBody>
      </p:sp>
    </p:spTree>
    <p:extLst>
      <p:ext uri="{BB962C8B-B14F-4D97-AF65-F5344CB8AC3E}">
        <p14:creationId xmlns:p14="http://schemas.microsoft.com/office/powerpoint/2010/main" val="229370543"/>
      </p:ext>
    </p:extLst>
  </p:cSld>
  <p:clrMapOvr>
    <a:masterClrMapping/>
  </p:clrMapOvr>
  <p:transition spd="med" advTm="15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A1D134B-2661-4883-A5C3-DBC04DCE4E5D}" type="slidenum">
              <a:rPr lang="en-US"/>
              <a:pPr>
                <a:defRPr/>
              </a:pPr>
              <a:t>‹#›</a:t>
            </a:fld>
            <a:endParaRPr lang="en-US"/>
          </a:p>
        </p:txBody>
      </p:sp>
    </p:spTree>
    <p:extLst>
      <p:ext uri="{BB962C8B-B14F-4D97-AF65-F5344CB8AC3E}">
        <p14:creationId xmlns:p14="http://schemas.microsoft.com/office/powerpoint/2010/main" val="497595496"/>
      </p:ext>
    </p:extLst>
  </p:cSld>
  <p:clrMapOvr>
    <a:masterClrMapping/>
  </p:clrMapOvr>
  <p:transition spd="med" advTm="15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1F9C8A1-1FB5-4D0F-B41F-FE9A49A6DB99}" type="slidenum">
              <a:rPr lang="en-US"/>
              <a:pPr>
                <a:defRPr/>
              </a:pPr>
              <a:t>‹#›</a:t>
            </a:fld>
            <a:endParaRPr lang="en-US"/>
          </a:p>
        </p:txBody>
      </p:sp>
    </p:spTree>
    <p:extLst>
      <p:ext uri="{BB962C8B-B14F-4D97-AF65-F5344CB8AC3E}">
        <p14:creationId xmlns:p14="http://schemas.microsoft.com/office/powerpoint/2010/main" val="3040481421"/>
      </p:ext>
    </p:extLst>
  </p:cSld>
  <p:clrMapOvr>
    <a:masterClrMapping/>
  </p:clrMapOvr>
  <p:transition spd="med" advTm="15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4317343-4F5E-4B43-9D53-28388CFA4BA2}" type="slidenum">
              <a:rPr lang="en-US"/>
              <a:pPr>
                <a:defRPr/>
              </a:pPr>
              <a:t>‹#›</a:t>
            </a:fld>
            <a:endParaRPr lang="en-US"/>
          </a:p>
        </p:txBody>
      </p:sp>
    </p:spTree>
    <p:extLst>
      <p:ext uri="{BB962C8B-B14F-4D97-AF65-F5344CB8AC3E}">
        <p14:creationId xmlns:p14="http://schemas.microsoft.com/office/powerpoint/2010/main" val="3837288067"/>
      </p:ext>
    </p:extLst>
  </p:cSld>
  <p:clrMapOvr>
    <a:masterClrMapping/>
  </p:clrMapOvr>
  <p:transition spd="med" advTm="15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4" name="Rectangle 4"/>
          <p:cNvSpPr>
            <a:spLocks noGrp="1" noChangeArrowheads="1"/>
          </p:cNvSpPr>
          <p:nvPr>
            <p:ph type="dt" sz="half" idx="2"/>
          </p:nvPr>
        </p:nvSpPr>
        <p:spPr bwMode="auto">
          <a:xfrm>
            <a:off x="685800" y="6248400"/>
            <a:ext cx="1905000" cy="457200"/>
          </a:xfrm>
          <a:prstGeom prst="rect">
            <a:avLst/>
          </a:prstGeom>
          <a:noFill/>
          <a:ln>
            <a:noFill/>
          </a:ln>
          <a:effectLst/>
          <a:extLst>
            <a:ext uri="{FAA26D3D-D897-4be2-8F04-BA451C77F1D7}"/>
          </a:extLst>
        </p:spPr>
        <p:txBody>
          <a:bodyPr vert="horz" wrap="square" lIns="91440" tIns="45720" rIns="91440" bIns="45720" numCol="1" anchor="t" anchorCtr="0" compatLnSpc="1">
            <a:prstTxWarp prst="textNoShape">
              <a:avLst/>
            </a:prstTxWarp>
          </a:bodyPr>
          <a:lstStyle>
            <a:lvl1pPr>
              <a:defRPr sz="1400">
                <a:latin typeface="Arial" charset="0"/>
                <a:ea typeface="+mn-ea"/>
                <a:cs typeface="+mn-cs"/>
              </a:defRPr>
            </a:lvl1pPr>
          </a:lstStyle>
          <a:p>
            <a:pPr>
              <a:defRPr/>
            </a:pPr>
            <a:endParaRPr lang="en-US"/>
          </a:p>
        </p:txBody>
      </p:sp>
      <p:sp>
        <p:nvSpPr>
          <p:cNvPr id="5125"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FAA26D3D-D897-4be2-8F04-BA451C77F1D7}"/>
          </a:ex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mn-cs"/>
              </a:defRPr>
            </a:lvl1pPr>
          </a:lstStyle>
          <a:p>
            <a:pPr>
              <a:defRPr/>
            </a:pPr>
            <a:endParaRPr lang="en-US"/>
          </a:p>
        </p:txBody>
      </p:sp>
      <p:sp>
        <p:nvSpPr>
          <p:cNvPr id="5126"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FAA26D3D-D897-4be2-8F04-BA451C77F1D7}"/>
          </a:extLst>
        </p:spPr>
        <p:txBody>
          <a:bodyPr vert="horz" wrap="square" lIns="91440" tIns="45720" rIns="91440" bIns="45720" numCol="1" anchor="t" anchorCtr="0" compatLnSpc="1">
            <a:prstTxWarp prst="textNoShape">
              <a:avLst/>
            </a:prstTxWarp>
          </a:bodyPr>
          <a:lstStyle>
            <a:lvl1pPr algn="r">
              <a:defRPr sz="1400">
                <a:ea typeface="Osaka" charset="-128"/>
              </a:defRPr>
            </a:lvl1pPr>
          </a:lstStyle>
          <a:p>
            <a:pPr>
              <a:defRPr/>
            </a:pPr>
            <a:fld id="{2090E35F-899E-48BC-9624-A2AA9C6698E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spd="med" advTm="15000">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Osaka" charset="0"/>
          <a:cs typeface="Osaka" charset="0"/>
        </a:defRPr>
      </a:lvl2pPr>
      <a:lvl3pPr algn="ctr" rtl="0" eaLnBrk="0" fontAlgn="base" hangingPunct="0">
        <a:spcBef>
          <a:spcPct val="0"/>
        </a:spcBef>
        <a:spcAft>
          <a:spcPct val="0"/>
        </a:spcAft>
        <a:defRPr sz="4400">
          <a:solidFill>
            <a:schemeClr val="tx2"/>
          </a:solidFill>
          <a:latin typeface="Arial" charset="0"/>
          <a:ea typeface="Osaka" charset="0"/>
          <a:cs typeface="Osaka" charset="0"/>
        </a:defRPr>
      </a:lvl3pPr>
      <a:lvl4pPr algn="ctr" rtl="0" eaLnBrk="0" fontAlgn="base" hangingPunct="0">
        <a:spcBef>
          <a:spcPct val="0"/>
        </a:spcBef>
        <a:spcAft>
          <a:spcPct val="0"/>
        </a:spcAft>
        <a:defRPr sz="4400">
          <a:solidFill>
            <a:schemeClr val="tx2"/>
          </a:solidFill>
          <a:latin typeface="Arial" charset="0"/>
          <a:ea typeface="Osaka" charset="0"/>
          <a:cs typeface="Osaka" charset="0"/>
        </a:defRPr>
      </a:lvl4pPr>
      <a:lvl5pPr algn="ctr" rtl="0" eaLnBrk="0" fontAlgn="base" hangingPunct="0">
        <a:spcBef>
          <a:spcPct val="0"/>
        </a:spcBef>
        <a:spcAft>
          <a:spcPct val="0"/>
        </a:spcAft>
        <a:defRPr sz="4400">
          <a:solidFill>
            <a:schemeClr val="tx2"/>
          </a:solidFill>
          <a:latin typeface="Arial" charset="0"/>
          <a:ea typeface="Osaka" charset="0"/>
          <a:cs typeface="Osaka" charset="0"/>
        </a:defRPr>
      </a:lvl5pPr>
      <a:lvl6pPr marL="457200" algn="ctr" rtl="0" fontAlgn="base">
        <a:spcBef>
          <a:spcPct val="0"/>
        </a:spcBef>
        <a:spcAft>
          <a:spcPct val="0"/>
        </a:spcAft>
        <a:defRPr sz="4400">
          <a:solidFill>
            <a:schemeClr val="tx2"/>
          </a:solidFill>
          <a:latin typeface="Arial" charset="0"/>
          <a:ea typeface="Osaka" charset="0"/>
          <a:cs typeface="Osaka" charset="0"/>
        </a:defRPr>
      </a:lvl6pPr>
      <a:lvl7pPr marL="914400" algn="ctr" rtl="0" fontAlgn="base">
        <a:spcBef>
          <a:spcPct val="0"/>
        </a:spcBef>
        <a:spcAft>
          <a:spcPct val="0"/>
        </a:spcAft>
        <a:defRPr sz="4400">
          <a:solidFill>
            <a:schemeClr val="tx2"/>
          </a:solidFill>
          <a:latin typeface="Arial" charset="0"/>
          <a:ea typeface="Osaka" charset="0"/>
          <a:cs typeface="Osaka" charset="0"/>
        </a:defRPr>
      </a:lvl7pPr>
      <a:lvl8pPr marL="1371600" algn="ctr" rtl="0" fontAlgn="base">
        <a:spcBef>
          <a:spcPct val="0"/>
        </a:spcBef>
        <a:spcAft>
          <a:spcPct val="0"/>
        </a:spcAft>
        <a:defRPr sz="4400">
          <a:solidFill>
            <a:schemeClr val="tx2"/>
          </a:solidFill>
          <a:latin typeface="Arial" charset="0"/>
          <a:ea typeface="Osaka" charset="0"/>
          <a:cs typeface="Osaka" charset="0"/>
        </a:defRPr>
      </a:lvl8pPr>
      <a:lvl9pPr marL="1828800" algn="ctr" rtl="0" fontAlgn="base">
        <a:spcBef>
          <a:spcPct val="0"/>
        </a:spcBef>
        <a:spcAft>
          <a:spcPct val="0"/>
        </a:spcAft>
        <a:defRPr sz="4400">
          <a:solidFill>
            <a:schemeClr val="tx2"/>
          </a:solidFill>
          <a:latin typeface="Arial" charset="0"/>
          <a:ea typeface="Osaka" charset="0"/>
          <a:cs typeface="Osak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hyperlink" Target="http://www.lucidvision.com/mailman/listinfo/sdnp"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04800"/>
            <a:ext cx="64643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2"/>
          <p:cNvSpPr>
            <a:spLocks noGrp="1"/>
          </p:cNvSpPr>
          <p:nvPr>
            <p:ph type="title"/>
          </p:nvPr>
        </p:nvSpPr>
        <p:spPr>
          <a:xfrm>
            <a:off x="1792288" y="4267200"/>
            <a:ext cx="5486400" cy="914400"/>
          </a:xfrm>
        </p:spPr>
        <p:txBody>
          <a:bodyPr/>
          <a:lstStyle/>
          <a:p>
            <a:pPr algn="ctr"/>
            <a:r>
              <a:rPr lang="en-US" sz="3200" smtClean="0"/>
              <a:t>Software </a:t>
            </a:r>
            <a:r>
              <a:rPr lang="en-US" sz="3200" i="1" smtClean="0"/>
              <a:t>Driven</a:t>
            </a:r>
            <a:r>
              <a:rPr lang="en-US" sz="3200" smtClean="0"/>
              <a:t> Networks BoF</a:t>
            </a:r>
          </a:p>
        </p:txBody>
      </p:sp>
      <p:sp>
        <p:nvSpPr>
          <p:cNvPr id="2052" name="Text Placeholder 4"/>
          <p:cNvSpPr>
            <a:spLocks noGrp="1"/>
          </p:cNvSpPr>
          <p:nvPr>
            <p:ph type="body" sz="half" idx="2"/>
          </p:nvPr>
        </p:nvSpPr>
        <p:spPr>
          <a:xfrm>
            <a:off x="304800" y="5181600"/>
            <a:ext cx="8686800" cy="1524000"/>
          </a:xfrm>
        </p:spPr>
        <p:txBody>
          <a:bodyPr/>
          <a:lstStyle/>
          <a:p>
            <a:r>
              <a:rPr lang="en-US" sz="2000" smtClean="0"/>
              <a:t>IETF 82 Taipei</a:t>
            </a:r>
          </a:p>
          <a:p>
            <a:r>
              <a:rPr lang="en-US" sz="2000" smtClean="0"/>
              <a:t>Lou Berger, Wes George – BoF chairs</a:t>
            </a:r>
          </a:p>
          <a:p>
            <a:r>
              <a:rPr lang="en-US" sz="2000" smtClean="0"/>
              <a:t>Adrian Farrel – Routing (that’s with an oo) AD</a:t>
            </a:r>
          </a:p>
          <a:p>
            <a:r>
              <a:rPr lang="en-US" sz="2000" smtClean="0"/>
              <a:t>Mailing list </a:t>
            </a:r>
            <a:r>
              <a:rPr lang="en-US" sz="2000" u="sng" smtClean="0">
                <a:hlinkClick r:id="rId4"/>
              </a:rPr>
              <a:t>http://www.lucidvision.com/mailman/listinfo/sdnp</a:t>
            </a:r>
            <a:endParaRPr lang="en-US" sz="2000" smtClean="0"/>
          </a:p>
        </p:txBody>
      </p:sp>
    </p:spTree>
  </p:cSld>
  <p:clrMapOvr>
    <a:masterClrMapping/>
  </p:clrMapOvr>
  <p:transition spd="med" advTm="15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Potential WG Deliverables</a:t>
            </a:r>
          </a:p>
        </p:txBody>
      </p:sp>
      <p:sp>
        <p:nvSpPr>
          <p:cNvPr id="9219" name="Content Placeholder 2"/>
          <p:cNvSpPr>
            <a:spLocks noGrp="1"/>
          </p:cNvSpPr>
          <p:nvPr>
            <p:ph idx="1"/>
          </p:nvPr>
        </p:nvSpPr>
        <p:spPr/>
        <p:txBody>
          <a:bodyPr/>
          <a:lstStyle/>
          <a:p>
            <a:r>
              <a:rPr lang="en-US" smtClean="0"/>
              <a:t>This space for rent</a:t>
            </a:r>
          </a:p>
        </p:txBody>
      </p:sp>
    </p:spTree>
  </p:cSld>
  <p:clrMapOvr>
    <a:masterClrMapping/>
  </p:clrMapOvr>
  <p:transition spd="med" advTm="15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84250" y="304800"/>
            <a:ext cx="7162800" cy="533400"/>
          </a:xfrm>
        </p:spPr>
        <p:txBody>
          <a:bodyPr lIns="90488" tIns="44450" rIns="90488" bIns="44450"/>
          <a:lstStyle/>
          <a:p>
            <a:pPr eaLnBrk="1" hangingPunct="1"/>
            <a:r>
              <a:rPr lang="en-US" sz="2800" b="1" smtClean="0"/>
              <a:t>Note Well</a:t>
            </a:r>
            <a:endParaRPr lang="en-US" smtClean="0"/>
          </a:p>
        </p:txBody>
      </p:sp>
      <p:sp>
        <p:nvSpPr>
          <p:cNvPr id="3075" name="Rectangle 3"/>
          <p:cNvSpPr>
            <a:spLocks noGrp="1" noChangeArrowheads="1"/>
          </p:cNvSpPr>
          <p:nvPr>
            <p:ph type="body" idx="1"/>
          </p:nvPr>
        </p:nvSpPr>
        <p:spPr>
          <a:xfrm>
            <a:off x="457200" y="838200"/>
            <a:ext cx="8159750" cy="4495800"/>
          </a:xfrm>
        </p:spPr>
        <p:txBody>
          <a:bodyPr lIns="90488" tIns="44450" rIns="90488" bIns="44450"/>
          <a:lstStyle/>
          <a:p>
            <a:pPr marL="0" indent="0" eaLnBrk="1" hangingPunct="1">
              <a:lnSpc>
                <a:spcPct val="85000"/>
              </a:lnSpc>
              <a:spcBef>
                <a:spcPct val="5000"/>
              </a:spcBef>
              <a:spcAft>
                <a:spcPct val="5000"/>
              </a:spcAft>
              <a:buFontTx/>
              <a:buNone/>
            </a:pPr>
            <a:r>
              <a:rPr lang="en-US" sz="150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0" eaLnBrk="1" hangingPunct="1">
              <a:lnSpc>
                <a:spcPct val="85000"/>
              </a:lnSpc>
              <a:spcBef>
                <a:spcPct val="5000"/>
              </a:spcBef>
              <a:spcAft>
                <a:spcPct val="5000"/>
              </a:spcAft>
              <a:buFontTx/>
              <a:buNone/>
            </a:pPr>
            <a:endParaRPr lang="en-US" sz="1500" smtClean="0"/>
          </a:p>
          <a:p>
            <a:pPr lvl="1" eaLnBrk="1" hangingPunct="1">
              <a:spcBef>
                <a:spcPct val="0"/>
              </a:spcBef>
            </a:pPr>
            <a:r>
              <a:rPr lang="en-US" sz="1500" smtClean="0"/>
              <a:t>The IETF plenary session</a:t>
            </a:r>
          </a:p>
          <a:p>
            <a:pPr lvl="1" eaLnBrk="1" hangingPunct="1">
              <a:spcBef>
                <a:spcPct val="0"/>
              </a:spcBef>
            </a:pPr>
            <a:r>
              <a:rPr lang="en-US" sz="1500" smtClean="0"/>
              <a:t>The IESG, or any member thereof on behalf of the IESG</a:t>
            </a:r>
          </a:p>
          <a:p>
            <a:pPr lvl="1" eaLnBrk="1" hangingPunct="1">
              <a:spcBef>
                <a:spcPct val="0"/>
              </a:spcBef>
            </a:pPr>
            <a:r>
              <a:rPr lang="en-US" sz="1500" smtClean="0"/>
              <a:t>Any IETF mailing list, including the IETF list itself, any working group or design team list, or any other list functioning under IETF auspices</a:t>
            </a:r>
          </a:p>
          <a:p>
            <a:pPr lvl="1" eaLnBrk="1" hangingPunct="1">
              <a:spcBef>
                <a:spcPct val="0"/>
              </a:spcBef>
            </a:pPr>
            <a:r>
              <a:rPr lang="en-US" sz="1500" smtClean="0"/>
              <a:t>Any IETF working group or portion thereof</a:t>
            </a:r>
          </a:p>
          <a:p>
            <a:pPr lvl="1" eaLnBrk="1" hangingPunct="1">
              <a:spcBef>
                <a:spcPct val="0"/>
              </a:spcBef>
            </a:pPr>
            <a:r>
              <a:rPr lang="en-US" sz="1500" smtClean="0"/>
              <a:t>Any Birds of a Feather (BOF) session</a:t>
            </a:r>
          </a:p>
          <a:p>
            <a:pPr lvl="1" eaLnBrk="1" hangingPunct="1">
              <a:spcBef>
                <a:spcPct val="0"/>
              </a:spcBef>
            </a:pPr>
            <a:r>
              <a:rPr lang="en-US" sz="1500" smtClean="0"/>
              <a:t>The IAB or any member thereof on behalf of the IAB</a:t>
            </a:r>
          </a:p>
          <a:p>
            <a:pPr lvl="1" eaLnBrk="1" hangingPunct="1">
              <a:spcBef>
                <a:spcPct val="0"/>
              </a:spcBef>
            </a:pPr>
            <a:r>
              <a:rPr lang="en-US" sz="1500" smtClean="0"/>
              <a:t>The RFC Editor or the Internet-Drafts function</a:t>
            </a:r>
          </a:p>
          <a:p>
            <a:pPr marL="0" indent="0" eaLnBrk="1" hangingPunct="1">
              <a:spcBef>
                <a:spcPct val="0"/>
              </a:spcBef>
            </a:pPr>
            <a:endParaRPr lang="en-US" sz="1500" smtClean="0"/>
          </a:p>
          <a:p>
            <a:pPr marL="0" indent="0" eaLnBrk="1" hangingPunct="1">
              <a:spcBef>
                <a:spcPct val="0"/>
              </a:spcBef>
              <a:buFontTx/>
              <a:buNone/>
            </a:pPr>
            <a:r>
              <a:rPr lang="en-US" sz="1500" smtClean="0"/>
              <a:t>All IETF Contributions are subject to the rules of RFC 5378 and RFC 3979 (updated by RFC 4879). </a:t>
            </a:r>
          </a:p>
          <a:p>
            <a:pPr marL="0" indent="0" eaLnBrk="1" hangingPunct="1">
              <a:lnSpc>
                <a:spcPct val="85000"/>
              </a:lnSpc>
              <a:spcBef>
                <a:spcPct val="5000"/>
              </a:spcBef>
              <a:spcAft>
                <a:spcPct val="5000"/>
              </a:spcAft>
              <a:buFontTx/>
              <a:buNone/>
            </a:pPr>
            <a:endParaRPr lang="en-US" sz="1500" smtClean="0"/>
          </a:p>
          <a:p>
            <a:pPr marL="0" indent="0" eaLnBrk="1" hangingPunct="1">
              <a:lnSpc>
                <a:spcPct val="85000"/>
              </a:lnSpc>
              <a:spcBef>
                <a:spcPct val="5000"/>
              </a:spcBef>
              <a:spcAft>
                <a:spcPct val="5000"/>
              </a:spcAft>
              <a:buFontTx/>
              <a:buNone/>
            </a:pPr>
            <a:r>
              <a:rPr lang="en-US" sz="1500" smtClean="0"/>
              <a:t>Statements made outside of an IETF session, mailing list or other function, that are clearly not intended to be input to an IETF activity, group or function, are not IETF Contributions in the context of this notice.  Please consult RFC 5378 and RFC 3979 for details. </a:t>
            </a:r>
          </a:p>
          <a:p>
            <a:pPr marL="0" indent="0" eaLnBrk="1" hangingPunct="1">
              <a:lnSpc>
                <a:spcPct val="85000"/>
              </a:lnSpc>
              <a:spcBef>
                <a:spcPct val="5000"/>
              </a:spcBef>
              <a:spcAft>
                <a:spcPct val="5000"/>
              </a:spcAft>
              <a:buFontTx/>
              <a:buNone/>
            </a:pPr>
            <a:endParaRPr lang="en-US" sz="1500" smtClean="0"/>
          </a:p>
          <a:p>
            <a:pPr marL="0" indent="0" eaLnBrk="1" hangingPunct="1">
              <a:lnSpc>
                <a:spcPct val="85000"/>
              </a:lnSpc>
              <a:spcBef>
                <a:spcPct val="5000"/>
              </a:spcBef>
              <a:spcAft>
                <a:spcPct val="5000"/>
              </a:spcAft>
              <a:buFontTx/>
              <a:buNone/>
            </a:pPr>
            <a:r>
              <a:rPr lang="en-US" sz="1500" smtClean="0"/>
              <a:t>A participant in any IETF activity is deemed to accept all IETF rules of process, as documented in Best Current Practices RFCs and IESG Statements. </a:t>
            </a:r>
          </a:p>
          <a:p>
            <a:pPr marL="0" indent="0" eaLnBrk="1" hangingPunct="1">
              <a:lnSpc>
                <a:spcPct val="85000"/>
              </a:lnSpc>
              <a:spcBef>
                <a:spcPct val="5000"/>
              </a:spcBef>
              <a:spcAft>
                <a:spcPct val="5000"/>
              </a:spcAft>
              <a:buFontTx/>
              <a:buNone/>
            </a:pPr>
            <a:endParaRPr lang="en-US" sz="1500" smtClean="0"/>
          </a:p>
          <a:p>
            <a:pPr marL="0" indent="0" eaLnBrk="1" hangingPunct="1">
              <a:lnSpc>
                <a:spcPct val="85000"/>
              </a:lnSpc>
              <a:spcBef>
                <a:spcPct val="5000"/>
              </a:spcBef>
              <a:spcAft>
                <a:spcPct val="5000"/>
              </a:spcAft>
              <a:buFontTx/>
              <a:buNone/>
            </a:pPr>
            <a:r>
              <a:rPr lang="en-US" sz="1500" smtClean="0"/>
              <a:t>A participant in any IETF activity acknowledges that written, audio and video records of meetings may be made and may be available to the public.</a:t>
            </a:r>
            <a:br>
              <a:rPr lang="en-US" sz="1500" smtClean="0"/>
            </a:br>
            <a:endParaRPr lang="en-US" sz="1500" smtClean="0"/>
          </a:p>
        </p:txBody>
      </p:sp>
    </p:spTree>
  </p:cSld>
  <p:clrMapOvr>
    <a:masterClrMapping/>
  </p:clrMapOvr>
  <p:transition spd="med" advTm="25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685800" y="152400"/>
            <a:ext cx="7772400" cy="685800"/>
          </a:xfrm>
        </p:spPr>
        <p:txBody>
          <a:bodyPr/>
          <a:lstStyle/>
          <a:p>
            <a:r>
              <a:rPr lang="en-US" smtClean="0"/>
              <a:t>Agenda</a:t>
            </a:r>
          </a:p>
        </p:txBody>
      </p:sp>
      <p:sp>
        <p:nvSpPr>
          <p:cNvPr id="3" name="Content Placeholder 2"/>
          <p:cNvSpPr>
            <a:spLocks noGrp="1"/>
          </p:cNvSpPr>
          <p:nvPr>
            <p:ph idx="1"/>
          </p:nvPr>
        </p:nvSpPr>
        <p:spPr>
          <a:xfrm>
            <a:off x="685800" y="1066800"/>
            <a:ext cx="7772400" cy="5562600"/>
          </a:xfrm>
        </p:spPr>
        <p:txBody>
          <a:bodyPr>
            <a:normAutofit fontScale="62500" lnSpcReduction="20000"/>
          </a:bodyPr>
          <a:lstStyle/>
          <a:p>
            <a:pPr>
              <a:defRPr/>
            </a:pPr>
            <a:r>
              <a:rPr lang="en-US" dirty="0" err="1" smtClean="0"/>
              <a:t>Administrivia</a:t>
            </a:r>
            <a:r>
              <a:rPr lang="en-US" dirty="0" smtClean="0"/>
              <a:t> and Agenda Bash (Chairs) [10, 10/120]</a:t>
            </a:r>
          </a:p>
          <a:p>
            <a:pPr>
              <a:defRPr/>
            </a:pPr>
            <a:r>
              <a:rPr lang="en-US" dirty="0" smtClean="0"/>
              <a:t>Purpose of the meeting (AD) [5, 15/120]</a:t>
            </a:r>
          </a:p>
          <a:p>
            <a:pPr>
              <a:defRPr/>
            </a:pPr>
            <a:r>
              <a:rPr lang="en-US" dirty="0" smtClean="0"/>
              <a:t>SDN Problem Statement and Scenery (Tom/Ping/</a:t>
            </a:r>
            <a:r>
              <a:rPr lang="en-US" dirty="0" err="1" smtClean="0"/>
              <a:t>Dimitri</a:t>
            </a:r>
            <a:r>
              <a:rPr lang="en-US" dirty="0" smtClean="0"/>
              <a:t>) [15, 30/120]    </a:t>
            </a:r>
          </a:p>
          <a:p>
            <a:pPr>
              <a:buFontTx/>
              <a:buNone/>
              <a:defRPr/>
            </a:pPr>
            <a:r>
              <a:rPr lang="en-US" dirty="0" smtClean="0"/>
              <a:t>	draft-nadeau-sdn-problem-statement-01 </a:t>
            </a:r>
          </a:p>
          <a:p>
            <a:pPr>
              <a:defRPr/>
            </a:pPr>
            <a:r>
              <a:rPr lang="en-US" dirty="0" smtClean="0"/>
              <a:t>Relationship to other efforts - </a:t>
            </a:r>
          </a:p>
          <a:p>
            <a:pPr lvl="1">
              <a:defRPr/>
            </a:pPr>
            <a:r>
              <a:rPr lang="en-US" dirty="0" smtClean="0"/>
              <a:t>ONF Introduction and Overview (Dave Ward) [10, 40/120] </a:t>
            </a:r>
          </a:p>
          <a:p>
            <a:pPr lvl="1">
              <a:defRPr/>
            </a:pPr>
            <a:r>
              <a:rPr lang="en-US" dirty="0" smtClean="0"/>
              <a:t>ONF &amp; IETF (Dave Meyer) [10, 50/120]o </a:t>
            </a:r>
          </a:p>
          <a:p>
            <a:pPr>
              <a:defRPr/>
            </a:pPr>
            <a:r>
              <a:rPr lang="en-US" dirty="0" smtClean="0"/>
              <a:t>Use cases/Examples </a:t>
            </a:r>
          </a:p>
          <a:p>
            <a:pPr lvl="1">
              <a:defRPr/>
            </a:pPr>
            <a:r>
              <a:rPr lang="en-US" dirty="0" smtClean="0"/>
              <a:t>SDN: Use Cases and Framework  (</a:t>
            </a:r>
            <a:r>
              <a:rPr lang="en-US" dirty="0" err="1" smtClean="0"/>
              <a:t>Dimitri</a:t>
            </a:r>
            <a:r>
              <a:rPr lang="en-US" dirty="0" smtClean="0"/>
              <a:t> </a:t>
            </a:r>
            <a:r>
              <a:rPr lang="en-US" dirty="0" err="1" smtClean="0"/>
              <a:t>Stiliadis</a:t>
            </a:r>
            <a:r>
              <a:rPr lang="en-US" dirty="0" smtClean="0"/>
              <a:t>) [10, 60/120]    </a:t>
            </a:r>
          </a:p>
          <a:p>
            <a:pPr lvl="1">
              <a:buFontTx/>
              <a:buNone/>
              <a:defRPr/>
            </a:pPr>
            <a:r>
              <a:rPr lang="en-US" dirty="0" smtClean="0"/>
              <a:t>draft-stiliadis-sdnp-framework-use-cases-01  </a:t>
            </a:r>
          </a:p>
          <a:p>
            <a:pPr lvl="1">
              <a:defRPr/>
            </a:pPr>
            <a:r>
              <a:rPr lang="en-US" dirty="0" smtClean="0"/>
              <a:t>SDN Use Case for Bandwidth on Demand Applications  (Shane Amante) [10, 70/120]    </a:t>
            </a:r>
          </a:p>
          <a:p>
            <a:pPr lvl="1">
              <a:buFontTx/>
              <a:buNone/>
              <a:defRPr/>
            </a:pPr>
            <a:r>
              <a:rPr lang="en-US" dirty="0" smtClean="0"/>
              <a:t>draft-pan-sdn-bod-problem-statement-and-use-case-01  </a:t>
            </a:r>
          </a:p>
          <a:p>
            <a:pPr lvl="1">
              <a:defRPr/>
            </a:pPr>
            <a:r>
              <a:rPr lang="en-US" dirty="0" smtClean="0"/>
              <a:t>SDN Problem Statement and Use Cases for Data Center Applications  (Ping Pan) [10, 80/120]    </a:t>
            </a:r>
          </a:p>
          <a:p>
            <a:pPr lvl="1">
              <a:buFontTx/>
              <a:buNone/>
              <a:defRPr/>
            </a:pPr>
            <a:r>
              <a:rPr lang="en-US" dirty="0" smtClean="0"/>
              <a:t>draft-pan-sdn-dc-problem-statement-and-use-cases-01  </a:t>
            </a:r>
          </a:p>
          <a:p>
            <a:pPr lvl="1">
              <a:defRPr/>
            </a:pPr>
            <a:r>
              <a:rPr lang="en-US" dirty="0" smtClean="0"/>
              <a:t>Cloud Bursting Use Case  (Dave </a:t>
            </a:r>
            <a:r>
              <a:rPr lang="en-US" dirty="0" err="1" smtClean="0"/>
              <a:t>McDysan</a:t>
            </a:r>
            <a:r>
              <a:rPr lang="en-US" dirty="0" smtClean="0"/>
              <a:t>) [10, 90/120]    </a:t>
            </a:r>
          </a:p>
          <a:p>
            <a:pPr lvl="1">
              <a:buFontTx/>
              <a:buNone/>
              <a:defRPr/>
            </a:pPr>
            <a:r>
              <a:rPr lang="en-US" dirty="0" smtClean="0"/>
              <a:t>draft-mcdysan-sdnp-cloudbursting-usecase-00</a:t>
            </a:r>
          </a:p>
        </p:txBody>
      </p:sp>
    </p:spTree>
  </p:cSld>
  <p:clrMapOvr>
    <a:masterClrMapping/>
  </p:clrMapOvr>
  <p:transition spd="med" advTm="15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a:xfrm>
            <a:off x="685800" y="152400"/>
            <a:ext cx="7772400" cy="685800"/>
          </a:xfrm>
        </p:spPr>
        <p:txBody>
          <a:bodyPr/>
          <a:lstStyle/>
          <a:p>
            <a:r>
              <a:rPr lang="en-US" smtClean="0"/>
              <a:t>Agenda</a:t>
            </a:r>
          </a:p>
        </p:txBody>
      </p:sp>
      <p:sp>
        <p:nvSpPr>
          <p:cNvPr id="3" name="Content Placeholder 2"/>
          <p:cNvSpPr>
            <a:spLocks noGrp="1"/>
          </p:cNvSpPr>
          <p:nvPr>
            <p:ph idx="1"/>
          </p:nvPr>
        </p:nvSpPr>
        <p:spPr>
          <a:xfrm>
            <a:off x="685800" y="1066800"/>
            <a:ext cx="7772400" cy="5562600"/>
          </a:xfrm>
        </p:spPr>
        <p:txBody>
          <a:bodyPr>
            <a:normAutofit fontScale="85000" lnSpcReduction="10000"/>
          </a:bodyPr>
          <a:lstStyle/>
          <a:p>
            <a:pPr lvl="1">
              <a:defRPr/>
            </a:pPr>
            <a:r>
              <a:rPr lang="en-US" dirty="0" smtClean="0"/>
              <a:t>Use case / Scope discussion (Open) [15, 105/120]</a:t>
            </a:r>
          </a:p>
          <a:p>
            <a:pPr>
              <a:defRPr/>
            </a:pPr>
            <a:r>
              <a:rPr lang="en-US" dirty="0" smtClean="0"/>
              <a:t>Possible solutions/approaches </a:t>
            </a:r>
          </a:p>
          <a:p>
            <a:pPr lvl="1">
              <a:defRPr/>
            </a:pPr>
            <a:r>
              <a:rPr lang="en-US" dirty="0" smtClean="0"/>
              <a:t>Framework for Software Defined Networks  (Tom Nadeau) [0, 105/120]    draft-nadeau-sdn-framework-01  </a:t>
            </a:r>
          </a:p>
          <a:p>
            <a:pPr lvl="1">
              <a:defRPr/>
            </a:pPr>
            <a:r>
              <a:rPr lang="en-US" dirty="0" smtClean="0"/>
              <a:t>Traffic classification, filtering and redirection for end-system IP VPNs.  (Pedro Marques) [0, 105/120]    draft-marques-sdnp-flow-spec-00 </a:t>
            </a:r>
          </a:p>
          <a:p>
            <a:pPr lvl="1">
              <a:defRPr/>
            </a:pPr>
            <a:r>
              <a:rPr lang="en-US" dirty="0" smtClean="0"/>
              <a:t>A network operator's perspective (Shin Myung-Ki) [0, 105/120] </a:t>
            </a:r>
          </a:p>
          <a:p>
            <a:pPr lvl="1">
              <a:defRPr/>
            </a:pPr>
            <a:r>
              <a:rPr lang="en-US" dirty="0" smtClean="0"/>
              <a:t>Programmatic interface that can be used for VM virtualization  (Ping Pan) [0, 105/120] </a:t>
            </a:r>
          </a:p>
          <a:p>
            <a:pPr>
              <a:defRPr/>
            </a:pPr>
            <a:r>
              <a:rPr lang="en-US" dirty="0" smtClean="0"/>
              <a:t>Identifying the work items (Open) [15, 120/120] </a:t>
            </a:r>
          </a:p>
          <a:p>
            <a:pPr>
              <a:defRPr/>
            </a:pPr>
            <a:r>
              <a:rPr lang="en-US" dirty="0" smtClean="0"/>
              <a:t>Summary (Chairs/AD) [5, 125/120]</a:t>
            </a:r>
            <a:endParaRPr lang="en-US" dirty="0"/>
          </a:p>
        </p:txBody>
      </p:sp>
    </p:spTree>
  </p:cSld>
  <p:clrMapOvr>
    <a:masterClrMapping/>
  </p:clrMapOvr>
  <p:transition spd="med" advTm="15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BoF Objectives</a:t>
            </a:r>
          </a:p>
        </p:txBody>
      </p:sp>
      <p:sp>
        <p:nvSpPr>
          <p:cNvPr id="6147" name="Content Placeholder 2"/>
          <p:cNvSpPr>
            <a:spLocks noGrp="1"/>
          </p:cNvSpPr>
          <p:nvPr>
            <p:ph idx="1"/>
          </p:nvPr>
        </p:nvSpPr>
        <p:spPr>
          <a:xfrm>
            <a:off x="685800" y="1752600"/>
            <a:ext cx="7772400" cy="4343400"/>
          </a:xfrm>
        </p:spPr>
        <p:txBody>
          <a:bodyPr/>
          <a:lstStyle/>
          <a:p>
            <a:r>
              <a:rPr lang="en-US" b="1" dirty="0" smtClean="0"/>
              <a:t>Scope of SDN work within IETF</a:t>
            </a:r>
          </a:p>
          <a:p>
            <a:pPr lvl="1"/>
            <a:r>
              <a:rPr lang="en-US" dirty="0" smtClean="0"/>
              <a:t>In scope</a:t>
            </a:r>
          </a:p>
          <a:p>
            <a:pPr lvl="1"/>
            <a:r>
              <a:rPr lang="en-US" dirty="0" smtClean="0"/>
              <a:t>Out of scope</a:t>
            </a:r>
          </a:p>
          <a:p>
            <a:pPr lvl="1"/>
            <a:r>
              <a:rPr lang="en-US" dirty="0" smtClean="0"/>
              <a:t>SDN </a:t>
            </a:r>
            <a:r>
              <a:rPr lang="en-US" dirty="0" err="1" smtClean="0"/>
              <a:t>vs</a:t>
            </a:r>
            <a:r>
              <a:rPr lang="en-US" dirty="0" smtClean="0"/>
              <a:t> SDN</a:t>
            </a:r>
          </a:p>
          <a:p>
            <a:pPr lvl="2"/>
            <a:r>
              <a:rPr lang="en-US" dirty="0" smtClean="0"/>
              <a:t>Name change?</a:t>
            </a:r>
          </a:p>
          <a:p>
            <a:r>
              <a:rPr lang="en-US" dirty="0" smtClean="0"/>
              <a:t>Gaps, existing solutions</a:t>
            </a:r>
          </a:p>
          <a:p>
            <a:r>
              <a:rPr lang="en-US" b="1" dirty="0" smtClean="0"/>
              <a:t>Potential WG deliverables</a:t>
            </a:r>
          </a:p>
          <a:p>
            <a:r>
              <a:rPr lang="en-US" dirty="0" smtClean="0"/>
              <a:t>Relationship with other groups</a:t>
            </a:r>
          </a:p>
        </p:txBody>
      </p:sp>
    </p:spTree>
  </p:cSld>
  <p:clrMapOvr>
    <a:masterClrMapping/>
  </p:clrMapOvr>
  <p:transition spd="med" advTm="15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dirty="0" smtClean="0"/>
              <a:t>Framing the </a:t>
            </a:r>
            <a:r>
              <a:rPr lang="en-US" dirty="0" smtClean="0"/>
              <a:t>Discussion</a:t>
            </a:r>
            <a:br>
              <a:rPr lang="en-US" dirty="0" smtClean="0"/>
            </a:br>
            <a:r>
              <a:rPr lang="en-US" sz="2000" dirty="0" smtClean="0"/>
              <a:t>(shamelessly stolen from L2VPN)</a:t>
            </a:r>
            <a:endParaRPr lang="en-US" dirty="0"/>
          </a:p>
        </p:txBody>
      </p:sp>
      <p:sp>
        <p:nvSpPr>
          <p:cNvPr id="3" name="Content Placeholder 2"/>
          <p:cNvSpPr>
            <a:spLocks noGrp="1"/>
          </p:cNvSpPr>
          <p:nvPr>
            <p:ph idx="1"/>
          </p:nvPr>
        </p:nvSpPr>
        <p:spPr>
          <a:xfrm>
            <a:off x="457200" y="1600200"/>
            <a:ext cx="8458200" cy="4525963"/>
          </a:xfrm>
        </p:spPr>
        <p:txBody>
          <a:bodyPr/>
          <a:lstStyle/>
          <a:p>
            <a:pPr marL="514350" indent="-514350">
              <a:buFont typeface="+mj-lt"/>
              <a:buAutoNum type="arabicParenR"/>
            </a:pPr>
            <a:r>
              <a:rPr lang="en-US" dirty="0" smtClean="0"/>
              <a:t>What is the problem?</a:t>
            </a:r>
          </a:p>
          <a:p>
            <a:pPr lvl="1">
              <a:buFont typeface="Arial"/>
              <a:buChar char="•"/>
            </a:pPr>
            <a:r>
              <a:rPr lang="en-US" dirty="0" smtClean="0"/>
              <a:t>Is the problem statement a good starting point?</a:t>
            </a:r>
          </a:p>
          <a:p>
            <a:pPr marL="514350" indent="-514350">
              <a:buFont typeface="+mj-lt"/>
              <a:buAutoNum type="arabicParenR"/>
            </a:pPr>
            <a:r>
              <a:rPr lang="en-US" dirty="0" smtClean="0"/>
              <a:t>What </a:t>
            </a:r>
            <a:r>
              <a:rPr lang="en-US" dirty="0" smtClean="0"/>
              <a:t>new work has to be done</a:t>
            </a:r>
            <a:r>
              <a:rPr lang="en-US" dirty="0" smtClean="0"/>
              <a:t>?</a:t>
            </a:r>
          </a:p>
          <a:p>
            <a:pPr lvl="1">
              <a:buFont typeface="Arial"/>
              <a:buChar char="•"/>
            </a:pPr>
            <a:r>
              <a:rPr lang="en-US" dirty="0" smtClean="0"/>
              <a:t>By “work” we don’t just mean create protocols</a:t>
            </a:r>
          </a:p>
          <a:p>
            <a:pPr marL="514350" indent="-514350">
              <a:buFont typeface="+mj-lt"/>
              <a:buAutoNum type="arabicParenR"/>
            </a:pPr>
            <a:r>
              <a:rPr lang="en-US" dirty="0" smtClean="0"/>
              <a:t>Do </a:t>
            </a:r>
            <a:r>
              <a:rPr lang="en-US" dirty="0" smtClean="0"/>
              <a:t>we agree IETF needs to work on this</a:t>
            </a:r>
            <a:r>
              <a:rPr lang="en-US" dirty="0" smtClean="0"/>
              <a:t>?</a:t>
            </a:r>
          </a:p>
          <a:p>
            <a:pPr lvl="1">
              <a:buFont typeface="Arial"/>
              <a:buChar char="•"/>
            </a:pPr>
            <a:r>
              <a:rPr lang="en-US" dirty="0" smtClean="0"/>
              <a:t>Not discussing which WG here and now!</a:t>
            </a:r>
          </a:p>
          <a:p>
            <a:pPr marL="514350" indent="-514350">
              <a:buFont typeface="+mj-lt"/>
              <a:buAutoNum type="arabicParenR"/>
            </a:pPr>
            <a:r>
              <a:rPr lang="en-US" dirty="0" smtClean="0">
                <a:solidFill>
                  <a:schemeClr val="accent2">
                    <a:lumMod val="75000"/>
                  </a:schemeClr>
                </a:solidFill>
              </a:rPr>
              <a:t>Are we looking at a bottom-up</a:t>
            </a:r>
            <a:br>
              <a:rPr lang="en-US" dirty="0" smtClean="0">
                <a:solidFill>
                  <a:schemeClr val="accent2">
                    <a:lumMod val="75000"/>
                  </a:schemeClr>
                </a:solidFill>
              </a:rPr>
            </a:br>
            <a:r>
              <a:rPr lang="en-US" dirty="0" smtClean="0">
                <a:solidFill>
                  <a:schemeClr val="accent2">
                    <a:lumMod val="75000"/>
                  </a:schemeClr>
                </a:solidFill>
              </a:rPr>
              <a:t>or top-down problem?</a:t>
            </a:r>
          </a:p>
          <a:p>
            <a:pPr marL="914400" lvl="1" indent="-514350"/>
            <a:r>
              <a:rPr lang="en-US" dirty="0" err="1" smtClean="0">
                <a:solidFill>
                  <a:schemeClr val="accent2">
                    <a:lumMod val="75000"/>
                  </a:schemeClr>
                </a:solidFill>
              </a:rPr>
              <a:t>xVPN</a:t>
            </a:r>
            <a:r>
              <a:rPr lang="en-US" dirty="0" smtClean="0">
                <a:solidFill>
                  <a:schemeClr val="accent2">
                    <a:lumMod val="75000"/>
                  </a:schemeClr>
                </a:solidFill>
              </a:rPr>
              <a:t> up, or Net app down</a:t>
            </a:r>
            <a:endParaRPr lang="en-US" dirty="0" smtClean="0">
              <a:solidFill>
                <a:schemeClr val="accent2">
                  <a:lumMod val="75000"/>
                </a:schemeClr>
              </a:solidFill>
            </a:endParaRPr>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6</a:t>
            </a:fld>
            <a:endParaRPr lang="en-US" dirty="0"/>
          </a:p>
        </p:txBody>
      </p:sp>
    </p:spTree>
    <p:extLst>
      <p:ext uri="{BB962C8B-B14F-4D97-AF65-F5344CB8AC3E}">
        <p14:creationId xmlns:p14="http://schemas.microsoft.com/office/powerpoint/2010/main" val="2602878848"/>
      </p:ext>
    </p:extLst>
  </p:cSld>
  <p:clrMapOvr>
    <a:masterClrMapping/>
  </p:clrMapOvr>
  <p:transition spd="med" advTm="15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86200" y="1044476"/>
            <a:ext cx="2209800" cy="5334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Network  </a:t>
            </a:r>
            <a:r>
              <a:rPr lang="en-US" sz="1600" dirty="0" smtClean="0"/>
              <a:t>Applications</a:t>
            </a:r>
            <a:endParaRPr lang="en-US" sz="1600" dirty="0"/>
          </a:p>
        </p:txBody>
      </p:sp>
      <p:sp>
        <p:nvSpPr>
          <p:cNvPr id="5" name="Rectangle 4"/>
          <p:cNvSpPr/>
          <p:nvPr/>
        </p:nvSpPr>
        <p:spPr>
          <a:xfrm>
            <a:off x="3886200" y="2035076"/>
            <a:ext cx="2209800" cy="5334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Controller Logic</a:t>
            </a:r>
            <a:endParaRPr lang="en-US" sz="1600" dirty="0"/>
          </a:p>
        </p:txBody>
      </p:sp>
      <p:sp>
        <p:nvSpPr>
          <p:cNvPr id="6" name="Rectangle 5"/>
          <p:cNvSpPr/>
          <p:nvPr/>
        </p:nvSpPr>
        <p:spPr>
          <a:xfrm>
            <a:off x="1655618" y="3101876"/>
            <a:ext cx="1295400" cy="381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Plug-in #1</a:t>
            </a:r>
            <a:endParaRPr lang="en-US" sz="1600" dirty="0"/>
          </a:p>
        </p:txBody>
      </p:sp>
      <p:cxnSp>
        <p:nvCxnSpPr>
          <p:cNvPr id="10" name="Straight Connector 9"/>
          <p:cNvCxnSpPr/>
          <p:nvPr/>
        </p:nvCxnSpPr>
        <p:spPr>
          <a:xfrm>
            <a:off x="228600" y="3635276"/>
            <a:ext cx="86868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325091" y="4712467"/>
            <a:ext cx="1201882" cy="16002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Network</a:t>
            </a:r>
          </a:p>
          <a:p>
            <a:pPr algn="ctr"/>
            <a:r>
              <a:rPr lang="en-US" sz="1600" dirty="0" smtClean="0"/>
              <a:t>Resources</a:t>
            </a:r>
          </a:p>
          <a:p>
            <a:pPr algn="ctr"/>
            <a:r>
              <a:rPr lang="en-US" sz="1600" dirty="0" smtClean="0"/>
              <a:t>(VPN …)</a:t>
            </a:r>
            <a:endParaRPr lang="en-US" sz="1600" dirty="0"/>
          </a:p>
        </p:txBody>
      </p:sp>
      <p:sp>
        <p:nvSpPr>
          <p:cNvPr id="13" name="Rectangle 12"/>
          <p:cNvSpPr/>
          <p:nvPr/>
        </p:nvSpPr>
        <p:spPr>
          <a:xfrm>
            <a:off x="4343400" y="3101876"/>
            <a:ext cx="1295400" cy="381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Plug-in #2</a:t>
            </a:r>
            <a:endParaRPr lang="en-US" sz="1600" dirty="0"/>
          </a:p>
        </p:txBody>
      </p:sp>
      <p:sp>
        <p:nvSpPr>
          <p:cNvPr id="14" name="Rectangle 13"/>
          <p:cNvSpPr/>
          <p:nvPr/>
        </p:nvSpPr>
        <p:spPr>
          <a:xfrm>
            <a:off x="7010400" y="3101876"/>
            <a:ext cx="1295400" cy="381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Plug-in #3</a:t>
            </a:r>
            <a:endParaRPr lang="en-US" sz="1600" dirty="0"/>
          </a:p>
        </p:txBody>
      </p:sp>
      <p:sp>
        <p:nvSpPr>
          <p:cNvPr id="15" name="Rectangle 14"/>
          <p:cNvSpPr/>
          <p:nvPr/>
        </p:nvSpPr>
        <p:spPr>
          <a:xfrm>
            <a:off x="5960918" y="4733248"/>
            <a:ext cx="1201882" cy="16002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Network</a:t>
            </a:r>
          </a:p>
          <a:p>
            <a:pPr algn="ctr"/>
            <a:r>
              <a:rPr lang="en-US" sz="1600" dirty="0" smtClean="0"/>
              <a:t>Resources</a:t>
            </a:r>
          </a:p>
          <a:p>
            <a:pPr algn="ctr"/>
            <a:r>
              <a:rPr lang="en-US" sz="1600" dirty="0" smtClean="0"/>
              <a:t>(VPN …)</a:t>
            </a:r>
            <a:endParaRPr lang="en-US" sz="1600" dirty="0"/>
          </a:p>
        </p:txBody>
      </p:sp>
      <p:sp>
        <p:nvSpPr>
          <p:cNvPr id="17" name="Rectangle 16"/>
          <p:cNvSpPr/>
          <p:nvPr/>
        </p:nvSpPr>
        <p:spPr>
          <a:xfrm>
            <a:off x="37031" y="4473476"/>
            <a:ext cx="2621230" cy="2308324"/>
          </a:xfrm>
          <a:prstGeom prst="rect">
            <a:avLst/>
          </a:prstGeom>
        </p:spPr>
        <p:txBody>
          <a:bodyPr wrap="none">
            <a:spAutoFit/>
          </a:bodyPr>
          <a:lstStyle/>
          <a:p>
            <a:pPr algn="ctr"/>
            <a:r>
              <a:rPr lang="en-US" sz="1800" u="sng" dirty="0" smtClean="0"/>
              <a:t>Examples:</a:t>
            </a:r>
          </a:p>
          <a:p>
            <a:pPr algn="ctr"/>
            <a:r>
              <a:rPr lang="en-US" sz="1800" dirty="0" smtClean="0"/>
              <a:t>IP/MPLS Control Plane,</a:t>
            </a:r>
          </a:p>
          <a:p>
            <a:pPr algn="ctr"/>
            <a:r>
              <a:rPr lang="en-US" sz="1800" dirty="0" smtClean="0"/>
              <a:t>PBB/SPB,</a:t>
            </a:r>
          </a:p>
          <a:p>
            <a:pPr algn="ctr"/>
            <a:r>
              <a:rPr lang="en-US" sz="1800" dirty="0" smtClean="0"/>
              <a:t>L2,L3VPN, </a:t>
            </a:r>
          </a:p>
          <a:p>
            <a:pPr algn="ctr"/>
            <a:r>
              <a:rPr lang="en-US" sz="1800" dirty="0" err="1" smtClean="0"/>
              <a:t>OpenFlow</a:t>
            </a:r>
            <a:r>
              <a:rPr lang="en-US" sz="1800" dirty="0" smtClean="0"/>
              <a:t>,</a:t>
            </a:r>
          </a:p>
          <a:p>
            <a:pPr algn="ctr"/>
            <a:r>
              <a:rPr lang="en-US" sz="1800" dirty="0" smtClean="0"/>
              <a:t>VXLAN</a:t>
            </a:r>
          </a:p>
          <a:p>
            <a:pPr algn="ctr"/>
            <a:r>
              <a:rPr lang="en-US" sz="1800" dirty="0" smtClean="0"/>
              <a:t>NVO3</a:t>
            </a:r>
            <a:endParaRPr lang="en-US" sz="1800" dirty="0" smtClean="0"/>
          </a:p>
          <a:p>
            <a:pPr algn="ctr"/>
            <a:r>
              <a:rPr lang="en-US" sz="1800" dirty="0" smtClean="0"/>
              <a:t>…</a:t>
            </a:r>
            <a:endParaRPr lang="en-US" sz="1800" dirty="0"/>
          </a:p>
        </p:txBody>
      </p:sp>
      <p:cxnSp>
        <p:nvCxnSpPr>
          <p:cNvPr id="19" name="Straight Arrow Connector 18"/>
          <p:cNvCxnSpPr>
            <a:stCxn id="4" idx="2"/>
            <a:endCxn id="5" idx="0"/>
          </p:cNvCxnSpPr>
          <p:nvPr/>
        </p:nvCxnSpPr>
        <p:spPr>
          <a:xfrm>
            <a:off x="4991100" y="1577876"/>
            <a:ext cx="0" cy="457200"/>
          </a:xfrm>
          <a:prstGeom prst="straightConnector1">
            <a:avLst/>
          </a:prstGeom>
          <a:ln>
            <a:solidFill>
              <a:schemeClr val="accent2"/>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5" idx="2"/>
            <a:endCxn id="6" idx="0"/>
          </p:cNvCxnSpPr>
          <p:nvPr/>
        </p:nvCxnSpPr>
        <p:spPr>
          <a:xfrm flipH="1">
            <a:off x="2303318" y="2568476"/>
            <a:ext cx="2687782" cy="53340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 idx="2"/>
            <a:endCxn id="13" idx="0"/>
          </p:cNvCxnSpPr>
          <p:nvPr/>
        </p:nvCxnSpPr>
        <p:spPr>
          <a:xfrm>
            <a:off x="4991100" y="2568476"/>
            <a:ext cx="0" cy="53340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5" idx="2"/>
            <a:endCxn id="14" idx="0"/>
          </p:cNvCxnSpPr>
          <p:nvPr/>
        </p:nvCxnSpPr>
        <p:spPr>
          <a:xfrm>
            <a:off x="4991100" y="2568476"/>
            <a:ext cx="2667000" cy="53340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6" idx="2"/>
            <a:endCxn id="12" idx="0"/>
          </p:cNvCxnSpPr>
          <p:nvPr/>
        </p:nvCxnSpPr>
        <p:spPr>
          <a:xfrm>
            <a:off x="2303318" y="3482876"/>
            <a:ext cx="1622714" cy="1229591"/>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4648200" y="5512567"/>
            <a:ext cx="533400"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6" idx="2"/>
            <a:endCxn id="15" idx="0"/>
          </p:cNvCxnSpPr>
          <p:nvPr/>
        </p:nvCxnSpPr>
        <p:spPr>
          <a:xfrm>
            <a:off x="2303318" y="3482876"/>
            <a:ext cx="4258541" cy="1250372"/>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3" idx="2"/>
            <a:endCxn id="12" idx="0"/>
          </p:cNvCxnSpPr>
          <p:nvPr/>
        </p:nvCxnSpPr>
        <p:spPr>
          <a:xfrm flipH="1">
            <a:off x="3926032" y="3482876"/>
            <a:ext cx="1065068" cy="1229591"/>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3" idx="2"/>
            <a:endCxn id="15" idx="0"/>
          </p:cNvCxnSpPr>
          <p:nvPr/>
        </p:nvCxnSpPr>
        <p:spPr>
          <a:xfrm>
            <a:off x="4991100" y="3482876"/>
            <a:ext cx="1570759" cy="1250372"/>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14" idx="2"/>
            <a:endCxn id="15" idx="0"/>
          </p:cNvCxnSpPr>
          <p:nvPr/>
        </p:nvCxnSpPr>
        <p:spPr>
          <a:xfrm flipH="1">
            <a:off x="6561859" y="3482876"/>
            <a:ext cx="1096241" cy="1250372"/>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14" idx="2"/>
            <a:endCxn id="12" idx="0"/>
          </p:cNvCxnSpPr>
          <p:nvPr/>
        </p:nvCxnSpPr>
        <p:spPr>
          <a:xfrm flipH="1">
            <a:off x="3926032" y="3482876"/>
            <a:ext cx="3732068" cy="1229591"/>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89652" y="3757141"/>
            <a:ext cx="2023054" cy="369332"/>
          </a:xfrm>
          <a:prstGeom prst="rect">
            <a:avLst/>
          </a:prstGeom>
          <a:noFill/>
        </p:spPr>
        <p:txBody>
          <a:bodyPr wrap="none" rtlCol="0">
            <a:spAutoFit/>
          </a:bodyPr>
          <a:lstStyle/>
          <a:p>
            <a:r>
              <a:rPr lang="en-US" b="1" i="1" dirty="0" smtClean="0"/>
              <a:t>Network Resources</a:t>
            </a:r>
            <a:endParaRPr lang="en-US" b="1" i="1" dirty="0"/>
          </a:p>
        </p:txBody>
      </p:sp>
      <p:sp>
        <p:nvSpPr>
          <p:cNvPr id="42" name="TextBox 41"/>
          <p:cNvSpPr txBox="1"/>
          <p:nvPr/>
        </p:nvSpPr>
        <p:spPr>
          <a:xfrm>
            <a:off x="268870" y="1935908"/>
            <a:ext cx="590226" cy="369332"/>
          </a:xfrm>
          <a:prstGeom prst="rect">
            <a:avLst/>
          </a:prstGeom>
          <a:noFill/>
        </p:spPr>
        <p:txBody>
          <a:bodyPr wrap="none" rtlCol="0">
            <a:spAutoFit/>
          </a:bodyPr>
          <a:lstStyle/>
          <a:p>
            <a:r>
              <a:rPr lang="en-US" b="1" i="1" dirty="0" smtClean="0"/>
              <a:t>SDN</a:t>
            </a:r>
            <a:endParaRPr lang="en-US" b="1" i="1" dirty="0"/>
          </a:p>
        </p:txBody>
      </p:sp>
      <p:cxnSp>
        <p:nvCxnSpPr>
          <p:cNvPr id="43" name="Straight Connector 42"/>
          <p:cNvCxnSpPr/>
          <p:nvPr/>
        </p:nvCxnSpPr>
        <p:spPr>
          <a:xfrm>
            <a:off x="304800" y="1806476"/>
            <a:ext cx="86868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1981200" y="5692676"/>
            <a:ext cx="1063473"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itle 1"/>
          <p:cNvSpPr>
            <a:spLocks noGrp="1"/>
          </p:cNvSpPr>
          <p:nvPr>
            <p:ph type="title"/>
          </p:nvPr>
        </p:nvSpPr>
        <p:spPr>
          <a:xfrm>
            <a:off x="640773" y="36394"/>
            <a:ext cx="7772400" cy="1143000"/>
          </a:xfrm>
        </p:spPr>
        <p:txBody>
          <a:bodyPr/>
          <a:lstStyle/>
          <a:p>
            <a:r>
              <a:rPr lang="en-US" dirty="0" smtClean="0"/>
              <a:t>Where does SDN fit in?</a:t>
            </a:r>
            <a:endParaRPr lang="en-US" dirty="0"/>
          </a:p>
        </p:txBody>
      </p:sp>
    </p:spTree>
    <p:extLst>
      <p:ext uri="{BB962C8B-B14F-4D97-AF65-F5344CB8AC3E}">
        <p14:creationId xmlns:p14="http://schemas.microsoft.com/office/powerpoint/2010/main" val="2710841737"/>
      </p:ext>
    </p:extLst>
  </p:cSld>
  <p:clrMapOvr>
    <a:masterClrMapping/>
  </p:clrMapOvr>
  <p:transition spd="med" advTm="15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85800" y="304800"/>
            <a:ext cx="7772400" cy="1143000"/>
          </a:xfrm>
        </p:spPr>
        <p:txBody>
          <a:bodyPr/>
          <a:lstStyle/>
          <a:p>
            <a:r>
              <a:rPr lang="en-US" dirty="0" smtClean="0"/>
              <a:t>SDN </a:t>
            </a:r>
            <a:r>
              <a:rPr lang="en-US" dirty="0" err="1" smtClean="0"/>
              <a:t>vs</a:t>
            </a:r>
            <a:r>
              <a:rPr lang="en-US" dirty="0" smtClean="0"/>
              <a:t> SDN</a:t>
            </a:r>
          </a:p>
        </p:txBody>
      </p:sp>
      <p:sp>
        <p:nvSpPr>
          <p:cNvPr id="3" name="Content Placeholder 2"/>
          <p:cNvSpPr>
            <a:spLocks noGrp="1"/>
          </p:cNvSpPr>
          <p:nvPr>
            <p:ph idx="1"/>
          </p:nvPr>
        </p:nvSpPr>
        <p:spPr>
          <a:xfrm>
            <a:off x="685800" y="1524000"/>
            <a:ext cx="7772400" cy="5105400"/>
          </a:xfrm>
        </p:spPr>
        <p:txBody>
          <a:bodyPr>
            <a:normAutofit fontScale="92500" lnSpcReduction="10000"/>
          </a:bodyPr>
          <a:lstStyle/>
          <a:p>
            <a:pPr>
              <a:defRPr/>
            </a:pPr>
            <a:r>
              <a:rPr lang="en-US" dirty="0" smtClean="0"/>
              <a:t>This is confusing</a:t>
            </a:r>
          </a:p>
          <a:p>
            <a:pPr lvl="1">
              <a:defRPr/>
            </a:pPr>
            <a:r>
              <a:rPr lang="en-US" dirty="0" smtClean="0"/>
              <a:t>Name change is </a:t>
            </a:r>
            <a:r>
              <a:rPr lang="en-US" dirty="0" smtClean="0"/>
              <a:t>a </a:t>
            </a:r>
            <a:r>
              <a:rPr lang="en-US" dirty="0" smtClean="0"/>
              <a:t>good idea</a:t>
            </a:r>
          </a:p>
          <a:p>
            <a:pPr>
              <a:defRPr/>
            </a:pPr>
            <a:r>
              <a:rPr lang="en-US" dirty="0" smtClean="0"/>
              <a:t>Defined</a:t>
            </a:r>
          </a:p>
          <a:p>
            <a:pPr lvl="1">
              <a:defRPr/>
            </a:pPr>
            <a:r>
              <a:rPr lang="en-US" dirty="0" smtClean="0"/>
              <a:t>Software/applications and interfaces whose sole purpose is to control a network's data plane</a:t>
            </a:r>
          </a:p>
          <a:p>
            <a:pPr>
              <a:defRPr/>
            </a:pPr>
            <a:r>
              <a:rPr lang="en-US" dirty="0" smtClean="0"/>
              <a:t>Driven</a:t>
            </a:r>
          </a:p>
          <a:p>
            <a:pPr lvl="1">
              <a:defRPr/>
            </a:pPr>
            <a:r>
              <a:rPr lang="en-US" dirty="0" smtClean="0"/>
              <a:t>A software/applications interface for providing a network's control plane with the data plane (service) requirements and for receiving feedback on the service/treatment being delivered</a:t>
            </a:r>
            <a:endParaRPr lang="en-US" dirty="0"/>
          </a:p>
        </p:txBody>
      </p:sp>
    </p:spTree>
  </p:cSld>
  <p:clrMapOvr>
    <a:masterClrMapping/>
  </p:clrMapOvr>
  <p:transition spd="med" advTm="1500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Scope</a:t>
            </a:r>
          </a:p>
        </p:txBody>
      </p:sp>
      <p:sp>
        <p:nvSpPr>
          <p:cNvPr id="8195" name="Content Placeholder 2"/>
          <p:cNvSpPr>
            <a:spLocks noGrp="1"/>
          </p:cNvSpPr>
          <p:nvPr>
            <p:ph sz="half" idx="1"/>
          </p:nvPr>
        </p:nvSpPr>
        <p:spPr/>
        <p:txBody>
          <a:bodyPr/>
          <a:lstStyle/>
          <a:p>
            <a:pPr>
              <a:buFontTx/>
              <a:buNone/>
            </a:pPr>
            <a:r>
              <a:rPr lang="en-US" smtClean="0"/>
              <a:t>In Scope</a:t>
            </a:r>
          </a:p>
          <a:p>
            <a:r>
              <a:rPr lang="en-US" smtClean="0"/>
              <a:t>Your text goes here</a:t>
            </a:r>
          </a:p>
        </p:txBody>
      </p:sp>
      <p:sp>
        <p:nvSpPr>
          <p:cNvPr id="8196" name="Content Placeholder 3"/>
          <p:cNvSpPr>
            <a:spLocks noGrp="1"/>
          </p:cNvSpPr>
          <p:nvPr>
            <p:ph sz="half" idx="2"/>
          </p:nvPr>
        </p:nvSpPr>
        <p:spPr/>
        <p:txBody>
          <a:bodyPr/>
          <a:lstStyle/>
          <a:p>
            <a:pPr>
              <a:buFontTx/>
              <a:buNone/>
            </a:pPr>
            <a:r>
              <a:rPr lang="en-US" smtClean="0"/>
              <a:t>Out of Scope</a:t>
            </a:r>
          </a:p>
          <a:p>
            <a:r>
              <a:rPr lang="en-US" smtClean="0"/>
              <a:t>And also here</a:t>
            </a:r>
          </a:p>
        </p:txBody>
      </p:sp>
    </p:spTree>
  </p:cSld>
  <p:clrMapOvr>
    <a:masterClrMapping/>
  </p:clrMapOvr>
  <p:transition spd="med" advTm="15000">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Osaka"/>
        <a:cs typeface="Osaka"/>
      </a:majorFont>
      <a:minorFont>
        <a:latin typeface="Arial"/>
        <a:ea typeface="Osaka"/>
        <a:cs typeface="Osak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2004:Templates:Presentations:Designs:Blank Presentation</Template>
  <TotalTime>94</TotalTime>
  <Words>505</Words>
  <Application>Microsoft Office PowerPoint</Application>
  <PresentationFormat>On-screen Show (4:3)</PresentationFormat>
  <Paragraphs>106</Paragraphs>
  <Slides>10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ＭＳ Ｐゴシック</vt:lpstr>
      <vt:lpstr>Osaka</vt:lpstr>
      <vt:lpstr>Blank Presentation</vt:lpstr>
      <vt:lpstr>Software Driven Networks BoF</vt:lpstr>
      <vt:lpstr>Note Well</vt:lpstr>
      <vt:lpstr>Agenda</vt:lpstr>
      <vt:lpstr>Agenda</vt:lpstr>
      <vt:lpstr>BoF Objectives</vt:lpstr>
      <vt:lpstr>Framing the Discussion (shamelessly stolen from L2VPN)</vt:lpstr>
      <vt:lpstr>Where does SDN fit in?</vt:lpstr>
      <vt:lpstr>SDN vs SDN</vt:lpstr>
      <vt:lpstr>Scope</vt:lpstr>
      <vt:lpstr>Potential WG Deliverables</vt:lpstr>
    </vt:vector>
  </TitlesOfParts>
  <Company>Cindy Morgan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Cindy Morgan</dc:creator>
  <cp:lastModifiedBy>Lou Berger</cp:lastModifiedBy>
  <cp:revision>12</cp:revision>
  <dcterms:created xsi:type="dcterms:W3CDTF">2009-07-28T09:09:28Z</dcterms:created>
  <dcterms:modified xsi:type="dcterms:W3CDTF">2011-11-17T02:26:59Z</dcterms:modified>
</cp:coreProperties>
</file>