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8" r:id="rId3"/>
    <p:sldId id="262" r:id="rId4"/>
    <p:sldId id="265" r:id="rId5"/>
    <p:sldId id="267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82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6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ACA7AC-6090-482B-B69E-52941168D6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49142-687E-4B48-A922-5073FB68BF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4485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IETF-74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B8783470-9B2B-4D97-A111-6578FECCBCD4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6C47E5AD-A143-4210-8B92-F200664AE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6FA9CC6C-FFD8-4194-ADA0-B3102462D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43E6F43C-5CC3-4518-AAE9-1D27F562F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5B6E242A-C46C-47A5-B17D-05137172EB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89FA1C01-610B-482A-BF9A-231A4958C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867A65B7-7CAE-42C5-8E15-3C66D6035A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BD4DB093-3435-49BF-8DB5-3AD29EE5E2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4E2C9F4B-525A-4B05-A204-C755E27F1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38707185-3019-4E34-B556-838383E07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E68D9197-313E-412B-AEDC-06D0AC09F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25 July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t>draft-pdutta-mpls-tldp-hello-reduce-00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0668A086-B377-494E-93B7-DB2F267A1C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2011 IETF 82 Taipei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US" sz="1800" dirty="0" smtClean="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/>
              <a:t>draft-nadeau-sdn-problem-statement-01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6036BB2-0B0E-4E87-9DD9-2964CA8EE8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2A8B12D5-22E1-4301-827E-90703F8C2D8D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887413"/>
            <a:ext cx="77724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SDN Problem Statement and Scenery</a:t>
            </a:r>
            <a:br>
              <a:rPr lang="en-US" sz="4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draft-nadeau-sdn-problem-statement-01</a:t>
            </a:r>
            <a:endParaRPr lang="en-US" sz="3200" dirty="0" smtClean="0">
              <a:solidFill>
                <a:srgbClr val="0033CC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9718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ea typeface="+mn-ea"/>
              </a:rPr>
              <a:t>Thomas D. Nadeau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 </a:t>
            </a:r>
            <a:endParaRPr lang="en-US" dirty="0" smtClean="0">
              <a:ea typeface="+mn-ea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49300" y="5859463"/>
            <a:ext cx="884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latin typeface="Times New Roman" charset="0"/>
                <a:ea typeface="ＭＳ Ｐゴシック" charset="0"/>
              </a:rPr>
              <a:t>IETF-82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62998"/>
            <a:ext cx="7772400" cy="1143000"/>
          </a:xfrm>
        </p:spPr>
        <p:txBody>
          <a:bodyPr/>
          <a:lstStyle/>
          <a:p>
            <a:r>
              <a:rPr lang="en-US" dirty="0"/>
              <a:t>Yes we need to change the </a:t>
            </a:r>
            <a:r>
              <a:rPr lang="en-US" dirty="0" smtClean="0"/>
              <a:t>name!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39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3284"/>
            <a:ext cx="7772400" cy="1143000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is SDN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9936"/>
            <a:ext cx="7772400" cy="4343400"/>
          </a:xfrm>
        </p:spPr>
        <p:txBody>
          <a:bodyPr/>
          <a:lstStyle/>
          <a:p>
            <a:r>
              <a:rPr lang="en-US" sz="2800" dirty="0" smtClean="0"/>
              <a:t>Enables network applications to request and manipulate services provided by the network, and allow the network to provide feedback to the network applications.</a:t>
            </a:r>
          </a:p>
          <a:p>
            <a:r>
              <a:rPr lang="en-US" sz="2800" dirty="0" smtClean="0"/>
              <a:t>C</a:t>
            </a:r>
            <a:r>
              <a:rPr lang="en-US" sz="2800" dirty="0" smtClean="0"/>
              <a:t>ommon </a:t>
            </a:r>
            <a:r>
              <a:rPr lang="en-US" sz="2800" dirty="0" smtClean="0"/>
              <a:t>Network control </a:t>
            </a:r>
            <a:r>
              <a:rPr lang="en-US" sz="2800" dirty="0" smtClean="0"/>
              <a:t>point(s)</a:t>
            </a:r>
            <a:endParaRPr lang="en-US" sz="2800" dirty="0" smtClean="0"/>
          </a:p>
          <a:p>
            <a:pPr lvl="1"/>
            <a:r>
              <a:rPr lang="en-US" sz="2400" dirty="0" smtClean="0"/>
              <a:t>Location, discovery </a:t>
            </a:r>
            <a:r>
              <a:rPr lang="en-US" sz="2400" dirty="0" smtClean="0"/>
              <a:t>and availability of network capabilities, resources and their topology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multi</a:t>
            </a:r>
            <a:r>
              <a:rPr lang="en-US" sz="2400" dirty="0"/>
              <a:t>-</a:t>
            </a:r>
            <a:r>
              <a:rPr lang="en-US" sz="2400" dirty="0" smtClean="0"/>
              <a:t>layer, inter and intra-domain, bi-directional</a:t>
            </a:r>
            <a:endParaRPr lang="en-US" sz="2400" dirty="0" smtClean="0"/>
          </a:p>
          <a:p>
            <a:pPr lvl="1"/>
            <a:r>
              <a:rPr lang="en-US" sz="2400" dirty="0" smtClean="0"/>
              <a:t>Model </a:t>
            </a:r>
            <a:r>
              <a:rPr lang="en-US" sz="2400" dirty="0" smtClean="0"/>
              <a:t>and Schema of the objects that are to be manipulated</a:t>
            </a:r>
          </a:p>
          <a:p>
            <a:pPr lvl="1"/>
            <a:r>
              <a:rPr lang="en-US" sz="2400" dirty="0" smtClean="0"/>
              <a:t>Exposing the model using a schema and interface that is application-friendly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SDN is </a:t>
            </a:r>
            <a:r>
              <a:rPr lang="en-US" dirty="0" smtClean="0"/>
              <a:t>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a new data </a:t>
            </a:r>
            <a:r>
              <a:rPr lang="en-US" dirty="0" smtClean="0"/>
              <a:t>plane programming protocol</a:t>
            </a:r>
            <a:endParaRPr lang="en-US" dirty="0" smtClean="0"/>
          </a:p>
          <a:p>
            <a:pPr lvl="1"/>
            <a:r>
              <a:rPr lang="en-US" dirty="0" err="1" smtClean="0"/>
              <a:t>Openflow</a:t>
            </a:r>
            <a:r>
              <a:rPr lang="en-US" dirty="0" smtClean="0"/>
              <a:t> HAL, </a:t>
            </a:r>
            <a:r>
              <a:rPr lang="en-US" dirty="0" err="1" smtClean="0"/>
              <a:t>ForCES</a:t>
            </a:r>
            <a:endParaRPr lang="en-US" dirty="0" smtClean="0"/>
          </a:p>
          <a:p>
            <a:r>
              <a:rPr lang="en-US" dirty="0" smtClean="0"/>
              <a:t>Defining a new controlling </a:t>
            </a:r>
            <a:r>
              <a:rPr lang="en-US" dirty="0" smtClean="0"/>
              <a:t>software (control plane)</a:t>
            </a:r>
            <a:endParaRPr lang="en-US" dirty="0" smtClean="0"/>
          </a:p>
          <a:p>
            <a:pPr lvl="1"/>
            <a:r>
              <a:rPr lang="en-US" dirty="0" err="1" smtClean="0"/>
              <a:t>Openflow</a:t>
            </a:r>
            <a:r>
              <a:rPr lang="en-US" dirty="0" smtClean="0"/>
              <a:t> controller, </a:t>
            </a:r>
            <a:r>
              <a:rPr lang="en-US" dirty="0" err="1" smtClean="0"/>
              <a:t>ForCES</a:t>
            </a:r>
            <a:endParaRPr lang="en-US" dirty="0" smtClean="0"/>
          </a:p>
          <a:p>
            <a:r>
              <a:rPr lang="en-US" dirty="0" smtClean="0"/>
              <a:t>A bottom-up solution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2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8311"/>
            <a:ext cx="7772400" cy="1143000"/>
          </a:xfrm>
        </p:spPr>
        <p:txBody>
          <a:bodyPr/>
          <a:lstStyle/>
          <a:p>
            <a:r>
              <a:rPr lang="en-US" dirty="0" smtClean="0"/>
              <a:t>Conceptual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757823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4060150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5362477" y="1587981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APP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2155150" y="4556317"/>
            <a:ext cx="2313709" cy="69965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Network Element</a:t>
            </a:r>
          </a:p>
          <a:p>
            <a:pPr algn="ctr"/>
            <a:r>
              <a:rPr lang="en-US" sz="1800" dirty="0" smtClean="0"/>
              <a:t>Control Software</a:t>
            </a: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4926059" y="4556317"/>
            <a:ext cx="2313709" cy="69965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Other Applications/Services</a:t>
            </a:r>
            <a:endParaRPr lang="en-US" sz="1800" dirty="0"/>
          </a:p>
        </p:txBody>
      </p:sp>
      <p:sp>
        <p:nvSpPr>
          <p:cNvPr id="37" name="Oval 36"/>
          <p:cNvSpPr/>
          <p:nvPr/>
        </p:nvSpPr>
        <p:spPr>
          <a:xfrm>
            <a:off x="2080490" y="2613218"/>
            <a:ext cx="1149927" cy="4918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Policy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2244054" y="5549871"/>
            <a:ext cx="1986587" cy="5265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Device</a:t>
            </a:r>
            <a:br>
              <a:rPr lang="en-US" sz="1800" dirty="0" smtClean="0"/>
            </a:br>
            <a:r>
              <a:rPr lang="en-US" sz="1800" dirty="0" smtClean="0"/>
              <a:t>(virtual or real)</a:t>
            </a:r>
            <a:endParaRPr lang="en-US" sz="1800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332787" y="5255972"/>
            <a:ext cx="1" cy="29389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6404694" y="2571653"/>
            <a:ext cx="1474491" cy="99204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Location services</a:t>
            </a:r>
            <a:endParaRPr lang="en-US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775522" y="1270627"/>
            <a:ext cx="7958296" cy="3409081"/>
            <a:chOff x="755963" y="1147236"/>
            <a:chExt cx="7958296" cy="3409081"/>
          </a:xfrm>
        </p:grpSpPr>
        <p:grpSp>
          <p:nvGrpSpPr>
            <p:cNvPr id="22" name="Group 21"/>
            <p:cNvGrpSpPr/>
            <p:nvPr/>
          </p:nvGrpSpPr>
          <p:grpSpPr>
            <a:xfrm>
              <a:off x="755963" y="2079817"/>
              <a:ext cx="6788605" cy="2476500"/>
              <a:chOff x="755963" y="2079817"/>
              <a:chExt cx="6788605" cy="24765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630660" y="2571653"/>
                <a:ext cx="1995053" cy="699655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SDN Orchestrator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0" name="Straight Arrow Connector 9"/>
              <p:cNvCxnSpPr>
                <a:stCxn id="6" idx="4"/>
              </p:cNvCxnSpPr>
              <p:nvPr/>
            </p:nvCxnSpPr>
            <p:spPr>
              <a:xfrm>
                <a:off x="3332787" y="2079817"/>
                <a:ext cx="408708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endCxn id="5" idx="0"/>
              </p:cNvCxnSpPr>
              <p:nvPr/>
            </p:nvCxnSpPr>
            <p:spPr>
              <a:xfrm>
                <a:off x="4579697" y="2079817"/>
                <a:ext cx="48490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5210077" y="2079817"/>
                <a:ext cx="748147" cy="49183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577515" y="3271308"/>
                <a:ext cx="748144" cy="96981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47" idx="0"/>
              </p:cNvCxnSpPr>
              <p:nvPr/>
            </p:nvCxnSpPr>
            <p:spPr>
              <a:xfrm>
                <a:off x="4926059" y="3271308"/>
                <a:ext cx="1087582" cy="960191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991201" y="3563695"/>
                <a:ext cx="9028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Network</a:t>
                </a:r>
              </a:p>
              <a:p>
                <a:pPr algn="ctr"/>
                <a:r>
                  <a:rPr lang="en-US" sz="1600" dirty="0" smtClean="0"/>
                  <a:t>APIs</a:t>
                </a:r>
                <a:endParaRPr lang="en-US" sz="16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55963" y="2139278"/>
                <a:ext cx="11560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Application</a:t>
                </a:r>
              </a:p>
              <a:p>
                <a:pPr algn="ctr"/>
                <a:r>
                  <a:rPr lang="en-US" sz="1600" dirty="0" smtClean="0"/>
                  <a:t>APIs</a:t>
                </a:r>
                <a:endParaRPr lang="en-US" sz="1600" dirty="0"/>
              </a:p>
            </p:txBody>
          </p:sp>
          <p:cxnSp>
            <p:nvCxnSpPr>
              <p:cNvPr id="38" name="Straight Arrow Connector 37"/>
              <p:cNvCxnSpPr>
                <a:stCxn id="37" idx="6"/>
              </p:cNvCxnSpPr>
              <p:nvPr/>
            </p:nvCxnSpPr>
            <p:spPr>
              <a:xfrm>
                <a:off x="3230417" y="2859136"/>
                <a:ext cx="408400" cy="11603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2757823" y="4231499"/>
                <a:ext cx="1302327" cy="324818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Plug-in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362477" y="4231499"/>
                <a:ext cx="1302327" cy="324818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>
                    <a:solidFill>
                      <a:srgbClr val="008000"/>
                    </a:solidFill>
                  </a:rPr>
                  <a:t>Plug-in</a:t>
                </a:r>
                <a:endParaRPr lang="en-US" sz="1800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1912049" y="3840174"/>
                <a:ext cx="5632519" cy="15300"/>
              </a:xfrm>
              <a:prstGeom prst="line">
                <a:avLst/>
              </a:prstGeom>
              <a:ln w="28575" cmpd="sng"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1912049" y="2370827"/>
                <a:ext cx="5632519" cy="15300"/>
              </a:xfrm>
              <a:prstGeom prst="line">
                <a:avLst/>
              </a:prstGeom>
              <a:ln w="28575" cmpd="sng"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5624968" y="2895504"/>
                <a:ext cx="770668" cy="11603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5584151" y="1147236"/>
              <a:ext cx="3130108" cy="1484809"/>
              <a:chOff x="5584151" y="1147236"/>
              <a:chExt cx="3130108" cy="1484809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H="1">
                <a:off x="5584151" y="1790041"/>
                <a:ext cx="1655617" cy="842004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Oval 53"/>
              <p:cNvSpPr/>
              <p:nvPr/>
            </p:nvSpPr>
            <p:spPr>
              <a:xfrm>
                <a:off x="7239768" y="1147236"/>
                <a:ext cx="1474491" cy="992042"/>
              </a:xfrm>
              <a:prstGeom prst="ellipse">
                <a:avLst/>
              </a:prstGeom>
              <a:ln>
                <a:prstDash val="sysDash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Other domains</a:t>
                </a:r>
                <a:endParaRPr lang="en-US" sz="1600" dirty="0"/>
              </a:p>
            </p:txBody>
          </p:sp>
        </p:grpSp>
      </p:grpSp>
      <p:sp>
        <p:nvSpPr>
          <p:cNvPr id="32" name="Oval 31"/>
          <p:cNvSpPr/>
          <p:nvPr/>
        </p:nvSpPr>
        <p:spPr>
          <a:xfrm>
            <a:off x="545428" y="2945597"/>
            <a:ext cx="1209840" cy="691996"/>
          </a:xfrm>
          <a:prstGeom prst="ellipse">
            <a:avLst/>
          </a:prstGeom>
          <a:ln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Object Model/Schema</a:t>
            </a:r>
            <a:endParaRPr lang="en-US" sz="16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4143" y="2555057"/>
            <a:ext cx="176340" cy="61546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4143" y="3255964"/>
            <a:ext cx="89428" cy="61546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28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Relationship to relevant IETF Working Groups/Work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ALTO</a:t>
            </a: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PCE</a:t>
            </a:r>
          </a:p>
          <a:p>
            <a:pPr eaLnBrk="1" hangingPunct="1">
              <a:defRPr/>
            </a:pPr>
            <a:r>
              <a:rPr lang="en-US" sz="2800" dirty="0" err="1" smtClean="0">
                <a:ea typeface="+mn-ea"/>
              </a:rPr>
              <a:t>NetConf</a:t>
            </a:r>
            <a:r>
              <a:rPr lang="en-US" sz="2800" dirty="0" smtClean="0">
                <a:ea typeface="+mn-ea"/>
              </a:rPr>
              <a:t>, </a:t>
            </a:r>
            <a:r>
              <a:rPr lang="en-US" sz="2800" dirty="0" err="1" smtClean="0">
                <a:ea typeface="+mn-ea"/>
              </a:rPr>
              <a:t>Netmod</a:t>
            </a:r>
            <a:endParaRPr lang="en-US" sz="2800" dirty="0" smtClean="0">
              <a:ea typeface="+mn-ea"/>
            </a:endParaRPr>
          </a:p>
          <a:p>
            <a:pPr eaLnBrk="1" hangingPunct="1">
              <a:defRPr/>
            </a:pPr>
            <a:r>
              <a:rPr lang="en-US" sz="2800" dirty="0" smtClean="0">
                <a:ea typeface="+mn-ea"/>
              </a:rPr>
              <a:t>Existing control planes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</a:rPr>
              <a:t>L2 VPN, L3 VPN, MPLS, CCAMP, etc…</a:t>
            </a:r>
            <a:endParaRPr lang="en-US" sz="2400" dirty="0" smtClean="0"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fld id="{3E50E4B2-1535-4064-A9C5-01488A9D4541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6514"/>
            <a:ext cx="7772400" cy="1143000"/>
          </a:xfrm>
        </p:spPr>
        <p:txBody>
          <a:bodyPr/>
          <a:lstStyle/>
          <a:p>
            <a:r>
              <a:rPr lang="en-US" dirty="0" smtClean="0"/>
              <a:t>Actions and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7079"/>
            <a:ext cx="7772400" cy="4114800"/>
          </a:xfrm>
        </p:spPr>
        <p:txBody>
          <a:bodyPr/>
          <a:lstStyle/>
          <a:p>
            <a:r>
              <a:rPr lang="en-US" sz="2800" dirty="0" smtClean="0"/>
              <a:t>Formally (and clearly) define the problem to be solved.</a:t>
            </a:r>
          </a:p>
          <a:p>
            <a:r>
              <a:rPr lang="en-US" sz="2800" dirty="0" smtClean="0"/>
              <a:t>Define </a:t>
            </a:r>
            <a:r>
              <a:rPr lang="en-US" sz="2800" dirty="0"/>
              <a:t>a common framework that can interface with applications and network </a:t>
            </a:r>
            <a:r>
              <a:rPr lang="en-US" sz="2800" dirty="0" smtClean="0"/>
              <a:t>elements that applies to wan-</a:t>
            </a:r>
            <a:r>
              <a:rPr lang="en-US" sz="2800" dirty="0" err="1" smtClean="0"/>
              <a:t>lan</a:t>
            </a:r>
            <a:r>
              <a:rPr lang="en-US" sz="2800" dirty="0" smtClean="0"/>
              <a:t> and data center environments.</a:t>
            </a:r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framework needs to support basic functionalities such as service discovery, service </a:t>
            </a:r>
            <a:r>
              <a:rPr lang="en-US" sz="2800" dirty="0" smtClean="0"/>
              <a:t>redundancy, security and policy interface</a:t>
            </a:r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framework needs to be flexible to accommodate a wide range of applications in the form of plug-in’s. Some of the immediate solutions would be the ones for </a:t>
            </a:r>
            <a:r>
              <a:rPr lang="en-US" sz="2800" dirty="0" err="1"/>
              <a:t>BoD</a:t>
            </a:r>
            <a:r>
              <a:rPr lang="en-US" sz="2800" dirty="0"/>
              <a:t> and VM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and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framework will </a:t>
            </a:r>
            <a:r>
              <a:rPr lang="en-US" dirty="0" smtClean="0"/>
              <a:t>support a </a:t>
            </a:r>
            <a:r>
              <a:rPr lang="en-US" dirty="0"/>
              <a:t>standard schema, and </a:t>
            </a:r>
            <a:r>
              <a:rPr lang="en-US" dirty="0" smtClean="0"/>
              <a:t>common object models </a:t>
            </a:r>
            <a:endParaRPr lang="en-US" dirty="0" smtClean="0"/>
          </a:p>
          <a:p>
            <a:r>
              <a:rPr lang="en-US" dirty="0" smtClean="0"/>
              <a:t>Define interfaces and </a:t>
            </a:r>
            <a:r>
              <a:rPr lang="en-US" dirty="0" smtClean="0"/>
              <a:t>operations on those </a:t>
            </a:r>
            <a:r>
              <a:rPr lang="en-US" dirty="0" smtClean="0"/>
              <a:t>interfaces between </a:t>
            </a:r>
            <a:r>
              <a:rPr lang="en-US" dirty="0" smtClean="0"/>
              <a:t>components in framework</a:t>
            </a:r>
          </a:p>
          <a:p>
            <a:r>
              <a:rPr lang="en-US" dirty="0" smtClean="0"/>
              <a:t>Define and specify protocols between components</a:t>
            </a:r>
          </a:p>
          <a:p>
            <a:pPr lvl="1"/>
            <a:r>
              <a:rPr lang="en-US" dirty="0" smtClean="0"/>
              <a:t>Re-use, re-use, re-use!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E242A-C46C-47A5-B17D-05137172EB8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1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346</Words>
  <Application>Microsoft Macintosh PowerPoint</Application>
  <PresentationFormat>On-screen Show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 SDN Problem Statement and Scenery  draft-nadeau-sdn-problem-statement-01</vt:lpstr>
      <vt:lpstr>Yes we need to change the name!</vt:lpstr>
      <vt:lpstr>What is SDN</vt:lpstr>
      <vt:lpstr>What SDN is NOT</vt:lpstr>
      <vt:lpstr>Conceptual Components</vt:lpstr>
      <vt:lpstr>Relationship to relevant IETF Working Groups/Work</vt:lpstr>
      <vt:lpstr>Actions and Goals</vt:lpstr>
      <vt:lpstr>Actions and Goals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OAM for L2 VPN Networks Using CFM and VCCV</dc:title>
  <dc:creator>Olen L. Stokes, Jr</dc:creator>
  <cp:lastModifiedBy>Thomas Nadeau</cp:lastModifiedBy>
  <cp:revision>120</cp:revision>
  <dcterms:created xsi:type="dcterms:W3CDTF">2007-11-30T14:27:40Z</dcterms:created>
  <dcterms:modified xsi:type="dcterms:W3CDTF">2011-11-17T01:10:20Z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-1059623844</vt:i4>
  </property>
  <property fmtid="{D5CDD505-2E9C-101B-9397-08002B2CF9AE}" pid="3" name="_NewReviewCycle">
    <vt:lpwstr/>
  </property>
  <property fmtid="{D5CDD505-2E9C-101B-9397-08002B2CF9AE}" pid="4" name="_EmailSubject">
    <vt:lpwstr>SDN BoF Presentations</vt:lpwstr>
  </property>
  <property fmtid="{D5CDD505-2E9C-101B-9397-08002B2CF9AE}" pid="5" name="_AuthorEmail">
    <vt:lpwstr>dimitri.stiliadis@alcatel-lucent.com</vt:lpwstr>
  </property>
  <property fmtid="{D5CDD505-2E9C-101B-9397-08002B2CF9AE}" pid="6" name="_AuthorEmailDisplayName">
    <vt:lpwstr>Stiliadis, Dimitrios (Dimitri)</vt:lpwstr>
  </property>
</Properties>
</file>