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6" r:id="rId2"/>
    <p:sldId id="257" r:id="rId3"/>
    <p:sldId id="265" r:id="rId4"/>
    <p:sldId id="268" r:id="rId5"/>
    <p:sldId id="260" r:id="rId6"/>
    <p:sldId id="264" r:id="rId7"/>
    <p:sldId id="267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ECEC"/>
    <a:srgbClr val="6639B7"/>
    <a:srgbClr val="E0D6F2"/>
    <a:srgbClr val="C1ADE5"/>
    <a:srgbClr val="A283D9"/>
    <a:srgbClr val="AA9C8F"/>
    <a:srgbClr val="A51140"/>
    <a:srgbClr val="FFC828"/>
    <a:srgbClr val="7F7F7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88" autoAdjust="0"/>
    <p:restoredTop sz="98401" autoAdjust="0"/>
  </p:normalViewPr>
  <p:slideViewPr>
    <p:cSldViewPr snapToGrid="0" snapToObjects="1">
      <p:cViewPr>
        <p:scale>
          <a:sx n="70" d="100"/>
          <a:sy n="70" d="100"/>
        </p:scale>
        <p:origin x="-17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606EC7-1DCE-44AE-9980-AA0884E6DBF6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grpSp>
        <p:nvGrpSpPr>
          <p:cNvPr id="21508" name="Group 5"/>
          <p:cNvGrpSpPr>
            <a:grpSpLocks/>
          </p:cNvGrpSpPr>
          <p:nvPr/>
        </p:nvGrpSpPr>
        <p:grpSpPr bwMode="auto">
          <a:xfrm>
            <a:off x="311150" y="8534400"/>
            <a:ext cx="6234113" cy="304800"/>
            <a:chOff x="2811192" y="6484973"/>
            <a:chExt cx="6234106" cy="304046"/>
          </a:xfrm>
        </p:grpSpPr>
        <p:pic>
          <p:nvPicPr>
            <p:cNvPr id="215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3026"/>
            <a:stretch>
              <a:fillRect/>
            </a:stretch>
          </p:blipFill>
          <p:spPr bwMode="auto">
            <a:xfrm>
              <a:off x="7581205" y="6484973"/>
              <a:ext cx="1464093" cy="30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1512" name="Straight Connector 7"/>
            <p:cNvCxnSpPr>
              <a:cxnSpLocks noChangeShapeType="1"/>
            </p:cNvCxnSpPr>
            <p:nvPr/>
          </p:nvCxnSpPr>
          <p:spPr bwMode="auto">
            <a:xfrm rot="10800000">
              <a:off x="2811192" y="6628605"/>
              <a:ext cx="4730543" cy="0"/>
            </a:xfrm>
            <a:prstGeom prst="line">
              <a:avLst/>
            </a:prstGeom>
            <a:noFill/>
            <a:ln w="34925" cap="rnd" algn="ctr">
              <a:solidFill>
                <a:schemeClr val="tx1"/>
              </a:solidFill>
              <a:prstDash val="sysDot"/>
              <a:round/>
              <a:headEnd/>
              <a:tailEnd/>
            </a:ln>
          </p:spPr>
        </p:cxnSp>
      </p:grpSp>
      <p:sp>
        <p:nvSpPr>
          <p:cNvPr id="9" name="Footer Placeholder 2"/>
          <p:cNvSpPr txBox="1">
            <a:spLocks/>
          </p:cNvSpPr>
          <p:nvPr/>
        </p:nvSpPr>
        <p:spPr>
          <a:xfrm>
            <a:off x="171450" y="8694738"/>
            <a:ext cx="482600" cy="239712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>
              <a:defRPr sz="800">
                <a:solidFill>
                  <a:schemeClr val="bg1">
                    <a:lumMod val="50000"/>
                  </a:schemeClr>
                </a:solidFill>
                <a:latin typeface="Tahoma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E9DA3C8-AEB6-4B03-96CD-3D107705796B}" type="slidenum">
              <a:rPr lang="en-US" sz="600" smtClean="0">
                <a:solidFill>
                  <a:schemeClr val="tx1">
                    <a:lumMod val="75000"/>
                    <a:lumOff val="25000"/>
                  </a:schemeClr>
                </a:solidFill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cs typeface="+mn-cs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017713" y="8707438"/>
            <a:ext cx="28225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8" tIns="45714" rIns="91428" bIns="45714" anchor="b"/>
          <a:lstStyle/>
          <a:p>
            <a:pPr algn="ctr">
              <a:spcBef>
                <a:spcPct val="50000"/>
              </a:spcBef>
              <a:defRPr/>
            </a:pPr>
            <a: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  <a:t>COPYRIGHT © 2011 ALCATEL-LUCENT. 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8560304-7BCA-43E1-8126-3A255BE24ACE}" type="datetimeFigureOut">
              <a:rPr lang="en-US"/>
              <a:pPr>
                <a:defRPr/>
              </a:pPr>
              <a:t>11/14/2011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3895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grpSp>
        <p:nvGrpSpPr>
          <p:cNvPr id="18438" name="Group 7"/>
          <p:cNvGrpSpPr>
            <a:grpSpLocks/>
          </p:cNvGrpSpPr>
          <p:nvPr/>
        </p:nvGrpSpPr>
        <p:grpSpPr bwMode="auto">
          <a:xfrm>
            <a:off x="311150" y="8534400"/>
            <a:ext cx="6234113" cy="304800"/>
            <a:chOff x="2811192" y="6484973"/>
            <a:chExt cx="6234106" cy="304046"/>
          </a:xfrm>
        </p:grpSpPr>
        <p:pic>
          <p:nvPicPr>
            <p:cNvPr id="18441" name="Picture 2"/>
            <p:cNvPicPr>
              <a:picLocks noChangeAspect="1" noChangeArrowheads="1"/>
            </p:cNvPicPr>
            <p:nvPr/>
          </p:nvPicPr>
          <p:blipFill>
            <a:blip r:embed="rId2"/>
            <a:srcRect l="73026"/>
            <a:stretch>
              <a:fillRect/>
            </a:stretch>
          </p:blipFill>
          <p:spPr bwMode="auto">
            <a:xfrm>
              <a:off x="7581205" y="6484973"/>
              <a:ext cx="1464093" cy="30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442" name="Straight Connector 9"/>
            <p:cNvCxnSpPr>
              <a:cxnSpLocks noChangeShapeType="1"/>
            </p:cNvCxnSpPr>
            <p:nvPr/>
          </p:nvCxnSpPr>
          <p:spPr bwMode="auto">
            <a:xfrm rot="10800000">
              <a:off x="2811192" y="6628605"/>
              <a:ext cx="4730543" cy="0"/>
            </a:xfrm>
            <a:prstGeom prst="line">
              <a:avLst/>
            </a:prstGeom>
            <a:noFill/>
            <a:ln w="34925" cap="rnd" algn="ctr">
              <a:solidFill>
                <a:schemeClr val="tx1"/>
              </a:solidFill>
              <a:prstDash val="sysDot"/>
              <a:round/>
              <a:headEnd/>
              <a:tailEnd/>
            </a:ln>
          </p:spPr>
        </p:cxnSp>
      </p:grpSp>
      <p:sp>
        <p:nvSpPr>
          <p:cNvPr id="11" name="Footer Placeholder 2"/>
          <p:cNvSpPr txBox="1">
            <a:spLocks/>
          </p:cNvSpPr>
          <p:nvPr/>
        </p:nvSpPr>
        <p:spPr>
          <a:xfrm>
            <a:off x="171450" y="8694738"/>
            <a:ext cx="482600" cy="239712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>
              <a:defRPr sz="800">
                <a:solidFill>
                  <a:schemeClr val="bg1">
                    <a:lumMod val="50000"/>
                  </a:schemeClr>
                </a:solidFill>
                <a:latin typeface="Tahoma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DB74DA4-5455-4F92-830A-4F8F03D07A85}" type="slidenum">
              <a:rPr lang="en-US" sz="600" smtClean="0">
                <a:solidFill>
                  <a:schemeClr val="tx1">
                    <a:lumMod val="75000"/>
                    <a:lumOff val="25000"/>
                  </a:schemeClr>
                </a:solidFill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cs typeface="+mn-cs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017713" y="8707438"/>
            <a:ext cx="28225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8" tIns="45714" rIns="91428" bIns="45714" anchor="b"/>
          <a:lstStyle/>
          <a:p>
            <a:pPr algn="ctr">
              <a:spcBef>
                <a:spcPct val="50000"/>
              </a:spcBef>
              <a:defRPr/>
            </a:pPr>
            <a: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  <a:t>COPYRIGHT © 2011 ALCATEL-LUCENT. 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90488" indent="90488">
              <a:defRPr/>
            </a:pPr>
            <a:endParaRPr lang="en-US" sz="1600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/>
          <a:lstStyle/>
          <a:p>
            <a:pPr>
              <a:buClr>
                <a:srgbClr val="FFFFFF"/>
              </a:buClr>
            </a:pPr>
            <a:fld id="{4A68C451-71C0-4C8C-8FDC-3B6B7D105B67}" type="slidenum">
              <a:rPr lang="en-US">
                <a:solidFill>
                  <a:srgbClr val="000000"/>
                </a:solidFill>
              </a:rPr>
              <a:pPr>
                <a:buClr>
                  <a:srgbClr val="FFFFFF"/>
                </a:buClr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90488" indent="90488">
              <a:defRPr/>
            </a:pPr>
            <a:endParaRPr lang="en-US" sz="1600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/>
          <a:lstStyle/>
          <a:p>
            <a:pPr>
              <a:buClr>
                <a:srgbClr val="FFFFFF"/>
              </a:buClr>
            </a:pPr>
            <a:fld id="{4A68C451-71C0-4C8C-8FDC-3B6B7D105B67}" type="slidenum">
              <a:rPr lang="en-US">
                <a:solidFill>
                  <a:srgbClr val="000000"/>
                </a:solidFill>
              </a:rPr>
              <a:pPr>
                <a:buClr>
                  <a:srgbClr val="FFFFFF"/>
                </a:buClr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11150" y="6248400"/>
            <a:ext cx="8526463" cy="304800"/>
            <a:chOff x="518474" y="6484973"/>
            <a:chExt cx="8526824" cy="30404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3026"/>
            <a:stretch>
              <a:fillRect/>
            </a:stretch>
          </p:blipFill>
          <p:spPr bwMode="auto">
            <a:xfrm>
              <a:off x="7581205" y="6484973"/>
              <a:ext cx="1464093" cy="30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5"/>
            <p:cNvCxnSpPr>
              <a:cxnSpLocks noChangeShapeType="1"/>
            </p:cNvCxnSpPr>
            <p:nvPr/>
          </p:nvCxnSpPr>
          <p:spPr bwMode="auto">
            <a:xfrm rot="10800000">
              <a:off x="518474" y="6628605"/>
              <a:ext cx="7023260" cy="0"/>
            </a:xfrm>
            <a:prstGeom prst="line">
              <a:avLst/>
            </a:prstGeom>
            <a:noFill/>
            <a:ln w="34925" cap="rnd" algn="ctr">
              <a:solidFill>
                <a:schemeClr val="tx1"/>
              </a:solidFill>
              <a:prstDash val="sysDot"/>
              <a:round/>
              <a:headEnd/>
              <a:tailEnd/>
            </a:ln>
          </p:spPr>
        </p:cxnSp>
      </p:grp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358900" y="6580188"/>
            <a:ext cx="64087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8" tIns="45714" rIns="91428" bIns="45714" anchor="b"/>
          <a:lstStyle/>
          <a:p>
            <a:pPr algn="ctr">
              <a:spcBef>
                <a:spcPct val="50000"/>
              </a:spcBef>
              <a:defRPr/>
            </a:pPr>
            <a: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  <a:t>COPYRIGHT © 2011 ALCATEL-LUCENT.  ALL RIGHTS RESERVED. </a:t>
            </a:r>
            <a:b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</a:br>
            <a:endParaRPr lang="en-US" sz="600">
              <a:solidFill>
                <a:srgbClr val="7F7F7F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62470" name="Text Placeholder 2"/>
          <p:cNvSpPr>
            <a:spLocks noGrp="1"/>
          </p:cNvSpPr>
          <p:nvPr>
            <p:ph type="subTitle" idx="1"/>
          </p:nvPr>
        </p:nvSpPr>
        <p:spPr>
          <a:xfrm>
            <a:off x="254000" y="1347788"/>
            <a:ext cx="6400800" cy="671512"/>
          </a:xfrm>
        </p:spPr>
        <p:txBody>
          <a:bodyPr/>
          <a:lstStyle>
            <a:lvl1pPr marL="0" indent="0">
              <a:buFont typeface="Arial" pitchFamily="34" charset="0"/>
              <a:buNone/>
              <a:defRPr smtClean="0"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</a:p>
        </p:txBody>
      </p:sp>
      <p:sp>
        <p:nvSpPr>
          <p:cNvPr id="62471" name="Title Placeholder 10"/>
          <p:cNvSpPr>
            <a:spLocks noGrp="1"/>
          </p:cNvSpPr>
          <p:nvPr>
            <p:ph type="ctrTitle"/>
          </p:nvPr>
        </p:nvSpPr>
        <p:spPr>
          <a:xfrm>
            <a:off x="211138" y="239713"/>
            <a:ext cx="8626475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  <a:endParaRPr smtClean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1150" y="6248400"/>
            <a:ext cx="8526463" cy="304800"/>
            <a:chOff x="518474" y="6484973"/>
            <a:chExt cx="8526824" cy="304046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l="73026"/>
            <a:stretch>
              <a:fillRect/>
            </a:stretch>
          </p:blipFill>
          <p:spPr bwMode="auto">
            <a:xfrm>
              <a:off x="7581205" y="6484973"/>
              <a:ext cx="1464093" cy="30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" name="Straight Connector 5"/>
            <p:cNvCxnSpPr>
              <a:cxnSpLocks noChangeShapeType="1"/>
            </p:cNvCxnSpPr>
            <p:nvPr/>
          </p:nvCxnSpPr>
          <p:spPr bwMode="auto">
            <a:xfrm rot="10800000">
              <a:off x="518474" y="6628605"/>
              <a:ext cx="7023260" cy="0"/>
            </a:xfrm>
            <a:prstGeom prst="line">
              <a:avLst/>
            </a:prstGeom>
            <a:noFill/>
            <a:ln w="34925" cap="rnd" algn="ctr">
              <a:solidFill>
                <a:schemeClr val="tx1"/>
              </a:solidFill>
              <a:prstDash val="sysDot"/>
              <a:round/>
              <a:headEnd/>
              <a:tailEnd/>
            </a:ln>
          </p:spPr>
        </p:cxnSp>
      </p:grp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4332288" y="6353175"/>
            <a:ext cx="484187" cy="239713"/>
          </a:xfrm>
          <a:prstGeom prst="rect">
            <a:avLst/>
          </a:prstGeom>
        </p:spPr>
        <p:txBody>
          <a:bodyPr anchor="b"/>
          <a:lstStyle/>
          <a:p>
            <a:pPr algn="ctr">
              <a:defRPr/>
            </a:pPr>
            <a:fld id="{82149DE2-A36C-46D0-9762-1A5CF425ACA7}" type="slidenum">
              <a:rPr lang="en-US" sz="600">
                <a:solidFill>
                  <a:srgbClr val="7F7F7F"/>
                </a:solidFill>
                <a:latin typeface="Tahoma" pitchFamily="34" charset="0"/>
                <a:ea typeface="ＭＳ Ｐゴシック"/>
              </a:rPr>
              <a:pPr algn="ctr"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92375" y="241450"/>
            <a:ext cx="8645237" cy="1143000"/>
          </a:xfr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50825" y="1446213"/>
            <a:ext cx="4038600" cy="45259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11"/>
          </p:nvPr>
        </p:nvSpPr>
        <p:spPr>
          <a:xfrm>
            <a:off x="4648200" y="1446213"/>
            <a:ext cx="4038600" cy="45259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Text Placeholder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 smtClean="0"/>
            </a:lvl1pPr>
          </a:lstStyle>
          <a:p>
            <a:r>
              <a:rPr lang="en-US" smtClean="0"/>
              <a:t>Click to edit Master subtitle style</a:t>
            </a:r>
          </a:p>
        </p:txBody>
      </p:sp>
      <p:sp>
        <p:nvSpPr>
          <p:cNvPr id="63494" name="Title Placeholder 1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  <a:endParaRPr smtClean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11150" y="6248400"/>
            <a:ext cx="8526463" cy="304800"/>
            <a:chOff x="518474" y="6484973"/>
            <a:chExt cx="8526824" cy="30404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3026"/>
            <a:stretch>
              <a:fillRect/>
            </a:stretch>
          </p:blipFill>
          <p:spPr bwMode="auto">
            <a:xfrm>
              <a:off x="7581205" y="6484973"/>
              <a:ext cx="1464093" cy="30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5"/>
            <p:cNvCxnSpPr>
              <a:cxnSpLocks noChangeShapeType="1"/>
            </p:cNvCxnSpPr>
            <p:nvPr/>
          </p:nvCxnSpPr>
          <p:spPr bwMode="auto">
            <a:xfrm rot="10800000">
              <a:off x="518474" y="6628605"/>
              <a:ext cx="7023260" cy="0"/>
            </a:xfrm>
            <a:prstGeom prst="line">
              <a:avLst/>
            </a:prstGeom>
            <a:noFill/>
            <a:ln w="34925" cap="rnd" algn="ctr">
              <a:solidFill>
                <a:schemeClr val="tx1"/>
              </a:solidFill>
              <a:prstDash val="sysDot"/>
              <a:round/>
              <a:headEnd/>
              <a:tailEnd/>
            </a:ln>
          </p:spPr>
        </p:cxnSp>
      </p:grp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358900" y="6580188"/>
            <a:ext cx="64087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8" tIns="45714" rIns="91428" bIns="45714" anchor="b"/>
          <a:lstStyle/>
          <a:p>
            <a:pPr algn="ctr">
              <a:spcBef>
                <a:spcPct val="50000"/>
              </a:spcBef>
              <a:defRPr/>
            </a:pPr>
            <a: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  <a:t>COPYRIGHT © 2011 ALCATEL-LUCENT.  ALL RIGHTS RESERVED. </a:t>
            </a:r>
            <a:b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</a:br>
            <a:endParaRPr lang="en-US" sz="600">
              <a:solidFill>
                <a:srgbClr val="7F7F7F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61446" name="Text Placeholder 2"/>
          <p:cNvSpPr>
            <a:spLocks noGrp="1"/>
          </p:cNvSpPr>
          <p:nvPr>
            <p:ph type="subTitle" idx="1"/>
          </p:nvPr>
        </p:nvSpPr>
        <p:spPr>
          <a:xfrm>
            <a:off x="239713" y="5461000"/>
            <a:ext cx="6400800" cy="531813"/>
          </a:xfrm>
        </p:spPr>
        <p:txBody>
          <a:bodyPr/>
          <a:lstStyle>
            <a:lvl1pPr marL="0" indent="0">
              <a:buFont typeface="Arial" pitchFamily="34" charset="0"/>
              <a:buNone/>
              <a:defRPr smtClean="0"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</a:p>
        </p:txBody>
      </p:sp>
      <p:sp>
        <p:nvSpPr>
          <p:cNvPr id="61447" name="Title Placeholder 10"/>
          <p:cNvSpPr>
            <a:spLocks noGrp="1"/>
          </p:cNvSpPr>
          <p:nvPr>
            <p:ph type="ctrTitle"/>
          </p:nvPr>
        </p:nvSpPr>
        <p:spPr>
          <a:xfrm>
            <a:off x="200025" y="3944938"/>
            <a:ext cx="7772400" cy="1470025"/>
          </a:xfrm>
        </p:spPr>
        <p:txBody>
          <a:bodyPr anchor="b"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  <a:endParaRPr smtClean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11150" y="6248400"/>
            <a:ext cx="8526463" cy="304800"/>
            <a:chOff x="518474" y="6484973"/>
            <a:chExt cx="8526824" cy="30404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3026"/>
            <a:stretch>
              <a:fillRect/>
            </a:stretch>
          </p:blipFill>
          <p:spPr bwMode="auto">
            <a:xfrm>
              <a:off x="7581205" y="6484973"/>
              <a:ext cx="1464093" cy="30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5"/>
            <p:cNvCxnSpPr>
              <a:cxnSpLocks noChangeShapeType="1"/>
            </p:cNvCxnSpPr>
            <p:nvPr/>
          </p:nvCxnSpPr>
          <p:spPr bwMode="auto">
            <a:xfrm rot="10800000">
              <a:off x="518474" y="6628605"/>
              <a:ext cx="7023260" cy="0"/>
            </a:xfrm>
            <a:prstGeom prst="line">
              <a:avLst/>
            </a:prstGeom>
            <a:noFill/>
            <a:ln w="34925" cap="rnd" algn="ctr">
              <a:solidFill>
                <a:schemeClr val="tx1"/>
              </a:solidFill>
              <a:prstDash val="sysDot"/>
              <a:round/>
              <a:headEnd/>
              <a:tailEnd/>
            </a:ln>
          </p:spPr>
        </p:cxnSp>
      </p:grp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358900" y="6580188"/>
            <a:ext cx="64087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8" tIns="45714" rIns="91428" bIns="45714" anchor="b"/>
          <a:lstStyle/>
          <a:p>
            <a:pPr algn="ctr">
              <a:spcBef>
                <a:spcPct val="50000"/>
              </a:spcBef>
              <a:defRPr/>
            </a:pPr>
            <a: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  <a:t>COPYRIGHT © 2011 ALCATEL-LUCENT.  ALL RIGHTS RESERVED. </a:t>
            </a:r>
            <a:b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</a:br>
            <a:endParaRPr lang="en-US" sz="600">
              <a:solidFill>
                <a:srgbClr val="7F7F7F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735" y="5330952"/>
            <a:ext cx="8660877" cy="400110"/>
          </a:xfrm>
          <a:noFill/>
        </p:spPr>
        <p:txBody>
          <a:bodyPr lIns="0" tIns="45720" rIns="91440" bIns="45720" rtlCol="0">
            <a:spAutoFit/>
          </a:bodyPr>
          <a:lstStyle>
            <a:lvl1pPr marL="114300" indent="-1588" algn="l">
              <a:buNone/>
              <a:def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191726" y="4224528"/>
            <a:ext cx="8645887" cy="1143000"/>
          </a:xfrm>
        </p:spPr>
        <p:txBody>
          <a:bodyPr anchor="b">
            <a:normAutofit/>
          </a:bodyPr>
          <a:lstStyle>
            <a:lvl1pPr>
              <a:lnSpc>
                <a:spcPts val="3000"/>
              </a:lnSpc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E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11150" y="6248400"/>
            <a:ext cx="8526463" cy="304800"/>
            <a:chOff x="518474" y="6484973"/>
            <a:chExt cx="8526824" cy="30404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3026"/>
            <a:stretch>
              <a:fillRect/>
            </a:stretch>
          </p:blipFill>
          <p:spPr bwMode="auto">
            <a:xfrm>
              <a:off x="7581205" y="6484973"/>
              <a:ext cx="1464093" cy="30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5"/>
            <p:cNvCxnSpPr>
              <a:cxnSpLocks noChangeShapeType="1"/>
            </p:cNvCxnSpPr>
            <p:nvPr/>
          </p:nvCxnSpPr>
          <p:spPr bwMode="auto">
            <a:xfrm rot="10800000">
              <a:off x="518474" y="6628605"/>
              <a:ext cx="7023260" cy="0"/>
            </a:xfrm>
            <a:prstGeom prst="line">
              <a:avLst/>
            </a:prstGeom>
            <a:noFill/>
            <a:ln w="34925" cap="rnd" algn="ctr">
              <a:solidFill>
                <a:schemeClr val="tx1"/>
              </a:solidFill>
              <a:prstDash val="sysDot"/>
              <a:round/>
              <a:headEnd/>
              <a:tailEnd/>
            </a:ln>
          </p:spPr>
        </p:cxnSp>
      </p:grp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358900" y="6580188"/>
            <a:ext cx="64087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8" tIns="45714" rIns="91428" bIns="45714" anchor="b"/>
          <a:lstStyle/>
          <a:p>
            <a:pPr algn="ctr">
              <a:spcBef>
                <a:spcPct val="50000"/>
              </a:spcBef>
              <a:defRPr/>
            </a:pPr>
            <a: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  <a:t>COPYRIGHT © 2011 ALCATEL-LUCENT.  ALL RIGHTS RESERVED. </a:t>
            </a:r>
            <a:b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</a:br>
            <a:endParaRPr lang="en-US" sz="600">
              <a:solidFill>
                <a:srgbClr val="7F7F7F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735" y="1314450"/>
            <a:ext cx="8660877" cy="400110"/>
          </a:xfrm>
          <a:noFill/>
        </p:spPr>
        <p:txBody>
          <a:bodyPr lIns="0" tIns="45720" rIns="91440" bIns="45720" rtlCol="0">
            <a:spAutoFit/>
          </a:bodyPr>
          <a:lstStyle>
            <a:lvl1pPr marL="114300" indent="-1588" algn="l">
              <a:buNone/>
              <a:def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191726" y="237744"/>
            <a:ext cx="8645887" cy="1143000"/>
          </a:xfrm>
        </p:spPr>
        <p:txBody>
          <a:bodyPr>
            <a:normAutofit/>
          </a:bodyPr>
          <a:lstStyle>
            <a:lvl1pPr>
              <a:lnSpc>
                <a:spcPts val="3000"/>
              </a:lnSpc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oter Placeholder 2"/>
          <p:cNvSpPr txBox="1">
            <a:spLocks/>
          </p:cNvSpPr>
          <p:nvPr/>
        </p:nvSpPr>
        <p:spPr>
          <a:xfrm>
            <a:off x="4332288" y="6353175"/>
            <a:ext cx="484187" cy="23971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>
              <a:defRPr sz="800">
                <a:solidFill>
                  <a:schemeClr val="bg1">
                    <a:lumMod val="50000"/>
                  </a:schemeClr>
                </a:solidFill>
                <a:latin typeface="Tahoma" pitchFamily="34" charset="0"/>
              </a:defRPr>
            </a:lvl1pPr>
          </a:lstStyle>
          <a:p>
            <a:pPr algn="ctr">
              <a:defRPr/>
            </a:pPr>
            <a:fld id="{0D66E960-C9BC-4F22-B1F7-38FA2F5FBB51}" type="slidenum">
              <a:rPr lang="en-US" sz="60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pPr algn="ctr">
                <a:defRPr/>
              </a:pPr>
              <a:t>‹#›</a:t>
            </a:fld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888" y="1370552"/>
            <a:ext cx="8587723" cy="4525963"/>
          </a:xfrm>
        </p:spPr>
        <p:txBody>
          <a:bodyPr/>
          <a:lstStyle>
            <a:lvl1pPr>
              <a:buClr>
                <a:srgbClr val="6639B7"/>
              </a:buClr>
              <a:defRPr/>
            </a:lvl1pPr>
            <a:lvl2pPr marL="396875" indent="-165100">
              <a:buClr>
                <a:srgbClr val="6639B7"/>
              </a:buClr>
              <a:defRPr/>
            </a:lvl2pPr>
            <a:lvl3pPr marL="517525" indent="-120650">
              <a:buClr>
                <a:srgbClr val="6639B7"/>
              </a:buClr>
              <a:defRPr/>
            </a:lvl3pPr>
            <a:lvl4pPr marL="692150" indent="-122238">
              <a:buClr>
                <a:srgbClr val="6639B7"/>
              </a:buClr>
              <a:defRPr/>
            </a:lvl4pPr>
            <a:lvl5pPr marL="854075" indent="-104775">
              <a:buClr>
                <a:srgbClr val="6639B7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92375" y="241450"/>
            <a:ext cx="8645237" cy="1143000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311150" y="6248400"/>
            <a:ext cx="8526463" cy="304800"/>
            <a:chOff x="518474" y="6484973"/>
            <a:chExt cx="8526824" cy="30404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3026"/>
            <a:stretch>
              <a:fillRect/>
            </a:stretch>
          </p:blipFill>
          <p:spPr bwMode="auto">
            <a:xfrm>
              <a:off x="7581205" y="6484973"/>
              <a:ext cx="1464093" cy="30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5"/>
            <p:cNvCxnSpPr>
              <a:cxnSpLocks noChangeShapeType="1"/>
            </p:cNvCxnSpPr>
            <p:nvPr/>
          </p:nvCxnSpPr>
          <p:spPr bwMode="auto">
            <a:xfrm rot="10800000">
              <a:off x="518474" y="6628605"/>
              <a:ext cx="7023260" cy="0"/>
            </a:xfrm>
            <a:prstGeom prst="line">
              <a:avLst/>
            </a:prstGeom>
            <a:noFill/>
            <a:ln w="34925" cap="rnd" algn="ctr">
              <a:solidFill>
                <a:schemeClr val="tx1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280988" y="6497638"/>
            <a:ext cx="1441450" cy="92075"/>
            <a:chOff x="9258300" y="3324225"/>
            <a:chExt cx="3327401" cy="211138"/>
          </a:xfrm>
        </p:grpSpPr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258300" y="3327864"/>
              <a:ext cx="190556" cy="203857"/>
            </a:xfrm>
            <a:custGeom>
              <a:avLst/>
              <a:gdLst/>
              <a:ahLst/>
              <a:cxnLst>
                <a:cxn ang="0">
                  <a:pos x="85" y="99"/>
                </a:cxn>
                <a:cxn ang="0">
                  <a:pos x="34" y="99"/>
                </a:cxn>
                <a:cxn ang="0">
                  <a:pos x="26" y="128"/>
                </a:cxn>
                <a:cxn ang="0">
                  <a:pos x="0" y="128"/>
                </a:cxn>
                <a:cxn ang="0">
                  <a:pos x="45" y="0"/>
                </a:cxn>
                <a:cxn ang="0">
                  <a:pos x="74" y="0"/>
                </a:cxn>
                <a:cxn ang="0">
                  <a:pos x="121" y="128"/>
                </a:cxn>
                <a:cxn ang="0">
                  <a:pos x="93" y="128"/>
                </a:cxn>
                <a:cxn ang="0">
                  <a:pos x="85" y="99"/>
                </a:cxn>
                <a:cxn ang="0">
                  <a:pos x="55" y="31"/>
                </a:cxn>
                <a:cxn ang="0">
                  <a:pos x="41" y="80"/>
                </a:cxn>
                <a:cxn ang="0">
                  <a:pos x="78" y="80"/>
                </a:cxn>
                <a:cxn ang="0">
                  <a:pos x="64" y="31"/>
                </a:cxn>
                <a:cxn ang="0">
                  <a:pos x="59" y="16"/>
                </a:cxn>
                <a:cxn ang="0">
                  <a:pos x="59" y="16"/>
                </a:cxn>
                <a:cxn ang="0">
                  <a:pos x="55" y="31"/>
                </a:cxn>
              </a:cxnLst>
              <a:rect l="0" t="0" r="r" b="b"/>
              <a:pathLst>
                <a:path w="121" h="128">
                  <a:moveTo>
                    <a:pt x="85" y="99"/>
                  </a:moveTo>
                  <a:lnTo>
                    <a:pt x="34" y="99"/>
                  </a:lnTo>
                  <a:lnTo>
                    <a:pt x="26" y="128"/>
                  </a:lnTo>
                  <a:lnTo>
                    <a:pt x="0" y="128"/>
                  </a:lnTo>
                  <a:lnTo>
                    <a:pt x="45" y="0"/>
                  </a:lnTo>
                  <a:lnTo>
                    <a:pt x="74" y="0"/>
                  </a:lnTo>
                  <a:lnTo>
                    <a:pt x="121" y="128"/>
                  </a:lnTo>
                  <a:lnTo>
                    <a:pt x="93" y="128"/>
                  </a:lnTo>
                  <a:lnTo>
                    <a:pt x="85" y="99"/>
                  </a:lnTo>
                  <a:close/>
                  <a:moveTo>
                    <a:pt x="55" y="31"/>
                  </a:moveTo>
                  <a:lnTo>
                    <a:pt x="41" y="80"/>
                  </a:lnTo>
                  <a:lnTo>
                    <a:pt x="78" y="80"/>
                  </a:lnTo>
                  <a:lnTo>
                    <a:pt x="64" y="31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55" y="3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9448856" y="3327864"/>
              <a:ext cx="146582" cy="203857"/>
            </a:xfrm>
            <a:custGeom>
              <a:avLst/>
              <a:gdLst/>
              <a:ahLst/>
              <a:cxnLst>
                <a:cxn ang="0">
                  <a:pos x="59" y="21"/>
                </a:cxn>
                <a:cxn ang="0">
                  <a:pos x="59" y="128"/>
                </a:cxn>
                <a:cxn ang="0">
                  <a:pos x="35" y="128"/>
                </a:cxn>
                <a:cxn ang="0">
                  <a:pos x="35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94" y="0"/>
                </a:cxn>
                <a:cxn ang="0">
                  <a:pos x="94" y="21"/>
                </a:cxn>
                <a:cxn ang="0">
                  <a:pos x="59" y="21"/>
                </a:cxn>
              </a:cxnLst>
              <a:rect l="0" t="0" r="r" b="b"/>
              <a:pathLst>
                <a:path w="94" h="128">
                  <a:moveTo>
                    <a:pt x="59" y="21"/>
                  </a:moveTo>
                  <a:lnTo>
                    <a:pt x="59" y="128"/>
                  </a:lnTo>
                  <a:lnTo>
                    <a:pt x="35" y="128"/>
                  </a:lnTo>
                  <a:lnTo>
                    <a:pt x="35" y="21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4" y="0"/>
                  </a:lnTo>
                  <a:lnTo>
                    <a:pt x="94" y="21"/>
                  </a:lnTo>
                  <a:lnTo>
                    <a:pt x="59" y="2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9694379" y="3327864"/>
              <a:ext cx="153911" cy="203857"/>
            </a:xfrm>
            <a:custGeom>
              <a:avLst/>
              <a:gdLst/>
              <a:ahLst/>
              <a:cxnLst>
                <a:cxn ang="0">
                  <a:pos x="60" y="21"/>
                </a:cxn>
                <a:cxn ang="0">
                  <a:pos x="60" y="128"/>
                </a:cxn>
                <a:cxn ang="0">
                  <a:pos x="36" y="128"/>
                </a:cxn>
                <a:cxn ang="0">
                  <a:pos x="36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95" y="0"/>
                </a:cxn>
                <a:cxn ang="0">
                  <a:pos x="97" y="21"/>
                </a:cxn>
                <a:cxn ang="0">
                  <a:pos x="60" y="21"/>
                </a:cxn>
              </a:cxnLst>
              <a:rect l="0" t="0" r="r" b="b"/>
              <a:pathLst>
                <a:path w="97" h="128">
                  <a:moveTo>
                    <a:pt x="60" y="21"/>
                  </a:moveTo>
                  <a:lnTo>
                    <a:pt x="60" y="128"/>
                  </a:lnTo>
                  <a:lnTo>
                    <a:pt x="36" y="128"/>
                  </a:lnTo>
                  <a:lnTo>
                    <a:pt x="36" y="21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5" y="0"/>
                  </a:lnTo>
                  <a:lnTo>
                    <a:pt x="97" y="21"/>
                  </a:lnTo>
                  <a:lnTo>
                    <a:pt x="60" y="2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9877606" y="3327864"/>
              <a:ext cx="157576" cy="203857"/>
            </a:xfrm>
            <a:custGeom>
              <a:avLst/>
              <a:gdLst/>
              <a:ahLst/>
              <a:cxnLst>
                <a:cxn ang="0">
                  <a:pos x="76" y="128"/>
                </a:cxn>
                <a:cxn ang="0">
                  <a:pos x="76" y="73"/>
                </a:cxn>
                <a:cxn ang="0">
                  <a:pos x="24" y="73"/>
                </a:cxn>
                <a:cxn ang="0">
                  <a:pos x="24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24" y="0"/>
                </a:cxn>
                <a:cxn ang="0">
                  <a:pos x="24" y="52"/>
                </a:cxn>
                <a:cxn ang="0">
                  <a:pos x="76" y="52"/>
                </a:cxn>
                <a:cxn ang="0">
                  <a:pos x="76" y="0"/>
                </a:cxn>
                <a:cxn ang="0">
                  <a:pos x="99" y="0"/>
                </a:cxn>
                <a:cxn ang="0">
                  <a:pos x="99" y="128"/>
                </a:cxn>
                <a:cxn ang="0">
                  <a:pos x="76" y="128"/>
                </a:cxn>
              </a:cxnLst>
              <a:rect l="0" t="0" r="r" b="b"/>
              <a:pathLst>
                <a:path w="99" h="128">
                  <a:moveTo>
                    <a:pt x="76" y="128"/>
                  </a:moveTo>
                  <a:lnTo>
                    <a:pt x="76" y="73"/>
                  </a:lnTo>
                  <a:lnTo>
                    <a:pt x="24" y="73"/>
                  </a:lnTo>
                  <a:lnTo>
                    <a:pt x="24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24" y="0"/>
                  </a:lnTo>
                  <a:lnTo>
                    <a:pt x="24" y="52"/>
                  </a:lnTo>
                  <a:lnTo>
                    <a:pt x="76" y="52"/>
                  </a:lnTo>
                  <a:lnTo>
                    <a:pt x="76" y="0"/>
                  </a:lnTo>
                  <a:lnTo>
                    <a:pt x="99" y="0"/>
                  </a:lnTo>
                  <a:lnTo>
                    <a:pt x="99" y="128"/>
                  </a:lnTo>
                  <a:lnTo>
                    <a:pt x="76" y="12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10090149" y="3327864"/>
              <a:ext cx="131923" cy="203857"/>
            </a:xfrm>
            <a:custGeom>
              <a:avLst/>
              <a:gdLst/>
              <a:ahLst/>
              <a:cxnLst>
                <a:cxn ang="0">
                  <a:pos x="85" y="106"/>
                </a:cxn>
                <a:cxn ang="0">
                  <a:pos x="85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82" y="21"/>
                </a:cxn>
                <a:cxn ang="0">
                  <a:pos x="23" y="21"/>
                </a:cxn>
                <a:cxn ang="0">
                  <a:pos x="23" y="52"/>
                </a:cxn>
                <a:cxn ang="0">
                  <a:pos x="73" y="52"/>
                </a:cxn>
                <a:cxn ang="0">
                  <a:pos x="73" y="71"/>
                </a:cxn>
                <a:cxn ang="0">
                  <a:pos x="23" y="71"/>
                </a:cxn>
                <a:cxn ang="0">
                  <a:pos x="23" y="106"/>
                </a:cxn>
                <a:cxn ang="0">
                  <a:pos x="85" y="106"/>
                </a:cxn>
              </a:cxnLst>
              <a:rect l="0" t="0" r="r" b="b"/>
              <a:pathLst>
                <a:path w="85" h="128">
                  <a:moveTo>
                    <a:pt x="85" y="106"/>
                  </a:moveTo>
                  <a:lnTo>
                    <a:pt x="85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21"/>
                  </a:lnTo>
                  <a:lnTo>
                    <a:pt x="23" y="21"/>
                  </a:lnTo>
                  <a:lnTo>
                    <a:pt x="23" y="52"/>
                  </a:lnTo>
                  <a:lnTo>
                    <a:pt x="73" y="52"/>
                  </a:lnTo>
                  <a:lnTo>
                    <a:pt x="73" y="71"/>
                  </a:lnTo>
                  <a:lnTo>
                    <a:pt x="23" y="71"/>
                  </a:lnTo>
                  <a:lnTo>
                    <a:pt x="23" y="106"/>
                  </a:lnTo>
                  <a:lnTo>
                    <a:pt x="85" y="10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10335674" y="3324225"/>
              <a:ext cx="131923" cy="211138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0" y="52"/>
                </a:cxn>
                <a:cxn ang="0">
                  <a:pos x="1" y="43"/>
                </a:cxn>
                <a:cxn ang="0">
                  <a:pos x="16" y="47"/>
                </a:cxn>
                <a:cxn ang="0">
                  <a:pos x="26" y="40"/>
                </a:cxn>
                <a:cxn ang="0">
                  <a:pos x="0" y="16"/>
                </a:cxn>
                <a:cxn ang="0">
                  <a:pos x="19" y="0"/>
                </a:cxn>
                <a:cxn ang="0">
                  <a:pos x="34" y="3"/>
                </a:cxn>
                <a:cxn ang="0">
                  <a:pos x="32" y="11"/>
                </a:cxn>
                <a:cxn ang="0">
                  <a:pos x="19" y="9"/>
                </a:cxn>
                <a:cxn ang="0">
                  <a:pos x="10" y="15"/>
                </a:cxn>
                <a:cxn ang="0">
                  <a:pos x="35" y="39"/>
                </a:cxn>
                <a:cxn ang="0">
                  <a:pos x="16" y="56"/>
                </a:cxn>
              </a:cxnLst>
              <a:rect l="0" t="0" r="r" b="b"/>
              <a:pathLst>
                <a:path w="35" h="56">
                  <a:moveTo>
                    <a:pt x="16" y="56"/>
                  </a:moveTo>
                  <a:cubicBezTo>
                    <a:pt x="10" y="56"/>
                    <a:pt x="4" y="54"/>
                    <a:pt x="0" y="52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46"/>
                    <a:pt x="11" y="47"/>
                    <a:pt x="16" y="47"/>
                  </a:cubicBezTo>
                  <a:cubicBezTo>
                    <a:pt x="23" y="47"/>
                    <a:pt x="26" y="44"/>
                    <a:pt x="26" y="40"/>
                  </a:cubicBezTo>
                  <a:cubicBezTo>
                    <a:pt x="26" y="30"/>
                    <a:pt x="0" y="34"/>
                    <a:pt x="0" y="16"/>
                  </a:cubicBezTo>
                  <a:cubicBezTo>
                    <a:pt x="0" y="7"/>
                    <a:pt x="6" y="0"/>
                    <a:pt x="19" y="0"/>
                  </a:cubicBezTo>
                  <a:cubicBezTo>
                    <a:pt x="24" y="0"/>
                    <a:pt x="30" y="1"/>
                    <a:pt x="34" y="3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8" y="10"/>
                    <a:pt x="24" y="9"/>
                    <a:pt x="19" y="9"/>
                  </a:cubicBezTo>
                  <a:cubicBezTo>
                    <a:pt x="12" y="9"/>
                    <a:pt x="10" y="12"/>
                    <a:pt x="10" y="15"/>
                  </a:cubicBezTo>
                  <a:cubicBezTo>
                    <a:pt x="10" y="25"/>
                    <a:pt x="35" y="21"/>
                    <a:pt x="35" y="39"/>
                  </a:cubicBezTo>
                  <a:cubicBezTo>
                    <a:pt x="35" y="50"/>
                    <a:pt x="28" y="56"/>
                    <a:pt x="16" y="5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 userDrawn="1"/>
          </p:nvSpPr>
          <p:spPr bwMode="auto">
            <a:xfrm>
              <a:off x="10507906" y="3327864"/>
              <a:ext cx="142918" cy="203857"/>
            </a:xfrm>
            <a:custGeom>
              <a:avLst/>
              <a:gdLst/>
              <a:ahLst/>
              <a:cxnLst>
                <a:cxn ang="0">
                  <a:pos x="18" y="35"/>
                </a:cxn>
                <a:cxn ang="0">
                  <a:pos x="10" y="35"/>
                </a:cxn>
                <a:cxn ang="0">
                  <a:pos x="10" y="54"/>
                </a:cxn>
                <a:cxn ang="0">
                  <a:pos x="0" y="54"/>
                </a:cxn>
                <a:cxn ang="0">
                  <a:pos x="0" y="0"/>
                </a:cxn>
                <a:cxn ang="0">
                  <a:pos x="18" y="0"/>
                </a:cxn>
                <a:cxn ang="0">
                  <a:pos x="38" y="18"/>
                </a:cxn>
                <a:cxn ang="0">
                  <a:pos x="18" y="35"/>
                </a:cxn>
                <a:cxn ang="0">
                  <a:pos x="18" y="8"/>
                </a:cxn>
                <a:cxn ang="0">
                  <a:pos x="10" y="8"/>
                </a:cxn>
                <a:cxn ang="0">
                  <a:pos x="10" y="27"/>
                </a:cxn>
                <a:cxn ang="0">
                  <a:pos x="18" y="27"/>
                </a:cxn>
                <a:cxn ang="0">
                  <a:pos x="28" y="18"/>
                </a:cxn>
                <a:cxn ang="0">
                  <a:pos x="18" y="8"/>
                </a:cxn>
              </a:cxnLst>
              <a:rect l="0" t="0" r="r" b="b"/>
              <a:pathLst>
                <a:path w="38" h="54">
                  <a:moveTo>
                    <a:pt x="18" y="35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3" y="0"/>
                    <a:pt x="38" y="6"/>
                    <a:pt x="38" y="18"/>
                  </a:cubicBezTo>
                  <a:cubicBezTo>
                    <a:pt x="38" y="29"/>
                    <a:pt x="33" y="35"/>
                    <a:pt x="18" y="35"/>
                  </a:cubicBezTo>
                  <a:close/>
                  <a:moveTo>
                    <a:pt x="18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5" y="27"/>
                    <a:pt x="28" y="25"/>
                    <a:pt x="28" y="18"/>
                  </a:cubicBezTo>
                  <a:cubicBezTo>
                    <a:pt x="28" y="11"/>
                    <a:pt x="25" y="8"/>
                    <a:pt x="18" y="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Freeform 13"/>
            <p:cNvSpPr>
              <a:spLocks/>
            </p:cNvSpPr>
            <p:nvPr userDrawn="1"/>
          </p:nvSpPr>
          <p:spPr bwMode="auto">
            <a:xfrm>
              <a:off x="10691133" y="3327864"/>
              <a:ext cx="135589" cy="203857"/>
            </a:xfrm>
            <a:custGeom>
              <a:avLst/>
              <a:gdLst/>
              <a:ahLst/>
              <a:cxnLst>
                <a:cxn ang="0">
                  <a:pos x="85" y="106"/>
                </a:cxn>
                <a:cxn ang="0">
                  <a:pos x="85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0" y="0"/>
                </a:cxn>
                <a:cxn ang="0">
                  <a:pos x="83" y="21"/>
                </a:cxn>
                <a:cxn ang="0">
                  <a:pos x="24" y="21"/>
                </a:cxn>
                <a:cxn ang="0">
                  <a:pos x="24" y="52"/>
                </a:cxn>
                <a:cxn ang="0">
                  <a:pos x="73" y="52"/>
                </a:cxn>
                <a:cxn ang="0">
                  <a:pos x="73" y="71"/>
                </a:cxn>
                <a:cxn ang="0">
                  <a:pos x="24" y="71"/>
                </a:cxn>
                <a:cxn ang="0">
                  <a:pos x="24" y="106"/>
                </a:cxn>
                <a:cxn ang="0">
                  <a:pos x="85" y="106"/>
                </a:cxn>
              </a:cxnLst>
              <a:rect l="0" t="0" r="r" b="b"/>
              <a:pathLst>
                <a:path w="85" h="128">
                  <a:moveTo>
                    <a:pt x="85" y="106"/>
                  </a:moveTo>
                  <a:lnTo>
                    <a:pt x="85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0" y="0"/>
                  </a:lnTo>
                  <a:lnTo>
                    <a:pt x="83" y="21"/>
                  </a:lnTo>
                  <a:lnTo>
                    <a:pt x="24" y="21"/>
                  </a:lnTo>
                  <a:lnTo>
                    <a:pt x="24" y="52"/>
                  </a:lnTo>
                  <a:lnTo>
                    <a:pt x="73" y="52"/>
                  </a:lnTo>
                  <a:lnTo>
                    <a:pt x="73" y="71"/>
                  </a:lnTo>
                  <a:lnTo>
                    <a:pt x="24" y="71"/>
                  </a:lnTo>
                  <a:lnTo>
                    <a:pt x="24" y="106"/>
                  </a:lnTo>
                  <a:lnTo>
                    <a:pt x="85" y="10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10863368" y="3327864"/>
              <a:ext cx="135587" cy="203857"/>
            </a:xfrm>
            <a:custGeom>
              <a:avLst/>
              <a:gdLst/>
              <a:ahLst/>
              <a:cxnLst>
                <a:cxn ang="0">
                  <a:pos x="85" y="106"/>
                </a:cxn>
                <a:cxn ang="0">
                  <a:pos x="85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82" y="21"/>
                </a:cxn>
                <a:cxn ang="0">
                  <a:pos x="23" y="21"/>
                </a:cxn>
                <a:cxn ang="0">
                  <a:pos x="23" y="52"/>
                </a:cxn>
                <a:cxn ang="0">
                  <a:pos x="73" y="52"/>
                </a:cxn>
                <a:cxn ang="0">
                  <a:pos x="73" y="71"/>
                </a:cxn>
                <a:cxn ang="0">
                  <a:pos x="23" y="71"/>
                </a:cxn>
                <a:cxn ang="0">
                  <a:pos x="23" y="106"/>
                </a:cxn>
                <a:cxn ang="0">
                  <a:pos x="85" y="106"/>
                </a:cxn>
              </a:cxnLst>
              <a:rect l="0" t="0" r="r" b="b"/>
              <a:pathLst>
                <a:path w="85" h="128">
                  <a:moveTo>
                    <a:pt x="85" y="106"/>
                  </a:moveTo>
                  <a:lnTo>
                    <a:pt x="85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21"/>
                  </a:lnTo>
                  <a:lnTo>
                    <a:pt x="23" y="21"/>
                  </a:lnTo>
                  <a:lnTo>
                    <a:pt x="23" y="52"/>
                  </a:lnTo>
                  <a:lnTo>
                    <a:pt x="73" y="52"/>
                  </a:lnTo>
                  <a:lnTo>
                    <a:pt x="73" y="71"/>
                  </a:lnTo>
                  <a:lnTo>
                    <a:pt x="23" y="71"/>
                  </a:lnTo>
                  <a:lnTo>
                    <a:pt x="23" y="106"/>
                  </a:lnTo>
                  <a:lnTo>
                    <a:pt x="85" y="10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Freeform 15"/>
            <p:cNvSpPr>
              <a:spLocks noEditPoints="1"/>
            </p:cNvSpPr>
            <p:nvPr userDrawn="1"/>
          </p:nvSpPr>
          <p:spPr bwMode="auto">
            <a:xfrm>
              <a:off x="11039266" y="3327864"/>
              <a:ext cx="161240" cy="203857"/>
            </a:xfrm>
            <a:custGeom>
              <a:avLst/>
              <a:gdLst/>
              <a:ahLst/>
              <a:cxnLst>
                <a:cxn ang="0">
                  <a:pos x="19" y="54"/>
                </a:cxn>
                <a:cxn ang="0">
                  <a:pos x="0" y="54"/>
                </a:cxn>
                <a:cxn ang="0">
                  <a:pos x="0" y="0"/>
                </a:cxn>
                <a:cxn ang="0">
                  <a:pos x="19" y="0"/>
                </a:cxn>
                <a:cxn ang="0">
                  <a:pos x="43" y="27"/>
                </a:cxn>
                <a:cxn ang="0">
                  <a:pos x="19" y="54"/>
                </a:cxn>
                <a:cxn ang="0">
                  <a:pos x="19" y="9"/>
                </a:cxn>
                <a:cxn ang="0">
                  <a:pos x="10" y="9"/>
                </a:cxn>
                <a:cxn ang="0">
                  <a:pos x="10" y="45"/>
                </a:cxn>
                <a:cxn ang="0">
                  <a:pos x="19" y="45"/>
                </a:cxn>
                <a:cxn ang="0">
                  <a:pos x="33" y="27"/>
                </a:cxn>
                <a:cxn ang="0">
                  <a:pos x="19" y="9"/>
                </a:cxn>
              </a:cxnLst>
              <a:rect l="0" t="0" r="r" b="b"/>
              <a:pathLst>
                <a:path w="43" h="54">
                  <a:moveTo>
                    <a:pt x="19" y="54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6" y="0"/>
                    <a:pt x="43" y="8"/>
                    <a:pt x="43" y="27"/>
                  </a:cubicBezTo>
                  <a:cubicBezTo>
                    <a:pt x="43" y="46"/>
                    <a:pt x="35" y="54"/>
                    <a:pt x="19" y="54"/>
                  </a:cubicBezTo>
                  <a:close/>
                  <a:moveTo>
                    <a:pt x="19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9" y="45"/>
                    <a:pt x="33" y="42"/>
                    <a:pt x="33" y="27"/>
                  </a:cubicBezTo>
                  <a:cubicBezTo>
                    <a:pt x="33" y="13"/>
                    <a:pt x="29" y="9"/>
                    <a:pt x="19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Freeform 16"/>
            <p:cNvSpPr>
              <a:spLocks noEditPoints="1"/>
            </p:cNvSpPr>
            <p:nvPr userDrawn="1"/>
          </p:nvSpPr>
          <p:spPr bwMode="auto">
            <a:xfrm>
              <a:off x="11317771" y="3324225"/>
              <a:ext cx="175898" cy="211138"/>
            </a:xfrm>
            <a:custGeom>
              <a:avLst/>
              <a:gdLst/>
              <a:ahLst/>
              <a:cxnLst>
                <a:cxn ang="0">
                  <a:pos x="24" y="56"/>
                </a:cxn>
                <a:cxn ang="0">
                  <a:pos x="0" y="28"/>
                </a:cxn>
                <a:cxn ang="0">
                  <a:pos x="24" y="0"/>
                </a:cxn>
                <a:cxn ang="0">
                  <a:pos x="47" y="28"/>
                </a:cxn>
                <a:cxn ang="0">
                  <a:pos x="24" y="56"/>
                </a:cxn>
                <a:cxn ang="0">
                  <a:pos x="24" y="9"/>
                </a:cxn>
                <a:cxn ang="0">
                  <a:pos x="11" y="28"/>
                </a:cxn>
                <a:cxn ang="0">
                  <a:pos x="24" y="47"/>
                </a:cxn>
                <a:cxn ang="0">
                  <a:pos x="36" y="28"/>
                </a:cxn>
                <a:cxn ang="0">
                  <a:pos x="24" y="9"/>
                </a:cxn>
              </a:cxnLst>
              <a:rect l="0" t="0" r="r" b="b"/>
              <a:pathLst>
                <a:path w="47" h="56">
                  <a:moveTo>
                    <a:pt x="24" y="56"/>
                  </a:moveTo>
                  <a:cubicBezTo>
                    <a:pt x="7" y="56"/>
                    <a:pt x="0" y="47"/>
                    <a:pt x="0" y="28"/>
                  </a:cubicBezTo>
                  <a:cubicBezTo>
                    <a:pt x="0" y="9"/>
                    <a:pt x="7" y="0"/>
                    <a:pt x="24" y="0"/>
                  </a:cubicBezTo>
                  <a:cubicBezTo>
                    <a:pt x="40" y="0"/>
                    <a:pt x="47" y="9"/>
                    <a:pt x="47" y="28"/>
                  </a:cubicBezTo>
                  <a:cubicBezTo>
                    <a:pt x="47" y="48"/>
                    <a:pt x="40" y="56"/>
                    <a:pt x="24" y="56"/>
                  </a:cubicBezTo>
                  <a:close/>
                  <a:moveTo>
                    <a:pt x="24" y="9"/>
                  </a:moveTo>
                  <a:cubicBezTo>
                    <a:pt x="14" y="9"/>
                    <a:pt x="11" y="13"/>
                    <a:pt x="11" y="28"/>
                  </a:cubicBezTo>
                  <a:cubicBezTo>
                    <a:pt x="11" y="43"/>
                    <a:pt x="14" y="47"/>
                    <a:pt x="24" y="47"/>
                  </a:cubicBezTo>
                  <a:cubicBezTo>
                    <a:pt x="33" y="47"/>
                    <a:pt x="36" y="43"/>
                    <a:pt x="36" y="28"/>
                  </a:cubicBezTo>
                  <a:cubicBezTo>
                    <a:pt x="36" y="13"/>
                    <a:pt x="33" y="9"/>
                    <a:pt x="24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11537643" y="3327864"/>
              <a:ext cx="128258" cy="203857"/>
            </a:xfrm>
            <a:custGeom>
              <a:avLst/>
              <a:gdLst/>
              <a:ahLst/>
              <a:cxnLst>
                <a:cxn ang="0">
                  <a:pos x="23" y="21"/>
                </a:cxn>
                <a:cxn ang="0">
                  <a:pos x="23" y="54"/>
                </a:cxn>
                <a:cxn ang="0">
                  <a:pos x="73" y="54"/>
                </a:cxn>
                <a:cxn ang="0">
                  <a:pos x="73" y="76"/>
                </a:cxn>
                <a:cxn ang="0">
                  <a:pos x="23" y="76"/>
                </a:cxn>
                <a:cxn ang="0">
                  <a:pos x="23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82" y="21"/>
                </a:cxn>
                <a:cxn ang="0">
                  <a:pos x="23" y="21"/>
                </a:cxn>
              </a:cxnLst>
              <a:rect l="0" t="0" r="r" b="b"/>
              <a:pathLst>
                <a:path w="82" h="128">
                  <a:moveTo>
                    <a:pt x="23" y="21"/>
                  </a:moveTo>
                  <a:lnTo>
                    <a:pt x="23" y="54"/>
                  </a:lnTo>
                  <a:lnTo>
                    <a:pt x="73" y="54"/>
                  </a:lnTo>
                  <a:lnTo>
                    <a:pt x="73" y="76"/>
                  </a:lnTo>
                  <a:lnTo>
                    <a:pt x="23" y="76"/>
                  </a:lnTo>
                  <a:lnTo>
                    <a:pt x="23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21"/>
                  </a:lnTo>
                  <a:lnTo>
                    <a:pt x="23" y="2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18"/>
            <p:cNvSpPr>
              <a:spLocks noChangeArrowheads="1"/>
            </p:cNvSpPr>
            <p:nvPr userDrawn="1"/>
          </p:nvSpPr>
          <p:spPr bwMode="auto">
            <a:xfrm>
              <a:off x="11790495" y="3327864"/>
              <a:ext cx="36645" cy="20385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reeform 19"/>
            <p:cNvSpPr>
              <a:spLocks noEditPoints="1"/>
            </p:cNvSpPr>
            <p:nvPr userDrawn="1"/>
          </p:nvSpPr>
          <p:spPr bwMode="auto">
            <a:xfrm>
              <a:off x="11882110" y="3327864"/>
              <a:ext cx="164903" cy="203857"/>
            </a:xfrm>
            <a:custGeom>
              <a:avLst/>
              <a:gdLst/>
              <a:ahLst/>
              <a:cxnLst>
                <a:cxn ang="0">
                  <a:pos x="20" y="54"/>
                </a:cxn>
                <a:cxn ang="0">
                  <a:pos x="0" y="54"/>
                </a:cxn>
                <a:cxn ang="0">
                  <a:pos x="0" y="0"/>
                </a:cxn>
                <a:cxn ang="0">
                  <a:pos x="20" y="0"/>
                </a:cxn>
                <a:cxn ang="0">
                  <a:pos x="44" y="27"/>
                </a:cxn>
                <a:cxn ang="0">
                  <a:pos x="20" y="54"/>
                </a:cxn>
                <a:cxn ang="0">
                  <a:pos x="20" y="9"/>
                </a:cxn>
                <a:cxn ang="0">
                  <a:pos x="10" y="9"/>
                </a:cxn>
                <a:cxn ang="0">
                  <a:pos x="10" y="45"/>
                </a:cxn>
                <a:cxn ang="0">
                  <a:pos x="20" y="45"/>
                </a:cxn>
                <a:cxn ang="0">
                  <a:pos x="33" y="27"/>
                </a:cxn>
                <a:cxn ang="0">
                  <a:pos x="20" y="9"/>
                </a:cxn>
              </a:cxnLst>
              <a:rect l="0" t="0" r="r" b="b"/>
              <a:pathLst>
                <a:path w="44" h="54">
                  <a:moveTo>
                    <a:pt x="20" y="54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7" y="0"/>
                    <a:pt x="44" y="8"/>
                    <a:pt x="44" y="27"/>
                  </a:cubicBezTo>
                  <a:cubicBezTo>
                    <a:pt x="44" y="46"/>
                    <a:pt x="36" y="54"/>
                    <a:pt x="20" y="54"/>
                  </a:cubicBezTo>
                  <a:close/>
                  <a:moveTo>
                    <a:pt x="20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9" y="45"/>
                    <a:pt x="33" y="42"/>
                    <a:pt x="33" y="27"/>
                  </a:cubicBezTo>
                  <a:cubicBezTo>
                    <a:pt x="33" y="13"/>
                    <a:pt x="29" y="9"/>
                    <a:pt x="20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reeform 20"/>
            <p:cNvSpPr>
              <a:spLocks/>
            </p:cNvSpPr>
            <p:nvPr userDrawn="1"/>
          </p:nvSpPr>
          <p:spPr bwMode="auto">
            <a:xfrm>
              <a:off x="12087324" y="3327864"/>
              <a:ext cx="135587" cy="203857"/>
            </a:xfrm>
            <a:custGeom>
              <a:avLst/>
              <a:gdLst/>
              <a:ahLst/>
              <a:cxnLst>
                <a:cxn ang="0">
                  <a:pos x="85" y="106"/>
                </a:cxn>
                <a:cxn ang="0">
                  <a:pos x="85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3" y="0"/>
                </a:cxn>
                <a:cxn ang="0">
                  <a:pos x="83" y="21"/>
                </a:cxn>
                <a:cxn ang="0">
                  <a:pos x="23" y="21"/>
                </a:cxn>
                <a:cxn ang="0">
                  <a:pos x="23" y="52"/>
                </a:cxn>
                <a:cxn ang="0">
                  <a:pos x="73" y="52"/>
                </a:cxn>
                <a:cxn ang="0">
                  <a:pos x="73" y="71"/>
                </a:cxn>
                <a:cxn ang="0">
                  <a:pos x="23" y="71"/>
                </a:cxn>
                <a:cxn ang="0">
                  <a:pos x="23" y="106"/>
                </a:cxn>
                <a:cxn ang="0">
                  <a:pos x="85" y="106"/>
                </a:cxn>
              </a:cxnLst>
              <a:rect l="0" t="0" r="r" b="b"/>
              <a:pathLst>
                <a:path w="85" h="128">
                  <a:moveTo>
                    <a:pt x="85" y="106"/>
                  </a:moveTo>
                  <a:lnTo>
                    <a:pt x="85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3" y="0"/>
                  </a:lnTo>
                  <a:lnTo>
                    <a:pt x="83" y="21"/>
                  </a:lnTo>
                  <a:lnTo>
                    <a:pt x="23" y="21"/>
                  </a:lnTo>
                  <a:lnTo>
                    <a:pt x="23" y="52"/>
                  </a:lnTo>
                  <a:lnTo>
                    <a:pt x="73" y="52"/>
                  </a:lnTo>
                  <a:lnTo>
                    <a:pt x="73" y="71"/>
                  </a:lnTo>
                  <a:lnTo>
                    <a:pt x="23" y="71"/>
                  </a:lnTo>
                  <a:lnTo>
                    <a:pt x="23" y="106"/>
                  </a:lnTo>
                  <a:lnTo>
                    <a:pt x="85" y="10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reeform 21"/>
            <p:cNvSpPr>
              <a:spLocks noEditPoints="1"/>
            </p:cNvSpPr>
            <p:nvPr userDrawn="1"/>
          </p:nvSpPr>
          <p:spPr bwMode="auto">
            <a:xfrm>
              <a:off x="12241234" y="3327864"/>
              <a:ext cx="190556" cy="203857"/>
            </a:xfrm>
            <a:custGeom>
              <a:avLst/>
              <a:gdLst/>
              <a:ahLst/>
              <a:cxnLst>
                <a:cxn ang="0">
                  <a:pos x="85" y="99"/>
                </a:cxn>
                <a:cxn ang="0">
                  <a:pos x="35" y="99"/>
                </a:cxn>
                <a:cxn ang="0">
                  <a:pos x="26" y="128"/>
                </a:cxn>
                <a:cxn ang="0">
                  <a:pos x="0" y="128"/>
                </a:cxn>
                <a:cxn ang="0">
                  <a:pos x="47" y="0"/>
                </a:cxn>
                <a:cxn ang="0">
                  <a:pos x="73" y="0"/>
                </a:cxn>
                <a:cxn ang="0">
                  <a:pos x="120" y="128"/>
                </a:cxn>
                <a:cxn ang="0">
                  <a:pos x="94" y="128"/>
                </a:cxn>
                <a:cxn ang="0">
                  <a:pos x="85" y="99"/>
                </a:cxn>
                <a:cxn ang="0">
                  <a:pos x="56" y="31"/>
                </a:cxn>
                <a:cxn ang="0">
                  <a:pos x="40" y="80"/>
                </a:cxn>
                <a:cxn ang="0">
                  <a:pos x="80" y="80"/>
                </a:cxn>
                <a:cxn ang="0">
                  <a:pos x="63" y="31"/>
                </a:cxn>
                <a:cxn ang="0">
                  <a:pos x="61" y="16"/>
                </a:cxn>
                <a:cxn ang="0">
                  <a:pos x="59" y="16"/>
                </a:cxn>
                <a:cxn ang="0">
                  <a:pos x="56" y="31"/>
                </a:cxn>
              </a:cxnLst>
              <a:rect l="0" t="0" r="r" b="b"/>
              <a:pathLst>
                <a:path w="120" h="128">
                  <a:moveTo>
                    <a:pt x="85" y="99"/>
                  </a:moveTo>
                  <a:lnTo>
                    <a:pt x="35" y="99"/>
                  </a:lnTo>
                  <a:lnTo>
                    <a:pt x="26" y="128"/>
                  </a:lnTo>
                  <a:lnTo>
                    <a:pt x="0" y="128"/>
                  </a:lnTo>
                  <a:lnTo>
                    <a:pt x="47" y="0"/>
                  </a:lnTo>
                  <a:lnTo>
                    <a:pt x="73" y="0"/>
                  </a:lnTo>
                  <a:lnTo>
                    <a:pt x="120" y="128"/>
                  </a:lnTo>
                  <a:lnTo>
                    <a:pt x="94" y="128"/>
                  </a:lnTo>
                  <a:lnTo>
                    <a:pt x="85" y="99"/>
                  </a:lnTo>
                  <a:close/>
                  <a:moveTo>
                    <a:pt x="56" y="31"/>
                  </a:moveTo>
                  <a:lnTo>
                    <a:pt x="40" y="80"/>
                  </a:lnTo>
                  <a:lnTo>
                    <a:pt x="80" y="80"/>
                  </a:lnTo>
                  <a:lnTo>
                    <a:pt x="63" y="31"/>
                  </a:lnTo>
                  <a:lnTo>
                    <a:pt x="61" y="16"/>
                  </a:lnTo>
                  <a:lnTo>
                    <a:pt x="59" y="16"/>
                  </a:lnTo>
                  <a:lnTo>
                    <a:pt x="56" y="3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Freeform 22"/>
            <p:cNvSpPr>
              <a:spLocks/>
            </p:cNvSpPr>
            <p:nvPr userDrawn="1"/>
          </p:nvSpPr>
          <p:spPr bwMode="auto">
            <a:xfrm>
              <a:off x="12453778" y="3324225"/>
              <a:ext cx="131923" cy="211138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0" y="52"/>
                </a:cxn>
                <a:cxn ang="0">
                  <a:pos x="1" y="43"/>
                </a:cxn>
                <a:cxn ang="0">
                  <a:pos x="16" y="47"/>
                </a:cxn>
                <a:cxn ang="0">
                  <a:pos x="26" y="40"/>
                </a:cxn>
                <a:cxn ang="0">
                  <a:pos x="0" y="16"/>
                </a:cxn>
                <a:cxn ang="0">
                  <a:pos x="19" y="0"/>
                </a:cxn>
                <a:cxn ang="0">
                  <a:pos x="34" y="3"/>
                </a:cxn>
                <a:cxn ang="0">
                  <a:pos x="32" y="11"/>
                </a:cxn>
                <a:cxn ang="0">
                  <a:pos x="19" y="9"/>
                </a:cxn>
                <a:cxn ang="0">
                  <a:pos x="10" y="15"/>
                </a:cxn>
                <a:cxn ang="0">
                  <a:pos x="35" y="39"/>
                </a:cxn>
                <a:cxn ang="0">
                  <a:pos x="16" y="56"/>
                </a:cxn>
              </a:cxnLst>
              <a:rect l="0" t="0" r="r" b="b"/>
              <a:pathLst>
                <a:path w="35" h="56">
                  <a:moveTo>
                    <a:pt x="16" y="56"/>
                  </a:moveTo>
                  <a:cubicBezTo>
                    <a:pt x="10" y="56"/>
                    <a:pt x="4" y="54"/>
                    <a:pt x="0" y="52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46"/>
                    <a:pt x="10" y="47"/>
                    <a:pt x="16" y="47"/>
                  </a:cubicBezTo>
                  <a:cubicBezTo>
                    <a:pt x="23" y="47"/>
                    <a:pt x="26" y="44"/>
                    <a:pt x="26" y="40"/>
                  </a:cubicBezTo>
                  <a:cubicBezTo>
                    <a:pt x="26" y="30"/>
                    <a:pt x="0" y="34"/>
                    <a:pt x="0" y="16"/>
                  </a:cubicBezTo>
                  <a:cubicBezTo>
                    <a:pt x="0" y="7"/>
                    <a:pt x="6" y="0"/>
                    <a:pt x="19" y="0"/>
                  </a:cubicBezTo>
                  <a:cubicBezTo>
                    <a:pt x="24" y="0"/>
                    <a:pt x="29" y="1"/>
                    <a:pt x="34" y="3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8" y="10"/>
                    <a:pt x="24" y="9"/>
                    <a:pt x="19" y="9"/>
                  </a:cubicBezTo>
                  <a:cubicBezTo>
                    <a:pt x="12" y="9"/>
                    <a:pt x="10" y="12"/>
                    <a:pt x="10" y="15"/>
                  </a:cubicBezTo>
                  <a:cubicBezTo>
                    <a:pt x="10" y="25"/>
                    <a:pt x="35" y="21"/>
                    <a:pt x="35" y="39"/>
                  </a:cubicBezTo>
                  <a:cubicBezTo>
                    <a:pt x="35" y="50"/>
                    <a:pt x="28" y="56"/>
                    <a:pt x="16" y="5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358900" y="6580188"/>
            <a:ext cx="64087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8" tIns="45714" rIns="91428" bIns="45714" anchor="b"/>
          <a:lstStyle/>
          <a:p>
            <a:pPr algn="ctr">
              <a:spcBef>
                <a:spcPct val="50000"/>
              </a:spcBef>
              <a:defRPr/>
            </a:pPr>
            <a: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  <a:t>COPYRIGHT © 2011 ALCATEL-LUCENT.  ALL RIGHTS RESERVED. </a:t>
            </a:r>
            <a:b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</a:br>
            <a:endParaRPr lang="en-US" sz="600">
              <a:solidFill>
                <a:srgbClr val="7F7F7F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27" name="Footer Placeholder 2"/>
          <p:cNvSpPr txBox="1">
            <a:spLocks/>
          </p:cNvSpPr>
          <p:nvPr/>
        </p:nvSpPr>
        <p:spPr>
          <a:xfrm>
            <a:off x="4332288" y="6353175"/>
            <a:ext cx="484187" cy="23971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>
              <a:defRPr sz="800">
                <a:solidFill>
                  <a:schemeClr val="bg1">
                    <a:lumMod val="50000"/>
                  </a:schemeClr>
                </a:solidFill>
                <a:latin typeface="Tahoma" pitchFamily="34" charset="0"/>
              </a:defRPr>
            </a:lvl1pPr>
          </a:lstStyle>
          <a:p>
            <a:pPr algn="ctr">
              <a:defRPr/>
            </a:pPr>
            <a:fld id="{A500E083-1C24-4E26-8820-FE0368D7F71A}" type="slidenum">
              <a:rPr lang="en-US" sz="60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pPr algn="ctr">
                <a:defRPr/>
              </a:pPr>
              <a:t>‹#›</a:t>
            </a:fld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636" y="1495425"/>
            <a:ext cx="8613976" cy="4525963"/>
          </a:xfrm>
        </p:spPr>
        <p:txBody>
          <a:bodyPr rtlCol="0">
            <a:normAutofit/>
          </a:bodyPr>
          <a:lstStyle>
            <a:lvl1pPr marL="457200" indent="-457200" algn="l" defTabSz="914400" rtl="0" eaLnBrk="1" latinLnBrk="0" hangingPunct="1">
              <a:spcBef>
                <a:spcPts val="1200"/>
              </a:spcBef>
              <a:buClr>
                <a:schemeClr val="tx1"/>
              </a:buClr>
              <a:buFont typeface="+mj-lt"/>
              <a:buAutoNum type="arabicPeriod"/>
              <a:defRPr lang="en-US" sz="28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300"/>
              </a:spcBef>
              <a:buClrTx/>
              <a:buFontTx/>
              <a:buNone/>
              <a:defRPr lang="en-US" sz="20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57200" indent="-457200" algn="l" defTabSz="914400" rtl="0" eaLnBrk="1" latinLnBrk="0" hangingPunct="1">
              <a:spcBef>
                <a:spcPts val="1200"/>
              </a:spcBef>
              <a:buFont typeface="+mj-lt"/>
              <a:buAutoNum type="arabicPeriod"/>
              <a:defRPr lang="en-US" sz="28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457200" indent="-457200" algn="l" defTabSz="914400" rtl="0" eaLnBrk="1" latinLnBrk="0" hangingPunct="1">
              <a:spcBef>
                <a:spcPts val="1200"/>
              </a:spcBef>
              <a:buFont typeface="+mj-lt"/>
              <a:buAutoNum type="arabicPeriod"/>
              <a:defRPr lang="en-US" sz="28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457200" indent="-457200" algn="l" defTabSz="914400" rtl="0" eaLnBrk="1" latinLnBrk="0" hangingPunct="1">
              <a:spcBef>
                <a:spcPts val="1200"/>
              </a:spcBef>
              <a:buFont typeface="+mj-lt"/>
              <a:buAutoNum type="arabicPeriod"/>
              <a:defRPr lang="en-US" sz="28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92375" y="237744"/>
            <a:ext cx="8645237" cy="1143000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311150" y="6248400"/>
            <a:ext cx="8526463" cy="304800"/>
            <a:chOff x="518474" y="6484973"/>
            <a:chExt cx="8526824" cy="304046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3026"/>
            <a:stretch>
              <a:fillRect/>
            </a:stretch>
          </p:blipFill>
          <p:spPr bwMode="auto">
            <a:xfrm>
              <a:off x="7581205" y="6484973"/>
              <a:ext cx="1464093" cy="30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5"/>
            <p:cNvCxnSpPr>
              <a:cxnSpLocks noChangeShapeType="1"/>
            </p:cNvCxnSpPr>
            <p:nvPr/>
          </p:nvCxnSpPr>
          <p:spPr bwMode="auto">
            <a:xfrm rot="10800000">
              <a:off x="518474" y="6628605"/>
              <a:ext cx="7023260" cy="0"/>
            </a:xfrm>
            <a:prstGeom prst="line">
              <a:avLst/>
            </a:prstGeom>
            <a:noFill/>
            <a:ln w="34925" cap="rnd" algn="ctr">
              <a:solidFill>
                <a:schemeClr val="tx1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9" name="Group 32"/>
          <p:cNvGrpSpPr>
            <a:grpSpLocks/>
          </p:cNvGrpSpPr>
          <p:nvPr/>
        </p:nvGrpSpPr>
        <p:grpSpPr bwMode="auto">
          <a:xfrm>
            <a:off x="280988" y="6497638"/>
            <a:ext cx="1441450" cy="92075"/>
            <a:chOff x="9258300" y="3324225"/>
            <a:chExt cx="3327401" cy="211138"/>
          </a:xfrm>
        </p:grpSpPr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9258300" y="3327864"/>
              <a:ext cx="190556" cy="203857"/>
            </a:xfrm>
            <a:custGeom>
              <a:avLst/>
              <a:gdLst/>
              <a:ahLst/>
              <a:cxnLst>
                <a:cxn ang="0">
                  <a:pos x="85" y="99"/>
                </a:cxn>
                <a:cxn ang="0">
                  <a:pos x="34" y="99"/>
                </a:cxn>
                <a:cxn ang="0">
                  <a:pos x="26" y="128"/>
                </a:cxn>
                <a:cxn ang="0">
                  <a:pos x="0" y="128"/>
                </a:cxn>
                <a:cxn ang="0">
                  <a:pos x="45" y="0"/>
                </a:cxn>
                <a:cxn ang="0">
                  <a:pos x="74" y="0"/>
                </a:cxn>
                <a:cxn ang="0">
                  <a:pos x="121" y="128"/>
                </a:cxn>
                <a:cxn ang="0">
                  <a:pos x="93" y="128"/>
                </a:cxn>
                <a:cxn ang="0">
                  <a:pos x="85" y="99"/>
                </a:cxn>
                <a:cxn ang="0">
                  <a:pos x="55" y="31"/>
                </a:cxn>
                <a:cxn ang="0">
                  <a:pos x="41" y="80"/>
                </a:cxn>
                <a:cxn ang="0">
                  <a:pos x="78" y="80"/>
                </a:cxn>
                <a:cxn ang="0">
                  <a:pos x="64" y="31"/>
                </a:cxn>
                <a:cxn ang="0">
                  <a:pos x="59" y="16"/>
                </a:cxn>
                <a:cxn ang="0">
                  <a:pos x="59" y="16"/>
                </a:cxn>
                <a:cxn ang="0">
                  <a:pos x="55" y="31"/>
                </a:cxn>
              </a:cxnLst>
              <a:rect l="0" t="0" r="r" b="b"/>
              <a:pathLst>
                <a:path w="121" h="128">
                  <a:moveTo>
                    <a:pt x="85" y="99"/>
                  </a:moveTo>
                  <a:lnTo>
                    <a:pt x="34" y="99"/>
                  </a:lnTo>
                  <a:lnTo>
                    <a:pt x="26" y="128"/>
                  </a:lnTo>
                  <a:lnTo>
                    <a:pt x="0" y="128"/>
                  </a:lnTo>
                  <a:lnTo>
                    <a:pt x="45" y="0"/>
                  </a:lnTo>
                  <a:lnTo>
                    <a:pt x="74" y="0"/>
                  </a:lnTo>
                  <a:lnTo>
                    <a:pt x="121" y="128"/>
                  </a:lnTo>
                  <a:lnTo>
                    <a:pt x="93" y="128"/>
                  </a:lnTo>
                  <a:lnTo>
                    <a:pt x="85" y="99"/>
                  </a:lnTo>
                  <a:close/>
                  <a:moveTo>
                    <a:pt x="55" y="31"/>
                  </a:moveTo>
                  <a:lnTo>
                    <a:pt x="41" y="80"/>
                  </a:lnTo>
                  <a:lnTo>
                    <a:pt x="78" y="80"/>
                  </a:lnTo>
                  <a:lnTo>
                    <a:pt x="64" y="31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55" y="3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7"/>
            <p:cNvSpPr>
              <a:spLocks/>
            </p:cNvSpPr>
            <p:nvPr userDrawn="1"/>
          </p:nvSpPr>
          <p:spPr bwMode="auto">
            <a:xfrm>
              <a:off x="9448856" y="3327864"/>
              <a:ext cx="146582" cy="203857"/>
            </a:xfrm>
            <a:custGeom>
              <a:avLst/>
              <a:gdLst/>
              <a:ahLst/>
              <a:cxnLst>
                <a:cxn ang="0">
                  <a:pos x="59" y="21"/>
                </a:cxn>
                <a:cxn ang="0">
                  <a:pos x="59" y="128"/>
                </a:cxn>
                <a:cxn ang="0">
                  <a:pos x="35" y="128"/>
                </a:cxn>
                <a:cxn ang="0">
                  <a:pos x="35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94" y="0"/>
                </a:cxn>
                <a:cxn ang="0">
                  <a:pos x="94" y="21"/>
                </a:cxn>
                <a:cxn ang="0">
                  <a:pos x="59" y="21"/>
                </a:cxn>
              </a:cxnLst>
              <a:rect l="0" t="0" r="r" b="b"/>
              <a:pathLst>
                <a:path w="94" h="128">
                  <a:moveTo>
                    <a:pt x="59" y="21"/>
                  </a:moveTo>
                  <a:lnTo>
                    <a:pt x="59" y="128"/>
                  </a:lnTo>
                  <a:lnTo>
                    <a:pt x="35" y="128"/>
                  </a:lnTo>
                  <a:lnTo>
                    <a:pt x="35" y="21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4" y="0"/>
                  </a:lnTo>
                  <a:lnTo>
                    <a:pt x="94" y="21"/>
                  </a:lnTo>
                  <a:lnTo>
                    <a:pt x="59" y="2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auto">
            <a:xfrm>
              <a:off x="9694379" y="3327864"/>
              <a:ext cx="153911" cy="203857"/>
            </a:xfrm>
            <a:custGeom>
              <a:avLst/>
              <a:gdLst/>
              <a:ahLst/>
              <a:cxnLst>
                <a:cxn ang="0">
                  <a:pos x="60" y="21"/>
                </a:cxn>
                <a:cxn ang="0">
                  <a:pos x="60" y="128"/>
                </a:cxn>
                <a:cxn ang="0">
                  <a:pos x="36" y="128"/>
                </a:cxn>
                <a:cxn ang="0">
                  <a:pos x="36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95" y="0"/>
                </a:cxn>
                <a:cxn ang="0">
                  <a:pos x="97" y="21"/>
                </a:cxn>
                <a:cxn ang="0">
                  <a:pos x="60" y="21"/>
                </a:cxn>
              </a:cxnLst>
              <a:rect l="0" t="0" r="r" b="b"/>
              <a:pathLst>
                <a:path w="97" h="128">
                  <a:moveTo>
                    <a:pt x="60" y="21"/>
                  </a:moveTo>
                  <a:lnTo>
                    <a:pt x="60" y="128"/>
                  </a:lnTo>
                  <a:lnTo>
                    <a:pt x="36" y="128"/>
                  </a:lnTo>
                  <a:lnTo>
                    <a:pt x="36" y="21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5" y="0"/>
                  </a:lnTo>
                  <a:lnTo>
                    <a:pt x="97" y="21"/>
                  </a:lnTo>
                  <a:lnTo>
                    <a:pt x="60" y="2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9"/>
            <p:cNvSpPr>
              <a:spLocks/>
            </p:cNvSpPr>
            <p:nvPr userDrawn="1"/>
          </p:nvSpPr>
          <p:spPr bwMode="auto">
            <a:xfrm>
              <a:off x="9877606" y="3327864"/>
              <a:ext cx="157576" cy="203857"/>
            </a:xfrm>
            <a:custGeom>
              <a:avLst/>
              <a:gdLst/>
              <a:ahLst/>
              <a:cxnLst>
                <a:cxn ang="0">
                  <a:pos x="76" y="128"/>
                </a:cxn>
                <a:cxn ang="0">
                  <a:pos x="76" y="73"/>
                </a:cxn>
                <a:cxn ang="0">
                  <a:pos x="24" y="73"/>
                </a:cxn>
                <a:cxn ang="0">
                  <a:pos x="24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24" y="0"/>
                </a:cxn>
                <a:cxn ang="0">
                  <a:pos x="24" y="52"/>
                </a:cxn>
                <a:cxn ang="0">
                  <a:pos x="76" y="52"/>
                </a:cxn>
                <a:cxn ang="0">
                  <a:pos x="76" y="0"/>
                </a:cxn>
                <a:cxn ang="0">
                  <a:pos x="99" y="0"/>
                </a:cxn>
                <a:cxn ang="0">
                  <a:pos x="99" y="128"/>
                </a:cxn>
                <a:cxn ang="0">
                  <a:pos x="76" y="128"/>
                </a:cxn>
              </a:cxnLst>
              <a:rect l="0" t="0" r="r" b="b"/>
              <a:pathLst>
                <a:path w="99" h="128">
                  <a:moveTo>
                    <a:pt x="76" y="128"/>
                  </a:moveTo>
                  <a:lnTo>
                    <a:pt x="76" y="73"/>
                  </a:lnTo>
                  <a:lnTo>
                    <a:pt x="24" y="73"/>
                  </a:lnTo>
                  <a:lnTo>
                    <a:pt x="24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24" y="0"/>
                  </a:lnTo>
                  <a:lnTo>
                    <a:pt x="24" y="52"/>
                  </a:lnTo>
                  <a:lnTo>
                    <a:pt x="76" y="52"/>
                  </a:lnTo>
                  <a:lnTo>
                    <a:pt x="76" y="0"/>
                  </a:lnTo>
                  <a:lnTo>
                    <a:pt x="99" y="0"/>
                  </a:lnTo>
                  <a:lnTo>
                    <a:pt x="99" y="128"/>
                  </a:lnTo>
                  <a:lnTo>
                    <a:pt x="76" y="12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10090149" y="3327864"/>
              <a:ext cx="131923" cy="203857"/>
            </a:xfrm>
            <a:custGeom>
              <a:avLst/>
              <a:gdLst/>
              <a:ahLst/>
              <a:cxnLst>
                <a:cxn ang="0">
                  <a:pos x="85" y="106"/>
                </a:cxn>
                <a:cxn ang="0">
                  <a:pos x="85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82" y="21"/>
                </a:cxn>
                <a:cxn ang="0">
                  <a:pos x="23" y="21"/>
                </a:cxn>
                <a:cxn ang="0">
                  <a:pos x="23" y="52"/>
                </a:cxn>
                <a:cxn ang="0">
                  <a:pos x="73" y="52"/>
                </a:cxn>
                <a:cxn ang="0">
                  <a:pos x="73" y="71"/>
                </a:cxn>
                <a:cxn ang="0">
                  <a:pos x="23" y="71"/>
                </a:cxn>
                <a:cxn ang="0">
                  <a:pos x="23" y="106"/>
                </a:cxn>
                <a:cxn ang="0">
                  <a:pos x="85" y="106"/>
                </a:cxn>
              </a:cxnLst>
              <a:rect l="0" t="0" r="r" b="b"/>
              <a:pathLst>
                <a:path w="85" h="128">
                  <a:moveTo>
                    <a:pt x="85" y="106"/>
                  </a:moveTo>
                  <a:lnTo>
                    <a:pt x="85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21"/>
                  </a:lnTo>
                  <a:lnTo>
                    <a:pt x="23" y="21"/>
                  </a:lnTo>
                  <a:lnTo>
                    <a:pt x="23" y="52"/>
                  </a:lnTo>
                  <a:lnTo>
                    <a:pt x="73" y="52"/>
                  </a:lnTo>
                  <a:lnTo>
                    <a:pt x="73" y="71"/>
                  </a:lnTo>
                  <a:lnTo>
                    <a:pt x="23" y="71"/>
                  </a:lnTo>
                  <a:lnTo>
                    <a:pt x="23" y="106"/>
                  </a:lnTo>
                  <a:lnTo>
                    <a:pt x="85" y="10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10335674" y="3324225"/>
              <a:ext cx="131923" cy="211138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0" y="52"/>
                </a:cxn>
                <a:cxn ang="0">
                  <a:pos x="1" y="43"/>
                </a:cxn>
                <a:cxn ang="0">
                  <a:pos x="16" y="47"/>
                </a:cxn>
                <a:cxn ang="0">
                  <a:pos x="26" y="40"/>
                </a:cxn>
                <a:cxn ang="0">
                  <a:pos x="0" y="16"/>
                </a:cxn>
                <a:cxn ang="0">
                  <a:pos x="19" y="0"/>
                </a:cxn>
                <a:cxn ang="0">
                  <a:pos x="34" y="3"/>
                </a:cxn>
                <a:cxn ang="0">
                  <a:pos x="32" y="11"/>
                </a:cxn>
                <a:cxn ang="0">
                  <a:pos x="19" y="9"/>
                </a:cxn>
                <a:cxn ang="0">
                  <a:pos x="10" y="15"/>
                </a:cxn>
                <a:cxn ang="0">
                  <a:pos x="35" y="39"/>
                </a:cxn>
                <a:cxn ang="0">
                  <a:pos x="16" y="56"/>
                </a:cxn>
              </a:cxnLst>
              <a:rect l="0" t="0" r="r" b="b"/>
              <a:pathLst>
                <a:path w="35" h="56">
                  <a:moveTo>
                    <a:pt x="16" y="56"/>
                  </a:moveTo>
                  <a:cubicBezTo>
                    <a:pt x="10" y="56"/>
                    <a:pt x="4" y="54"/>
                    <a:pt x="0" y="52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46"/>
                    <a:pt x="11" y="47"/>
                    <a:pt x="16" y="47"/>
                  </a:cubicBezTo>
                  <a:cubicBezTo>
                    <a:pt x="23" y="47"/>
                    <a:pt x="26" y="44"/>
                    <a:pt x="26" y="40"/>
                  </a:cubicBezTo>
                  <a:cubicBezTo>
                    <a:pt x="26" y="30"/>
                    <a:pt x="0" y="34"/>
                    <a:pt x="0" y="16"/>
                  </a:cubicBezTo>
                  <a:cubicBezTo>
                    <a:pt x="0" y="7"/>
                    <a:pt x="6" y="0"/>
                    <a:pt x="19" y="0"/>
                  </a:cubicBezTo>
                  <a:cubicBezTo>
                    <a:pt x="24" y="0"/>
                    <a:pt x="30" y="1"/>
                    <a:pt x="34" y="3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8" y="10"/>
                    <a:pt x="24" y="9"/>
                    <a:pt x="19" y="9"/>
                  </a:cubicBezTo>
                  <a:cubicBezTo>
                    <a:pt x="12" y="9"/>
                    <a:pt x="10" y="12"/>
                    <a:pt x="10" y="15"/>
                  </a:cubicBezTo>
                  <a:cubicBezTo>
                    <a:pt x="10" y="25"/>
                    <a:pt x="35" y="21"/>
                    <a:pt x="35" y="39"/>
                  </a:cubicBezTo>
                  <a:cubicBezTo>
                    <a:pt x="35" y="50"/>
                    <a:pt x="28" y="56"/>
                    <a:pt x="16" y="5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Freeform 12"/>
            <p:cNvSpPr>
              <a:spLocks noEditPoints="1"/>
            </p:cNvSpPr>
            <p:nvPr userDrawn="1"/>
          </p:nvSpPr>
          <p:spPr bwMode="auto">
            <a:xfrm>
              <a:off x="10507906" y="3327864"/>
              <a:ext cx="142918" cy="203857"/>
            </a:xfrm>
            <a:custGeom>
              <a:avLst/>
              <a:gdLst/>
              <a:ahLst/>
              <a:cxnLst>
                <a:cxn ang="0">
                  <a:pos x="18" y="35"/>
                </a:cxn>
                <a:cxn ang="0">
                  <a:pos x="10" y="35"/>
                </a:cxn>
                <a:cxn ang="0">
                  <a:pos x="10" y="54"/>
                </a:cxn>
                <a:cxn ang="0">
                  <a:pos x="0" y="54"/>
                </a:cxn>
                <a:cxn ang="0">
                  <a:pos x="0" y="0"/>
                </a:cxn>
                <a:cxn ang="0">
                  <a:pos x="18" y="0"/>
                </a:cxn>
                <a:cxn ang="0">
                  <a:pos x="38" y="18"/>
                </a:cxn>
                <a:cxn ang="0">
                  <a:pos x="18" y="35"/>
                </a:cxn>
                <a:cxn ang="0">
                  <a:pos x="18" y="8"/>
                </a:cxn>
                <a:cxn ang="0">
                  <a:pos x="10" y="8"/>
                </a:cxn>
                <a:cxn ang="0">
                  <a:pos x="10" y="27"/>
                </a:cxn>
                <a:cxn ang="0">
                  <a:pos x="18" y="27"/>
                </a:cxn>
                <a:cxn ang="0">
                  <a:pos x="28" y="18"/>
                </a:cxn>
                <a:cxn ang="0">
                  <a:pos x="18" y="8"/>
                </a:cxn>
              </a:cxnLst>
              <a:rect l="0" t="0" r="r" b="b"/>
              <a:pathLst>
                <a:path w="38" h="54">
                  <a:moveTo>
                    <a:pt x="18" y="35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3" y="0"/>
                    <a:pt x="38" y="6"/>
                    <a:pt x="38" y="18"/>
                  </a:cubicBezTo>
                  <a:cubicBezTo>
                    <a:pt x="38" y="29"/>
                    <a:pt x="33" y="35"/>
                    <a:pt x="18" y="35"/>
                  </a:cubicBezTo>
                  <a:close/>
                  <a:moveTo>
                    <a:pt x="18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5" y="27"/>
                    <a:pt x="28" y="25"/>
                    <a:pt x="28" y="18"/>
                  </a:cubicBezTo>
                  <a:cubicBezTo>
                    <a:pt x="28" y="11"/>
                    <a:pt x="25" y="8"/>
                    <a:pt x="18" y="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10691133" y="3327864"/>
              <a:ext cx="135589" cy="203857"/>
            </a:xfrm>
            <a:custGeom>
              <a:avLst/>
              <a:gdLst/>
              <a:ahLst/>
              <a:cxnLst>
                <a:cxn ang="0">
                  <a:pos x="85" y="106"/>
                </a:cxn>
                <a:cxn ang="0">
                  <a:pos x="85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0" y="0"/>
                </a:cxn>
                <a:cxn ang="0">
                  <a:pos x="83" y="21"/>
                </a:cxn>
                <a:cxn ang="0">
                  <a:pos x="24" y="21"/>
                </a:cxn>
                <a:cxn ang="0">
                  <a:pos x="24" y="52"/>
                </a:cxn>
                <a:cxn ang="0">
                  <a:pos x="73" y="52"/>
                </a:cxn>
                <a:cxn ang="0">
                  <a:pos x="73" y="71"/>
                </a:cxn>
                <a:cxn ang="0">
                  <a:pos x="24" y="71"/>
                </a:cxn>
                <a:cxn ang="0">
                  <a:pos x="24" y="106"/>
                </a:cxn>
                <a:cxn ang="0">
                  <a:pos x="85" y="106"/>
                </a:cxn>
              </a:cxnLst>
              <a:rect l="0" t="0" r="r" b="b"/>
              <a:pathLst>
                <a:path w="85" h="128">
                  <a:moveTo>
                    <a:pt x="85" y="106"/>
                  </a:moveTo>
                  <a:lnTo>
                    <a:pt x="85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0" y="0"/>
                  </a:lnTo>
                  <a:lnTo>
                    <a:pt x="83" y="21"/>
                  </a:lnTo>
                  <a:lnTo>
                    <a:pt x="24" y="21"/>
                  </a:lnTo>
                  <a:lnTo>
                    <a:pt x="24" y="52"/>
                  </a:lnTo>
                  <a:lnTo>
                    <a:pt x="73" y="52"/>
                  </a:lnTo>
                  <a:lnTo>
                    <a:pt x="73" y="71"/>
                  </a:lnTo>
                  <a:lnTo>
                    <a:pt x="24" y="71"/>
                  </a:lnTo>
                  <a:lnTo>
                    <a:pt x="24" y="106"/>
                  </a:lnTo>
                  <a:lnTo>
                    <a:pt x="85" y="10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10863368" y="3327864"/>
              <a:ext cx="135587" cy="203857"/>
            </a:xfrm>
            <a:custGeom>
              <a:avLst/>
              <a:gdLst/>
              <a:ahLst/>
              <a:cxnLst>
                <a:cxn ang="0">
                  <a:pos x="85" y="106"/>
                </a:cxn>
                <a:cxn ang="0">
                  <a:pos x="85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82" y="21"/>
                </a:cxn>
                <a:cxn ang="0">
                  <a:pos x="23" y="21"/>
                </a:cxn>
                <a:cxn ang="0">
                  <a:pos x="23" y="52"/>
                </a:cxn>
                <a:cxn ang="0">
                  <a:pos x="73" y="52"/>
                </a:cxn>
                <a:cxn ang="0">
                  <a:pos x="73" y="71"/>
                </a:cxn>
                <a:cxn ang="0">
                  <a:pos x="23" y="71"/>
                </a:cxn>
                <a:cxn ang="0">
                  <a:pos x="23" y="106"/>
                </a:cxn>
                <a:cxn ang="0">
                  <a:pos x="85" y="106"/>
                </a:cxn>
              </a:cxnLst>
              <a:rect l="0" t="0" r="r" b="b"/>
              <a:pathLst>
                <a:path w="85" h="128">
                  <a:moveTo>
                    <a:pt x="85" y="106"/>
                  </a:moveTo>
                  <a:lnTo>
                    <a:pt x="85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21"/>
                  </a:lnTo>
                  <a:lnTo>
                    <a:pt x="23" y="21"/>
                  </a:lnTo>
                  <a:lnTo>
                    <a:pt x="23" y="52"/>
                  </a:lnTo>
                  <a:lnTo>
                    <a:pt x="73" y="52"/>
                  </a:lnTo>
                  <a:lnTo>
                    <a:pt x="73" y="71"/>
                  </a:lnTo>
                  <a:lnTo>
                    <a:pt x="23" y="71"/>
                  </a:lnTo>
                  <a:lnTo>
                    <a:pt x="23" y="106"/>
                  </a:lnTo>
                  <a:lnTo>
                    <a:pt x="85" y="10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Freeform 15"/>
            <p:cNvSpPr>
              <a:spLocks noEditPoints="1"/>
            </p:cNvSpPr>
            <p:nvPr userDrawn="1"/>
          </p:nvSpPr>
          <p:spPr bwMode="auto">
            <a:xfrm>
              <a:off x="11039266" y="3327864"/>
              <a:ext cx="161240" cy="203857"/>
            </a:xfrm>
            <a:custGeom>
              <a:avLst/>
              <a:gdLst/>
              <a:ahLst/>
              <a:cxnLst>
                <a:cxn ang="0">
                  <a:pos x="19" y="54"/>
                </a:cxn>
                <a:cxn ang="0">
                  <a:pos x="0" y="54"/>
                </a:cxn>
                <a:cxn ang="0">
                  <a:pos x="0" y="0"/>
                </a:cxn>
                <a:cxn ang="0">
                  <a:pos x="19" y="0"/>
                </a:cxn>
                <a:cxn ang="0">
                  <a:pos x="43" y="27"/>
                </a:cxn>
                <a:cxn ang="0">
                  <a:pos x="19" y="54"/>
                </a:cxn>
                <a:cxn ang="0">
                  <a:pos x="19" y="9"/>
                </a:cxn>
                <a:cxn ang="0">
                  <a:pos x="10" y="9"/>
                </a:cxn>
                <a:cxn ang="0">
                  <a:pos x="10" y="45"/>
                </a:cxn>
                <a:cxn ang="0">
                  <a:pos x="19" y="45"/>
                </a:cxn>
                <a:cxn ang="0">
                  <a:pos x="33" y="27"/>
                </a:cxn>
                <a:cxn ang="0">
                  <a:pos x="19" y="9"/>
                </a:cxn>
              </a:cxnLst>
              <a:rect l="0" t="0" r="r" b="b"/>
              <a:pathLst>
                <a:path w="43" h="54">
                  <a:moveTo>
                    <a:pt x="19" y="54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6" y="0"/>
                    <a:pt x="43" y="8"/>
                    <a:pt x="43" y="27"/>
                  </a:cubicBezTo>
                  <a:cubicBezTo>
                    <a:pt x="43" y="46"/>
                    <a:pt x="35" y="54"/>
                    <a:pt x="19" y="54"/>
                  </a:cubicBezTo>
                  <a:close/>
                  <a:moveTo>
                    <a:pt x="19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9" y="45"/>
                    <a:pt x="33" y="42"/>
                    <a:pt x="33" y="27"/>
                  </a:cubicBezTo>
                  <a:cubicBezTo>
                    <a:pt x="33" y="13"/>
                    <a:pt x="29" y="9"/>
                    <a:pt x="19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Freeform 16"/>
            <p:cNvSpPr>
              <a:spLocks noEditPoints="1"/>
            </p:cNvSpPr>
            <p:nvPr userDrawn="1"/>
          </p:nvSpPr>
          <p:spPr bwMode="auto">
            <a:xfrm>
              <a:off x="11317771" y="3324225"/>
              <a:ext cx="175898" cy="211138"/>
            </a:xfrm>
            <a:custGeom>
              <a:avLst/>
              <a:gdLst/>
              <a:ahLst/>
              <a:cxnLst>
                <a:cxn ang="0">
                  <a:pos x="24" y="56"/>
                </a:cxn>
                <a:cxn ang="0">
                  <a:pos x="0" y="28"/>
                </a:cxn>
                <a:cxn ang="0">
                  <a:pos x="24" y="0"/>
                </a:cxn>
                <a:cxn ang="0">
                  <a:pos x="47" y="28"/>
                </a:cxn>
                <a:cxn ang="0">
                  <a:pos x="24" y="56"/>
                </a:cxn>
                <a:cxn ang="0">
                  <a:pos x="24" y="9"/>
                </a:cxn>
                <a:cxn ang="0">
                  <a:pos x="11" y="28"/>
                </a:cxn>
                <a:cxn ang="0">
                  <a:pos x="24" y="47"/>
                </a:cxn>
                <a:cxn ang="0">
                  <a:pos x="36" y="28"/>
                </a:cxn>
                <a:cxn ang="0">
                  <a:pos x="24" y="9"/>
                </a:cxn>
              </a:cxnLst>
              <a:rect l="0" t="0" r="r" b="b"/>
              <a:pathLst>
                <a:path w="47" h="56">
                  <a:moveTo>
                    <a:pt x="24" y="56"/>
                  </a:moveTo>
                  <a:cubicBezTo>
                    <a:pt x="7" y="56"/>
                    <a:pt x="0" y="47"/>
                    <a:pt x="0" y="28"/>
                  </a:cubicBezTo>
                  <a:cubicBezTo>
                    <a:pt x="0" y="9"/>
                    <a:pt x="7" y="0"/>
                    <a:pt x="24" y="0"/>
                  </a:cubicBezTo>
                  <a:cubicBezTo>
                    <a:pt x="40" y="0"/>
                    <a:pt x="47" y="9"/>
                    <a:pt x="47" y="28"/>
                  </a:cubicBezTo>
                  <a:cubicBezTo>
                    <a:pt x="47" y="48"/>
                    <a:pt x="40" y="56"/>
                    <a:pt x="24" y="56"/>
                  </a:cubicBezTo>
                  <a:close/>
                  <a:moveTo>
                    <a:pt x="24" y="9"/>
                  </a:moveTo>
                  <a:cubicBezTo>
                    <a:pt x="14" y="9"/>
                    <a:pt x="11" y="13"/>
                    <a:pt x="11" y="28"/>
                  </a:cubicBezTo>
                  <a:cubicBezTo>
                    <a:pt x="11" y="43"/>
                    <a:pt x="14" y="47"/>
                    <a:pt x="24" y="47"/>
                  </a:cubicBezTo>
                  <a:cubicBezTo>
                    <a:pt x="33" y="47"/>
                    <a:pt x="36" y="43"/>
                    <a:pt x="36" y="28"/>
                  </a:cubicBezTo>
                  <a:cubicBezTo>
                    <a:pt x="36" y="13"/>
                    <a:pt x="33" y="9"/>
                    <a:pt x="24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11537643" y="3327864"/>
              <a:ext cx="128258" cy="203857"/>
            </a:xfrm>
            <a:custGeom>
              <a:avLst/>
              <a:gdLst/>
              <a:ahLst/>
              <a:cxnLst>
                <a:cxn ang="0">
                  <a:pos x="23" y="21"/>
                </a:cxn>
                <a:cxn ang="0">
                  <a:pos x="23" y="54"/>
                </a:cxn>
                <a:cxn ang="0">
                  <a:pos x="73" y="54"/>
                </a:cxn>
                <a:cxn ang="0">
                  <a:pos x="73" y="76"/>
                </a:cxn>
                <a:cxn ang="0">
                  <a:pos x="23" y="76"/>
                </a:cxn>
                <a:cxn ang="0">
                  <a:pos x="23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82" y="21"/>
                </a:cxn>
                <a:cxn ang="0">
                  <a:pos x="23" y="21"/>
                </a:cxn>
              </a:cxnLst>
              <a:rect l="0" t="0" r="r" b="b"/>
              <a:pathLst>
                <a:path w="82" h="128">
                  <a:moveTo>
                    <a:pt x="23" y="21"/>
                  </a:moveTo>
                  <a:lnTo>
                    <a:pt x="23" y="54"/>
                  </a:lnTo>
                  <a:lnTo>
                    <a:pt x="73" y="54"/>
                  </a:lnTo>
                  <a:lnTo>
                    <a:pt x="73" y="76"/>
                  </a:lnTo>
                  <a:lnTo>
                    <a:pt x="23" y="76"/>
                  </a:lnTo>
                  <a:lnTo>
                    <a:pt x="23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21"/>
                  </a:lnTo>
                  <a:lnTo>
                    <a:pt x="23" y="2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 userDrawn="1"/>
          </p:nvSpPr>
          <p:spPr bwMode="auto">
            <a:xfrm>
              <a:off x="11790495" y="3327864"/>
              <a:ext cx="36645" cy="20385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reeform 19"/>
            <p:cNvSpPr>
              <a:spLocks noEditPoints="1"/>
            </p:cNvSpPr>
            <p:nvPr userDrawn="1"/>
          </p:nvSpPr>
          <p:spPr bwMode="auto">
            <a:xfrm>
              <a:off x="11882110" y="3327864"/>
              <a:ext cx="164903" cy="203857"/>
            </a:xfrm>
            <a:custGeom>
              <a:avLst/>
              <a:gdLst/>
              <a:ahLst/>
              <a:cxnLst>
                <a:cxn ang="0">
                  <a:pos x="20" y="54"/>
                </a:cxn>
                <a:cxn ang="0">
                  <a:pos x="0" y="54"/>
                </a:cxn>
                <a:cxn ang="0">
                  <a:pos x="0" y="0"/>
                </a:cxn>
                <a:cxn ang="0">
                  <a:pos x="20" y="0"/>
                </a:cxn>
                <a:cxn ang="0">
                  <a:pos x="44" y="27"/>
                </a:cxn>
                <a:cxn ang="0">
                  <a:pos x="20" y="54"/>
                </a:cxn>
                <a:cxn ang="0">
                  <a:pos x="20" y="9"/>
                </a:cxn>
                <a:cxn ang="0">
                  <a:pos x="10" y="9"/>
                </a:cxn>
                <a:cxn ang="0">
                  <a:pos x="10" y="45"/>
                </a:cxn>
                <a:cxn ang="0">
                  <a:pos x="20" y="45"/>
                </a:cxn>
                <a:cxn ang="0">
                  <a:pos x="33" y="27"/>
                </a:cxn>
                <a:cxn ang="0">
                  <a:pos x="20" y="9"/>
                </a:cxn>
              </a:cxnLst>
              <a:rect l="0" t="0" r="r" b="b"/>
              <a:pathLst>
                <a:path w="44" h="54">
                  <a:moveTo>
                    <a:pt x="20" y="54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7" y="0"/>
                    <a:pt x="44" y="8"/>
                    <a:pt x="44" y="27"/>
                  </a:cubicBezTo>
                  <a:cubicBezTo>
                    <a:pt x="44" y="46"/>
                    <a:pt x="36" y="54"/>
                    <a:pt x="20" y="54"/>
                  </a:cubicBezTo>
                  <a:close/>
                  <a:moveTo>
                    <a:pt x="20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9" y="45"/>
                    <a:pt x="33" y="42"/>
                    <a:pt x="33" y="27"/>
                  </a:cubicBezTo>
                  <a:cubicBezTo>
                    <a:pt x="33" y="13"/>
                    <a:pt x="29" y="9"/>
                    <a:pt x="20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reeform 20"/>
            <p:cNvSpPr>
              <a:spLocks/>
            </p:cNvSpPr>
            <p:nvPr userDrawn="1"/>
          </p:nvSpPr>
          <p:spPr bwMode="auto">
            <a:xfrm>
              <a:off x="12087324" y="3327864"/>
              <a:ext cx="135587" cy="203857"/>
            </a:xfrm>
            <a:custGeom>
              <a:avLst/>
              <a:gdLst/>
              <a:ahLst/>
              <a:cxnLst>
                <a:cxn ang="0">
                  <a:pos x="85" y="106"/>
                </a:cxn>
                <a:cxn ang="0">
                  <a:pos x="85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3" y="0"/>
                </a:cxn>
                <a:cxn ang="0">
                  <a:pos x="83" y="21"/>
                </a:cxn>
                <a:cxn ang="0">
                  <a:pos x="23" y="21"/>
                </a:cxn>
                <a:cxn ang="0">
                  <a:pos x="23" y="52"/>
                </a:cxn>
                <a:cxn ang="0">
                  <a:pos x="73" y="52"/>
                </a:cxn>
                <a:cxn ang="0">
                  <a:pos x="73" y="71"/>
                </a:cxn>
                <a:cxn ang="0">
                  <a:pos x="23" y="71"/>
                </a:cxn>
                <a:cxn ang="0">
                  <a:pos x="23" y="106"/>
                </a:cxn>
                <a:cxn ang="0">
                  <a:pos x="85" y="106"/>
                </a:cxn>
              </a:cxnLst>
              <a:rect l="0" t="0" r="r" b="b"/>
              <a:pathLst>
                <a:path w="85" h="128">
                  <a:moveTo>
                    <a:pt x="85" y="106"/>
                  </a:moveTo>
                  <a:lnTo>
                    <a:pt x="85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3" y="0"/>
                  </a:lnTo>
                  <a:lnTo>
                    <a:pt x="83" y="21"/>
                  </a:lnTo>
                  <a:lnTo>
                    <a:pt x="23" y="21"/>
                  </a:lnTo>
                  <a:lnTo>
                    <a:pt x="23" y="52"/>
                  </a:lnTo>
                  <a:lnTo>
                    <a:pt x="73" y="52"/>
                  </a:lnTo>
                  <a:lnTo>
                    <a:pt x="73" y="71"/>
                  </a:lnTo>
                  <a:lnTo>
                    <a:pt x="23" y="71"/>
                  </a:lnTo>
                  <a:lnTo>
                    <a:pt x="23" y="106"/>
                  </a:lnTo>
                  <a:lnTo>
                    <a:pt x="85" y="10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Freeform 21"/>
            <p:cNvSpPr>
              <a:spLocks noEditPoints="1"/>
            </p:cNvSpPr>
            <p:nvPr userDrawn="1"/>
          </p:nvSpPr>
          <p:spPr bwMode="auto">
            <a:xfrm>
              <a:off x="12241234" y="3327864"/>
              <a:ext cx="190556" cy="203857"/>
            </a:xfrm>
            <a:custGeom>
              <a:avLst/>
              <a:gdLst/>
              <a:ahLst/>
              <a:cxnLst>
                <a:cxn ang="0">
                  <a:pos x="85" y="99"/>
                </a:cxn>
                <a:cxn ang="0">
                  <a:pos x="35" y="99"/>
                </a:cxn>
                <a:cxn ang="0">
                  <a:pos x="26" y="128"/>
                </a:cxn>
                <a:cxn ang="0">
                  <a:pos x="0" y="128"/>
                </a:cxn>
                <a:cxn ang="0">
                  <a:pos x="47" y="0"/>
                </a:cxn>
                <a:cxn ang="0">
                  <a:pos x="73" y="0"/>
                </a:cxn>
                <a:cxn ang="0">
                  <a:pos x="120" y="128"/>
                </a:cxn>
                <a:cxn ang="0">
                  <a:pos x="94" y="128"/>
                </a:cxn>
                <a:cxn ang="0">
                  <a:pos x="85" y="99"/>
                </a:cxn>
                <a:cxn ang="0">
                  <a:pos x="56" y="31"/>
                </a:cxn>
                <a:cxn ang="0">
                  <a:pos x="40" y="80"/>
                </a:cxn>
                <a:cxn ang="0">
                  <a:pos x="80" y="80"/>
                </a:cxn>
                <a:cxn ang="0">
                  <a:pos x="63" y="31"/>
                </a:cxn>
                <a:cxn ang="0">
                  <a:pos x="61" y="16"/>
                </a:cxn>
                <a:cxn ang="0">
                  <a:pos x="59" y="16"/>
                </a:cxn>
                <a:cxn ang="0">
                  <a:pos x="56" y="31"/>
                </a:cxn>
              </a:cxnLst>
              <a:rect l="0" t="0" r="r" b="b"/>
              <a:pathLst>
                <a:path w="120" h="128">
                  <a:moveTo>
                    <a:pt x="85" y="99"/>
                  </a:moveTo>
                  <a:lnTo>
                    <a:pt x="35" y="99"/>
                  </a:lnTo>
                  <a:lnTo>
                    <a:pt x="26" y="128"/>
                  </a:lnTo>
                  <a:lnTo>
                    <a:pt x="0" y="128"/>
                  </a:lnTo>
                  <a:lnTo>
                    <a:pt x="47" y="0"/>
                  </a:lnTo>
                  <a:lnTo>
                    <a:pt x="73" y="0"/>
                  </a:lnTo>
                  <a:lnTo>
                    <a:pt x="120" y="128"/>
                  </a:lnTo>
                  <a:lnTo>
                    <a:pt x="94" y="128"/>
                  </a:lnTo>
                  <a:lnTo>
                    <a:pt x="85" y="99"/>
                  </a:lnTo>
                  <a:close/>
                  <a:moveTo>
                    <a:pt x="56" y="31"/>
                  </a:moveTo>
                  <a:lnTo>
                    <a:pt x="40" y="80"/>
                  </a:lnTo>
                  <a:lnTo>
                    <a:pt x="80" y="80"/>
                  </a:lnTo>
                  <a:lnTo>
                    <a:pt x="63" y="31"/>
                  </a:lnTo>
                  <a:lnTo>
                    <a:pt x="61" y="16"/>
                  </a:lnTo>
                  <a:lnTo>
                    <a:pt x="59" y="16"/>
                  </a:lnTo>
                  <a:lnTo>
                    <a:pt x="56" y="3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Freeform 22"/>
            <p:cNvSpPr>
              <a:spLocks/>
            </p:cNvSpPr>
            <p:nvPr userDrawn="1"/>
          </p:nvSpPr>
          <p:spPr bwMode="auto">
            <a:xfrm>
              <a:off x="12453778" y="3324225"/>
              <a:ext cx="131923" cy="211138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0" y="52"/>
                </a:cxn>
                <a:cxn ang="0">
                  <a:pos x="1" y="43"/>
                </a:cxn>
                <a:cxn ang="0">
                  <a:pos x="16" y="47"/>
                </a:cxn>
                <a:cxn ang="0">
                  <a:pos x="26" y="40"/>
                </a:cxn>
                <a:cxn ang="0">
                  <a:pos x="0" y="16"/>
                </a:cxn>
                <a:cxn ang="0">
                  <a:pos x="19" y="0"/>
                </a:cxn>
                <a:cxn ang="0">
                  <a:pos x="34" y="3"/>
                </a:cxn>
                <a:cxn ang="0">
                  <a:pos x="32" y="11"/>
                </a:cxn>
                <a:cxn ang="0">
                  <a:pos x="19" y="9"/>
                </a:cxn>
                <a:cxn ang="0">
                  <a:pos x="10" y="15"/>
                </a:cxn>
                <a:cxn ang="0">
                  <a:pos x="35" y="39"/>
                </a:cxn>
                <a:cxn ang="0">
                  <a:pos x="16" y="56"/>
                </a:cxn>
              </a:cxnLst>
              <a:rect l="0" t="0" r="r" b="b"/>
              <a:pathLst>
                <a:path w="35" h="56">
                  <a:moveTo>
                    <a:pt x="16" y="56"/>
                  </a:moveTo>
                  <a:cubicBezTo>
                    <a:pt x="10" y="56"/>
                    <a:pt x="4" y="54"/>
                    <a:pt x="0" y="52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46"/>
                    <a:pt x="10" y="47"/>
                    <a:pt x="16" y="47"/>
                  </a:cubicBezTo>
                  <a:cubicBezTo>
                    <a:pt x="23" y="47"/>
                    <a:pt x="26" y="44"/>
                    <a:pt x="26" y="40"/>
                  </a:cubicBezTo>
                  <a:cubicBezTo>
                    <a:pt x="26" y="30"/>
                    <a:pt x="0" y="34"/>
                    <a:pt x="0" y="16"/>
                  </a:cubicBezTo>
                  <a:cubicBezTo>
                    <a:pt x="0" y="7"/>
                    <a:pt x="6" y="0"/>
                    <a:pt x="19" y="0"/>
                  </a:cubicBezTo>
                  <a:cubicBezTo>
                    <a:pt x="24" y="0"/>
                    <a:pt x="29" y="1"/>
                    <a:pt x="34" y="3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8" y="10"/>
                    <a:pt x="24" y="9"/>
                    <a:pt x="19" y="9"/>
                  </a:cubicBezTo>
                  <a:cubicBezTo>
                    <a:pt x="12" y="9"/>
                    <a:pt x="10" y="12"/>
                    <a:pt x="10" y="15"/>
                  </a:cubicBezTo>
                  <a:cubicBezTo>
                    <a:pt x="10" y="25"/>
                    <a:pt x="35" y="21"/>
                    <a:pt x="35" y="39"/>
                  </a:cubicBezTo>
                  <a:cubicBezTo>
                    <a:pt x="35" y="50"/>
                    <a:pt x="28" y="56"/>
                    <a:pt x="16" y="5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1358900" y="6580188"/>
            <a:ext cx="64087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8" tIns="45714" rIns="91428" bIns="45714" anchor="b"/>
          <a:lstStyle/>
          <a:p>
            <a:pPr algn="ctr">
              <a:spcBef>
                <a:spcPct val="50000"/>
              </a:spcBef>
              <a:defRPr/>
            </a:pPr>
            <a: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  <a:t>COPYRIGHT © 2011 ALCATEL-LUCENT.  ALL RIGHTS RESERVED. </a:t>
            </a:r>
            <a:b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</a:br>
            <a:endParaRPr lang="en-US" sz="600">
              <a:solidFill>
                <a:srgbClr val="7F7F7F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28" name="Footer Placeholder 2"/>
          <p:cNvSpPr txBox="1">
            <a:spLocks/>
          </p:cNvSpPr>
          <p:nvPr/>
        </p:nvSpPr>
        <p:spPr>
          <a:xfrm>
            <a:off x="4332288" y="6353175"/>
            <a:ext cx="484187" cy="23971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>
              <a:defRPr sz="800">
                <a:solidFill>
                  <a:schemeClr val="bg1">
                    <a:lumMod val="50000"/>
                  </a:schemeClr>
                </a:solidFill>
                <a:latin typeface="Tahoma" pitchFamily="34" charset="0"/>
              </a:defRPr>
            </a:lvl1pPr>
          </a:lstStyle>
          <a:p>
            <a:pPr algn="ctr">
              <a:defRPr/>
            </a:pPr>
            <a:fld id="{2E2CBD3C-D1F5-4BDE-8A9E-6C904DA152C1}" type="slidenum">
              <a:rPr lang="en-US" sz="60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pPr algn="ctr">
                <a:defRPr/>
              </a:pPr>
              <a:t>‹#›</a:t>
            </a:fld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96656" y="2119884"/>
            <a:ext cx="8296847" cy="1143000"/>
          </a:xfrm>
        </p:spPr>
        <p:txBody>
          <a:bodyPr>
            <a:normAutofit/>
          </a:bodyPr>
          <a:lstStyle>
            <a:lvl1pPr>
              <a:lnSpc>
                <a:spcPts val="3000"/>
              </a:lnSpc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91726" y="3288963"/>
            <a:ext cx="6210065" cy="400110"/>
          </a:xfrm>
          <a:noFill/>
        </p:spPr>
        <p:txBody>
          <a:bodyPr lIns="91440" tIns="45720" rIns="91440" bIns="45720" rtlCol="0">
            <a:spAutoFit/>
          </a:bodyPr>
          <a:lstStyle>
            <a:lvl1pPr marL="0" indent="0">
              <a:buNone/>
              <a:def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311150" y="6248400"/>
            <a:ext cx="8526463" cy="304800"/>
            <a:chOff x="518474" y="6484973"/>
            <a:chExt cx="8526824" cy="304046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3026"/>
            <a:stretch>
              <a:fillRect/>
            </a:stretch>
          </p:blipFill>
          <p:spPr bwMode="auto">
            <a:xfrm>
              <a:off x="7581205" y="6484973"/>
              <a:ext cx="1464093" cy="30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Connector 5"/>
            <p:cNvCxnSpPr>
              <a:cxnSpLocks noChangeShapeType="1"/>
            </p:cNvCxnSpPr>
            <p:nvPr/>
          </p:nvCxnSpPr>
          <p:spPr bwMode="auto">
            <a:xfrm rot="10800000">
              <a:off x="518474" y="6628605"/>
              <a:ext cx="7023260" cy="0"/>
            </a:xfrm>
            <a:prstGeom prst="line">
              <a:avLst/>
            </a:prstGeom>
            <a:noFill/>
            <a:ln w="34925" cap="rnd" algn="ctr">
              <a:solidFill>
                <a:schemeClr val="tx1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280988" y="6497638"/>
            <a:ext cx="1441450" cy="92075"/>
            <a:chOff x="9258300" y="3324225"/>
            <a:chExt cx="3327401" cy="211138"/>
          </a:xfrm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9258300" y="3327864"/>
              <a:ext cx="190556" cy="203857"/>
            </a:xfrm>
            <a:custGeom>
              <a:avLst/>
              <a:gdLst/>
              <a:ahLst/>
              <a:cxnLst>
                <a:cxn ang="0">
                  <a:pos x="85" y="99"/>
                </a:cxn>
                <a:cxn ang="0">
                  <a:pos x="34" y="99"/>
                </a:cxn>
                <a:cxn ang="0">
                  <a:pos x="26" y="128"/>
                </a:cxn>
                <a:cxn ang="0">
                  <a:pos x="0" y="128"/>
                </a:cxn>
                <a:cxn ang="0">
                  <a:pos x="45" y="0"/>
                </a:cxn>
                <a:cxn ang="0">
                  <a:pos x="74" y="0"/>
                </a:cxn>
                <a:cxn ang="0">
                  <a:pos x="121" y="128"/>
                </a:cxn>
                <a:cxn ang="0">
                  <a:pos x="93" y="128"/>
                </a:cxn>
                <a:cxn ang="0">
                  <a:pos x="85" y="99"/>
                </a:cxn>
                <a:cxn ang="0">
                  <a:pos x="55" y="31"/>
                </a:cxn>
                <a:cxn ang="0">
                  <a:pos x="41" y="80"/>
                </a:cxn>
                <a:cxn ang="0">
                  <a:pos x="78" y="80"/>
                </a:cxn>
                <a:cxn ang="0">
                  <a:pos x="64" y="31"/>
                </a:cxn>
                <a:cxn ang="0">
                  <a:pos x="59" y="16"/>
                </a:cxn>
                <a:cxn ang="0">
                  <a:pos x="59" y="16"/>
                </a:cxn>
                <a:cxn ang="0">
                  <a:pos x="55" y="31"/>
                </a:cxn>
              </a:cxnLst>
              <a:rect l="0" t="0" r="r" b="b"/>
              <a:pathLst>
                <a:path w="121" h="128">
                  <a:moveTo>
                    <a:pt x="85" y="99"/>
                  </a:moveTo>
                  <a:lnTo>
                    <a:pt x="34" y="99"/>
                  </a:lnTo>
                  <a:lnTo>
                    <a:pt x="26" y="128"/>
                  </a:lnTo>
                  <a:lnTo>
                    <a:pt x="0" y="128"/>
                  </a:lnTo>
                  <a:lnTo>
                    <a:pt x="45" y="0"/>
                  </a:lnTo>
                  <a:lnTo>
                    <a:pt x="74" y="0"/>
                  </a:lnTo>
                  <a:lnTo>
                    <a:pt x="121" y="128"/>
                  </a:lnTo>
                  <a:lnTo>
                    <a:pt x="93" y="128"/>
                  </a:lnTo>
                  <a:lnTo>
                    <a:pt x="85" y="99"/>
                  </a:lnTo>
                  <a:close/>
                  <a:moveTo>
                    <a:pt x="55" y="31"/>
                  </a:moveTo>
                  <a:lnTo>
                    <a:pt x="41" y="80"/>
                  </a:lnTo>
                  <a:lnTo>
                    <a:pt x="78" y="80"/>
                  </a:lnTo>
                  <a:lnTo>
                    <a:pt x="64" y="31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55" y="3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9448856" y="3327864"/>
              <a:ext cx="146582" cy="203857"/>
            </a:xfrm>
            <a:custGeom>
              <a:avLst/>
              <a:gdLst/>
              <a:ahLst/>
              <a:cxnLst>
                <a:cxn ang="0">
                  <a:pos x="59" y="21"/>
                </a:cxn>
                <a:cxn ang="0">
                  <a:pos x="59" y="128"/>
                </a:cxn>
                <a:cxn ang="0">
                  <a:pos x="35" y="128"/>
                </a:cxn>
                <a:cxn ang="0">
                  <a:pos x="35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94" y="0"/>
                </a:cxn>
                <a:cxn ang="0">
                  <a:pos x="94" y="21"/>
                </a:cxn>
                <a:cxn ang="0">
                  <a:pos x="59" y="21"/>
                </a:cxn>
              </a:cxnLst>
              <a:rect l="0" t="0" r="r" b="b"/>
              <a:pathLst>
                <a:path w="94" h="128">
                  <a:moveTo>
                    <a:pt x="59" y="21"/>
                  </a:moveTo>
                  <a:lnTo>
                    <a:pt x="59" y="128"/>
                  </a:lnTo>
                  <a:lnTo>
                    <a:pt x="35" y="128"/>
                  </a:lnTo>
                  <a:lnTo>
                    <a:pt x="35" y="21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4" y="0"/>
                  </a:lnTo>
                  <a:lnTo>
                    <a:pt x="94" y="21"/>
                  </a:lnTo>
                  <a:lnTo>
                    <a:pt x="59" y="2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9694379" y="3327864"/>
              <a:ext cx="153911" cy="203857"/>
            </a:xfrm>
            <a:custGeom>
              <a:avLst/>
              <a:gdLst/>
              <a:ahLst/>
              <a:cxnLst>
                <a:cxn ang="0">
                  <a:pos x="60" y="21"/>
                </a:cxn>
                <a:cxn ang="0">
                  <a:pos x="60" y="128"/>
                </a:cxn>
                <a:cxn ang="0">
                  <a:pos x="36" y="128"/>
                </a:cxn>
                <a:cxn ang="0">
                  <a:pos x="36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95" y="0"/>
                </a:cxn>
                <a:cxn ang="0">
                  <a:pos x="97" y="21"/>
                </a:cxn>
                <a:cxn ang="0">
                  <a:pos x="60" y="21"/>
                </a:cxn>
              </a:cxnLst>
              <a:rect l="0" t="0" r="r" b="b"/>
              <a:pathLst>
                <a:path w="97" h="128">
                  <a:moveTo>
                    <a:pt x="60" y="21"/>
                  </a:moveTo>
                  <a:lnTo>
                    <a:pt x="60" y="128"/>
                  </a:lnTo>
                  <a:lnTo>
                    <a:pt x="36" y="128"/>
                  </a:lnTo>
                  <a:lnTo>
                    <a:pt x="36" y="21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5" y="0"/>
                  </a:lnTo>
                  <a:lnTo>
                    <a:pt x="97" y="21"/>
                  </a:lnTo>
                  <a:lnTo>
                    <a:pt x="60" y="2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877606" y="3327864"/>
              <a:ext cx="157576" cy="203857"/>
            </a:xfrm>
            <a:custGeom>
              <a:avLst/>
              <a:gdLst/>
              <a:ahLst/>
              <a:cxnLst>
                <a:cxn ang="0">
                  <a:pos x="76" y="128"/>
                </a:cxn>
                <a:cxn ang="0">
                  <a:pos x="76" y="73"/>
                </a:cxn>
                <a:cxn ang="0">
                  <a:pos x="24" y="73"/>
                </a:cxn>
                <a:cxn ang="0">
                  <a:pos x="24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24" y="0"/>
                </a:cxn>
                <a:cxn ang="0">
                  <a:pos x="24" y="52"/>
                </a:cxn>
                <a:cxn ang="0">
                  <a:pos x="76" y="52"/>
                </a:cxn>
                <a:cxn ang="0">
                  <a:pos x="76" y="0"/>
                </a:cxn>
                <a:cxn ang="0">
                  <a:pos x="99" y="0"/>
                </a:cxn>
                <a:cxn ang="0">
                  <a:pos x="99" y="128"/>
                </a:cxn>
                <a:cxn ang="0">
                  <a:pos x="76" y="128"/>
                </a:cxn>
              </a:cxnLst>
              <a:rect l="0" t="0" r="r" b="b"/>
              <a:pathLst>
                <a:path w="99" h="128">
                  <a:moveTo>
                    <a:pt x="76" y="128"/>
                  </a:moveTo>
                  <a:lnTo>
                    <a:pt x="76" y="73"/>
                  </a:lnTo>
                  <a:lnTo>
                    <a:pt x="24" y="73"/>
                  </a:lnTo>
                  <a:lnTo>
                    <a:pt x="24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24" y="0"/>
                  </a:lnTo>
                  <a:lnTo>
                    <a:pt x="24" y="52"/>
                  </a:lnTo>
                  <a:lnTo>
                    <a:pt x="76" y="52"/>
                  </a:lnTo>
                  <a:lnTo>
                    <a:pt x="76" y="0"/>
                  </a:lnTo>
                  <a:lnTo>
                    <a:pt x="99" y="0"/>
                  </a:lnTo>
                  <a:lnTo>
                    <a:pt x="99" y="128"/>
                  </a:lnTo>
                  <a:lnTo>
                    <a:pt x="76" y="12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10090149" y="3327864"/>
              <a:ext cx="131923" cy="203857"/>
            </a:xfrm>
            <a:custGeom>
              <a:avLst/>
              <a:gdLst/>
              <a:ahLst/>
              <a:cxnLst>
                <a:cxn ang="0">
                  <a:pos x="85" y="106"/>
                </a:cxn>
                <a:cxn ang="0">
                  <a:pos x="85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82" y="21"/>
                </a:cxn>
                <a:cxn ang="0">
                  <a:pos x="23" y="21"/>
                </a:cxn>
                <a:cxn ang="0">
                  <a:pos x="23" y="52"/>
                </a:cxn>
                <a:cxn ang="0">
                  <a:pos x="73" y="52"/>
                </a:cxn>
                <a:cxn ang="0">
                  <a:pos x="73" y="71"/>
                </a:cxn>
                <a:cxn ang="0">
                  <a:pos x="23" y="71"/>
                </a:cxn>
                <a:cxn ang="0">
                  <a:pos x="23" y="106"/>
                </a:cxn>
                <a:cxn ang="0">
                  <a:pos x="85" y="106"/>
                </a:cxn>
              </a:cxnLst>
              <a:rect l="0" t="0" r="r" b="b"/>
              <a:pathLst>
                <a:path w="85" h="128">
                  <a:moveTo>
                    <a:pt x="85" y="106"/>
                  </a:moveTo>
                  <a:lnTo>
                    <a:pt x="85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21"/>
                  </a:lnTo>
                  <a:lnTo>
                    <a:pt x="23" y="21"/>
                  </a:lnTo>
                  <a:lnTo>
                    <a:pt x="23" y="52"/>
                  </a:lnTo>
                  <a:lnTo>
                    <a:pt x="73" y="52"/>
                  </a:lnTo>
                  <a:lnTo>
                    <a:pt x="73" y="71"/>
                  </a:lnTo>
                  <a:lnTo>
                    <a:pt x="23" y="71"/>
                  </a:lnTo>
                  <a:lnTo>
                    <a:pt x="23" y="106"/>
                  </a:lnTo>
                  <a:lnTo>
                    <a:pt x="85" y="10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0335674" y="3324225"/>
              <a:ext cx="131923" cy="211138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0" y="52"/>
                </a:cxn>
                <a:cxn ang="0">
                  <a:pos x="1" y="43"/>
                </a:cxn>
                <a:cxn ang="0">
                  <a:pos x="16" y="47"/>
                </a:cxn>
                <a:cxn ang="0">
                  <a:pos x="26" y="40"/>
                </a:cxn>
                <a:cxn ang="0">
                  <a:pos x="0" y="16"/>
                </a:cxn>
                <a:cxn ang="0">
                  <a:pos x="19" y="0"/>
                </a:cxn>
                <a:cxn ang="0">
                  <a:pos x="34" y="3"/>
                </a:cxn>
                <a:cxn ang="0">
                  <a:pos x="32" y="11"/>
                </a:cxn>
                <a:cxn ang="0">
                  <a:pos x="19" y="9"/>
                </a:cxn>
                <a:cxn ang="0">
                  <a:pos x="10" y="15"/>
                </a:cxn>
                <a:cxn ang="0">
                  <a:pos x="35" y="39"/>
                </a:cxn>
                <a:cxn ang="0">
                  <a:pos x="16" y="56"/>
                </a:cxn>
              </a:cxnLst>
              <a:rect l="0" t="0" r="r" b="b"/>
              <a:pathLst>
                <a:path w="35" h="56">
                  <a:moveTo>
                    <a:pt x="16" y="56"/>
                  </a:moveTo>
                  <a:cubicBezTo>
                    <a:pt x="10" y="56"/>
                    <a:pt x="4" y="54"/>
                    <a:pt x="0" y="52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46"/>
                    <a:pt x="11" y="47"/>
                    <a:pt x="16" y="47"/>
                  </a:cubicBezTo>
                  <a:cubicBezTo>
                    <a:pt x="23" y="47"/>
                    <a:pt x="26" y="44"/>
                    <a:pt x="26" y="40"/>
                  </a:cubicBezTo>
                  <a:cubicBezTo>
                    <a:pt x="26" y="30"/>
                    <a:pt x="0" y="34"/>
                    <a:pt x="0" y="16"/>
                  </a:cubicBezTo>
                  <a:cubicBezTo>
                    <a:pt x="0" y="7"/>
                    <a:pt x="6" y="0"/>
                    <a:pt x="19" y="0"/>
                  </a:cubicBezTo>
                  <a:cubicBezTo>
                    <a:pt x="24" y="0"/>
                    <a:pt x="30" y="1"/>
                    <a:pt x="34" y="3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8" y="10"/>
                    <a:pt x="24" y="9"/>
                    <a:pt x="19" y="9"/>
                  </a:cubicBezTo>
                  <a:cubicBezTo>
                    <a:pt x="12" y="9"/>
                    <a:pt x="10" y="12"/>
                    <a:pt x="10" y="15"/>
                  </a:cubicBezTo>
                  <a:cubicBezTo>
                    <a:pt x="10" y="25"/>
                    <a:pt x="35" y="21"/>
                    <a:pt x="35" y="39"/>
                  </a:cubicBezTo>
                  <a:cubicBezTo>
                    <a:pt x="35" y="50"/>
                    <a:pt x="28" y="56"/>
                    <a:pt x="16" y="5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Freeform 12"/>
            <p:cNvSpPr>
              <a:spLocks noEditPoints="1"/>
            </p:cNvSpPr>
            <p:nvPr userDrawn="1"/>
          </p:nvSpPr>
          <p:spPr bwMode="auto">
            <a:xfrm>
              <a:off x="10507906" y="3327864"/>
              <a:ext cx="142918" cy="203857"/>
            </a:xfrm>
            <a:custGeom>
              <a:avLst/>
              <a:gdLst/>
              <a:ahLst/>
              <a:cxnLst>
                <a:cxn ang="0">
                  <a:pos x="18" y="35"/>
                </a:cxn>
                <a:cxn ang="0">
                  <a:pos x="10" y="35"/>
                </a:cxn>
                <a:cxn ang="0">
                  <a:pos x="10" y="54"/>
                </a:cxn>
                <a:cxn ang="0">
                  <a:pos x="0" y="54"/>
                </a:cxn>
                <a:cxn ang="0">
                  <a:pos x="0" y="0"/>
                </a:cxn>
                <a:cxn ang="0">
                  <a:pos x="18" y="0"/>
                </a:cxn>
                <a:cxn ang="0">
                  <a:pos x="38" y="18"/>
                </a:cxn>
                <a:cxn ang="0">
                  <a:pos x="18" y="35"/>
                </a:cxn>
                <a:cxn ang="0">
                  <a:pos x="18" y="8"/>
                </a:cxn>
                <a:cxn ang="0">
                  <a:pos x="10" y="8"/>
                </a:cxn>
                <a:cxn ang="0">
                  <a:pos x="10" y="27"/>
                </a:cxn>
                <a:cxn ang="0">
                  <a:pos x="18" y="27"/>
                </a:cxn>
                <a:cxn ang="0">
                  <a:pos x="28" y="18"/>
                </a:cxn>
                <a:cxn ang="0">
                  <a:pos x="18" y="8"/>
                </a:cxn>
              </a:cxnLst>
              <a:rect l="0" t="0" r="r" b="b"/>
              <a:pathLst>
                <a:path w="38" h="54">
                  <a:moveTo>
                    <a:pt x="18" y="35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3" y="0"/>
                    <a:pt x="38" y="6"/>
                    <a:pt x="38" y="18"/>
                  </a:cubicBezTo>
                  <a:cubicBezTo>
                    <a:pt x="38" y="29"/>
                    <a:pt x="33" y="35"/>
                    <a:pt x="18" y="35"/>
                  </a:cubicBezTo>
                  <a:close/>
                  <a:moveTo>
                    <a:pt x="18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5" y="27"/>
                    <a:pt x="28" y="25"/>
                    <a:pt x="28" y="18"/>
                  </a:cubicBezTo>
                  <a:cubicBezTo>
                    <a:pt x="28" y="11"/>
                    <a:pt x="25" y="8"/>
                    <a:pt x="18" y="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auto">
            <a:xfrm>
              <a:off x="10691133" y="3327864"/>
              <a:ext cx="135589" cy="203857"/>
            </a:xfrm>
            <a:custGeom>
              <a:avLst/>
              <a:gdLst/>
              <a:ahLst/>
              <a:cxnLst>
                <a:cxn ang="0">
                  <a:pos x="85" y="106"/>
                </a:cxn>
                <a:cxn ang="0">
                  <a:pos x="85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0" y="0"/>
                </a:cxn>
                <a:cxn ang="0">
                  <a:pos x="83" y="21"/>
                </a:cxn>
                <a:cxn ang="0">
                  <a:pos x="24" y="21"/>
                </a:cxn>
                <a:cxn ang="0">
                  <a:pos x="24" y="52"/>
                </a:cxn>
                <a:cxn ang="0">
                  <a:pos x="73" y="52"/>
                </a:cxn>
                <a:cxn ang="0">
                  <a:pos x="73" y="71"/>
                </a:cxn>
                <a:cxn ang="0">
                  <a:pos x="24" y="71"/>
                </a:cxn>
                <a:cxn ang="0">
                  <a:pos x="24" y="106"/>
                </a:cxn>
                <a:cxn ang="0">
                  <a:pos x="85" y="106"/>
                </a:cxn>
              </a:cxnLst>
              <a:rect l="0" t="0" r="r" b="b"/>
              <a:pathLst>
                <a:path w="85" h="128">
                  <a:moveTo>
                    <a:pt x="85" y="106"/>
                  </a:moveTo>
                  <a:lnTo>
                    <a:pt x="85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0" y="0"/>
                  </a:lnTo>
                  <a:lnTo>
                    <a:pt x="83" y="21"/>
                  </a:lnTo>
                  <a:lnTo>
                    <a:pt x="24" y="21"/>
                  </a:lnTo>
                  <a:lnTo>
                    <a:pt x="24" y="52"/>
                  </a:lnTo>
                  <a:lnTo>
                    <a:pt x="73" y="52"/>
                  </a:lnTo>
                  <a:lnTo>
                    <a:pt x="73" y="71"/>
                  </a:lnTo>
                  <a:lnTo>
                    <a:pt x="24" y="71"/>
                  </a:lnTo>
                  <a:lnTo>
                    <a:pt x="24" y="106"/>
                  </a:lnTo>
                  <a:lnTo>
                    <a:pt x="85" y="10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0863368" y="3327864"/>
              <a:ext cx="135587" cy="203857"/>
            </a:xfrm>
            <a:custGeom>
              <a:avLst/>
              <a:gdLst/>
              <a:ahLst/>
              <a:cxnLst>
                <a:cxn ang="0">
                  <a:pos x="85" y="106"/>
                </a:cxn>
                <a:cxn ang="0">
                  <a:pos x="85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82" y="21"/>
                </a:cxn>
                <a:cxn ang="0">
                  <a:pos x="23" y="21"/>
                </a:cxn>
                <a:cxn ang="0">
                  <a:pos x="23" y="52"/>
                </a:cxn>
                <a:cxn ang="0">
                  <a:pos x="73" y="52"/>
                </a:cxn>
                <a:cxn ang="0">
                  <a:pos x="73" y="71"/>
                </a:cxn>
                <a:cxn ang="0">
                  <a:pos x="23" y="71"/>
                </a:cxn>
                <a:cxn ang="0">
                  <a:pos x="23" y="106"/>
                </a:cxn>
                <a:cxn ang="0">
                  <a:pos x="85" y="106"/>
                </a:cxn>
              </a:cxnLst>
              <a:rect l="0" t="0" r="r" b="b"/>
              <a:pathLst>
                <a:path w="85" h="128">
                  <a:moveTo>
                    <a:pt x="85" y="106"/>
                  </a:moveTo>
                  <a:lnTo>
                    <a:pt x="85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21"/>
                  </a:lnTo>
                  <a:lnTo>
                    <a:pt x="23" y="21"/>
                  </a:lnTo>
                  <a:lnTo>
                    <a:pt x="23" y="52"/>
                  </a:lnTo>
                  <a:lnTo>
                    <a:pt x="73" y="52"/>
                  </a:lnTo>
                  <a:lnTo>
                    <a:pt x="73" y="71"/>
                  </a:lnTo>
                  <a:lnTo>
                    <a:pt x="23" y="71"/>
                  </a:lnTo>
                  <a:lnTo>
                    <a:pt x="23" y="106"/>
                  </a:lnTo>
                  <a:lnTo>
                    <a:pt x="85" y="10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Freeform 15"/>
            <p:cNvSpPr>
              <a:spLocks noEditPoints="1"/>
            </p:cNvSpPr>
            <p:nvPr userDrawn="1"/>
          </p:nvSpPr>
          <p:spPr bwMode="auto">
            <a:xfrm>
              <a:off x="11039266" y="3327864"/>
              <a:ext cx="161240" cy="203857"/>
            </a:xfrm>
            <a:custGeom>
              <a:avLst/>
              <a:gdLst/>
              <a:ahLst/>
              <a:cxnLst>
                <a:cxn ang="0">
                  <a:pos x="19" y="54"/>
                </a:cxn>
                <a:cxn ang="0">
                  <a:pos x="0" y="54"/>
                </a:cxn>
                <a:cxn ang="0">
                  <a:pos x="0" y="0"/>
                </a:cxn>
                <a:cxn ang="0">
                  <a:pos x="19" y="0"/>
                </a:cxn>
                <a:cxn ang="0">
                  <a:pos x="43" y="27"/>
                </a:cxn>
                <a:cxn ang="0">
                  <a:pos x="19" y="54"/>
                </a:cxn>
                <a:cxn ang="0">
                  <a:pos x="19" y="9"/>
                </a:cxn>
                <a:cxn ang="0">
                  <a:pos x="10" y="9"/>
                </a:cxn>
                <a:cxn ang="0">
                  <a:pos x="10" y="45"/>
                </a:cxn>
                <a:cxn ang="0">
                  <a:pos x="19" y="45"/>
                </a:cxn>
                <a:cxn ang="0">
                  <a:pos x="33" y="27"/>
                </a:cxn>
                <a:cxn ang="0">
                  <a:pos x="19" y="9"/>
                </a:cxn>
              </a:cxnLst>
              <a:rect l="0" t="0" r="r" b="b"/>
              <a:pathLst>
                <a:path w="43" h="54">
                  <a:moveTo>
                    <a:pt x="19" y="54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6" y="0"/>
                    <a:pt x="43" y="8"/>
                    <a:pt x="43" y="27"/>
                  </a:cubicBezTo>
                  <a:cubicBezTo>
                    <a:pt x="43" y="46"/>
                    <a:pt x="35" y="54"/>
                    <a:pt x="19" y="54"/>
                  </a:cubicBezTo>
                  <a:close/>
                  <a:moveTo>
                    <a:pt x="19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9" y="45"/>
                    <a:pt x="33" y="42"/>
                    <a:pt x="33" y="27"/>
                  </a:cubicBezTo>
                  <a:cubicBezTo>
                    <a:pt x="33" y="13"/>
                    <a:pt x="29" y="9"/>
                    <a:pt x="19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Freeform 16"/>
            <p:cNvSpPr>
              <a:spLocks noEditPoints="1"/>
            </p:cNvSpPr>
            <p:nvPr userDrawn="1"/>
          </p:nvSpPr>
          <p:spPr bwMode="auto">
            <a:xfrm>
              <a:off x="11317771" y="3324225"/>
              <a:ext cx="175898" cy="211138"/>
            </a:xfrm>
            <a:custGeom>
              <a:avLst/>
              <a:gdLst/>
              <a:ahLst/>
              <a:cxnLst>
                <a:cxn ang="0">
                  <a:pos x="24" y="56"/>
                </a:cxn>
                <a:cxn ang="0">
                  <a:pos x="0" y="28"/>
                </a:cxn>
                <a:cxn ang="0">
                  <a:pos x="24" y="0"/>
                </a:cxn>
                <a:cxn ang="0">
                  <a:pos x="47" y="28"/>
                </a:cxn>
                <a:cxn ang="0">
                  <a:pos x="24" y="56"/>
                </a:cxn>
                <a:cxn ang="0">
                  <a:pos x="24" y="9"/>
                </a:cxn>
                <a:cxn ang="0">
                  <a:pos x="11" y="28"/>
                </a:cxn>
                <a:cxn ang="0">
                  <a:pos x="24" y="47"/>
                </a:cxn>
                <a:cxn ang="0">
                  <a:pos x="36" y="28"/>
                </a:cxn>
                <a:cxn ang="0">
                  <a:pos x="24" y="9"/>
                </a:cxn>
              </a:cxnLst>
              <a:rect l="0" t="0" r="r" b="b"/>
              <a:pathLst>
                <a:path w="47" h="56">
                  <a:moveTo>
                    <a:pt x="24" y="56"/>
                  </a:moveTo>
                  <a:cubicBezTo>
                    <a:pt x="7" y="56"/>
                    <a:pt x="0" y="47"/>
                    <a:pt x="0" y="28"/>
                  </a:cubicBezTo>
                  <a:cubicBezTo>
                    <a:pt x="0" y="9"/>
                    <a:pt x="7" y="0"/>
                    <a:pt x="24" y="0"/>
                  </a:cubicBezTo>
                  <a:cubicBezTo>
                    <a:pt x="40" y="0"/>
                    <a:pt x="47" y="9"/>
                    <a:pt x="47" y="28"/>
                  </a:cubicBezTo>
                  <a:cubicBezTo>
                    <a:pt x="47" y="48"/>
                    <a:pt x="40" y="56"/>
                    <a:pt x="24" y="56"/>
                  </a:cubicBezTo>
                  <a:close/>
                  <a:moveTo>
                    <a:pt x="24" y="9"/>
                  </a:moveTo>
                  <a:cubicBezTo>
                    <a:pt x="14" y="9"/>
                    <a:pt x="11" y="13"/>
                    <a:pt x="11" y="28"/>
                  </a:cubicBezTo>
                  <a:cubicBezTo>
                    <a:pt x="11" y="43"/>
                    <a:pt x="14" y="47"/>
                    <a:pt x="24" y="47"/>
                  </a:cubicBezTo>
                  <a:cubicBezTo>
                    <a:pt x="33" y="47"/>
                    <a:pt x="36" y="43"/>
                    <a:pt x="36" y="28"/>
                  </a:cubicBezTo>
                  <a:cubicBezTo>
                    <a:pt x="36" y="13"/>
                    <a:pt x="33" y="9"/>
                    <a:pt x="24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1537643" y="3327864"/>
              <a:ext cx="128258" cy="203857"/>
            </a:xfrm>
            <a:custGeom>
              <a:avLst/>
              <a:gdLst/>
              <a:ahLst/>
              <a:cxnLst>
                <a:cxn ang="0">
                  <a:pos x="23" y="21"/>
                </a:cxn>
                <a:cxn ang="0">
                  <a:pos x="23" y="54"/>
                </a:cxn>
                <a:cxn ang="0">
                  <a:pos x="73" y="54"/>
                </a:cxn>
                <a:cxn ang="0">
                  <a:pos x="73" y="76"/>
                </a:cxn>
                <a:cxn ang="0">
                  <a:pos x="23" y="76"/>
                </a:cxn>
                <a:cxn ang="0">
                  <a:pos x="23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82" y="21"/>
                </a:cxn>
                <a:cxn ang="0">
                  <a:pos x="23" y="21"/>
                </a:cxn>
              </a:cxnLst>
              <a:rect l="0" t="0" r="r" b="b"/>
              <a:pathLst>
                <a:path w="82" h="128">
                  <a:moveTo>
                    <a:pt x="23" y="21"/>
                  </a:moveTo>
                  <a:lnTo>
                    <a:pt x="23" y="54"/>
                  </a:lnTo>
                  <a:lnTo>
                    <a:pt x="73" y="54"/>
                  </a:lnTo>
                  <a:lnTo>
                    <a:pt x="73" y="76"/>
                  </a:lnTo>
                  <a:lnTo>
                    <a:pt x="23" y="76"/>
                  </a:lnTo>
                  <a:lnTo>
                    <a:pt x="23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21"/>
                  </a:lnTo>
                  <a:lnTo>
                    <a:pt x="23" y="2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auto">
            <a:xfrm>
              <a:off x="11790495" y="3327864"/>
              <a:ext cx="36645" cy="20385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11882110" y="3327864"/>
              <a:ext cx="164903" cy="203857"/>
            </a:xfrm>
            <a:custGeom>
              <a:avLst/>
              <a:gdLst/>
              <a:ahLst/>
              <a:cxnLst>
                <a:cxn ang="0">
                  <a:pos x="20" y="54"/>
                </a:cxn>
                <a:cxn ang="0">
                  <a:pos x="0" y="54"/>
                </a:cxn>
                <a:cxn ang="0">
                  <a:pos x="0" y="0"/>
                </a:cxn>
                <a:cxn ang="0">
                  <a:pos x="20" y="0"/>
                </a:cxn>
                <a:cxn ang="0">
                  <a:pos x="44" y="27"/>
                </a:cxn>
                <a:cxn ang="0">
                  <a:pos x="20" y="54"/>
                </a:cxn>
                <a:cxn ang="0">
                  <a:pos x="20" y="9"/>
                </a:cxn>
                <a:cxn ang="0">
                  <a:pos x="10" y="9"/>
                </a:cxn>
                <a:cxn ang="0">
                  <a:pos x="10" y="45"/>
                </a:cxn>
                <a:cxn ang="0">
                  <a:pos x="20" y="45"/>
                </a:cxn>
                <a:cxn ang="0">
                  <a:pos x="33" y="27"/>
                </a:cxn>
                <a:cxn ang="0">
                  <a:pos x="20" y="9"/>
                </a:cxn>
              </a:cxnLst>
              <a:rect l="0" t="0" r="r" b="b"/>
              <a:pathLst>
                <a:path w="44" h="54">
                  <a:moveTo>
                    <a:pt x="20" y="54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7" y="0"/>
                    <a:pt x="44" y="8"/>
                    <a:pt x="44" y="27"/>
                  </a:cubicBezTo>
                  <a:cubicBezTo>
                    <a:pt x="44" y="46"/>
                    <a:pt x="36" y="54"/>
                    <a:pt x="20" y="54"/>
                  </a:cubicBezTo>
                  <a:close/>
                  <a:moveTo>
                    <a:pt x="20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9" y="45"/>
                    <a:pt x="33" y="42"/>
                    <a:pt x="33" y="27"/>
                  </a:cubicBezTo>
                  <a:cubicBezTo>
                    <a:pt x="33" y="13"/>
                    <a:pt x="29" y="9"/>
                    <a:pt x="20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12087324" y="3327864"/>
              <a:ext cx="135587" cy="203857"/>
            </a:xfrm>
            <a:custGeom>
              <a:avLst/>
              <a:gdLst/>
              <a:ahLst/>
              <a:cxnLst>
                <a:cxn ang="0">
                  <a:pos x="85" y="106"/>
                </a:cxn>
                <a:cxn ang="0">
                  <a:pos x="85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83" y="0"/>
                </a:cxn>
                <a:cxn ang="0">
                  <a:pos x="83" y="21"/>
                </a:cxn>
                <a:cxn ang="0">
                  <a:pos x="23" y="21"/>
                </a:cxn>
                <a:cxn ang="0">
                  <a:pos x="23" y="52"/>
                </a:cxn>
                <a:cxn ang="0">
                  <a:pos x="73" y="52"/>
                </a:cxn>
                <a:cxn ang="0">
                  <a:pos x="73" y="71"/>
                </a:cxn>
                <a:cxn ang="0">
                  <a:pos x="23" y="71"/>
                </a:cxn>
                <a:cxn ang="0">
                  <a:pos x="23" y="106"/>
                </a:cxn>
                <a:cxn ang="0">
                  <a:pos x="85" y="106"/>
                </a:cxn>
              </a:cxnLst>
              <a:rect l="0" t="0" r="r" b="b"/>
              <a:pathLst>
                <a:path w="85" h="128">
                  <a:moveTo>
                    <a:pt x="85" y="106"/>
                  </a:moveTo>
                  <a:lnTo>
                    <a:pt x="85" y="128"/>
                  </a:lnTo>
                  <a:lnTo>
                    <a:pt x="0" y="128"/>
                  </a:lnTo>
                  <a:lnTo>
                    <a:pt x="0" y="0"/>
                  </a:lnTo>
                  <a:lnTo>
                    <a:pt x="83" y="0"/>
                  </a:lnTo>
                  <a:lnTo>
                    <a:pt x="83" y="21"/>
                  </a:lnTo>
                  <a:lnTo>
                    <a:pt x="23" y="21"/>
                  </a:lnTo>
                  <a:lnTo>
                    <a:pt x="23" y="52"/>
                  </a:lnTo>
                  <a:lnTo>
                    <a:pt x="73" y="52"/>
                  </a:lnTo>
                  <a:lnTo>
                    <a:pt x="73" y="71"/>
                  </a:lnTo>
                  <a:lnTo>
                    <a:pt x="23" y="71"/>
                  </a:lnTo>
                  <a:lnTo>
                    <a:pt x="23" y="106"/>
                  </a:lnTo>
                  <a:lnTo>
                    <a:pt x="85" y="10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 userDrawn="1"/>
          </p:nvSpPr>
          <p:spPr bwMode="auto">
            <a:xfrm>
              <a:off x="12241234" y="3327864"/>
              <a:ext cx="190556" cy="203857"/>
            </a:xfrm>
            <a:custGeom>
              <a:avLst/>
              <a:gdLst/>
              <a:ahLst/>
              <a:cxnLst>
                <a:cxn ang="0">
                  <a:pos x="85" y="99"/>
                </a:cxn>
                <a:cxn ang="0">
                  <a:pos x="35" y="99"/>
                </a:cxn>
                <a:cxn ang="0">
                  <a:pos x="26" y="128"/>
                </a:cxn>
                <a:cxn ang="0">
                  <a:pos x="0" y="128"/>
                </a:cxn>
                <a:cxn ang="0">
                  <a:pos x="47" y="0"/>
                </a:cxn>
                <a:cxn ang="0">
                  <a:pos x="73" y="0"/>
                </a:cxn>
                <a:cxn ang="0">
                  <a:pos x="120" y="128"/>
                </a:cxn>
                <a:cxn ang="0">
                  <a:pos x="94" y="128"/>
                </a:cxn>
                <a:cxn ang="0">
                  <a:pos x="85" y="99"/>
                </a:cxn>
                <a:cxn ang="0">
                  <a:pos x="56" y="31"/>
                </a:cxn>
                <a:cxn ang="0">
                  <a:pos x="40" y="80"/>
                </a:cxn>
                <a:cxn ang="0">
                  <a:pos x="80" y="80"/>
                </a:cxn>
                <a:cxn ang="0">
                  <a:pos x="63" y="31"/>
                </a:cxn>
                <a:cxn ang="0">
                  <a:pos x="61" y="16"/>
                </a:cxn>
                <a:cxn ang="0">
                  <a:pos x="59" y="16"/>
                </a:cxn>
                <a:cxn ang="0">
                  <a:pos x="56" y="31"/>
                </a:cxn>
              </a:cxnLst>
              <a:rect l="0" t="0" r="r" b="b"/>
              <a:pathLst>
                <a:path w="120" h="128">
                  <a:moveTo>
                    <a:pt x="85" y="99"/>
                  </a:moveTo>
                  <a:lnTo>
                    <a:pt x="35" y="99"/>
                  </a:lnTo>
                  <a:lnTo>
                    <a:pt x="26" y="128"/>
                  </a:lnTo>
                  <a:lnTo>
                    <a:pt x="0" y="128"/>
                  </a:lnTo>
                  <a:lnTo>
                    <a:pt x="47" y="0"/>
                  </a:lnTo>
                  <a:lnTo>
                    <a:pt x="73" y="0"/>
                  </a:lnTo>
                  <a:lnTo>
                    <a:pt x="120" y="128"/>
                  </a:lnTo>
                  <a:lnTo>
                    <a:pt x="94" y="128"/>
                  </a:lnTo>
                  <a:lnTo>
                    <a:pt x="85" y="99"/>
                  </a:lnTo>
                  <a:close/>
                  <a:moveTo>
                    <a:pt x="56" y="31"/>
                  </a:moveTo>
                  <a:lnTo>
                    <a:pt x="40" y="80"/>
                  </a:lnTo>
                  <a:lnTo>
                    <a:pt x="80" y="80"/>
                  </a:lnTo>
                  <a:lnTo>
                    <a:pt x="63" y="31"/>
                  </a:lnTo>
                  <a:lnTo>
                    <a:pt x="61" y="16"/>
                  </a:lnTo>
                  <a:lnTo>
                    <a:pt x="59" y="16"/>
                  </a:lnTo>
                  <a:lnTo>
                    <a:pt x="56" y="3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auto">
            <a:xfrm>
              <a:off x="12453778" y="3324225"/>
              <a:ext cx="131923" cy="211138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0" y="52"/>
                </a:cxn>
                <a:cxn ang="0">
                  <a:pos x="1" y="43"/>
                </a:cxn>
                <a:cxn ang="0">
                  <a:pos x="16" y="47"/>
                </a:cxn>
                <a:cxn ang="0">
                  <a:pos x="26" y="40"/>
                </a:cxn>
                <a:cxn ang="0">
                  <a:pos x="0" y="16"/>
                </a:cxn>
                <a:cxn ang="0">
                  <a:pos x="19" y="0"/>
                </a:cxn>
                <a:cxn ang="0">
                  <a:pos x="34" y="3"/>
                </a:cxn>
                <a:cxn ang="0">
                  <a:pos x="32" y="11"/>
                </a:cxn>
                <a:cxn ang="0">
                  <a:pos x="19" y="9"/>
                </a:cxn>
                <a:cxn ang="0">
                  <a:pos x="10" y="15"/>
                </a:cxn>
                <a:cxn ang="0">
                  <a:pos x="35" y="39"/>
                </a:cxn>
                <a:cxn ang="0">
                  <a:pos x="16" y="56"/>
                </a:cxn>
              </a:cxnLst>
              <a:rect l="0" t="0" r="r" b="b"/>
              <a:pathLst>
                <a:path w="35" h="56">
                  <a:moveTo>
                    <a:pt x="16" y="56"/>
                  </a:moveTo>
                  <a:cubicBezTo>
                    <a:pt x="10" y="56"/>
                    <a:pt x="4" y="54"/>
                    <a:pt x="0" y="52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46"/>
                    <a:pt x="10" y="47"/>
                    <a:pt x="16" y="47"/>
                  </a:cubicBezTo>
                  <a:cubicBezTo>
                    <a:pt x="23" y="47"/>
                    <a:pt x="26" y="44"/>
                    <a:pt x="26" y="40"/>
                  </a:cubicBezTo>
                  <a:cubicBezTo>
                    <a:pt x="26" y="30"/>
                    <a:pt x="0" y="34"/>
                    <a:pt x="0" y="16"/>
                  </a:cubicBezTo>
                  <a:cubicBezTo>
                    <a:pt x="0" y="7"/>
                    <a:pt x="6" y="0"/>
                    <a:pt x="19" y="0"/>
                  </a:cubicBezTo>
                  <a:cubicBezTo>
                    <a:pt x="24" y="0"/>
                    <a:pt x="29" y="1"/>
                    <a:pt x="34" y="3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8" y="10"/>
                    <a:pt x="24" y="9"/>
                    <a:pt x="19" y="9"/>
                  </a:cubicBezTo>
                  <a:cubicBezTo>
                    <a:pt x="12" y="9"/>
                    <a:pt x="10" y="12"/>
                    <a:pt x="10" y="15"/>
                  </a:cubicBezTo>
                  <a:cubicBezTo>
                    <a:pt x="10" y="25"/>
                    <a:pt x="35" y="21"/>
                    <a:pt x="35" y="39"/>
                  </a:cubicBezTo>
                  <a:cubicBezTo>
                    <a:pt x="35" y="50"/>
                    <a:pt x="28" y="56"/>
                    <a:pt x="16" y="5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1358900" y="6580188"/>
            <a:ext cx="64087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8" tIns="45714" rIns="91428" bIns="45714" anchor="b"/>
          <a:lstStyle/>
          <a:p>
            <a:pPr algn="ctr">
              <a:spcBef>
                <a:spcPct val="50000"/>
              </a:spcBef>
              <a:defRPr/>
            </a:pPr>
            <a: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  <a:t>COPYRIGHT © 2011 ALCATEL-LUCENT.  ALL RIGHTS RESERVED. </a:t>
            </a:r>
            <a:br>
              <a:rPr lang="en-US" sz="600">
                <a:solidFill>
                  <a:srgbClr val="7F7F7F"/>
                </a:solidFill>
                <a:latin typeface="Tahoma" pitchFamily="34" charset="0"/>
                <a:cs typeface="Arial" pitchFamily="34" charset="0"/>
              </a:rPr>
            </a:br>
            <a:endParaRPr lang="en-US" sz="600">
              <a:solidFill>
                <a:srgbClr val="7F7F7F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26" name="Footer Placeholder 2"/>
          <p:cNvSpPr txBox="1">
            <a:spLocks/>
          </p:cNvSpPr>
          <p:nvPr/>
        </p:nvSpPr>
        <p:spPr>
          <a:xfrm>
            <a:off x="4332288" y="6353175"/>
            <a:ext cx="484187" cy="23971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>
              <a:defRPr sz="800">
                <a:solidFill>
                  <a:schemeClr val="bg1">
                    <a:lumMod val="50000"/>
                  </a:schemeClr>
                </a:solidFill>
                <a:latin typeface="Tahoma" pitchFamily="34" charset="0"/>
              </a:defRPr>
            </a:lvl1pPr>
          </a:lstStyle>
          <a:p>
            <a:pPr algn="ctr">
              <a:defRPr/>
            </a:pPr>
            <a:fld id="{6B10ACFE-CAF7-48B0-8EA2-C00CDC64B110}" type="slidenum">
              <a:rPr lang="en-US" sz="60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pPr algn="ctr">
                <a:defRPr/>
              </a:pPr>
              <a:t>‹#›</a:t>
            </a:fld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2375" y="241450"/>
            <a:ext cx="8645237" cy="1143000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4000" y="1360488"/>
            <a:ext cx="858361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Title Placeholder 10"/>
          <p:cNvSpPr>
            <a:spLocks noGrp="1"/>
          </p:cNvSpPr>
          <p:nvPr>
            <p:ph type="title"/>
          </p:nvPr>
        </p:nvSpPr>
        <p:spPr bwMode="auto">
          <a:xfrm>
            <a:off x="192088" y="233363"/>
            <a:ext cx="86455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28" r:id="rId10"/>
    <p:sldLayoutId id="2147483738" r:id="rId11"/>
    <p:sldLayoutId id="2147483739" r:id="rId12"/>
  </p:sldLayoutIdLst>
  <p:transition>
    <p:fade/>
  </p:transition>
  <p:txStyles>
    <p:titleStyle>
      <a:lvl1pPr algn="l" rtl="0" fontAlgn="base">
        <a:lnSpc>
          <a:spcPts val="3000"/>
        </a:lnSpc>
        <a:spcBef>
          <a:spcPct val="0"/>
        </a:spcBef>
        <a:spcAft>
          <a:spcPct val="0"/>
        </a:spcAft>
        <a:defRPr lang="en-US" sz="3000" b="1" kern="1200">
          <a:solidFill>
            <a:srgbClr val="404040"/>
          </a:solidFill>
          <a:latin typeface="+mj-lt"/>
          <a:ea typeface="+mj-ea"/>
          <a:cs typeface="+mj-cs"/>
        </a:defRPr>
      </a:lvl1pPr>
      <a:lvl2pPr algn="l" rtl="0" fontAlgn="base">
        <a:lnSpc>
          <a:spcPts val="3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Tahoma" pitchFamily="34" charset="0"/>
        </a:defRPr>
      </a:lvl2pPr>
      <a:lvl3pPr algn="l" rtl="0" fontAlgn="base">
        <a:lnSpc>
          <a:spcPts val="3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Tahoma" pitchFamily="34" charset="0"/>
        </a:defRPr>
      </a:lvl3pPr>
      <a:lvl4pPr algn="l" rtl="0" fontAlgn="base">
        <a:lnSpc>
          <a:spcPts val="3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Tahoma" pitchFamily="34" charset="0"/>
        </a:defRPr>
      </a:lvl4pPr>
      <a:lvl5pPr algn="l" rtl="0" fontAlgn="base">
        <a:lnSpc>
          <a:spcPts val="3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Tahoma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Tahoma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Tahoma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Tahoma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3000" b="1">
          <a:solidFill>
            <a:srgbClr val="404040"/>
          </a:solidFill>
          <a:latin typeface="Tahoma" pitchFamily="34" charset="0"/>
        </a:defRPr>
      </a:lvl9pPr>
    </p:titleStyle>
    <p:bodyStyle>
      <a:lvl1pPr marL="171450" indent="-171450" algn="l" rtl="0" fontAlgn="base">
        <a:spcBef>
          <a:spcPct val="20000"/>
        </a:spcBef>
        <a:spcAft>
          <a:spcPts val="600"/>
        </a:spcAft>
        <a:buClr>
          <a:srgbClr val="6639B7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292100" indent="-177800" algn="l" rtl="0" fontAlgn="base">
        <a:spcBef>
          <a:spcPct val="20000"/>
        </a:spcBef>
        <a:spcAft>
          <a:spcPts val="600"/>
        </a:spcAft>
        <a:buClr>
          <a:srgbClr val="6639B7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20700" indent="-228600" algn="l" rtl="0" fontAlgn="base">
        <a:spcBef>
          <a:spcPct val="20000"/>
        </a:spcBef>
        <a:spcAft>
          <a:spcPts val="600"/>
        </a:spcAft>
        <a:buClr>
          <a:srgbClr val="6639B7"/>
        </a:buClr>
        <a:buFont typeface="Arial" charset="0"/>
        <a:buChar char="•"/>
        <a:defRPr sz="1600" kern="1200">
          <a:solidFill>
            <a:srgbClr val="404040"/>
          </a:solidFill>
          <a:latin typeface="+mn-lt"/>
          <a:ea typeface="+mn-ea"/>
          <a:cs typeface="+mn-cs"/>
        </a:defRPr>
      </a:lvl3pPr>
      <a:lvl4pPr marL="744538" indent="-228600" algn="l" rtl="0" fontAlgn="base">
        <a:spcBef>
          <a:spcPct val="20000"/>
        </a:spcBef>
        <a:spcAft>
          <a:spcPts val="600"/>
        </a:spcAft>
        <a:buClr>
          <a:srgbClr val="6639B7"/>
        </a:buClr>
        <a:buFont typeface="Arial" charset="0"/>
        <a:buChar char="•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77900" indent="-228600" algn="l" rtl="0" fontAlgn="base">
        <a:spcBef>
          <a:spcPct val="20000"/>
        </a:spcBef>
        <a:spcAft>
          <a:spcPts val="600"/>
        </a:spcAft>
        <a:buClr>
          <a:srgbClr val="6639B7"/>
        </a:buClr>
        <a:buFont typeface="Arial" charset="0"/>
        <a:buChar char="•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stiliadis-sdnp-framework-use-cases-01.tx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Stiliadis</a:t>
            </a:r>
          </a:p>
          <a:p>
            <a:r>
              <a:rPr lang="en-US" dirty="0" smtClean="0"/>
              <a:t>F. Balus</a:t>
            </a:r>
          </a:p>
          <a:p>
            <a:r>
              <a:rPr lang="en-US" dirty="0" smtClean="0"/>
              <a:t>W. Henderickx</a:t>
            </a:r>
          </a:p>
          <a:p>
            <a:r>
              <a:rPr lang="en-US" dirty="0" smtClean="0"/>
              <a:t>N. Bitar</a:t>
            </a:r>
          </a:p>
          <a:p>
            <a:r>
              <a:rPr lang="en-US" dirty="0" smtClean="0"/>
              <a:t>M. </a:t>
            </a:r>
            <a:r>
              <a:rPr lang="en-US" dirty="0" err="1" smtClean="0"/>
              <a:t>Pisica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 dirty="0"/>
              <a:t>Software Driven Networks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en-US" sz="2400" dirty="0"/>
              <a:t>Use Cases and </a:t>
            </a:r>
            <a:r>
              <a:rPr lang="en-US" sz="2400" dirty="0" smtClean="0"/>
              <a:t>Framework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1400" dirty="0">
                <a:hlinkClick r:id="rId2"/>
              </a:rPr>
              <a:t>draft-stiliadis-sdnp-framework-use-cases-01.txt</a:t>
            </a:r>
            <a:r>
              <a:rPr lang="en-US" sz="1400" dirty="0"/>
              <a:t/>
            </a:r>
            <a:br>
              <a:rPr lang="en-US" sz="1400" dirty="0"/>
            </a:b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2088" y="241300"/>
            <a:ext cx="8645525" cy="1143000"/>
          </a:xfrm>
        </p:spPr>
        <p:txBody>
          <a:bodyPr/>
          <a:lstStyle/>
          <a:p>
            <a:pPr>
              <a:defRPr/>
            </a:pPr>
            <a:r>
              <a:rPr dirty="0" smtClean="0"/>
              <a:t>Service Lifecycle</a:t>
            </a:r>
            <a:endParaRPr dirty="0"/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679450" y="1506538"/>
            <a:ext cx="7681913" cy="2382837"/>
            <a:chOff x="249888" y="1509713"/>
            <a:chExt cx="7509935" cy="2643188"/>
          </a:xfrm>
        </p:grpSpPr>
        <p:sp>
          <p:nvSpPr>
            <p:cNvPr id="6" name="Oval 5"/>
            <p:cNvSpPr/>
            <p:nvPr/>
          </p:nvSpPr>
          <p:spPr>
            <a:xfrm>
              <a:off x="249888" y="2300380"/>
              <a:ext cx="676655" cy="10829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LB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2528165" y="1509713"/>
              <a:ext cx="676655" cy="264142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Tier 1</a:t>
              </a:r>
            </a:p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App</a:t>
              </a:r>
            </a:p>
          </p:txBody>
        </p:sp>
        <p:sp>
          <p:nvSpPr>
            <p:cNvPr id="9" name="Plaque 8"/>
            <p:cNvSpPr/>
            <p:nvPr/>
          </p:nvSpPr>
          <p:spPr>
            <a:xfrm>
              <a:off x="3585051" y="2402515"/>
              <a:ext cx="839610" cy="855823"/>
            </a:xfrm>
            <a:prstGeom prst="plaqu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dirty="0">
                  <a:solidFill>
                    <a:schemeClr val="tx1"/>
                  </a:solidFill>
                </a:rPr>
                <a:t>Inter-Connect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4804891" y="1511473"/>
              <a:ext cx="676655" cy="264142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Tier 2</a:t>
              </a:r>
            </a:p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App</a:t>
              </a:r>
            </a:p>
          </p:txBody>
        </p:sp>
        <p:sp>
          <p:nvSpPr>
            <p:cNvPr id="11" name="Plaque 10"/>
            <p:cNvSpPr/>
            <p:nvPr/>
          </p:nvSpPr>
          <p:spPr>
            <a:xfrm>
              <a:off x="5863328" y="2400755"/>
              <a:ext cx="838058" cy="855823"/>
            </a:xfrm>
            <a:prstGeom prst="plaqu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dirty="0">
                  <a:solidFill>
                    <a:schemeClr val="tx1"/>
                  </a:solidFill>
                </a:rPr>
                <a:t>Inter-Connect</a:t>
              </a:r>
            </a:p>
          </p:txBody>
        </p:sp>
        <p:sp>
          <p:nvSpPr>
            <p:cNvPr id="12" name="Oval 11"/>
            <p:cNvSpPr/>
            <p:nvPr/>
          </p:nvSpPr>
          <p:spPr>
            <a:xfrm>
              <a:off x="7083168" y="1511473"/>
              <a:ext cx="676655" cy="264142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Tier 3</a:t>
              </a:r>
            </a:p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App</a:t>
              </a:r>
            </a:p>
          </p:txBody>
        </p:sp>
        <p:cxnSp>
          <p:nvCxnSpPr>
            <p:cNvPr id="14" name="Straight Arrow Connector 13"/>
            <p:cNvCxnSpPr>
              <a:stCxn id="7" idx="6"/>
              <a:endCxn id="9" idx="1"/>
            </p:cNvCxnSpPr>
            <p:nvPr/>
          </p:nvCxnSpPr>
          <p:spPr>
            <a:xfrm>
              <a:off x="3204820" y="2830427"/>
              <a:ext cx="380231" cy="176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4424660" y="2830427"/>
              <a:ext cx="380231" cy="176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481546" y="2828665"/>
              <a:ext cx="381782" cy="1762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6701386" y="2826905"/>
              <a:ext cx="381782" cy="176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926543" y="2830427"/>
              <a:ext cx="381782" cy="176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Plaque 19"/>
            <p:cNvSpPr/>
            <p:nvPr/>
          </p:nvSpPr>
          <p:spPr>
            <a:xfrm>
              <a:off x="1308325" y="2402515"/>
              <a:ext cx="838058" cy="855823"/>
            </a:xfrm>
            <a:prstGeom prst="plaqu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dirty="0">
                  <a:solidFill>
                    <a:schemeClr val="tx1"/>
                  </a:solidFill>
                </a:rPr>
                <a:t>Inter-Connect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2146383" y="2832187"/>
              <a:ext cx="381782" cy="1762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gular Pentagon 21"/>
            <p:cNvSpPr/>
            <p:nvPr/>
          </p:nvSpPr>
          <p:spPr>
            <a:xfrm>
              <a:off x="3585051" y="3258338"/>
              <a:ext cx="839610" cy="642748"/>
            </a:xfrm>
            <a:prstGeom prst="pentagon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05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595914" y="3420345"/>
              <a:ext cx="828747" cy="2623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50" dirty="0">
                  <a:latin typeface="Arial" pitchFamily="34" charset="0"/>
                  <a:cs typeface="Arial" pitchFamily="34" charset="0"/>
                </a:rPr>
                <a:t>Properties</a:t>
              </a:r>
            </a:p>
          </p:txBody>
        </p:sp>
        <p:sp>
          <p:nvSpPr>
            <p:cNvPr id="24" name="Regular Pentagon 23"/>
            <p:cNvSpPr/>
            <p:nvPr/>
          </p:nvSpPr>
          <p:spPr>
            <a:xfrm>
              <a:off x="5863328" y="3251294"/>
              <a:ext cx="838058" cy="642748"/>
            </a:xfrm>
            <a:prstGeom prst="pentagon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05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74191" y="3413301"/>
              <a:ext cx="827195" cy="2623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50" dirty="0">
                  <a:latin typeface="Arial" pitchFamily="34" charset="0"/>
                  <a:cs typeface="Arial" pitchFamily="34" charset="0"/>
                </a:rPr>
                <a:t>Properties</a:t>
              </a:r>
            </a:p>
          </p:txBody>
        </p:sp>
        <p:sp>
          <p:nvSpPr>
            <p:cNvPr id="26" name="Regular Pentagon 25"/>
            <p:cNvSpPr/>
            <p:nvPr/>
          </p:nvSpPr>
          <p:spPr>
            <a:xfrm>
              <a:off x="1308325" y="3258338"/>
              <a:ext cx="838058" cy="642748"/>
            </a:xfrm>
            <a:prstGeom prst="pentagon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05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19189" y="3420345"/>
              <a:ext cx="827194" cy="2623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50" dirty="0">
                  <a:latin typeface="Arial" pitchFamily="34" charset="0"/>
                  <a:cs typeface="Arial" pitchFamily="34" charset="0"/>
                </a:rPr>
                <a:t>Properties</a:t>
              </a:r>
            </a:p>
          </p:txBody>
        </p:sp>
      </p:grpSp>
      <p:sp>
        <p:nvSpPr>
          <p:cNvPr id="28" name="Oval 27"/>
          <p:cNvSpPr/>
          <p:nvPr/>
        </p:nvSpPr>
        <p:spPr>
          <a:xfrm>
            <a:off x="1725613" y="817563"/>
            <a:ext cx="2635250" cy="56673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IT Policies</a:t>
            </a:r>
            <a:endParaRPr lang="en-US" sz="1050" dirty="0">
              <a:solidFill>
                <a:schemeClr val="tx1"/>
              </a:solidFill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4057650"/>
            <a:ext cx="1770063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Straight Connector 32"/>
          <p:cNvCxnSpPr/>
          <p:nvPr/>
        </p:nvCxnSpPr>
        <p:spPr>
          <a:xfrm flipV="1">
            <a:off x="322263" y="1506538"/>
            <a:ext cx="8515350" cy="1587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92088" y="1143000"/>
            <a:ext cx="12346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 smtClean="0"/>
              <a:t>SP &amp; IT  </a:t>
            </a:r>
            <a:r>
              <a:rPr lang="en-US" sz="1100" dirty="0"/>
              <a:t>Domain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192088" y="1693863"/>
            <a:ext cx="263405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/>
              <a:t>Application </a:t>
            </a:r>
            <a:r>
              <a:rPr lang="en-US" sz="1100" dirty="0" smtClean="0"/>
              <a:t>Developer Service Request</a:t>
            </a:r>
            <a:endParaRPr lang="en-US" sz="1100" dirty="0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474663" y="3889375"/>
            <a:ext cx="8515350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322263" y="4057650"/>
            <a:ext cx="12350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/>
              <a:t>Service Mapping</a:t>
            </a:r>
          </a:p>
        </p:txBody>
      </p:sp>
      <p:cxnSp>
        <p:nvCxnSpPr>
          <p:cNvPr id="40" name="Straight Connector 39"/>
          <p:cNvCxnSpPr/>
          <p:nvPr/>
        </p:nvCxnSpPr>
        <p:spPr>
          <a:xfrm rot="16200000" flipH="1">
            <a:off x="3135313" y="5116513"/>
            <a:ext cx="2459037" cy="7937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4713288" y="817563"/>
            <a:ext cx="2635250" cy="56673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SP Policies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361363" y="4410135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9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9825" y="4031531"/>
            <a:ext cx="3125396" cy="271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SDN Controller Framework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666504" y="2489435"/>
            <a:ext cx="1731146" cy="6307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SDN Controller(s)</a:t>
            </a:r>
            <a:endParaRPr lang="en-US" sz="1200" dirty="0"/>
          </a:p>
        </p:txBody>
      </p:sp>
      <p:sp>
        <p:nvSpPr>
          <p:cNvPr id="8" name="Rounded Rectangle 7"/>
          <p:cNvSpPr/>
          <p:nvPr/>
        </p:nvSpPr>
        <p:spPr>
          <a:xfrm>
            <a:off x="5022263" y="2489435"/>
            <a:ext cx="1731146" cy="6307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SDN Controller(s)</a:t>
            </a:r>
            <a:endParaRPr lang="en-US" sz="1200" dirty="0"/>
          </a:p>
        </p:txBody>
      </p:sp>
      <p:cxnSp>
        <p:nvCxnSpPr>
          <p:cNvPr id="10" name="Straight Arrow Connector 9"/>
          <p:cNvCxnSpPr>
            <a:endCxn id="7" idx="0"/>
          </p:cNvCxnSpPr>
          <p:nvPr/>
        </p:nvCxnSpPr>
        <p:spPr>
          <a:xfrm rot="5400000">
            <a:off x="2359196" y="2316553"/>
            <a:ext cx="345763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5709723" y="2315760"/>
            <a:ext cx="345763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83399" y="2165267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API</a:t>
            </a:r>
            <a:endParaRPr lang="en-US" sz="1100" dirty="0"/>
          </a:p>
        </p:txBody>
      </p:sp>
      <p:cxnSp>
        <p:nvCxnSpPr>
          <p:cNvPr id="16" name="Straight Arrow Connector 15"/>
          <p:cNvCxnSpPr>
            <a:stCxn id="7" idx="3"/>
            <a:endCxn id="8" idx="1"/>
          </p:cNvCxnSpPr>
          <p:nvPr/>
        </p:nvCxnSpPr>
        <p:spPr>
          <a:xfrm>
            <a:off x="3397650" y="2804826"/>
            <a:ext cx="1624613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46224" y="2426877"/>
            <a:ext cx="10390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Service SPEC</a:t>
            </a:r>
            <a:endParaRPr lang="en-US" sz="1050" dirty="0"/>
          </a:p>
        </p:txBody>
      </p:sp>
      <p:sp>
        <p:nvSpPr>
          <p:cNvPr id="18" name="Rounded Rectangle 17"/>
          <p:cNvSpPr/>
          <p:nvPr/>
        </p:nvSpPr>
        <p:spPr>
          <a:xfrm>
            <a:off x="1667299" y="3483734"/>
            <a:ext cx="1731146" cy="6307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Network Specific Module</a:t>
            </a:r>
            <a:endParaRPr lang="en-US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2357607" y="3310058"/>
            <a:ext cx="345763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531283" y="3137177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API</a:t>
            </a:r>
            <a:endParaRPr lang="en-US" sz="1100" dirty="0"/>
          </a:p>
        </p:txBody>
      </p:sp>
      <p:sp>
        <p:nvSpPr>
          <p:cNvPr id="21" name="Rounded Rectangle 20"/>
          <p:cNvSpPr/>
          <p:nvPr/>
        </p:nvSpPr>
        <p:spPr>
          <a:xfrm>
            <a:off x="4965296" y="3483734"/>
            <a:ext cx="1731146" cy="6307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Network Specific Module</a:t>
            </a:r>
            <a:endParaRPr lang="en-US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5655604" y="3310058"/>
            <a:ext cx="345763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829280" y="3137177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API</a:t>
            </a:r>
            <a:endParaRPr lang="en-US" sz="1100" dirty="0"/>
          </a:p>
        </p:txBody>
      </p:sp>
      <p:sp>
        <p:nvSpPr>
          <p:cNvPr id="24" name="Rounded Rectangle 23"/>
          <p:cNvSpPr/>
          <p:nvPr/>
        </p:nvSpPr>
        <p:spPr>
          <a:xfrm>
            <a:off x="5016237" y="5438410"/>
            <a:ext cx="1731146" cy="6307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Network Element</a:t>
            </a:r>
          </a:p>
          <a:p>
            <a:pPr algn="ctr"/>
            <a:r>
              <a:rPr lang="en-US" sz="1200" dirty="0" smtClean="0"/>
              <a:t>Control Plane</a:t>
            </a:r>
            <a:endParaRPr lang="en-US" sz="1200" dirty="0"/>
          </a:p>
        </p:txBody>
      </p:sp>
      <p:cxnSp>
        <p:nvCxnSpPr>
          <p:cNvPr id="25" name="Straight Arrow Connector 24"/>
          <p:cNvCxnSpPr/>
          <p:nvPr/>
        </p:nvCxnSpPr>
        <p:spPr>
          <a:xfrm rot="16200000" flipH="1">
            <a:off x="1870525" y="4776065"/>
            <a:ext cx="1323104" cy="1589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531283" y="4114515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API</a:t>
            </a:r>
            <a:endParaRPr lang="en-US" sz="1100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5654015" y="4287396"/>
            <a:ext cx="345763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827691" y="4114515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API</a:t>
            </a:r>
            <a:endParaRPr lang="en-US" sz="1100" dirty="0"/>
          </a:p>
        </p:txBody>
      </p:sp>
      <p:sp>
        <p:nvSpPr>
          <p:cNvPr id="29" name="Rounded Rectangle 28"/>
          <p:cNvSpPr/>
          <p:nvPr/>
        </p:nvSpPr>
        <p:spPr>
          <a:xfrm>
            <a:off x="5016237" y="4461072"/>
            <a:ext cx="1731146" cy="6307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Network Management</a:t>
            </a:r>
          </a:p>
          <a:p>
            <a:pPr algn="ctr"/>
            <a:r>
              <a:rPr lang="en-US" sz="1200" dirty="0" smtClean="0"/>
              <a:t>System</a:t>
            </a:r>
            <a:endParaRPr lang="en-US" sz="1200" dirty="0"/>
          </a:p>
        </p:txBody>
      </p:sp>
      <p:cxnSp>
        <p:nvCxnSpPr>
          <p:cNvPr id="30" name="Straight Arrow Connector 29"/>
          <p:cNvCxnSpPr/>
          <p:nvPr/>
        </p:nvCxnSpPr>
        <p:spPr>
          <a:xfrm rot="5400000">
            <a:off x="5652426" y="5264734"/>
            <a:ext cx="345763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826102" y="5091853"/>
            <a:ext cx="10166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Existing APIs</a:t>
            </a:r>
            <a:endParaRPr lang="en-US" sz="1100" dirty="0"/>
          </a:p>
        </p:txBody>
      </p:sp>
      <p:sp>
        <p:nvSpPr>
          <p:cNvPr id="32" name="Rounded Rectangle 31"/>
          <p:cNvSpPr/>
          <p:nvPr/>
        </p:nvSpPr>
        <p:spPr>
          <a:xfrm>
            <a:off x="1613180" y="5438410"/>
            <a:ext cx="1731146" cy="6307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Network Element</a:t>
            </a:r>
          </a:p>
          <a:p>
            <a:pPr algn="ctr"/>
            <a:r>
              <a:rPr lang="en-US" sz="1200" dirty="0" smtClean="0"/>
              <a:t>Control Plane</a:t>
            </a:r>
            <a:endParaRPr lang="en-US" sz="1200" dirty="0"/>
          </a:p>
        </p:txBody>
      </p:sp>
      <p:cxnSp>
        <p:nvCxnSpPr>
          <p:cNvPr id="34" name="Straight Arrow Connector 33"/>
          <p:cNvCxnSpPr>
            <a:stCxn id="18" idx="3"/>
            <a:endCxn id="21" idx="1"/>
          </p:cNvCxnSpPr>
          <p:nvPr/>
        </p:nvCxnSpPr>
        <p:spPr>
          <a:xfrm>
            <a:off x="3398445" y="3799125"/>
            <a:ext cx="1566851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647019" y="3483734"/>
            <a:ext cx="11128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Interface SPEC</a:t>
            </a:r>
            <a:endParaRPr lang="en-US" sz="1050" dirty="0"/>
          </a:p>
        </p:txBody>
      </p:sp>
      <p:sp>
        <p:nvSpPr>
          <p:cNvPr id="33" name="Rounded Rectangle 32"/>
          <p:cNvSpPr/>
          <p:nvPr/>
        </p:nvSpPr>
        <p:spPr>
          <a:xfrm>
            <a:off x="1667299" y="1512891"/>
            <a:ext cx="1731146" cy="630781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Compute &amp; Storage</a:t>
            </a:r>
          </a:p>
          <a:p>
            <a:pPr algn="ctr"/>
            <a:r>
              <a:rPr lang="en-US" sz="1200" dirty="0" smtClean="0"/>
              <a:t>Controller</a:t>
            </a:r>
            <a:endParaRPr lang="en-US" sz="12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1011677" y="2286000"/>
            <a:ext cx="7831589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5023058" y="1512891"/>
            <a:ext cx="1731146" cy="630781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Compute &amp; Storage</a:t>
            </a:r>
          </a:p>
          <a:p>
            <a:pPr algn="ctr"/>
            <a:r>
              <a:rPr lang="en-US" sz="1200" dirty="0" smtClean="0"/>
              <a:t>Controller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7607030" y="1964987"/>
            <a:ext cx="12987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accent3">
                    <a:lumMod val="75000"/>
                  </a:schemeClr>
                </a:solidFill>
              </a:rPr>
              <a:t>Compute Domain</a:t>
            </a:r>
            <a:endParaRPr lang="en-US" sz="105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84854" y="2371303"/>
            <a:ext cx="12474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accent3">
                    <a:lumMod val="75000"/>
                  </a:schemeClr>
                </a:solidFill>
              </a:rPr>
              <a:t>Network Domain</a:t>
            </a:r>
            <a:endParaRPr lang="en-US" sz="105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32872" y="2165267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API</a:t>
            </a:r>
            <a:endParaRPr lang="en-US" sz="1100" dirty="0"/>
          </a:p>
        </p:txBody>
      </p:sp>
      <p:sp>
        <p:nvSpPr>
          <p:cNvPr id="40" name="Rounded Rectangle 39"/>
          <p:cNvSpPr/>
          <p:nvPr/>
        </p:nvSpPr>
        <p:spPr>
          <a:xfrm>
            <a:off x="554477" y="2489435"/>
            <a:ext cx="914400" cy="148929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Policy</a:t>
            </a:r>
            <a:endParaRPr lang="en-US" sz="1200" dirty="0"/>
          </a:p>
        </p:txBody>
      </p:sp>
      <p:sp>
        <p:nvSpPr>
          <p:cNvPr id="42" name="Rounded Rectangle 41"/>
          <p:cNvSpPr/>
          <p:nvPr/>
        </p:nvSpPr>
        <p:spPr>
          <a:xfrm>
            <a:off x="6842727" y="2426877"/>
            <a:ext cx="914400" cy="148929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Policy</a:t>
            </a:r>
            <a:endParaRPr lang="en-US" sz="1200" dirty="0"/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4039737" y="982639"/>
            <a:ext cx="13648" cy="536357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006221" y="6346209"/>
            <a:ext cx="849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Domain A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5815251" y="6346209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Domain B</a:t>
            </a:r>
            <a:endParaRPr lang="en-US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br>
              <a:rPr lang="en-US" dirty="0" smtClean="0"/>
            </a:br>
            <a:r>
              <a:rPr lang="en-US" dirty="0" smtClean="0"/>
              <a:t>Instantiate VM and connect to IP VPN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782150" y="2581012"/>
            <a:ext cx="696036" cy="7233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VM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Plaque 4"/>
          <p:cNvSpPr/>
          <p:nvPr/>
        </p:nvSpPr>
        <p:spPr>
          <a:xfrm>
            <a:off x="1951629" y="2834292"/>
            <a:ext cx="1064525" cy="900753"/>
          </a:xfrm>
          <a:prstGeom prst="plaqu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Private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Network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Plaque 5"/>
          <p:cNvSpPr/>
          <p:nvPr/>
        </p:nvSpPr>
        <p:spPr>
          <a:xfrm>
            <a:off x="3357349" y="2834292"/>
            <a:ext cx="1064525" cy="900753"/>
          </a:xfrm>
          <a:prstGeom prst="plaqu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IP VPN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>
            <a:stCxn id="4" idx="6"/>
            <a:endCxn id="5" idx="1"/>
          </p:cNvCxnSpPr>
          <p:nvPr/>
        </p:nvCxnSpPr>
        <p:spPr>
          <a:xfrm>
            <a:off x="1478186" y="2942678"/>
            <a:ext cx="473443" cy="3419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724637" y="3456744"/>
            <a:ext cx="696036" cy="7233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VM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>
            <a:endCxn id="5" idx="1"/>
          </p:cNvCxnSpPr>
          <p:nvPr/>
        </p:nvCxnSpPr>
        <p:spPr>
          <a:xfrm flipV="1">
            <a:off x="1420673" y="3284669"/>
            <a:ext cx="530956" cy="553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6" idx="1"/>
          </p:cNvCxnSpPr>
          <p:nvPr/>
        </p:nvCxnSpPr>
        <p:spPr>
          <a:xfrm flipV="1">
            <a:off x="3016154" y="3284669"/>
            <a:ext cx="341195" cy="19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78186" y="4178587"/>
            <a:ext cx="2425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Application Service Request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>
          <a:xfrm>
            <a:off x="7140700" y="4332476"/>
            <a:ext cx="696036" cy="7233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VM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895832" y="4332476"/>
            <a:ext cx="696036" cy="7233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VM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5527343" y="3838085"/>
            <a:ext cx="277049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8" idx="0"/>
          </p:cNvCxnSpPr>
          <p:nvPr/>
        </p:nvCxnSpPr>
        <p:spPr>
          <a:xfrm flipH="1" flipV="1">
            <a:off x="6237026" y="3838085"/>
            <a:ext cx="6824" cy="494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7499444" y="3838085"/>
            <a:ext cx="0" cy="494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499444" y="3870811"/>
            <a:ext cx="114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ELAN Service</a:t>
            </a:r>
          </a:p>
          <a:p>
            <a:r>
              <a:rPr lang="en-US" sz="1200" dirty="0" smtClean="0"/>
              <a:t>(ISID PBB)</a:t>
            </a:r>
            <a:endParaRPr lang="en-US" sz="1200" dirty="0"/>
          </a:p>
        </p:txBody>
      </p:sp>
      <p:cxnSp>
        <p:nvCxnSpPr>
          <p:cNvPr id="28" name="Straight Connector 27"/>
          <p:cNvCxnSpPr/>
          <p:nvPr/>
        </p:nvCxnSpPr>
        <p:spPr>
          <a:xfrm flipH="1" flipV="1">
            <a:off x="6857999" y="3343694"/>
            <a:ext cx="6824" cy="494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46" descr="IP_Router_Terarou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367" y="2942678"/>
            <a:ext cx="442912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7081816" y="2882029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DC PE</a:t>
            </a:r>
          </a:p>
          <a:p>
            <a:r>
              <a:rPr lang="en-US" sz="1200" dirty="0" smtClean="0"/>
              <a:t>IPVPN VRF</a:t>
            </a:r>
            <a:endParaRPr lang="en-US" sz="1200" dirty="0"/>
          </a:p>
        </p:txBody>
      </p:sp>
      <p:pic>
        <p:nvPicPr>
          <p:cNvPr id="31" name="Picture 46" descr="IP_Router_Terarou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719" y="2147132"/>
            <a:ext cx="442912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Straight Connector 31"/>
          <p:cNvCxnSpPr/>
          <p:nvPr/>
        </p:nvCxnSpPr>
        <p:spPr>
          <a:xfrm flipH="1" flipV="1">
            <a:off x="6851175" y="2387638"/>
            <a:ext cx="6824" cy="494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072631" y="2156805"/>
            <a:ext cx="6355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SP PE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140132" y="5233214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Service Mapping</a:t>
            </a:r>
            <a:endParaRPr lang="en-US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30"/>
          <p:cNvSpPr>
            <a:spLocks noChangeArrowheads="1"/>
          </p:cNvSpPr>
          <p:nvPr/>
        </p:nvSpPr>
        <p:spPr bwMode="auto">
          <a:xfrm>
            <a:off x="2473325" y="5491163"/>
            <a:ext cx="2157413" cy="1193800"/>
          </a:xfrm>
          <a:prstGeom prst="bevel">
            <a:avLst>
              <a:gd name="adj" fmla="val 3278"/>
            </a:avLst>
          </a:prstGeom>
          <a:solidFill>
            <a:srgbClr val="BCB8A5"/>
          </a:solidFill>
          <a:ln w="19050">
            <a:solidFill>
              <a:srgbClr val="BCB8A5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230" name="AutoShape 85"/>
          <p:cNvSpPr>
            <a:spLocks noChangeArrowheads="1"/>
          </p:cNvSpPr>
          <p:nvPr/>
        </p:nvSpPr>
        <p:spPr bwMode="auto">
          <a:xfrm>
            <a:off x="2571750" y="5535613"/>
            <a:ext cx="1895475" cy="652462"/>
          </a:xfrm>
          <a:prstGeom prst="bevel">
            <a:avLst>
              <a:gd name="adj" fmla="val 3278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315"/>
          <p:cNvGrpSpPr>
            <a:grpSpLocks/>
          </p:cNvGrpSpPr>
          <p:nvPr/>
        </p:nvGrpSpPr>
        <p:grpSpPr bwMode="auto">
          <a:xfrm>
            <a:off x="2906713" y="6022975"/>
            <a:ext cx="1314450" cy="636588"/>
            <a:chOff x="2907276" y="6022274"/>
            <a:chExt cx="1313879" cy="637608"/>
          </a:xfrm>
        </p:grpSpPr>
        <p:sp>
          <p:nvSpPr>
            <p:cNvPr id="15461" name="AutoShape 31"/>
            <p:cNvSpPr>
              <a:spLocks noChangeArrowheads="1"/>
            </p:cNvSpPr>
            <p:nvPr/>
          </p:nvSpPr>
          <p:spPr bwMode="auto">
            <a:xfrm>
              <a:off x="2907276" y="6293170"/>
              <a:ext cx="481012" cy="366712"/>
            </a:xfrm>
            <a:prstGeom prst="bevel">
              <a:avLst>
                <a:gd name="adj" fmla="val 3278"/>
              </a:avLst>
            </a:prstGeom>
            <a:solidFill>
              <a:srgbClr val="53368C"/>
            </a:solidFill>
            <a:ln w="19050">
              <a:solidFill>
                <a:srgbClr val="53368C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Font typeface="Times New Roman" pitchFamily="18" charset="0"/>
                <a:buNone/>
                <a:tabLst>
                  <a:tab pos="3946525" algn="l"/>
                </a:tabLst>
              </a:pPr>
              <a:r>
                <a:rPr lang="en-US" sz="800" b="1">
                  <a:solidFill>
                    <a:schemeClr val="bg1"/>
                  </a:solidFill>
                </a:rPr>
                <a:t>VM B</a:t>
              </a:r>
            </a:p>
          </p:txBody>
        </p:sp>
        <p:sp>
          <p:nvSpPr>
            <p:cNvPr id="15462" name="Rectangle 34"/>
            <p:cNvSpPr>
              <a:spLocks noChangeArrowheads="1"/>
            </p:cNvSpPr>
            <p:nvPr/>
          </p:nvSpPr>
          <p:spPr bwMode="auto">
            <a:xfrm>
              <a:off x="3116947" y="6022274"/>
              <a:ext cx="49212" cy="270905"/>
            </a:xfrm>
            <a:prstGeom prst="rect">
              <a:avLst/>
            </a:prstGeom>
            <a:solidFill>
              <a:srgbClr val="F70018"/>
            </a:solidFill>
            <a:ln w="19050" algn="ctr">
              <a:solidFill>
                <a:srgbClr val="F7001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267" name="TextBox 266"/>
            <p:cNvSpPr txBox="1"/>
            <p:nvPr/>
          </p:nvSpPr>
          <p:spPr>
            <a:xfrm>
              <a:off x="3526132" y="6394344"/>
              <a:ext cx="695023" cy="25440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New VM</a:t>
              </a:r>
            </a:p>
          </p:txBody>
        </p:sp>
      </p:grpSp>
      <p:pic>
        <p:nvPicPr>
          <p:cNvPr id="15365" name="Picture 154" descr="cloud3_grey_corp_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675" y="1333500"/>
            <a:ext cx="3040063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37"/>
          <p:cNvSpPr>
            <a:spLocks noChangeArrowheads="1"/>
          </p:cNvSpPr>
          <p:nvPr/>
        </p:nvSpPr>
        <p:spPr bwMode="auto">
          <a:xfrm>
            <a:off x="3232150" y="5340350"/>
            <a:ext cx="441325" cy="300038"/>
          </a:xfrm>
          <a:prstGeom prst="rect">
            <a:avLst/>
          </a:prstGeom>
          <a:solidFill>
            <a:srgbClr val="142A1B"/>
          </a:solidFill>
          <a:ln w="19050" algn="ctr">
            <a:solidFill>
              <a:srgbClr val="142A1B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buFont typeface="Times New Roman" pitchFamily="18" charset="0"/>
              <a:buNone/>
              <a:tabLst>
                <a:tab pos="3946525" algn="l"/>
              </a:tabLst>
            </a:pPr>
            <a:r>
              <a:rPr lang="en-US" sz="800">
                <a:solidFill>
                  <a:srgbClr val="FFFFFF"/>
                </a:solidFill>
              </a:rPr>
              <a:t>NIC</a:t>
            </a:r>
          </a:p>
        </p:txBody>
      </p:sp>
      <p:sp>
        <p:nvSpPr>
          <p:cNvPr id="235" name="Oval 234"/>
          <p:cNvSpPr/>
          <p:nvPr/>
        </p:nvSpPr>
        <p:spPr bwMode="auto">
          <a:xfrm>
            <a:off x="2722620" y="5648720"/>
            <a:ext cx="1435136" cy="400694"/>
          </a:xfrm>
          <a:prstGeom prst="ellipse">
            <a:avLst/>
          </a:prstGeom>
          <a:gradFill rotWithShape="1">
            <a:gsLst>
              <a:gs pos="0">
                <a:srgbClr val="969696">
                  <a:alpha val="72000"/>
                </a:srgbClr>
              </a:gs>
              <a:gs pos="50000">
                <a:srgbClr val="969696">
                  <a:gamma/>
                  <a:tint val="9412"/>
                  <a:invGamma/>
                </a:srgbClr>
              </a:gs>
              <a:gs pos="100000">
                <a:srgbClr val="969696">
                  <a:alpha val="72000"/>
                </a:srgbClr>
              </a:gs>
            </a:gsLst>
            <a:lin ang="5400000" scaled="1"/>
          </a:gra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46800" tIns="46800" rIns="46800" bIns="46800" anchor="ctr" anchorCtr="1"/>
          <a:lstStyle/>
          <a:p>
            <a:pPr algn="ctr" eaLnBrk="0" hangingPunct="0">
              <a:buClr>
                <a:srgbClr val="FFFFFF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1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15370" name="TextBox 69"/>
          <p:cNvSpPr txBox="1">
            <a:spLocks noChangeArrowheads="1"/>
          </p:cNvSpPr>
          <p:nvPr/>
        </p:nvSpPr>
        <p:spPr bwMode="auto">
          <a:xfrm>
            <a:off x="2992438" y="5667375"/>
            <a:ext cx="76358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50" b="1">
                <a:solidFill>
                  <a:srgbClr val="000000"/>
                </a:solidFill>
              </a:rPr>
              <a:t>v-Switch</a:t>
            </a:r>
          </a:p>
        </p:txBody>
      </p:sp>
      <p:sp>
        <p:nvSpPr>
          <p:cNvPr id="15371" name="Rectangle 15"/>
          <p:cNvSpPr>
            <a:spLocks noGrp="1" noChangeArrowheads="1"/>
          </p:cNvSpPr>
          <p:nvPr>
            <p:ph type="title"/>
          </p:nvPr>
        </p:nvSpPr>
        <p:spPr>
          <a:xfrm>
            <a:off x="247650" y="287338"/>
            <a:ext cx="8896350" cy="428625"/>
          </a:xfrm>
        </p:spPr>
        <p:txBody>
          <a:bodyPr/>
          <a:lstStyle/>
          <a:p>
            <a:r>
              <a:rPr sz="2000" dirty="0" smtClean="0"/>
              <a:t>DC Space : SPB service instantiation</a:t>
            </a:r>
          </a:p>
        </p:txBody>
      </p:sp>
      <p:sp>
        <p:nvSpPr>
          <p:cNvPr id="22540" name="Line 90"/>
          <p:cNvSpPr>
            <a:spLocks noChangeShapeType="1"/>
          </p:cNvSpPr>
          <p:nvPr/>
        </p:nvSpPr>
        <p:spPr bwMode="auto">
          <a:xfrm>
            <a:off x="1835150" y="3625850"/>
            <a:ext cx="296863" cy="0"/>
          </a:xfrm>
          <a:prstGeom prst="line">
            <a:avLst/>
          </a:prstGeom>
          <a:noFill/>
          <a:ln w="9525">
            <a:solidFill>
              <a:srgbClr val="FF7200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4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43" name="Line 111"/>
          <p:cNvSpPr>
            <a:spLocks noChangeShapeType="1"/>
          </p:cNvSpPr>
          <p:nvPr/>
        </p:nvSpPr>
        <p:spPr bwMode="auto">
          <a:xfrm flipH="1" flipV="1">
            <a:off x="1704975" y="3746500"/>
            <a:ext cx="160338" cy="490538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4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44" name="Line 112"/>
          <p:cNvSpPr>
            <a:spLocks noChangeShapeType="1"/>
          </p:cNvSpPr>
          <p:nvPr/>
        </p:nvSpPr>
        <p:spPr bwMode="auto">
          <a:xfrm flipV="1">
            <a:off x="2089150" y="3802063"/>
            <a:ext cx="238125" cy="601662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4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46" name="Line 127"/>
          <p:cNvSpPr>
            <a:spLocks noChangeShapeType="1"/>
          </p:cNvSpPr>
          <p:nvPr/>
        </p:nvSpPr>
        <p:spPr bwMode="auto">
          <a:xfrm flipV="1">
            <a:off x="1724025" y="2427288"/>
            <a:ext cx="539750" cy="925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4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47" name="Line 128"/>
          <p:cNvSpPr>
            <a:spLocks noChangeShapeType="1"/>
          </p:cNvSpPr>
          <p:nvPr/>
        </p:nvSpPr>
        <p:spPr bwMode="auto">
          <a:xfrm>
            <a:off x="1779588" y="2460625"/>
            <a:ext cx="490537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4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48" name="Line 129"/>
          <p:cNvSpPr>
            <a:spLocks noChangeShapeType="1"/>
          </p:cNvSpPr>
          <p:nvPr/>
        </p:nvSpPr>
        <p:spPr bwMode="auto">
          <a:xfrm>
            <a:off x="2327275" y="2489200"/>
            <a:ext cx="68263" cy="86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400" dirty="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49" name="Line 130"/>
          <p:cNvSpPr>
            <a:spLocks noChangeShapeType="1"/>
          </p:cNvSpPr>
          <p:nvPr/>
        </p:nvSpPr>
        <p:spPr bwMode="auto">
          <a:xfrm flipH="1">
            <a:off x="1660525" y="2460625"/>
            <a:ext cx="63500" cy="12239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4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50" name="Line 142"/>
          <p:cNvSpPr>
            <a:spLocks noChangeShapeType="1"/>
          </p:cNvSpPr>
          <p:nvPr/>
        </p:nvSpPr>
        <p:spPr bwMode="auto">
          <a:xfrm>
            <a:off x="1835150" y="3625850"/>
            <a:ext cx="371475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4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pic>
        <p:nvPicPr>
          <p:cNvPr id="15380" name="Picture 62" descr="OmniAccess_43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5038" y="3365500"/>
            <a:ext cx="30956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1" name="Picture 62" descr="OmniAccess_43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30350" y="3365500"/>
            <a:ext cx="30956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7" name="Text Box 77"/>
          <p:cNvSpPr txBox="1">
            <a:spLocks noChangeArrowheads="1"/>
          </p:cNvSpPr>
          <p:nvPr/>
        </p:nvSpPr>
        <p:spPr bwMode="auto">
          <a:xfrm>
            <a:off x="277885" y="4403725"/>
            <a:ext cx="391968" cy="2884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46800" tIns="46800" rIns="46800" bIns="46800" anchorCtr="1">
            <a:spAutoFit/>
          </a:bodyPr>
          <a:lstStyle/>
          <a:p>
            <a:pPr algn="ctr" eaLnBrk="0" hangingPunct="0">
              <a:lnSpc>
                <a:spcPct val="90000"/>
              </a:lnSpc>
              <a:buClr>
                <a:srgbClr val="FFFFFF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r>
              <a:rPr lang="en-US" sz="1400" b="1" dirty="0" err="1">
                <a:solidFill>
                  <a:srgbClr val="000000"/>
                </a:solidFill>
                <a:latin typeface="Trebuchet MS" pitchFamily="34" charset="0"/>
                <a:cs typeface="+mn-cs"/>
              </a:rPr>
              <a:t>ToR</a:t>
            </a:r>
            <a:endParaRPr lang="en-US" sz="1400" b="1" dirty="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15383" name="TextBox 180"/>
          <p:cNvSpPr txBox="1">
            <a:spLocks noChangeArrowheads="1"/>
          </p:cNvSpPr>
          <p:nvPr/>
        </p:nvSpPr>
        <p:spPr bwMode="auto">
          <a:xfrm>
            <a:off x="1036638" y="1560513"/>
            <a:ext cx="2022475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None/>
            </a:pPr>
            <a:r>
              <a:rPr lang="en-US" sz="900" b="1">
                <a:solidFill>
                  <a:srgbClr val="000000"/>
                </a:solidFill>
                <a:latin typeface="Trebuchet MS" pitchFamily="34" charset="0"/>
                <a:ea typeface="MS PGothic" pitchFamily="34" charset="-128"/>
              </a:rPr>
              <a:t>Service Provider VPNs/LTE/ BNG or Internet Networks</a:t>
            </a:r>
          </a:p>
        </p:txBody>
      </p:sp>
      <p:pic>
        <p:nvPicPr>
          <p:cNvPr id="15384" name="Picture 46" descr="IP_Router_Teraro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84388" y="2125663"/>
            <a:ext cx="442912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85" name="Group 231"/>
          <p:cNvGrpSpPr>
            <a:grpSpLocks/>
          </p:cNvGrpSpPr>
          <p:nvPr/>
        </p:nvGrpSpPr>
        <p:grpSpPr bwMode="auto">
          <a:xfrm>
            <a:off x="3190875" y="1154113"/>
            <a:ext cx="420688" cy="852487"/>
            <a:chOff x="842655" y="1335739"/>
            <a:chExt cx="421341" cy="851647"/>
          </a:xfrm>
        </p:grpSpPr>
        <p:sp>
          <p:nvSpPr>
            <p:cNvPr id="225" name="Oval 224"/>
            <p:cNvSpPr/>
            <p:nvPr/>
          </p:nvSpPr>
          <p:spPr bwMode="auto">
            <a:xfrm>
              <a:off x="842655" y="1335739"/>
              <a:ext cx="421341" cy="851647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alpha val="72000"/>
                  </a:srgbClr>
                </a:gs>
                <a:gs pos="50000">
                  <a:srgbClr val="969696">
                    <a:gamma/>
                    <a:tint val="9412"/>
                    <a:invGamma/>
                  </a:srgbClr>
                </a:gs>
                <a:gs pos="100000">
                  <a:srgbClr val="969696">
                    <a:alpha val="72000"/>
                  </a:srgbClr>
                </a:gs>
              </a:gsLst>
              <a:lin ang="5400000" scaled="1"/>
            </a:gra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46800" tIns="46800" rIns="46800" bIns="46800" anchor="ctr" anchorCtr="1"/>
            <a:lstStyle/>
            <a:p>
              <a:pPr algn="ctr" eaLnBrk="0" hangingPunct="0">
                <a:buClr>
                  <a:srgbClr val="FFFFFF"/>
                </a:buClr>
                <a:buFont typeface="Times New Roman" pitchFamily="18" charset="0"/>
                <a:buNone/>
                <a:tabLst>
                  <a:tab pos="3946525" algn="l"/>
                </a:tabLst>
                <a:defRPr/>
              </a:pPr>
              <a:endParaRPr lang="en-US" sz="1100">
                <a:solidFill>
                  <a:srgbClr val="000000"/>
                </a:solidFill>
                <a:latin typeface="Trebuchet MS" pitchFamily="34" charset="0"/>
                <a:cs typeface="+mn-cs"/>
              </a:endParaRPr>
            </a:p>
          </p:txBody>
        </p:sp>
        <p:sp>
          <p:nvSpPr>
            <p:cNvPr id="22620" name="Text Box 99"/>
            <p:cNvSpPr txBox="1">
              <a:spLocks noChangeArrowheads="1"/>
            </p:cNvSpPr>
            <p:nvPr/>
          </p:nvSpPr>
          <p:spPr bwMode="auto">
            <a:xfrm>
              <a:off x="887174" y="1694160"/>
              <a:ext cx="314813" cy="19127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lIns="46800" tIns="46800" rIns="46800" bIns="46800" anchorCtr="1">
              <a:spAutoFit/>
            </a:bodyPr>
            <a:lstStyle/>
            <a:p>
              <a:pPr algn="ctr" eaLnBrk="0" hangingPunct="0">
                <a:lnSpc>
                  <a:spcPct val="90000"/>
                </a:lnSpc>
                <a:buClr>
                  <a:srgbClr val="FFFFFF"/>
                </a:buClr>
                <a:buFont typeface="Times New Roman" pitchFamily="18" charset="0"/>
                <a:buNone/>
                <a:tabLst>
                  <a:tab pos="3946525" algn="l"/>
                </a:tabLst>
                <a:defRPr/>
              </a:pPr>
              <a:r>
                <a:rPr lang="en-US" sz="700" b="1">
                  <a:solidFill>
                    <a:srgbClr val="000000"/>
                  </a:solidFill>
                  <a:latin typeface="Trebuchet MS" pitchFamily="34" charset="0"/>
                  <a:cs typeface="+mn-cs"/>
                </a:rPr>
                <a:t>DC</a:t>
              </a:r>
            </a:p>
          </p:txBody>
        </p:sp>
      </p:grpSp>
      <p:sp>
        <p:nvSpPr>
          <p:cNvPr id="22599" name="Text Box 79"/>
          <p:cNvSpPr txBox="1">
            <a:spLocks noChangeArrowheads="1"/>
          </p:cNvSpPr>
          <p:nvPr/>
        </p:nvSpPr>
        <p:spPr bwMode="auto">
          <a:xfrm>
            <a:off x="390950" y="2220913"/>
            <a:ext cx="1067537" cy="23301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46800" tIns="46800" rIns="46800" bIns="46800" anchorCtr="1">
            <a:spAutoFit/>
          </a:bodyPr>
          <a:lstStyle/>
          <a:p>
            <a:pPr algn="ctr" eaLnBrk="0" hangingPunct="0">
              <a:lnSpc>
                <a:spcPct val="90000"/>
              </a:lnSpc>
              <a:buClr>
                <a:srgbClr val="FFFFFF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r>
              <a:rPr lang="en-US" sz="1000" b="1" dirty="0">
                <a:solidFill>
                  <a:srgbClr val="000000"/>
                </a:solidFill>
                <a:latin typeface="Trebuchet MS" pitchFamily="34" charset="0"/>
                <a:cs typeface="+mn-cs"/>
              </a:rPr>
              <a:t>VPLS/IP VPN PEs</a:t>
            </a:r>
          </a:p>
        </p:txBody>
      </p:sp>
      <p:sp>
        <p:nvSpPr>
          <p:cNvPr id="177" name="Text Box 78"/>
          <p:cNvSpPr txBox="1">
            <a:spLocks noChangeArrowheads="1"/>
          </p:cNvSpPr>
          <p:nvPr/>
        </p:nvSpPr>
        <p:spPr bwMode="auto">
          <a:xfrm>
            <a:off x="665163" y="3444875"/>
            <a:ext cx="687387" cy="2397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46800" tIns="46800" rIns="46800" bIns="46800" anchorCtr="1">
            <a:spAutoFit/>
          </a:bodyPr>
          <a:lstStyle/>
          <a:p>
            <a:pPr algn="ctr" eaLnBrk="0" hangingPunct="0">
              <a:lnSpc>
                <a:spcPct val="90000"/>
              </a:lnSpc>
              <a:buClr>
                <a:srgbClr val="FFFFFF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r>
              <a:rPr lang="en-US" sz="1000" b="1" dirty="0">
                <a:solidFill>
                  <a:srgbClr val="000000"/>
                </a:solidFill>
                <a:latin typeface="Trebuchet MS" pitchFamily="34" charset="0"/>
                <a:cs typeface="+mn-cs"/>
              </a:rPr>
              <a:t>Core SW</a:t>
            </a:r>
          </a:p>
        </p:txBody>
      </p:sp>
      <p:sp>
        <p:nvSpPr>
          <p:cNvPr id="15388" name="AutoShape 30"/>
          <p:cNvSpPr>
            <a:spLocks noChangeArrowheads="1"/>
          </p:cNvSpPr>
          <p:nvPr/>
        </p:nvSpPr>
        <p:spPr bwMode="auto">
          <a:xfrm>
            <a:off x="177800" y="5464175"/>
            <a:ext cx="2157413" cy="1193800"/>
          </a:xfrm>
          <a:prstGeom prst="bevel">
            <a:avLst>
              <a:gd name="adj" fmla="val 3278"/>
            </a:avLst>
          </a:prstGeom>
          <a:solidFill>
            <a:srgbClr val="BCB8A5"/>
          </a:solidFill>
          <a:ln w="19050">
            <a:solidFill>
              <a:srgbClr val="BCB8A5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98" name="AutoShape 85"/>
          <p:cNvSpPr>
            <a:spLocks noChangeArrowheads="1"/>
          </p:cNvSpPr>
          <p:nvPr/>
        </p:nvSpPr>
        <p:spPr bwMode="auto">
          <a:xfrm>
            <a:off x="277813" y="5508625"/>
            <a:ext cx="1895475" cy="652463"/>
          </a:xfrm>
          <a:prstGeom prst="bevel">
            <a:avLst>
              <a:gd name="adj" fmla="val 3278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90" name="Rectangle 37"/>
          <p:cNvSpPr>
            <a:spLocks noChangeArrowheads="1"/>
          </p:cNvSpPr>
          <p:nvPr/>
        </p:nvSpPr>
        <p:spPr bwMode="auto">
          <a:xfrm>
            <a:off x="936625" y="5313363"/>
            <a:ext cx="441325" cy="300037"/>
          </a:xfrm>
          <a:prstGeom prst="rect">
            <a:avLst/>
          </a:prstGeom>
          <a:solidFill>
            <a:srgbClr val="142A1B"/>
          </a:solidFill>
          <a:ln w="19050" algn="ctr">
            <a:solidFill>
              <a:srgbClr val="142A1B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buFont typeface="Times New Roman" pitchFamily="18" charset="0"/>
              <a:buNone/>
              <a:tabLst>
                <a:tab pos="3946525" algn="l"/>
              </a:tabLst>
            </a:pPr>
            <a:r>
              <a:rPr lang="en-US" sz="800">
                <a:solidFill>
                  <a:srgbClr val="FFFFFF"/>
                </a:solidFill>
              </a:rPr>
              <a:t>NIC</a:t>
            </a:r>
          </a:p>
        </p:txBody>
      </p:sp>
      <p:pic>
        <p:nvPicPr>
          <p:cNvPr id="15391" name="Picture 66" descr="OmniStack_62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4075" y="4237038"/>
            <a:ext cx="254635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2" name="Line 100"/>
          <p:cNvSpPr>
            <a:spLocks noChangeShapeType="1"/>
          </p:cNvSpPr>
          <p:nvPr/>
        </p:nvSpPr>
        <p:spPr bwMode="auto">
          <a:xfrm flipH="1">
            <a:off x="1163638" y="4789488"/>
            <a:ext cx="155575" cy="5508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US" sz="1600"/>
          </a:p>
        </p:txBody>
      </p:sp>
      <p:sp>
        <p:nvSpPr>
          <p:cNvPr id="303" name="Oval 302"/>
          <p:cNvSpPr/>
          <p:nvPr/>
        </p:nvSpPr>
        <p:spPr bwMode="auto">
          <a:xfrm>
            <a:off x="428274" y="5621580"/>
            <a:ext cx="1435136" cy="400694"/>
          </a:xfrm>
          <a:prstGeom prst="ellipse">
            <a:avLst/>
          </a:prstGeom>
          <a:gradFill rotWithShape="1">
            <a:gsLst>
              <a:gs pos="0">
                <a:srgbClr val="969696">
                  <a:alpha val="72000"/>
                </a:srgbClr>
              </a:gs>
              <a:gs pos="50000">
                <a:srgbClr val="969696">
                  <a:gamma/>
                  <a:tint val="9412"/>
                  <a:invGamma/>
                </a:srgbClr>
              </a:gs>
              <a:gs pos="100000">
                <a:srgbClr val="969696">
                  <a:alpha val="72000"/>
                </a:srgbClr>
              </a:gs>
            </a:gsLst>
            <a:lin ang="5400000" scaled="1"/>
          </a:gra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46800" tIns="46800" rIns="46800" bIns="46800" anchor="ctr" anchorCtr="1"/>
          <a:lstStyle/>
          <a:p>
            <a:pPr algn="ctr" eaLnBrk="0" hangingPunct="0">
              <a:buClr>
                <a:srgbClr val="FFFFFF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1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15396" name="TextBox 69"/>
          <p:cNvSpPr txBox="1">
            <a:spLocks noChangeArrowheads="1"/>
          </p:cNvSpPr>
          <p:nvPr/>
        </p:nvSpPr>
        <p:spPr bwMode="auto">
          <a:xfrm>
            <a:off x="698500" y="5640388"/>
            <a:ext cx="7635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50" b="1">
                <a:solidFill>
                  <a:srgbClr val="000000"/>
                </a:solidFill>
              </a:rPr>
              <a:t>v-Switch</a:t>
            </a:r>
          </a:p>
        </p:txBody>
      </p:sp>
      <p:sp>
        <p:nvSpPr>
          <p:cNvPr id="15397" name="TextBox 137"/>
          <p:cNvSpPr txBox="1">
            <a:spLocks noChangeArrowheads="1"/>
          </p:cNvSpPr>
          <p:nvPr/>
        </p:nvSpPr>
        <p:spPr bwMode="auto">
          <a:xfrm>
            <a:off x="6443663" y="4813300"/>
            <a:ext cx="24770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SDN Controller</a:t>
            </a:r>
          </a:p>
          <a:p>
            <a:r>
              <a:rPr lang="en-US" sz="1200" b="1" dirty="0" smtClean="0">
                <a:solidFill>
                  <a:srgbClr val="000000"/>
                </a:solidFill>
              </a:rPr>
              <a:t>(Network Mapping &amp; Binding)</a:t>
            </a:r>
            <a:endParaRPr lang="en-US" sz="1200" b="1" dirty="0">
              <a:solidFill>
                <a:srgbClr val="000000"/>
              </a:solidFill>
            </a:endParaRPr>
          </a:p>
        </p:txBody>
      </p:sp>
      <p:pic>
        <p:nvPicPr>
          <p:cNvPr id="15398" name="Picture 45" descr="27xx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7013" y="4402138"/>
            <a:ext cx="623887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9" name="Picture 45" descr="27xx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3450" y="2393950"/>
            <a:ext cx="339725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00" name="TextBox 137"/>
          <p:cNvSpPr txBox="1">
            <a:spLocks noChangeArrowheads="1"/>
          </p:cNvSpPr>
          <p:nvPr/>
        </p:nvSpPr>
        <p:spPr bwMode="auto">
          <a:xfrm>
            <a:off x="4505325" y="2241550"/>
            <a:ext cx="1546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</a:rPr>
              <a:t>Compute (VM) Management</a:t>
            </a:r>
          </a:p>
        </p:txBody>
      </p:sp>
      <p:grpSp>
        <p:nvGrpSpPr>
          <p:cNvPr id="89" name="Group 88"/>
          <p:cNvGrpSpPr/>
          <p:nvPr/>
        </p:nvGrpSpPr>
        <p:grpSpPr>
          <a:xfrm>
            <a:off x="6183313" y="2617788"/>
            <a:ext cx="1431746" cy="1784350"/>
            <a:chOff x="6183313" y="2617788"/>
            <a:chExt cx="1431746" cy="1784350"/>
          </a:xfrm>
        </p:grpSpPr>
        <p:cxnSp>
          <p:nvCxnSpPr>
            <p:cNvPr id="15455" name="Straight Arrow Connector 96"/>
            <p:cNvCxnSpPr>
              <a:cxnSpLocks noChangeShapeType="1"/>
            </p:cNvCxnSpPr>
            <p:nvPr/>
          </p:nvCxnSpPr>
          <p:spPr bwMode="auto">
            <a:xfrm rot="16200000" flipH="1">
              <a:off x="5643716" y="3157385"/>
              <a:ext cx="1784350" cy="705155"/>
            </a:xfrm>
            <a:prstGeom prst="straightConnector1">
              <a:avLst/>
            </a:prstGeom>
            <a:noFill/>
            <a:ln w="3175" algn="ctr">
              <a:solidFill>
                <a:srgbClr val="FF0000"/>
              </a:solidFill>
              <a:prstDash val="sysDot"/>
              <a:round/>
              <a:headEnd type="none" w="med" len="med"/>
              <a:tailEnd type="triangle" w="med" len="med"/>
            </a:ln>
          </p:spPr>
        </p:cxnSp>
        <p:sp>
          <p:nvSpPr>
            <p:cNvPr id="214" name="TextBox 213"/>
            <p:cNvSpPr txBox="1"/>
            <p:nvPr/>
          </p:nvSpPr>
          <p:spPr bwMode="auto">
            <a:xfrm>
              <a:off x="6353175" y="2873375"/>
              <a:ext cx="1261884" cy="2462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2. </a:t>
              </a:r>
              <a:r>
                <a:rPr lang="en-US" sz="1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Service Request</a:t>
              </a:r>
              <a:endParaRPr lang="en-US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305"/>
          <p:cNvGrpSpPr>
            <a:grpSpLocks/>
          </p:cNvGrpSpPr>
          <p:nvPr/>
        </p:nvGrpSpPr>
        <p:grpSpPr bwMode="auto">
          <a:xfrm>
            <a:off x="3376613" y="2617788"/>
            <a:ext cx="2806700" cy="3859212"/>
            <a:chOff x="3376268" y="2618569"/>
            <a:chExt cx="2807413" cy="3857957"/>
          </a:xfrm>
        </p:grpSpPr>
        <p:cxnSp>
          <p:nvCxnSpPr>
            <p:cNvPr id="15453" name="Straight Arrow Connector 102"/>
            <p:cNvCxnSpPr>
              <a:cxnSpLocks noChangeShapeType="1"/>
              <a:endCxn id="15461" idx="1"/>
            </p:cNvCxnSpPr>
            <p:nvPr/>
          </p:nvCxnSpPr>
          <p:spPr bwMode="auto">
            <a:xfrm rot="5400000">
              <a:off x="2850996" y="3143841"/>
              <a:ext cx="3857957" cy="2807413"/>
            </a:xfrm>
            <a:prstGeom prst="straightConnector1">
              <a:avLst/>
            </a:prstGeom>
            <a:noFill/>
            <a:ln w="3175" algn="ctr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</p:cxnSp>
        <p:sp>
          <p:nvSpPr>
            <p:cNvPr id="216" name="TextBox 215"/>
            <p:cNvSpPr txBox="1"/>
            <p:nvPr/>
          </p:nvSpPr>
          <p:spPr>
            <a:xfrm>
              <a:off x="4222620" y="3404125"/>
              <a:ext cx="1735579" cy="25391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 typeface="Times New Roman" pitchFamily="18" charset="0"/>
                <a:buNone/>
                <a:defRPr/>
              </a:pPr>
              <a:r>
                <a:rPr lang="en-US" sz="1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sz="1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. </a:t>
              </a:r>
              <a:r>
                <a:rPr lang="en-US" sz="1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VM Configuration</a:t>
              </a:r>
            </a:p>
          </p:txBody>
        </p:sp>
      </p:grpSp>
      <p:pic>
        <p:nvPicPr>
          <p:cNvPr id="15403" name="Picture 3" descr="C:\Documents and Settings\reachuser\My Documents\GraphicDesign\MarketingDesign\Solution_collateral\Relevance_collateral\RelevanceArchitecture\Users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24550" y="1217613"/>
            <a:ext cx="5191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303"/>
          <p:cNvGrpSpPr>
            <a:grpSpLocks/>
          </p:cNvGrpSpPr>
          <p:nvPr/>
        </p:nvGrpSpPr>
        <p:grpSpPr bwMode="auto">
          <a:xfrm>
            <a:off x="6142038" y="1712913"/>
            <a:ext cx="1497526" cy="681037"/>
            <a:chOff x="6142792" y="1713243"/>
            <a:chExt cx="1497526" cy="681487"/>
          </a:xfrm>
        </p:grpSpPr>
        <p:cxnSp>
          <p:nvCxnSpPr>
            <p:cNvPr id="15451" name="Straight Arrow Connector 99"/>
            <p:cNvCxnSpPr>
              <a:cxnSpLocks noChangeShapeType="1"/>
            </p:cNvCxnSpPr>
            <p:nvPr/>
          </p:nvCxnSpPr>
          <p:spPr bwMode="auto">
            <a:xfrm rot="16200000" flipH="1">
              <a:off x="5842936" y="2053986"/>
              <a:ext cx="681487" cy="1"/>
            </a:xfrm>
            <a:prstGeom prst="straightConnector1">
              <a:avLst/>
            </a:prstGeom>
            <a:noFill/>
            <a:ln w="3175" algn="ctr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</p:cxnSp>
        <p:sp>
          <p:nvSpPr>
            <p:cNvPr id="226" name="TextBox 225"/>
            <p:cNvSpPr txBox="1"/>
            <p:nvPr/>
          </p:nvSpPr>
          <p:spPr>
            <a:xfrm>
              <a:off x="6142792" y="1818087"/>
              <a:ext cx="1497526" cy="4003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228600" indent="-228600">
                <a:buAutoNum type="arabicPeriod"/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User Request</a:t>
              </a:r>
            </a:p>
            <a:p>
              <a:pPr marL="228600" indent="-228600"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(Application Definition)</a:t>
              </a:r>
              <a:endParaRPr lang="en-US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405" name="Line 100"/>
          <p:cNvSpPr>
            <a:spLocks noChangeShapeType="1"/>
          </p:cNvSpPr>
          <p:nvPr/>
        </p:nvSpPr>
        <p:spPr bwMode="auto">
          <a:xfrm>
            <a:off x="2992438" y="4789488"/>
            <a:ext cx="407987" cy="523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US" sz="1600"/>
          </a:p>
        </p:txBody>
      </p:sp>
      <p:grpSp>
        <p:nvGrpSpPr>
          <p:cNvPr id="7" name="Group 308"/>
          <p:cNvGrpSpPr>
            <a:grpSpLocks/>
          </p:cNvGrpSpPr>
          <p:nvPr/>
        </p:nvGrpSpPr>
        <p:grpSpPr bwMode="auto">
          <a:xfrm>
            <a:off x="2970213" y="4667245"/>
            <a:ext cx="3679825" cy="266864"/>
            <a:chOff x="2970093" y="4680483"/>
            <a:chExt cx="3680418" cy="266496"/>
          </a:xfrm>
        </p:grpSpPr>
        <p:cxnSp>
          <p:nvCxnSpPr>
            <p:cNvPr id="15449" name="Straight Arrow Connector 119"/>
            <p:cNvCxnSpPr>
              <a:cxnSpLocks noChangeShapeType="1"/>
            </p:cNvCxnSpPr>
            <p:nvPr/>
          </p:nvCxnSpPr>
          <p:spPr bwMode="auto">
            <a:xfrm>
              <a:off x="2970093" y="4680483"/>
              <a:ext cx="3680418" cy="1588"/>
            </a:xfrm>
            <a:prstGeom prst="straightConnector1">
              <a:avLst/>
            </a:prstGeom>
            <a:noFill/>
            <a:ln w="3175" algn="ctr">
              <a:solidFill>
                <a:srgbClr val="FF0000"/>
              </a:solidFill>
              <a:prstDash val="sysDot"/>
              <a:round/>
              <a:headEnd type="triangle" w="med" len="med"/>
              <a:tailEnd/>
            </a:ln>
          </p:spPr>
        </p:cxnSp>
        <p:sp>
          <p:nvSpPr>
            <p:cNvPr id="266" name="TextBox 265"/>
            <p:cNvSpPr txBox="1"/>
            <p:nvPr/>
          </p:nvSpPr>
          <p:spPr>
            <a:xfrm>
              <a:off x="5005596" y="4701098"/>
              <a:ext cx="1255674" cy="24588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buFont typeface="Times New Roman" pitchFamily="18" charset="0"/>
                <a:buNone/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5. Network Binding</a:t>
              </a:r>
              <a:endParaRPr lang="en-US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8" name="Oval 71"/>
          <p:cNvSpPr>
            <a:spLocks noChangeArrowheads="1"/>
          </p:cNvSpPr>
          <p:nvPr/>
        </p:nvSpPr>
        <p:spPr bwMode="auto">
          <a:xfrm>
            <a:off x="1793374" y="4065911"/>
            <a:ext cx="411904" cy="405680"/>
          </a:xfrm>
          <a:prstGeom prst="ellipse">
            <a:avLst/>
          </a:prstGeom>
          <a:solidFill>
            <a:srgbClr val="64BE19"/>
          </a:soli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en-US" sz="16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GB" sz="1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309"/>
          <p:cNvGrpSpPr>
            <a:grpSpLocks/>
          </p:cNvGrpSpPr>
          <p:nvPr/>
        </p:nvGrpSpPr>
        <p:grpSpPr bwMode="auto">
          <a:xfrm>
            <a:off x="879475" y="4289425"/>
            <a:ext cx="1293813" cy="415925"/>
            <a:chOff x="879190" y="4290033"/>
            <a:chExt cx="1293798" cy="415498"/>
          </a:xfrm>
        </p:grpSpPr>
        <p:sp>
          <p:nvSpPr>
            <p:cNvPr id="221" name="TextBox 220"/>
            <p:cNvSpPr txBox="1"/>
            <p:nvPr/>
          </p:nvSpPr>
          <p:spPr>
            <a:xfrm>
              <a:off x="879190" y="4290033"/>
              <a:ext cx="914389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6. </a:t>
              </a:r>
              <a:r>
                <a:rPr lang="en-US" sz="1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Service Instantiation</a:t>
              </a:r>
            </a:p>
          </p:txBody>
        </p:sp>
        <p:sp>
          <p:nvSpPr>
            <p:cNvPr id="269" name="AutoShape 70"/>
            <p:cNvSpPr>
              <a:spLocks noChangeArrowheads="1"/>
            </p:cNvSpPr>
            <p:nvPr/>
          </p:nvSpPr>
          <p:spPr bwMode="gray">
            <a:xfrm>
              <a:off x="1806163" y="4446539"/>
              <a:ext cx="366825" cy="210479"/>
            </a:xfrm>
            <a:prstGeom prst="triangle">
              <a:avLst>
                <a:gd name="adj" fmla="val 50000"/>
              </a:avLst>
            </a:prstGeom>
            <a:solidFill>
              <a:srgbClr val="54358D"/>
            </a:solidFill>
            <a:ln w="12700" algn="ctr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none" lIns="108000" tIns="108000" rIns="108000" bIns="108000" anchorCtr="1"/>
            <a:lstStyle/>
            <a:p>
              <a:pPr>
                <a:defRPr/>
              </a:pPr>
              <a:endParaRPr lang="en-GB" sz="11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0" name="Oval 71"/>
          <p:cNvSpPr>
            <a:spLocks noChangeArrowheads="1"/>
          </p:cNvSpPr>
          <p:nvPr/>
        </p:nvSpPr>
        <p:spPr bwMode="auto">
          <a:xfrm>
            <a:off x="1591061" y="3471050"/>
            <a:ext cx="195224" cy="222005"/>
          </a:xfrm>
          <a:prstGeom prst="ellipse">
            <a:avLst/>
          </a:prstGeom>
          <a:solidFill>
            <a:srgbClr val="64BE19"/>
          </a:soli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>
              <a:defRPr/>
            </a:pPr>
            <a:endParaRPr lang="en-GB" sz="1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1" name="Oval 71"/>
          <p:cNvSpPr>
            <a:spLocks noChangeArrowheads="1"/>
          </p:cNvSpPr>
          <p:nvPr/>
        </p:nvSpPr>
        <p:spPr bwMode="auto">
          <a:xfrm>
            <a:off x="2270366" y="3506896"/>
            <a:ext cx="195224" cy="222005"/>
          </a:xfrm>
          <a:prstGeom prst="ellipse">
            <a:avLst/>
          </a:prstGeom>
          <a:solidFill>
            <a:srgbClr val="64BE19"/>
          </a:soli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>
              <a:defRPr/>
            </a:pPr>
            <a:endParaRPr lang="en-GB" sz="1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3" name="Oval 71"/>
          <p:cNvSpPr>
            <a:spLocks noChangeArrowheads="1"/>
          </p:cNvSpPr>
          <p:nvPr/>
        </p:nvSpPr>
        <p:spPr bwMode="auto">
          <a:xfrm>
            <a:off x="2195210" y="2255315"/>
            <a:ext cx="195224" cy="222005"/>
          </a:xfrm>
          <a:prstGeom prst="ellipse">
            <a:avLst/>
          </a:prstGeom>
          <a:solidFill>
            <a:srgbClr val="64BE19"/>
          </a:soli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>
              <a:defRPr/>
            </a:pPr>
            <a:endParaRPr lang="en-GB" sz="1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2" name="Freeform 291"/>
          <p:cNvSpPr/>
          <p:nvPr/>
        </p:nvSpPr>
        <p:spPr>
          <a:xfrm>
            <a:off x="1979613" y="4638675"/>
            <a:ext cx="1423987" cy="1809750"/>
          </a:xfrm>
          <a:custGeom>
            <a:avLst/>
            <a:gdLst>
              <a:gd name="connsiteX0" fmla="*/ 0 w 1423792"/>
              <a:gd name="connsiteY0" fmla="*/ 33403 h 1810012"/>
              <a:gd name="connsiteX1" fmla="*/ 325677 w 1423792"/>
              <a:gd name="connsiteY1" fmla="*/ 158663 h 1810012"/>
              <a:gd name="connsiteX2" fmla="*/ 789140 w 1423792"/>
              <a:gd name="connsiteY2" fmla="*/ 96033 h 1810012"/>
              <a:gd name="connsiteX3" fmla="*/ 1340285 w 1423792"/>
              <a:gd name="connsiteY3" fmla="*/ 734861 h 1810012"/>
              <a:gd name="connsiteX4" fmla="*/ 1290181 w 1423792"/>
              <a:gd name="connsiteY4" fmla="*/ 1661787 h 1810012"/>
              <a:gd name="connsiteX5" fmla="*/ 1290181 w 1423792"/>
              <a:gd name="connsiteY5" fmla="*/ 1624209 h 18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3792" h="1810012">
                <a:moveTo>
                  <a:pt x="0" y="33403"/>
                </a:moveTo>
                <a:cubicBezTo>
                  <a:pt x="97077" y="90814"/>
                  <a:pt x="194154" y="148225"/>
                  <a:pt x="325677" y="158663"/>
                </a:cubicBezTo>
                <a:cubicBezTo>
                  <a:pt x="457200" y="169101"/>
                  <a:pt x="620039" y="0"/>
                  <a:pt x="789140" y="96033"/>
                </a:cubicBezTo>
                <a:cubicBezTo>
                  <a:pt x="958241" y="192066"/>
                  <a:pt x="1256778" y="473902"/>
                  <a:pt x="1340285" y="734861"/>
                </a:cubicBezTo>
                <a:cubicBezTo>
                  <a:pt x="1423792" y="995820"/>
                  <a:pt x="1298532" y="1513562"/>
                  <a:pt x="1290181" y="1661787"/>
                </a:cubicBezTo>
                <a:cubicBezTo>
                  <a:pt x="1281830" y="1810012"/>
                  <a:pt x="1286005" y="1717110"/>
                  <a:pt x="1290181" y="1624209"/>
                </a:cubicBezTo>
              </a:path>
            </a:pathLst>
          </a:custGeom>
          <a:ln>
            <a:solidFill>
              <a:srgbClr val="5435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600"/>
          </a:p>
        </p:txBody>
      </p:sp>
      <p:sp>
        <p:nvSpPr>
          <p:cNvPr id="294" name="TextBox 293"/>
          <p:cNvSpPr txBox="1"/>
          <p:nvPr/>
        </p:nvSpPr>
        <p:spPr>
          <a:xfrm>
            <a:off x="1441450" y="2765425"/>
            <a:ext cx="1528763" cy="4159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en-US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ISID Service  AD </a:t>
            </a:r>
            <a:r>
              <a:rPr lang="en-US" sz="1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(SPB </a:t>
            </a:r>
            <a:r>
              <a:rPr lang="en-US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core)</a:t>
            </a:r>
          </a:p>
        </p:txBody>
      </p:sp>
      <p:grpSp>
        <p:nvGrpSpPr>
          <p:cNvPr id="15423" name="Group 235"/>
          <p:cNvGrpSpPr>
            <a:grpSpLocks/>
          </p:cNvGrpSpPr>
          <p:nvPr/>
        </p:nvGrpSpPr>
        <p:grpSpPr bwMode="auto">
          <a:xfrm>
            <a:off x="433388" y="1087438"/>
            <a:ext cx="420687" cy="852487"/>
            <a:chOff x="842655" y="1335739"/>
            <a:chExt cx="421341" cy="851647"/>
          </a:xfrm>
        </p:grpSpPr>
        <p:sp>
          <p:nvSpPr>
            <p:cNvPr id="237" name="Oval 236"/>
            <p:cNvSpPr/>
            <p:nvPr/>
          </p:nvSpPr>
          <p:spPr bwMode="auto">
            <a:xfrm>
              <a:off x="842655" y="1335739"/>
              <a:ext cx="421341" cy="851647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alpha val="72000"/>
                  </a:srgbClr>
                </a:gs>
                <a:gs pos="50000">
                  <a:srgbClr val="969696">
                    <a:gamma/>
                    <a:tint val="9412"/>
                    <a:invGamma/>
                  </a:srgbClr>
                </a:gs>
                <a:gs pos="100000">
                  <a:srgbClr val="969696">
                    <a:alpha val="72000"/>
                  </a:srgbClr>
                </a:gs>
              </a:gsLst>
              <a:lin ang="5400000" scaled="1"/>
            </a:gra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46800" tIns="46800" rIns="46800" bIns="46800" anchor="ctr" anchorCtr="1"/>
            <a:lstStyle/>
            <a:p>
              <a:pPr algn="ctr" eaLnBrk="0" hangingPunct="0">
                <a:buClr>
                  <a:srgbClr val="FFFFFF"/>
                </a:buClr>
                <a:buFont typeface="Times New Roman" pitchFamily="18" charset="0"/>
                <a:buNone/>
                <a:tabLst>
                  <a:tab pos="3946525" algn="l"/>
                </a:tabLst>
                <a:defRPr/>
              </a:pPr>
              <a:endParaRPr lang="en-US" sz="1100">
                <a:solidFill>
                  <a:srgbClr val="000000"/>
                </a:solidFill>
                <a:latin typeface="Trebuchet MS" pitchFamily="34" charset="0"/>
                <a:cs typeface="+mn-cs"/>
              </a:endParaRPr>
            </a:p>
          </p:txBody>
        </p:sp>
        <p:sp>
          <p:nvSpPr>
            <p:cNvPr id="22744" name="Text Box 99"/>
            <p:cNvSpPr txBox="1">
              <a:spLocks noChangeArrowheads="1"/>
            </p:cNvSpPr>
            <p:nvPr/>
          </p:nvSpPr>
          <p:spPr bwMode="auto">
            <a:xfrm>
              <a:off x="887174" y="1694160"/>
              <a:ext cx="314814" cy="19127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lIns="46800" tIns="46800" rIns="46800" bIns="46800" anchorCtr="1">
              <a:spAutoFit/>
            </a:bodyPr>
            <a:lstStyle/>
            <a:p>
              <a:pPr algn="ctr" eaLnBrk="0" hangingPunct="0">
                <a:lnSpc>
                  <a:spcPct val="90000"/>
                </a:lnSpc>
                <a:buClr>
                  <a:srgbClr val="FFFFFF"/>
                </a:buClr>
                <a:buFont typeface="Times New Roman" pitchFamily="18" charset="0"/>
                <a:buNone/>
                <a:tabLst>
                  <a:tab pos="3946525" algn="l"/>
                </a:tabLst>
                <a:defRPr/>
              </a:pPr>
              <a:r>
                <a:rPr lang="en-US" sz="700" b="1">
                  <a:solidFill>
                    <a:srgbClr val="000000"/>
                  </a:solidFill>
                  <a:latin typeface="Trebuchet MS" pitchFamily="34" charset="0"/>
                  <a:cs typeface="+mn-cs"/>
                </a:rPr>
                <a:t>DC</a:t>
              </a:r>
            </a:p>
          </p:txBody>
        </p:sp>
      </p:grpSp>
      <p:pic>
        <p:nvPicPr>
          <p:cNvPr id="15424" name="Picture 46" descr="IP_Router_Teraro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025" y="142557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5" name="Picture 46" descr="IP_Router_Teraro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7713" y="157797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6" name="Picture 46" descr="IP_Router_Teraro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113" y="1503363"/>
            <a:ext cx="25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7" name="Picture 46" descr="IP_Router_Teraro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98800" y="1655763"/>
            <a:ext cx="25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8" name="Picture 46" descr="IP_Router_Teraro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2413" y="2116138"/>
            <a:ext cx="4445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2" name="Oval 71"/>
          <p:cNvSpPr>
            <a:spLocks noChangeArrowheads="1"/>
          </p:cNvSpPr>
          <p:nvPr/>
        </p:nvSpPr>
        <p:spPr bwMode="auto">
          <a:xfrm>
            <a:off x="1628639" y="2257047"/>
            <a:ext cx="195224" cy="222005"/>
          </a:xfrm>
          <a:prstGeom prst="ellipse">
            <a:avLst/>
          </a:prstGeom>
          <a:solidFill>
            <a:srgbClr val="64BE19"/>
          </a:soli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>
              <a:defRPr/>
            </a:pPr>
            <a:endParaRPr lang="en-GB" sz="1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3" name="AutoShape 70"/>
          <p:cNvSpPr>
            <a:spLocks noChangeArrowheads="1"/>
          </p:cNvSpPr>
          <p:nvPr/>
        </p:nvSpPr>
        <p:spPr bwMode="gray">
          <a:xfrm rot="16028381">
            <a:off x="3458735" y="1267457"/>
            <a:ext cx="366825" cy="210479"/>
          </a:xfrm>
          <a:prstGeom prst="triangle">
            <a:avLst>
              <a:gd name="adj" fmla="val 50000"/>
            </a:avLst>
          </a:prstGeom>
          <a:solidFill>
            <a:srgbClr val="54358D"/>
          </a:solidFill>
          <a:ln w="12700" algn="ctr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108000" tIns="108000" rIns="108000" bIns="108000" anchorCtr="1"/>
          <a:lstStyle/>
          <a:p>
            <a:pPr>
              <a:defRPr/>
            </a:pPr>
            <a:endParaRPr lang="en-GB" sz="11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4" name="AutoShape 70"/>
          <p:cNvSpPr>
            <a:spLocks noChangeArrowheads="1"/>
          </p:cNvSpPr>
          <p:nvPr/>
        </p:nvSpPr>
        <p:spPr bwMode="gray">
          <a:xfrm rot="16028381">
            <a:off x="3496873" y="1713650"/>
            <a:ext cx="366825" cy="210479"/>
          </a:xfrm>
          <a:prstGeom prst="triangle">
            <a:avLst>
              <a:gd name="adj" fmla="val 50000"/>
            </a:avLst>
          </a:prstGeom>
          <a:solidFill>
            <a:srgbClr val="54358D"/>
          </a:solidFill>
          <a:ln w="12700" algn="ctr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108000" tIns="108000" rIns="108000" bIns="108000" anchorCtr="1"/>
          <a:lstStyle/>
          <a:p>
            <a:pPr>
              <a:defRPr/>
            </a:pPr>
            <a:endParaRPr lang="en-GB" sz="11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5" name="AutoShape 70"/>
          <p:cNvSpPr>
            <a:spLocks noChangeArrowheads="1"/>
          </p:cNvSpPr>
          <p:nvPr/>
        </p:nvSpPr>
        <p:spPr bwMode="gray">
          <a:xfrm rot="5400000">
            <a:off x="324818" y="1153352"/>
            <a:ext cx="366825" cy="210479"/>
          </a:xfrm>
          <a:prstGeom prst="triangle">
            <a:avLst>
              <a:gd name="adj" fmla="val 50000"/>
            </a:avLst>
          </a:prstGeom>
          <a:solidFill>
            <a:srgbClr val="54358D"/>
          </a:solidFill>
          <a:ln w="12700" algn="ctr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108000" tIns="108000" rIns="108000" bIns="108000" anchorCtr="1"/>
          <a:lstStyle/>
          <a:p>
            <a:pPr>
              <a:defRPr/>
            </a:pPr>
            <a:endParaRPr lang="en-GB" sz="11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8" name="Picture 46" descr="IP_Router_Teraro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4813" y="2268538"/>
            <a:ext cx="4445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Oval 71"/>
          <p:cNvSpPr>
            <a:spLocks noChangeArrowheads="1"/>
          </p:cNvSpPr>
          <p:nvPr/>
        </p:nvSpPr>
        <p:spPr bwMode="auto">
          <a:xfrm>
            <a:off x="1781039" y="2409447"/>
            <a:ext cx="195224" cy="222005"/>
          </a:xfrm>
          <a:prstGeom prst="ellipse">
            <a:avLst/>
          </a:prstGeom>
          <a:solidFill>
            <a:srgbClr val="64BE19"/>
          </a:soli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>
              <a:defRPr/>
            </a:pPr>
            <a:endParaRPr lang="en-GB" sz="1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137"/>
          <p:cNvSpPr txBox="1">
            <a:spLocks noChangeArrowheads="1"/>
          </p:cNvSpPr>
          <p:nvPr/>
        </p:nvSpPr>
        <p:spPr bwMode="auto">
          <a:xfrm>
            <a:off x="7264016" y="3380601"/>
            <a:ext cx="75109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Policy</a:t>
            </a:r>
            <a:endParaRPr lang="en-US" sz="1200" b="1" dirty="0">
              <a:solidFill>
                <a:srgbClr val="000000"/>
              </a:solidFill>
            </a:endParaRPr>
          </a:p>
        </p:txBody>
      </p:sp>
      <p:pic>
        <p:nvPicPr>
          <p:cNvPr id="81" name="Picture 45" descr="27xx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3300" y="3693055"/>
            <a:ext cx="623887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1" name="Group 90"/>
          <p:cNvGrpSpPr/>
          <p:nvPr/>
        </p:nvGrpSpPr>
        <p:grpSpPr>
          <a:xfrm>
            <a:off x="6934409" y="4104217"/>
            <a:ext cx="1783780" cy="297922"/>
            <a:chOff x="6934409" y="4104217"/>
            <a:chExt cx="1783780" cy="297922"/>
          </a:xfrm>
        </p:grpSpPr>
        <p:cxnSp>
          <p:nvCxnSpPr>
            <p:cNvPr id="86" name="Straight Arrow Connector 96"/>
            <p:cNvCxnSpPr>
              <a:cxnSpLocks noChangeShapeType="1"/>
              <a:endCxn id="81" idx="2"/>
            </p:cNvCxnSpPr>
            <p:nvPr/>
          </p:nvCxnSpPr>
          <p:spPr bwMode="auto">
            <a:xfrm flipV="1">
              <a:off x="6934409" y="4104217"/>
              <a:ext cx="730835" cy="297922"/>
            </a:xfrm>
            <a:prstGeom prst="straightConnector1">
              <a:avLst/>
            </a:prstGeom>
            <a:noFill/>
            <a:ln w="3175" algn="ctr">
              <a:solidFill>
                <a:srgbClr val="FF0000"/>
              </a:solidFill>
              <a:prstDash val="sysDot"/>
              <a:round/>
              <a:headEnd type="none" w="med" len="med"/>
              <a:tailEnd type="triangle" w="med" len="med"/>
            </a:ln>
          </p:spPr>
        </p:cxnSp>
        <p:sp>
          <p:nvSpPr>
            <p:cNvPr id="88" name="TextBox 87"/>
            <p:cNvSpPr txBox="1"/>
            <p:nvPr/>
          </p:nvSpPr>
          <p:spPr bwMode="auto">
            <a:xfrm>
              <a:off x="7384169" y="4155917"/>
              <a:ext cx="1334020" cy="2462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3. Policy Verification</a:t>
              </a:r>
              <a:endParaRPr lang="en-US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30"/>
          <p:cNvSpPr>
            <a:spLocks noChangeArrowheads="1"/>
          </p:cNvSpPr>
          <p:nvPr/>
        </p:nvSpPr>
        <p:spPr bwMode="auto">
          <a:xfrm>
            <a:off x="2473325" y="5491163"/>
            <a:ext cx="2157413" cy="1193800"/>
          </a:xfrm>
          <a:prstGeom prst="bevel">
            <a:avLst>
              <a:gd name="adj" fmla="val 3278"/>
            </a:avLst>
          </a:prstGeom>
          <a:solidFill>
            <a:srgbClr val="BCB8A5"/>
          </a:solidFill>
          <a:ln w="19050">
            <a:solidFill>
              <a:srgbClr val="BCB8A5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30" name="AutoShape 85"/>
          <p:cNvSpPr>
            <a:spLocks noChangeArrowheads="1"/>
          </p:cNvSpPr>
          <p:nvPr/>
        </p:nvSpPr>
        <p:spPr bwMode="auto">
          <a:xfrm>
            <a:off x="2571750" y="5535613"/>
            <a:ext cx="1895475" cy="652462"/>
          </a:xfrm>
          <a:prstGeom prst="bevel">
            <a:avLst>
              <a:gd name="adj" fmla="val 3278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9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315"/>
          <p:cNvGrpSpPr>
            <a:grpSpLocks/>
          </p:cNvGrpSpPr>
          <p:nvPr/>
        </p:nvGrpSpPr>
        <p:grpSpPr bwMode="auto">
          <a:xfrm>
            <a:off x="2906713" y="6022975"/>
            <a:ext cx="1314450" cy="636588"/>
            <a:chOff x="2907276" y="6022274"/>
            <a:chExt cx="1313879" cy="637608"/>
          </a:xfrm>
        </p:grpSpPr>
        <p:sp>
          <p:nvSpPr>
            <p:cNvPr id="15461" name="AutoShape 31"/>
            <p:cNvSpPr>
              <a:spLocks noChangeArrowheads="1"/>
            </p:cNvSpPr>
            <p:nvPr/>
          </p:nvSpPr>
          <p:spPr bwMode="auto">
            <a:xfrm>
              <a:off x="2907276" y="6293170"/>
              <a:ext cx="481012" cy="366712"/>
            </a:xfrm>
            <a:prstGeom prst="bevel">
              <a:avLst>
                <a:gd name="adj" fmla="val 3278"/>
              </a:avLst>
            </a:prstGeom>
            <a:solidFill>
              <a:srgbClr val="53368C"/>
            </a:solidFill>
            <a:ln w="19050">
              <a:solidFill>
                <a:srgbClr val="53368C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Font typeface="Times New Roman" pitchFamily="18" charset="0"/>
                <a:buNone/>
                <a:tabLst>
                  <a:tab pos="3946525" algn="l"/>
                </a:tabLst>
              </a:pPr>
              <a:r>
                <a:rPr lang="en-US" sz="900" b="1">
                  <a:solidFill>
                    <a:schemeClr val="bg1"/>
                  </a:solidFill>
                </a:rPr>
                <a:t>VM B</a:t>
              </a:r>
            </a:p>
          </p:txBody>
        </p:sp>
        <p:sp>
          <p:nvSpPr>
            <p:cNvPr id="15462" name="Rectangle 34"/>
            <p:cNvSpPr>
              <a:spLocks noChangeArrowheads="1"/>
            </p:cNvSpPr>
            <p:nvPr/>
          </p:nvSpPr>
          <p:spPr bwMode="auto">
            <a:xfrm>
              <a:off x="3116947" y="6022274"/>
              <a:ext cx="49212" cy="270905"/>
            </a:xfrm>
            <a:prstGeom prst="rect">
              <a:avLst/>
            </a:prstGeom>
            <a:solidFill>
              <a:srgbClr val="F70018"/>
            </a:solidFill>
            <a:ln w="19050" algn="ctr">
              <a:solidFill>
                <a:srgbClr val="F7001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7" name="TextBox 266"/>
            <p:cNvSpPr txBox="1"/>
            <p:nvPr/>
          </p:nvSpPr>
          <p:spPr>
            <a:xfrm>
              <a:off x="3526132" y="6394344"/>
              <a:ext cx="695023" cy="25440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5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New VM</a:t>
              </a:r>
            </a:p>
          </p:txBody>
        </p:sp>
      </p:grpSp>
      <p:pic>
        <p:nvPicPr>
          <p:cNvPr id="15365" name="Picture 154" descr="cloud3_grey_corp_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675" y="1333500"/>
            <a:ext cx="3040063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37"/>
          <p:cNvSpPr>
            <a:spLocks noChangeArrowheads="1"/>
          </p:cNvSpPr>
          <p:nvPr/>
        </p:nvSpPr>
        <p:spPr bwMode="auto">
          <a:xfrm>
            <a:off x="3232150" y="5340350"/>
            <a:ext cx="441325" cy="300038"/>
          </a:xfrm>
          <a:prstGeom prst="rect">
            <a:avLst/>
          </a:prstGeom>
          <a:solidFill>
            <a:srgbClr val="142A1B"/>
          </a:solidFill>
          <a:ln w="19050" algn="ctr">
            <a:solidFill>
              <a:srgbClr val="142A1B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buFont typeface="Times New Roman" pitchFamily="18" charset="0"/>
              <a:buNone/>
              <a:tabLst>
                <a:tab pos="3946525" algn="l"/>
              </a:tabLst>
            </a:pPr>
            <a:r>
              <a:rPr lang="en-US" sz="900">
                <a:solidFill>
                  <a:srgbClr val="FFFFFF"/>
                </a:solidFill>
              </a:rPr>
              <a:t>NIC</a:t>
            </a:r>
          </a:p>
        </p:txBody>
      </p:sp>
      <p:sp>
        <p:nvSpPr>
          <p:cNvPr id="235" name="Oval 234"/>
          <p:cNvSpPr/>
          <p:nvPr/>
        </p:nvSpPr>
        <p:spPr bwMode="auto">
          <a:xfrm>
            <a:off x="2722620" y="5648720"/>
            <a:ext cx="1435136" cy="400694"/>
          </a:xfrm>
          <a:prstGeom prst="ellipse">
            <a:avLst/>
          </a:prstGeom>
          <a:gradFill rotWithShape="1">
            <a:gsLst>
              <a:gs pos="0">
                <a:srgbClr val="969696">
                  <a:alpha val="72000"/>
                </a:srgbClr>
              </a:gs>
              <a:gs pos="50000">
                <a:srgbClr val="969696">
                  <a:gamma/>
                  <a:tint val="9412"/>
                  <a:invGamma/>
                </a:srgbClr>
              </a:gs>
              <a:gs pos="100000">
                <a:srgbClr val="969696">
                  <a:alpha val="72000"/>
                </a:srgbClr>
              </a:gs>
            </a:gsLst>
            <a:lin ang="5400000" scaled="1"/>
          </a:gra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46800" tIns="46800" rIns="46800" bIns="46800" anchor="ctr" anchorCtr="1"/>
          <a:lstStyle/>
          <a:p>
            <a:pPr algn="ctr" eaLnBrk="0" hangingPunct="0">
              <a:buClr>
                <a:srgbClr val="FFFFFF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2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15370" name="TextBox 69"/>
          <p:cNvSpPr txBox="1">
            <a:spLocks noChangeArrowheads="1"/>
          </p:cNvSpPr>
          <p:nvPr/>
        </p:nvSpPr>
        <p:spPr bwMode="auto">
          <a:xfrm>
            <a:off x="2992438" y="5667375"/>
            <a:ext cx="76358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v-Switch</a:t>
            </a:r>
          </a:p>
        </p:txBody>
      </p:sp>
      <p:sp>
        <p:nvSpPr>
          <p:cNvPr id="15371" name="Rectangle 15"/>
          <p:cNvSpPr>
            <a:spLocks noGrp="1" noChangeArrowheads="1"/>
          </p:cNvSpPr>
          <p:nvPr>
            <p:ph type="title"/>
          </p:nvPr>
        </p:nvSpPr>
        <p:spPr>
          <a:xfrm>
            <a:off x="247650" y="287338"/>
            <a:ext cx="8896350" cy="428625"/>
          </a:xfrm>
        </p:spPr>
        <p:txBody>
          <a:bodyPr/>
          <a:lstStyle/>
          <a:p>
            <a:r>
              <a:rPr sz="2400" dirty="0" smtClean="0"/>
              <a:t>Use Case: VPN Configuration</a:t>
            </a:r>
          </a:p>
        </p:txBody>
      </p:sp>
      <p:sp>
        <p:nvSpPr>
          <p:cNvPr id="22540" name="Line 90"/>
          <p:cNvSpPr>
            <a:spLocks noChangeShapeType="1"/>
          </p:cNvSpPr>
          <p:nvPr/>
        </p:nvSpPr>
        <p:spPr bwMode="auto">
          <a:xfrm>
            <a:off x="1835150" y="3625850"/>
            <a:ext cx="296863" cy="0"/>
          </a:xfrm>
          <a:prstGeom prst="line">
            <a:avLst/>
          </a:prstGeom>
          <a:noFill/>
          <a:ln w="9525">
            <a:solidFill>
              <a:srgbClr val="FF7200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6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43" name="Line 111"/>
          <p:cNvSpPr>
            <a:spLocks noChangeShapeType="1"/>
          </p:cNvSpPr>
          <p:nvPr/>
        </p:nvSpPr>
        <p:spPr bwMode="auto">
          <a:xfrm flipH="1" flipV="1">
            <a:off x="1704975" y="3746500"/>
            <a:ext cx="160338" cy="490538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6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44" name="Line 112"/>
          <p:cNvSpPr>
            <a:spLocks noChangeShapeType="1"/>
          </p:cNvSpPr>
          <p:nvPr/>
        </p:nvSpPr>
        <p:spPr bwMode="auto">
          <a:xfrm flipV="1">
            <a:off x="2089150" y="3802063"/>
            <a:ext cx="238125" cy="601662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6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46" name="Line 127"/>
          <p:cNvSpPr>
            <a:spLocks noChangeShapeType="1"/>
          </p:cNvSpPr>
          <p:nvPr/>
        </p:nvSpPr>
        <p:spPr bwMode="auto">
          <a:xfrm flipV="1">
            <a:off x="1724025" y="2427288"/>
            <a:ext cx="539750" cy="925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6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47" name="Line 128"/>
          <p:cNvSpPr>
            <a:spLocks noChangeShapeType="1"/>
          </p:cNvSpPr>
          <p:nvPr/>
        </p:nvSpPr>
        <p:spPr bwMode="auto">
          <a:xfrm>
            <a:off x="1779588" y="2460625"/>
            <a:ext cx="490537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6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48" name="Line 129"/>
          <p:cNvSpPr>
            <a:spLocks noChangeShapeType="1"/>
          </p:cNvSpPr>
          <p:nvPr/>
        </p:nvSpPr>
        <p:spPr bwMode="auto">
          <a:xfrm>
            <a:off x="2327275" y="2489200"/>
            <a:ext cx="68263" cy="86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600" dirty="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49" name="Line 130"/>
          <p:cNvSpPr>
            <a:spLocks noChangeShapeType="1"/>
          </p:cNvSpPr>
          <p:nvPr/>
        </p:nvSpPr>
        <p:spPr bwMode="auto">
          <a:xfrm flipH="1">
            <a:off x="1660525" y="2460625"/>
            <a:ext cx="63500" cy="12239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6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22550" name="Line 142"/>
          <p:cNvSpPr>
            <a:spLocks noChangeShapeType="1"/>
          </p:cNvSpPr>
          <p:nvPr/>
        </p:nvSpPr>
        <p:spPr bwMode="auto">
          <a:xfrm>
            <a:off x="1835150" y="3625850"/>
            <a:ext cx="371475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 wrap="none" tIns="90000" bIns="90000" anchor="ctr"/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Char char="•"/>
              <a:defRPr/>
            </a:pPr>
            <a:endParaRPr lang="en-US" sz="16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pic>
        <p:nvPicPr>
          <p:cNvPr id="15380" name="Picture 62" descr="OmniAccess_43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5038" y="3365500"/>
            <a:ext cx="30956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1" name="Picture 62" descr="OmniAccess_43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30350" y="3365500"/>
            <a:ext cx="30956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7" name="Text Box 77"/>
          <p:cNvSpPr txBox="1">
            <a:spLocks noChangeArrowheads="1"/>
          </p:cNvSpPr>
          <p:nvPr/>
        </p:nvSpPr>
        <p:spPr bwMode="auto">
          <a:xfrm>
            <a:off x="257175" y="4403725"/>
            <a:ext cx="433388" cy="3159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46800" tIns="46800" rIns="46800" bIns="46800" anchorCtr="1">
            <a:spAutoFit/>
          </a:bodyPr>
          <a:lstStyle/>
          <a:p>
            <a:pPr algn="ctr" eaLnBrk="0" hangingPunct="0">
              <a:lnSpc>
                <a:spcPct val="90000"/>
              </a:lnSpc>
              <a:buClr>
                <a:srgbClr val="FFFFFF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r>
              <a:rPr lang="en-US" sz="1600" b="1" dirty="0" err="1">
                <a:solidFill>
                  <a:srgbClr val="000000"/>
                </a:solidFill>
                <a:latin typeface="Trebuchet MS" pitchFamily="34" charset="0"/>
                <a:cs typeface="+mn-cs"/>
              </a:rPr>
              <a:t>ToR</a:t>
            </a:r>
            <a:endParaRPr lang="en-US" sz="1600" b="1" dirty="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15383" name="TextBox 180"/>
          <p:cNvSpPr txBox="1">
            <a:spLocks noChangeArrowheads="1"/>
          </p:cNvSpPr>
          <p:nvPr/>
        </p:nvSpPr>
        <p:spPr bwMode="auto">
          <a:xfrm>
            <a:off x="1036638" y="1560513"/>
            <a:ext cx="2022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  <a:buFont typeface="Times New Roman" pitchFamily="18" charset="0"/>
              <a:buNone/>
            </a:pPr>
            <a:r>
              <a:rPr lang="en-US" sz="1000" b="1">
                <a:solidFill>
                  <a:srgbClr val="000000"/>
                </a:solidFill>
                <a:latin typeface="Trebuchet MS" pitchFamily="34" charset="0"/>
                <a:ea typeface="MS PGothic" pitchFamily="34" charset="-128"/>
              </a:rPr>
              <a:t>Service Provider VPNs/LTE/ BNG or Internet Networks</a:t>
            </a:r>
          </a:p>
        </p:txBody>
      </p:sp>
      <p:pic>
        <p:nvPicPr>
          <p:cNvPr id="15384" name="Picture 46" descr="IP_Router_Teraro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84388" y="2125663"/>
            <a:ext cx="442912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31"/>
          <p:cNvGrpSpPr>
            <a:grpSpLocks/>
          </p:cNvGrpSpPr>
          <p:nvPr/>
        </p:nvGrpSpPr>
        <p:grpSpPr bwMode="auto">
          <a:xfrm>
            <a:off x="3190875" y="1154113"/>
            <a:ext cx="420688" cy="852487"/>
            <a:chOff x="842655" y="1335739"/>
            <a:chExt cx="421341" cy="851647"/>
          </a:xfrm>
        </p:grpSpPr>
        <p:sp>
          <p:nvSpPr>
            <p:cNvPr id="225" name="Oval 224"/>
            <p:cNvSpPr/>
            <p:nvPr/>
          </p:nvSpPr>
          <p:spPr bwMode="auto">
            <a:xfrm>
              <a:off x="842655" y="1335739"/>
              <a:ext cx="421341" cy="851647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alpha val="72000"/>
                  </a:srgbClr>
                </a:gs>
                <a:gs pos="50000">
                  <a:srgbClr val="969696">
                    <a:gamma/>
                    <a:tint val="9412"/>
                    <a:invGamma/>
                  </a:srgbClr>
                </a:gs>
                <a:gs pos="100000">
                  <a:srgbClr val="969696">
                    <a:alpha val="72000"/>
                  </a:srgbClr>
                </a:gs>
              </a:gsLst>
              <a:lin ang="5400000" scaled="1"/>
            </a:gra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46800" tIns="46800" rIns="46800" bIns="46800" anchor="ctr" anchorCtr="1"/>
            <a:lstStyle/>
            <a:p>
              <a:pPr algn="ctr" eaLnBrk="0" hangingPunct="0">
                <a:buClr>
                  <a:srgbClr val="FFFFFF"/>
                </a:buClr>
                <a:buFont typeface="Times New Roman" pitchFamily="18" charset="0"/>
                <a:buNone/>
                <a:tabLst>
                  <a:tab pos="3946525" algn="l"/>
                </a:tabLst>
                <a:defRPr/>
              </a:pPr>
              <a:endParaRPr lang="en-US" sz="1200">
                <a:solidFill>
                  <a:srgbClr val="000000"/>
                </a:solidFill>
                <a:latin typeface="Trebuchet MS" pitchFamily="34" charset="0"/>
                <a:cs typeface="+mn-cs"/>
              </a:endParaRPr>
            </a:p>
          </p:txBody>
        </p:sp>
        <p:sp>
          <p:nvSpPr>
            <p:cNvPr id="22620" name="Text Box 99"/>
            <p:cNvSpPr txBox="1">
              <a:spLocks noChangeArrowheads="1"/>
            </p:cNvSpPr>
            <p:nvPr/>
          </p:nvSpPr>
          <p:spPr bwMode="auto">
            <a:xfrm>
              <a:off x="887174" y="1694160"/>
              <a:ext cx="314813" cy="20617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lIns="46800" tIns="46800" rIns="46800" bIns="46800" anchorCtr="1">
              <a:spAutoFit/>
            </a:bodyPr>
            <a:lstStyle/>
            <a:p>
              <a:pPr algn="ctr" eaLnBrk="0" hangingPunct="0">
                <a:lnSpc>
                  <a:spcPct val="90000"/>
                </a:lnSpc>
                <a:buClr>
                  <a:srgbClr val="FFFFFF"/>
                </a:buClr>
                <a:buFont typeface="Times New Roman" pitchFamily="18" charset="0"/>
                <a:buNone/>
                <a:tabLst>
                  <a:tab pos="3946525" algn="l"/>
                </a:tabLst>
                <a:defRPr/>
              </a:pPr>
              <a:r>
                <a:rPr lang="en-US" sz="800" b="1">
                  <a:solidFill>
                    <a:srgbClr val="000000"/>
                  </a:solidFill>
                  <a:latin typeface="Trebuchet MS" pitchFamily="34" charset="0"/>
                  <a:cs typeface="+mn-cs"/>
                </a:rPr>
                <a:t>DC</a:t>
              </a:r>
            </a:p>
          </p:txBody>
        </p:sp>
      </p:grpSp>
      <p:sp>
        <p:nvSpPr>
          <p:cNvPr id="22599" name="Text Box 79"/>
          <p:cNvSpPr txBox="1">
            <a:spLocks noChangeArrowheads="1"/>
          </p:cNvSpPr>
          <p:nvPr/>
        </p:nvSpPr>
        <p:spPr bwMode="auto">
          <a:xfrm>
            <a:off x="368300" y="2220913"/>
            <a:ext cx="1112838" cy="2397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46800" tIns="46800" rIns="46800" bIns="46800" anchorCtr="1">
            <a:spAutoFit/>
          </a:bodyPr>
          <a:lstStyle/>
          <a:p>
            <a:pPr algn="ctr" eaLnBrk="0" hangingPunct="0">
              <a:lnSpc>
                <a:spcPct val="90000"/>
              </a:lnSpc>
              <a:buClr>
                <a:srgbClr val="FFFFFF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r>
              <a:rPr lang="en-US" sz="1050" b="1" dirty="0">
                <a:solidFill>
                  <a:srgbClr val="000000"/>
                </a:solidFill>
                <a:latin typeface="Trebuchet MS" pitchFamily="34" charset="0"/>
                <a:cs typeface="+mn-cs"/>
              </a:rPr>
              <a:t>VPLS/IP VPN PEs</a:t>
            </a:r>
          </a:p>
        </p:txBody>
      </p:sp>
      <p:sp>
        <p:nvSpPr>
          <p:cNvPr id="177" name="Text Box 78"/>
          <p:cNvSpPr txBox="1">
            <a:spLocks noChangeArrowheads="1"/>
          </p:cNvSpPr>
          <p:nvPr/>
        </p:nvSpPr>
        <p:spPr bwMode="auto">
          <a:xfrm>
            <a:off x="665163" y="3444875"/>
            <a:ext cx="687387" cy="2397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46800" tIns="46800" rIns="46800" bIns="46800" anchorCtr="1">
            <a:spAutoFit/>
          </a:bodyPr>
          <a:lstStyle/>
          <a:p>
            <a:pPr algn="ctr" eaLnBrk="0" hangingPunct="0">
              <a:lnSpc>
                <a:spcPct val="90000"/>
              </a:lnSpc>
              <a:buClr>
                <a:srgbClr val="FFFFFF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r>
              <a:rPr lang="en-US" sz="1050" b="1" dirty="0">
                <a:solidFill>
                  <a:srgbClr val="000000"/>
                </a:solidFill>
                <a:latin typeface="Trebuchet MS" pitchFamily="34" charset="0"/>
                <a:cs typeface="+mn-cs"/>
              </a:rPr>
              <a:t>Core SW</a:t>
            </a:r>
          </a:p>
        </p:txBody>
      </p:sp>
      <p:sp>
        <p:nvSpPr>
          <p:cNvPr id="15388" name="AutoShape 30"/>
          <p:cNvSpPr>
            <a:spLocks noChangeArrowheads="1"/>
          </p:cNvSpPr>
          <p:nvPr/>
        </p:nvSpPr>
        <p:spPr bwMode="auto">
          <a:xfrm>
            <a:off x="177800" y="5464175"/>
            <a:ext cx="2157413" cy="1193800"/>
          </a:xfrm>
          <a:prstGeom prst="bevel">
            <a:avLst>
              <a:gd name="adj" fmla="val 3278"/>
            </a:avLst>
          </a:prstGeom>
          <a:solidFill>
            <a:srgbClr val="BCB8A5"/>
          </a:solidFill>
          <a:ln w="19050">
            <a:solidFill>
              <a:srgbClr val="BCB8A5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8" name="AutoShape 85"/>
          <p:cNvSpPr>
            <a:spLocks noChangeArrowheads="1"/>
          </p:cNvSpPr>
          <p:nvPr/>
        </p:nvSpPr>
        <p:spPr bwMode="auto">
          <a:xfrm>
            <a:off x="277813" y="5508625"/>
            <a:ext cx="1895475" cy="652463"/>
          </a:xfrm>
          <a:prstGeom prst="bevel">
            <a:avLst>
              <a:gd name="adj" fmla="val 3278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9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90" name="Rectangle 37"/>
          <p:cNvSpPr>
            <a:spLocks noChangeArrowheads="1"/>
          </p:cNvSpPr>
          <p:nvPr/>
        </p:nvSpPr>
        <p:spPr bwMode="auto">
          <a:xfrm>
            <a:off x="936625" y="5313363"/>
            <a:ext cx="441325" cy="300037"/>
          </a:xfrm>
          <a:prstGeom prst="rect">
            <a:avLst/>
          </a:prstGeom>
          <a:solidFill>
            <a:srgbClr val="142A1B"/>
          </a:solidFill>
          <a:ln w="19050" algn="ctr">
            <a:solidFill>
              <a:srgbClr val="142A1B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buFont typeface="Times New Roman" pitchFamily="18" charset="0"/>
              <a:buNone/>
              <a:tabLst>
                <a:tab pos="3946525" algn="l"/>
              </a:tabLst>
            </a:pPr>
            <a:r>
              <a:rPr lang="en-US" sz="900">
                <a:solidFill>
                  <a:srgbClr val="FFFFFF"/>
                </a:solidFill>
              </a:rPr>
              <a:t>NIC</a:t>
            </a:r>
          </a:p>
        </p:txBody>
      </p:sp>
      <p:pic>
        <p:nvPicPr>
          <p:cNvPr id="15391" name="Picture 66" descr="OmniStack_62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4075" y="4237038"/>
            <a:ext cx="254635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2" name="Line 100"/>
          <p:cNvSpPr>
            <a:spLocks noChangeShapeType="1"/>
          </p:cNvSpPr>
          <p:nvPr/>
        </p:nvSpPr>
        <p:spPr bwMode="auto">
          <a:xfrm flipH="1">
            <a:off x="1163638" y="4789488"/>
            <a:ext cx="155575" cy="5508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303" name="Oval 302"/>
          <p:cNvSpPr/>
          <p:nvPr/>
        </p:nvSpPr>
        <p:spPr bwMode="auto">
          <a:xfrm>
            <a:off x="428274" y="5621580"/>
            <a:ext cx="1435136" cy="400694"/>
          </a:xfrm>
          <a:prstGeom prst="ellipse">
            <a:avLst/>
          </a:prstGeom>
          <a:gradFill rotWithShape="1">
            <a:gsLst>
              <a:gs pos="0">
                <a:srgbClr val="969696">
                  <a:alpha val="72000"/>
                </a:srgbClr>
              </a:gs>
              <a:gs pos="50000">
                <a:srgbClr val="969696">
                  <a:gamma/>
                  <a:tint val="9412"/>
                  <a:invGamma/>
                </a:srgbClr>
              </a:gs>
              <a:gs pos="100000">
                <a:srgbClr val="969696">
                  <a:alpha val="72000"/>
                </a:srgbClr>
              </a:gs>
            </a:gsLst>
            <a:lin ang="5400000" scaled="1"/>
          </a:gra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46800" tIns="46800" rIns="46800" bIns="46800" anchor="ctr" anchorCtr="1"/>
          <a:lstStyle/>
          <a:p>
            <a:pPr algn="ctr" eaLnBrk="0" hangingPunct="0">
              <a:buClr>
                <a:srgbClr val="FFFFFF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200">
              <a:solidFill>
                <a:srgbClr val="000000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15396" name="TextBox 69"/>
          <p:cNvSpPr txBox="1">
            <a:spLocks noChangeArrowheads="1"/>
          </p:cNvSpPr>
          <p:nvPr/>
        </p:nvSpPr>
        <p:spPr bwMode="auto">
          <a:xfrm>
            <a:off x="698500" y="5640388"/>
            <a:ext cx="7635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v-Switch</a:t>
            </a:r>
          </a:p>
        </p:txBody>
      </p:sp>
      <p:sp>
        <p:nvSpPr>
          <p:cNvPr id="15397" name="TextBox 137"/>
          <p:cNvSpPr txBox="1">
            <a:spLocks noChangeArrowheads="1"/>
          </p:cNvSpPr>
          <p:nvPr/>
        </p:nvSpPr>
        <p:spPr bwMode="auto">
          <a:xfrm>
            <a:off x="6465763" y="4789488"/>
            <a:ext cx="18549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SDN Controller</a:t>
            </a:r>
          </a:p>
          <a:p>
            <a:r>
              <a:rPr lang="en-US" sz="1400" b="1" dirty="0" smtClean="0">
                <a:solidFill>
                  <a:srgbClr val="000000"/>
                </a:solidFill>
              </a:rPr>
              <a:t>Network Mapping &amp;</a:t>
            </a:r>
          </a:p>
          <a:p>
            <a:r>
              <a:rPr lang="en-US" sz="1400" b="1" dirty="0" smtClean="0">
                <a:solidFill>
                  <a:srgbClr val="000000"/>
                </a:solidFill>
              </a:rPr>
              <a:t>Binding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pic>
        <p:nvPicPr>
          <p:cNvPr id="15398" name="Picture 45" descr="27xx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7013" y="4402138"/>
            <a:ext cx="623887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9" name="Picture 45" descr="27xx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3450" y="2393950"/>
            <a:ext cx="339725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00" name="TextBox 137"/>
          <p:cNvSpPr txBox="1">
            <a:spLocks noChangeArrowheads="1"/>
          </p:cNvSpPr>
          <p:nvPr/>
        </p:nvSpPr>
        <p:spPr bwMode="auto">
          <a:xfrm>
            <a:off x="4505325" y="2241550"/>
            <a:ext cx="15462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000000"/>
                </a:solidFill>
              </a:rPr>
              <a:t>Compute (VM) Management</a:t>
            </a:r>
          </a:p>
        </p:txBody>
      </p:sp>
      <p:grpSp>
        <p:nvGrpSpPr>
          <p:cNvPr id="4" name="Group 304"/>
          <p:cNvGrpSpPr>
            <a:grpSpLocks/>
          </p:cNvGrpSpPr>
          <p:nvPr/>
        </p:nvGrpSpPr>
        <p:grpSpPr bwMode="auto">
          <a:xfrm>
            <a:off x="6183314" y="2617788"/>
            <a:ext cx="1494263" cy="1784350"/>
            <a:chOff x="6183679" y="2618569"/>
            <a:chExt cx="1494264" cy="1784198"/>
          </a:xfrm>
        </p:grpSpPr>
        <p:cxnSp>
          <p:nvCxnSpPr>
            <p:cNvPr id="15455" name="Straight Arrow Connector 96"/>
            <p:cNvCxnSpPr>
              <a:cxnSpLocks noChangeShapeType="1"/>
            </p:cNvCxnSpPr>
            <p:nvPr/>
          </p:nvCxnSpPr>
          <p:spPr bwMode="auto">
            <a:xfrm rot="16200000" flipH="1">
              <a:off x="5644158" y="3158090"/>
              <a:ext cx="1784198" cy="705155"/>
            </a:xfrm>
            <a:prstGeom prst="straightConnector1">
              <a:avLst/>
            </a:prstGeom>
            <a:noFill/>
            <a:ln w="3175" algn="ctr">
              <a:solidFill>
                <a:srgbClr val="FF0000"/>
              </a:solidFill>
              <a:prstDash val="sysDot"/>
              <a:round/>
              <a:headEnd type="triangle" w="med" len="med"/>
              <a:tailEnd type="triangle" w="med" len="med"/>
            </a:ln>
          </p:spPr>
        </p:cxnSp>
        <p:sp>
          <p:nvSpPr>
            <p:cNvPr id="214" name="TextBox 213"/>
            <p:cNvSpPr txBox="1"/>
            <p:nvPr/>
          </p:nvSpPr>
          <p:spPr>
            <a:xfrm>
              <a:off x="6353540" y="2874134"/>
              <a:ext cx="1324403" cy="25389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5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2. </a:t>
              </a:r>
              <a:r>
                <a:rPr lang="en-US" sz="105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Service Request</a:t>
              </a:r>
              <a:endParaRPr lang="en-US" sz="105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305"/>
          <p:cNvGrpSpPr>
            <a:grpSpLocks/>
          </p:cNvGrpSpPr>
          <p:nvPr/>
        </p:nvGrpSpPr>
        <p:grpSpPr bwMode="auto">
          <a:xfrm>
            <a:off x="3376613" y="2617788"/>
            <a:ext cx="2806700" cy="3859212"/>
            <a:chOff x="3376268" y="2618569"/>
            <a:chExt cx="2807413" cy="3857957"/>
          </a:xfrm>
        </p:grpSpPr>
        <p:cxnSp>
          <p:nvCxnSpPr>
            <p:cNvPr id="15453" name="Straight Arrow Connector 102"/>
            <p:cNvCxnSpPr>
              <a:cxnSpLocks noChangeShapeType="1"/>
              <a:endCxn id="15461" idx="1"/>
            </p:cNvCxnSpPr>
            <p:nvPr/>
          </p:nvCxnSpPr>
          <p:spPr bwMode="auto">
            <a:xfrm rot="5400000">
              <a:off x="2850996" y="3143841"/>
              <a:ext cx="3857957" cy="2807413"/>
            </a:xfrm>
            <a:prstGeom prst="straightConnector1">
              <a:avLst/>
            </a:prstGeom>
            <a:noFill/>
            <a:ln w="3175" algn="ctr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</p:cxnSp>
        <p:sp>
          <p:nvSpPr>
            <p:cNvPr id="216" name="TextBox 215"/>
            <p:cNvSpPr txBox="1"/>
            <p:nvPr/>
          </p:nvSpPr>
          <p:spPr>
            <a:xfrm>
              <a:off x="3794308" y="3983375"/>
              <a:ext cx="1735579" cy="25391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 typeface="Times New Roman" pitchFamily="18" charset="0"/>
                <a:buNone/>
                <a:defRPr/>
              </a:pPr>
              <a:r>
                <a:rPr lang="en-US" sz="105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sz="105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. </a:t>
              </a:r>
              <a:r>
                <a:rPr lang="en-US" sz="105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VM Configuration</a:t>
              </a:r>
            </a:p>
          </p:txBody>
        </p:sp>
      </p:grpSp>
      <p:pic>
        <p:nvPicPr>
          <p:cNvPr id="15403" name="Picture 3" descr="C:\Documents and Settings\reachuser\My Documents\GraphicDesign\MarketingDesign\Solution_collateral\Relevance_collateral\RelevanceArchitecture\Users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24550" y="1217613"/>
            <a:ext cx="5191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303"/>
          <p:cNvGrpSpPr>
            <a:grpSpLocks/>
          </p:cNvGrpSpPr>
          <p:nvPr/>
        </p:nvGrpSpPr>
        <p:grpSpPr bwMode="auto">
          <a:xfrm>
            <a:off x="6142038" y="1712913"/>
            <a:ext cx="1181100" cy="681037"/>
            <a:chOff x="6142792" y="1713243"/>
            <a:chExt cx="1181100" cy="681487"/>
          </a:xfrm>
        </p:grpSpPr>
        <p:cxnSp>
          <p:nvCxnSpPr>
            <p:cNvPr id="15451" name="Straight Arrow Connector 99"/>
            <p:cNvCxnSpPr>
              <a:cxnSpLocks noChangeShapeType="1"/>
            </p:cNvCxnSpPr>
            <p:nvPr/>
          </p:nvCxnSpPr>
          <p:spPr bwMode="auto">
            <a:xfrm rot="16200000" flipH="1">
              <a:off x="5842936" y="2053986"/>
              <a:ext cx="681487" cy="1"/>
            </a:xfrm>
            <a:prstGeom prst="straightConnector1">
              <a:avLst/>
            </a:prstGeom>
            <a:noFill/>
            <a:ln w="3175" algn="ctr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</p:cxnSp>
        <p:sp>
          <p:nvSpPr>
            <p:cNvPr id="226" name="TextBox 225"/>
            <p:cNvSpPr txBox="1"/>
            <p:nvPr/>
          </p:nvSpPr>
          <p:spPr>
            <a:xfrm>
              <a:off x="6142792" y="1818087"/>
              <a:ext cx="1181100" cy="2366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5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1. User Request</a:t>
              </a:r>
            </a:p>
          </p:txBody>
        </p:sp>
      </p:grpSp>
      <p:sp>
        <p:nvSpPr>
          <p:cNvPr id="15405" name="Line 100"/>
          <p:cNvSpPr>
            <a:spLocks noChangeShapeType="1"/>
          </p:cNvSpPr>
          <p:nvPr/>
        </p:nvSpPr>
        <p:spPr bwMode="auto">
          <a:xfrm>
            <a:off x="2992438" y="4789488"/>
            <a:ext cx="407987" cy="523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15449" name="Straight Arrow Connector 119"/>
          <p:cNvCxnSpPr>
            <a:cxnSpLocks noChangeShapeType="1"/>
            <a:stCxn id="15384" idx="3"/>
          </p:cNvCxnSpPr>
          <p:nvPr/>
        </p:nvCxnSpPr>
        <p:spPr bwMode="auto">
          <a:xfrm>
            <a:off x="2527300" y="2366169"/>
            <a:ext cx="4318233" cy="2017570"/>
          </a:xfrm>
          <a:prstGeom prst="straightConnector1">
            <a:avLst/>
          </a:prstGeom>
          <a:noFill/>
          <a:ln w="3175" algn="ctr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</p:cxnSp>
      <p:sp>
        <p:nvSpPr>
          <p:cNvPr id="266" name="TextBox 265"/>
          <p:cNvSpPr txBox="1"/>
          <p:nvPr/>
        </p:nvSpPr>
        <p:spPr bwMode="auto">
          <a:xfrm>
            <a:off x="2992438" y="2366169"/>
            <a:ext cx="1404552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Times New Roman" pitchFamily="18" charset="0"/>
              <a:buNone/>
              <a:defRPr/>
            </a:pPr>
            <a:r>
              <a:rPr lang="en-US" sz="105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sz="105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VRF Instantiation </a:t>
            </a:r>
            <a:endParaRPr lang="en-US" sz="105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8" name="Oval 71"/>
          <p:cNvSpPr>
            <a:spLocks noChangeArrowheads="1"/>
          </p:cNvSpPr>
          <p:nvPr/>
        </p:nvSpPr>
        <p:spPr bwMode="auto">
          <a:xfrm>
            <a:off x="1793374" y="4065911"/>
            <a:ext cx="411904" cy="405680"/>
          </a:xfrm>
          <a:prstGeom prst="ellipse">
            <a:avLst/>
          </a:prstGeom>
          <a:solidFill>
            <a:srgbClr val="64BE19"/>
          </a:soli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GB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9" name="AutoShape 70"/>
          <p:cNvSpPr>
            <a:spLocks noChangeArrowheads="1"/>
          </p:cNvSpPr>
          <p:nvPr/>
        </p:nvSpPr>
        <p:spPr bwMode="gray">
          <a:xfrm>
            <a:off x="1806459" y="4446092"/>
            <a:ext cx="366829" cy="210695"/>
          </a:xfrm>
          <a:prstGeom prst="triangle">
            <a:avLst>
              <a:gd name="adj" fmla="val 50000"/>
            </a:avLst>
          </a:prstGeom>
          <a:solidFill>
            <a:srgbClr val="54358D"/>
          </a:solidFill>
          <a:ln w="12700" algn="ctr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108000" tIns="108000" rIns="108000" bIns="108000" anchorCtr="1"/>
          <a:lstStyle/>
          <a:p>
            <a:pPr>
              <a:defRPr/>
            </a:pPr>
            <a:endParaRPr lang="en-GB" sz="12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0" name="Oval 71"/>
          <p:cNvSpPr>
            <a:spLocks noChangeArrowheads="1"/>
          </p:cNvSpPr>
          <p:nvPr/>
        </p:nvSpPr>
        <p:spPr bwMode="auto">
          <a:xfrm>
            <a:off x="1591061" y="3471050"/>
            <a:ext cx="195224" cy="222005"/>
          </a:xfrm>
          <a:prstGeom prst="ellipse">
            <a:avLst/>
          </a:prstGeom>
          <a:solidFill>
            <a:srgbClr val="64BE19"/>
          </a:soli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>
              <a:defRPr/>
            </a:pPr>
            <a:endParaRPr lang="en-GB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1" name="Oval 71"/>
          <p:cNvSpPr>
            <a:spLocks noChangeArrowheads="1"/>
          </p:cNvSpPr>
          <p:nvPr/>
        </p:nvSpPr>
        <p:spPr bwMode="auto">
          <a:xfrm>
            <a:off x="2270366" y="3506896"/>
            <a:ext cx="195224" cy="222005"/>
          </a:xfrm>
          <a:prstGeom prst="ellipse">
            <a:avLst/>
          </a:prstGeom>
          <a:solidFill>
            <a:srgbClr val="64BE19"/>
          </a:soli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>
              <a:defRPr/>
            </a:pPr>
            <a:endParaRPr lang="en-GB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3" name="Oval 71"/>
          <p:cNvSpPr>
            <a:spLocks noChangeArrowheads="1"/>
          </p:cNvSpPr>
          <p:nvPr/>
        </p:nvSpPr>
        <p:spPr bwMode="auto">
          <a:xfrm>
            <a:off x="2195210" y="2255315"/>
            <a:ext cx="195224" cy="222005"/>
          </a:xfrm>
          <a:prstGeom prst="ellipse">
            <a:avLst/>
          </a:prstGeom>
          <a:solidFill>
            <a:srgbClr val="64BE19"/>
          </a:soli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>
              <a:defRPr/>
            </a:pPr>
            <a:endParaRPr lang="en-GB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2" name="Freeform 291"/>
          <p:cNvSpPr/>
          <p:nvPr/>
        </p:nvSpPr>
        <p:spPr>
          <a:xfrm>
            <a:off x="1979613" y="4638675"/>
            <a:ext cx="1423987" cy="1809750"/>
          </a:xfrm>
          <a:custGeom>
            <a:avLst/>
            <a:gdLst>
              <a:gd name="connsiteX0" fmla="*/ 0 w 1423792"/>
              <a:gd name="connsiteY0" fmla="*/ 33403 h 1810012"/>
              <a:gd name="connsiteX1" fmla="*/ 325677 w 1423792"/>
              <a:gd name="connsiteY1" fmla="*/ 158663 h 1810012"/>
              <a:gd name="connsiteX2" fmla="*/ 789140 w 1423792"/>
              <a:gd name="connsiteY2" fmla="*/ 96033 h 1810012"/>
              <a:gd name="connsiteX3" fmla="*/ 1340285 w 1423792"/>
              <a:gd name="connsiteY3" fmla="*/ 734861 h 1810012"/>
              <a:gd name="connsiteX4" fmla="*/ 1290181 w 1423792"/>
              <a:gd name="connsiteY4" fmla="*/ 1661787 h 1810012"/>
              <a:gd name="connsiteX5" fmla="*/ 1290181 w 1423792"/>
              <a:gd name="connsiteY5" fmla="*/ 1624209 h 18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3792" h="1810012">
                <a:moveTo>
                  <a:pt x="0" y="33403"/>
                </a:moveTo>
                <a:cubicBezTo>
                  <a:pt x="97077" y="90814"/>
                  <a:pt x="194154" y="148225"/>
                  <a:pt x="325677" y="158663"/>
                </a:cubicBezTo>
                <a:cubicBezTo>
                  <a:pt x="457200" y="169101"/>
                  <a:pt x="620039" y="0"/>
                  <a:pt x="789140" y="96033"/>
                </a:cubicBezTo>
                <a:cubicBezTo>
                  <a:pt x="958241" y="192066"/>
                  <a:pt x="1256778" y="473902"/>
                  <a:pt x="1340285" y="734861"/>
                </a:cubicBezTo>
                <a:cubicBezTo>
                  <a:pt x="1423792" y="995820"/>
                  <a:pt x="1298532" y="1513562"/>
                  <a:pt x="1290181" y="1661787"/>
                </a:cubicBezTo>
                <a:cubicBezTo>
                  <a:pt x="1281830" y="1810012"/>
                  <a:pt x="1286005" y="1717110"/>
                  <a:pt x="1290181" y="1624209"/>
                </a:cubicBezTo>
              </a:path>
            </a:pathLst>
          </a:custGeom>
          <a:ln>
            <a:solidFill>
              <a:srgbClr val="5435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4" name="TextBox 293"/>
          <p:cNvSpPr txBox="1"/>
          <p:nvPr/>
        </p:nvSpPr>
        <p:spPr>
          <a:xfrm>
            <a:off x="1319213" y="1125537"/>
            <a:ext cx="1217613" cy="41549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05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7. BGP Route</a:t>
            </a:r>
          </a:p>
          <a:p>
            <a:pPr algn="ctr">
              <a:defRPr/>
            </a:pPr>
            <a:r>
              <a:rPr lang="en-US" sz="105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distribution</a:t>
            </a:r>
            <a:endParaRPr lang="en-US" sz="105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235"/>
          <p:cNvGrpSpPr>
            <a:grpSpLocks/>
          </p:cNvGrpSpPr>
          <p:nvPr/>
        </p:nvGrpSpPr>
        <p:grpSpPr bwMode="auto">
          <a:xfrm>
            <a:off x="433388" y="1087438"/>
            <a:ext cx="420687" cy="852487"/>
            <a:chOff x="842655" y="1335739"/>
            <a:chExt cx="421341" cy="851647"/>
          </a:xfrm>
        </p:grpSpPr>
        <p:sp>
          <p:nvSpPr>
            <p:cNvPr id="237" name="Oval 236"/>
            <p:cNvSpPr/>
            <p:nvPr/>
          </p:nvSpPr>
          <p:spPr bwMode="auto">
            <a:xfrm>
              <a:off x="842655" y="1335739"/>
              <a:ext cx="421341" cy="851647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alpha val="72000"/>
                  </a:srgbClr>
                </a:gs>
                <a:gs pos="50000">
                  <a:srgbClr val="969696">
                    <a:gamma/>
                    <a:tint val="9412"/>
                    <a:invGamma/>
                  </a:srgbClr>
                </a:gs>
                <a:gs pos="100000">
                  <a:srgbClr val="969696">
                    <a:alpha val="72000"/>
                  </a:srgbClr>
                </a:gs>
              </a:gsLst>
              <a:lin ang="5400000" scaled="1"/>
            </a:gra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46800" tIns="46800" rIns="46800" bIns="46800" anchor="ctr" anchorCtr="1"/>
            <a:lstStyle/>
            <a:p>
              <a:pPr algn="ctr" eaLnBrk="0" hangingPunct="0">
                <a:buClr>
                  <a:srgbClr val="FFFFFF"/>
                </a:buClr>
                <a:buFont typeface="Times New Roman" pitchFamily="18" charset="0"/>
                <a:buNone/>
                <a:tabLst>
                  <a:tab pos="3946525" algn="l"/>
                </a:tabLst>
                <a:defRPr/>
              </a:pPr>
              <a:endParaRPr lang="en-US" sz="1200">
                <a:solidFill>
                  <a:srgbClr val="000000"/>
                </a:solidFill>
                <a:latin typeface="Trebuchet MS" pitchFamily="34" charset="0"/>
                <a:cs typeface="+mn-cs"/>
              </a:endParaRPr>
            </a:p>
          </p:txBody>
        </p:sp>
        <p:sp>
          <p:nvSpPr>
            <p:cNvPr id="22744" name="Text Box 99"/>
            <p:cNvSpPr txBox="1">
              <a:spLocks noChangeArrowheads="1"/>
            </p:cNvSpPr>
            <p:nvPr/>
          </p:nvSpPr>
          <p:spPr bwMode="auto">
            <a:xfrm>
              <a:off x="887174" y="1694160"/>
              <a:ext cx="314814" cy="20617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lIns="46800" tIns="46800" rIns="46800" bIns="46800" anchorCtr="1">
              <a:spAutoFit/>
            </a:bodyPr>
            <a:lstStyle/>
            <a:p>
              <a:pPr algn="ctr" eaLnBrk="0" hangingPunct="0">
                <a:lnSpc>
                  <a:spcPct val="90000"/>
                </a:lnSpc>
                <a:buClr>
                  <a:srgbClr val="FFFFFF"/>
                </a:buClr>
                <a:buFont typeface="Times New Roman" pitchFamily="18" charset="0"/>
                <a:buNone/>
                <a:tabLst>
                  <a:tab pos="3946525" algn="l"/>
                </a:tabLst>
                <a:defRPr/>
              </a:pPr>
              <a:r>
                <a:rPr lang="en-US" sz="800" b="1">
                  <a:solidFill>
                    <a:srgbClr val="000000"/>
                  </a:solidFill>
                  <a:latin typeface="Trebuchet MS" pitchFamily="34" charset="0"/>
                  <a:cs typeface="+mn-cs"/>
                </a:rPr>
                <a:t>DC</a:t>
              </a:r>
            </a:p>
          </p:txBody>
        </p:sp>
      </p:grpSp>
      <p:pic>
        <p:nvPicPr>
          <p:cNvPr id="15424" name="Picture 46" descr="IP_Router_Teraro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025" y="142557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5" name="Picture 46" descr="IP_Router_Teraro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7713" y="157797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6" name="Picture 46" descr="IP_Router_Teraro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113" y="1503363"/>
            <a:ext cx="25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7" name="Picture 46" descr="IP_Router_Teraro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98800" y="1655763"/>
            <a:ext cx="25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8" name="Picture 46" descr="IP_Router_Teraro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2413" y="2116138"/>
            <a:ext cx="4445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2" name="Oval 71"/>
          <p:cNvSpPr>
            <a:spLocks noChangeArrowheads="1"/>
          </p:cNvSpPr>
          <p:nvPr/>
        </p:nvSpPr>
        <p:spPr bwMode="auto">
          <a:xfrm>
            <a:off x="1628639" y="2257047"/>
            <a:ext cx="195224" cy="222005"/>
          </a:xfrm>
          <a:prstGeom prst="ellipse">
            <a:avLst/>
          </a:prstGeom>
          <a:solidFill>
            <a:srgbClr val="64BE19"/>
          </a:soli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0" rIns="0" bIns="0" anchor="ctr"/>
          <a:lstStyle/>
          <a:p>
            <a:pPr algn="ctr">
              <a:defRPr/>
            </a:pPr>
            <a:endParaRPr lang="en-GB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3" name="AutoShape 70"/>
          <p:cNvSpPr>
            <a:spLocks noChangeArrowheads="1"/>
          </p:cNvSpPr>
          <p:nvPr/>
        </p:nvSpPr>
        <p:spPr bwMode="gray">
          <a:xfrm rot="16028381">
            <a:off x="3458735" y="1267457"/>
            <a:ext cx="366825" cy="210479"/>
          </a:xfrm>
          <a:prstGeom prst="triangle">
            <a:avLst>
              <a:gd name="adj" fmla="val 50000"/>
            </a:avLst>
          </a:prstGeom>
          <a:solidFill>
            <a:srgbClr val="54358D"/>
          </a:solidFill>
          <a:ln w="12700" algn="ctr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108000" tIns="108000" rIns="108000" bIns="108000" anchorCtr="1"/>
          <a:lstStyle/>
          <a:p>
            <a:pPr>
              <a:defRPr/>
            </a:pPr>
            <a:endParaRPr lang="en-GB" sz="12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4" name="AutoShape 70"/>
          <p:cNvSpPr>
            <a:spLocks noChangeArrowheads="1"/>
          </p:cNvSpPr>
          <p:nvPr/>
        </p:nvSpPr>
        <p:spPr bwMode="gray">
          <a:xfrm rot="16028381">
            <a:off x="3496873" y="1713650"/>
            <a:ext cx="366825" cy="210479"/>
          </a:xfrm>
          <a:prstGeom prst="triangle">
            <a:avLst>
              <a:gd name="adj" fmla="val 50000"/>
            </a:avLst>
          </a:prstGeom>
          <a:solidFill>
            <a:srgbClr val="54358D"/>
          </a:solidFill>
          <a:ln w="12700" algn="ctr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108000" tIns="108000" rIns="108000" bIns="108000" anchorCtr="1"/>
          <a:lstStyle/>
          <a:p>
            <a:pPr>
              <a:defRPr/>
            </a:pPr>
            <a:endParaRPr lang="en-GB" sz="12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5" name="AutoShape 70"/>
          <p:cNvSpPr>
            <a:spLocks noChangeArrowheads="1"/>
          </p:cNvSpPr>
          <p:nvPr/>
        </p:nvSpPr>
        <p:spPr bwMode="gray">
          <a:xfrm rot="5400000">
            <a:off x="324818" y="1153352"/>
            <a:ext cx="366825" cy="210479"/>
          </a:xfrm>
          <a:prstGeom prst="triangle">
            <a:avLst>
              <a:gd name="adj" fmla="val 50000"/>
            </a:avLst>
          </a:prstGeom>
          <a:solidFill>
            <a:srgbClr val="54358D"/>
          </a:solidFill>
          <a:ln w="12700" algn="ctr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108000" tIns="108000" rIns="108000" bIns="108000" anchorCtr="1"/>
          <a:lstStyle/>
          <a:p>
            <a:pPr>
              <a:defRPr/>
            </a:pPr>
            <a:endParaRPr lang="en-GB" sz="12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5" name="Straight Arrow Connector 119"/>
          <p:cNvCxnSpPr>
            <a:cxnSpLocks noChangeShapeType="1"/>
            <a:stCxn id="268" idx="6"/>
          </p:cNvCxnSpPr>
          <p:nvPr/>
        </p:nvCxnSpPr>
        <p:spPr bwMode="auto">
          <a:xfrm>
            <a:off x="2205278" y="4268751"/>
            <a:ext cx="4383321" cy="344382"/>
          </a:xfrm>
          <a:prstGeom prst="straightConnector1">
            <a:avLst/>
          </a:prstGeom>
          <a:noFill/>
          <a:ln w="3175" algn="ctr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</p:cxnSp>
      <p:sp>
        <p:nvSpPr>
          <p:cNvPr id="77" name="TextBox 76"/>
          <p:cNvSpPr txBox="1"/>
          <p:nvPr/>
        </p:nvSpPr>
        <p:spPr bwMode="auto">
          <a:xfrm>
            <a:off x="3403600" y="4403725"/>
            <a:ext cx="1317990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Times New Roman" pitchFamily="18" charset="0"/>
              <a:buNone/>
              <a:defRPr/>
            </a:pPr>
            <a:r>
              <a:rPr lang="en-US" sz="105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5. DC LAN Binding</a:t>
            </a:r>
            <a:endParaRPr lang="en-US" sz="105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137"/>
          <p:cNvSpPr txBox="1">
            <a:spLocks noChangeArrowheads="1"/>
          </p:cNvSpPr>
          <p:nvPr/>
        </p:nvSpPr>
        <p:spPr bwMode="auto">
          <a:xfrm>
            <a:off x="7264016" y="3380601"/>
            <a:ext cx="75109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Policy</a:t>
            </a:r>
            <a:endParaRPr lang="en-US" sz="1200" b="1" dirty="0">
              <a:solidFill>
                <a:srgbClr val="000000"/>
              </a:solidFill>
            </a:endParaRPr>
          </a:p>
        </p:txBody>
      </p:sp>
      <p:pic>
        <p:nvPicPr>
          <p:cNvPr id="78" name="Picture 45" descr="27xx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3300" y="3693055"/>
            <a:ext cx="623887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9" name="Group 78"/>
          <p:cNvGrpSpPr/>
          <p:nvPr/>
        </p:nvGrpSpPr>
        <p:grpSpPr>
          <a:xfrm>
            <a:off x="6934409" y="4104217"/>
            <a:ext cx="1783780" cy="297922"/>
            <a:chOff x="6934409" y="4104217"/>
            <a:chExt cx="1783780" cy="297922"/>
          </a:xfrm>
        </p:grpSpPr>
        <p:cxnSp>
          <p:nvCxnSpPr>
            <p:cNvPr id="80" name="Straight Arrow Connector 96"/>
            <p:cNvCxnSpPr>
              <a:cxnSpLocks noChangeShapeType="1"/>
              <a:endCxn id="78" idx="2"/>
            </p:cNvCxnSpPr>
            <p:nvPr/>
          </p:nvCxnSpPr>
          <p:spPr bwMode="auto">
            <a:xfrm flipV="1">
              <a:off x="6934409" y="4104217"/>
              <a:ext cx="730835" cy="297922"/>
            </a:xfrm>
            <a:prstGeom prst="straightConnector1">
              <a:avLst/>
            </a:prstGeom>
            <a:noFill/>
            <a:ln w="3175" algn="ctr">
              <a:solidFill>
                <a:srgbClr val="FF0000"/>
              </a:solidFill>
              <a:prstDash val="sysDot"/>
              <a:round/>
              <a:headEnd type="none" w="med" len="med"/>
              <a:tailEnd type="triangle" w="med" len="med"/>
            </a:ln>
          </p:spPr>
        </p:cxnSp>
        <p:sp>
          <p:nvSpPr>
            <p:cNvPr id="81" name="TextBox 80"/>
            <p:cNvSpPr txBox="1"/>
            <p:nvPr/>
          </p:nvSpPr>
          <p:spPr bwMode="auto">
            <a:xfrm>
              <a:off x="7384169" y="4155917"/>
              <a:ext cx="1334020" cy="2462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3. Policy Verification</a:t>
              </a:r>
              <a:endParaRPr lang="en-US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the SDN framework (communications &amp; schema) for</a:t>
            </a:r>
          </a:p>
          <a:p>
            <a:pPr lvl="1"/>
            <a:r>
              <a:rPr lang="en-US" dirty="0" smtClean="0"/>
              <a:t>Applications &amp; SDN controller interactions</a:t>
            </a:r>
          </a:p>
          <a:p>
            <a:pPr lvl="1"/>
            <a:r>
              <a:rPr lang="en-US" dirty="0" smtClean="0"/>
              <a:t>SDN controllers to network elements and/or network management systems</a:t>
            </a:r>
          </a:p>
          <a:p>
            <a:r>
              <a:rPr lang="en-US" dirty="0" smtClean="0"/>
              <a:t>Focus on simple use cases</a:t>
            </a:r>
          </a:p>
          <a:p>
            <a:pPr lvl="1"/>
            <a:r>
              <a:rPr lang="en-US" dirty="0" smtClean="0"/>
              <a:t>End-to-end solution for selected use cases</a:t>
            </a:r>
          </a:p>
          <a:p>
            <a:r>
              <a:rPr lang="en-US" dirty="0" smtClean="0"/>
              <a:t>Enable extensions</a:t>
            </a:r>
          </a:p>
          <a:p>
            <a:pPr lvl="1"/>
            <a:r>
              <a:rPr lang="en-US" dirty="0" smtClean="0"/>
              <a:t>Allow technologies to evolve framework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Limiting the Scope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U Corporate Template_Open_2 2011">
  <a:themeElements>
    <a:clrScheme name="alu 2011">
      <a:dk1>
        <a:srgbClr val="000000"/>
      </a:dk1>
      <a:lt1>
        <a:srgbClr val="FFFFFF"/>
      </a:lt1>
      <a:dk2>
        <a:srgbClr val="00747A"/>
      </a:dk2>
      <a:lt2>
        <a:srgbClr val="CF0072"/>
      </a:lt2>
      <a:accent1>
        <a:srgbClr val="34B4E4"/>
      </a:accent1>
      <a:accent2>
        <a:srgbClr val="AA9C8F"/>
      </a:accent2>
      <a:accent3>
        <a:srgbClr val="34B233"/>
      </a:accent3>
      <a:accent4>
        <a:srgbClr val="00549F"/>
      </a:accent4>
      <a:accent5>
        <a:srgbClr val="FFC828"/>
      </a:accent5>
      <a:accent6>
        <a:srgbClr val="A51140"/>
      </a:accent6>
      <a:hlink>
        <a:srgbClr val="412D5D"/>
      </a:hlink>
      <a:folHlink>
        <a:srgbClr val="00B2A9"/>
      </a:folHlink>
    </a:clrScheme>
    <a:fontScheme name="ALU 201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alu 2011">
      <a:dk1>
        <a:srgbClr val="000000"/>
      </a:dk1>
      <a:lt1>
        <a:srgbClr val="FFFFFF"/>
      </a:lt1>
      <a:dk2>
        <a:srgbClr val="00747A"/>
      </a:dk2>
      <a:lt2>
        <a:srgbClr val="CF0072"/>
      </a:lt2>
      <a:accent1>
        <a:srgbClr val="34B4E4"/>
      </a:accent1>
      <a:accent2>
        <a:srgbClr val="AA9C8F"/>
      </a:accent2>
      <a:accent3>
        <a:srgbClr val="34B233"/>
      </a:accent3>
      <a:accent4>
        <a:srgbClr val="00549F"/>
      </a:accent4>
      <a:accent5>
        <a:srgbClr val="FFC828"/>
      </a:accent5>
      <a:accent6>
        <a:srgbClr val="A51140"/>
      </a:accent6>
      <a:hlink>
        <a:srgbClr val="412D5D"/>
      </a:hlink>
      <a:folHlink>
        <a:srgbClr val="00B2A9"/>
      </a:folHlink>
    </a:clrScheme>
    <a:fontScheme name="ALU Wireles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alu 2011">
      <a:dk1>
        <a:srgbClr val="000000"/>
      </a:dk1>
      <a:lt1>
        <a:srgbClr val="FFFFFF"/>
      </a:lt1>
      <a:dk2>
        <a:srgbClr val="00747A"/>
      </a:dk2>
      <a:lt2>
        <a:srgbClr val="CF0072"/>
      </a:lt2>
      <a:accent1>
        <a:srgbClr val="34B4E4"/>
      </a:accent1>
      <a:accent2>
        <a:srgbClr val="AA9C8F"/>
      </a:accent2>
      <a:accent3>
        <a:srgbClr val="34B233"/>
      </a:accent3>
      <a:accent4>
        <a:srgbClr val="00549F"/>
      </a:accent4>
      <a:accent5>
        <a:srgbClr val="FFC828"/>
      </a:accent5>
      <a:accent6>
        <a:srgbClr val="A51140"/>
      </a:accent6>
      <a:hlink>
        <a:srgbClr val="412D5D"/>
      </a:hlink>
      <a:folHlink>
        <a:srgbClr val="00B2A9"/>
      </a:folHlink>
    </a:clrScheme>
    <a:fontScheme name="ALU Wireles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ALU Corporate Template_Open_2 2011</Template>
  <TotalTime>243</TotalTime>
  <Words>334</Words>
  <Application>Microsoft Office PowerPoint</Application>
  <PresentationFormat>On-screen Show (4:3)</PresentationFormat>
  <Paragraphs>133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ALU Corporate Template_Open_2 2011</vt:lpstr>
      <vt:lpstr>Software Driven Networks:  Use Cases and Framework  draft-stiliadis-sdnp-framework-use-cases-01.txt </vt:lpstr>
      <vt:lpstr>Service Lifecycle</vt:lpstr>
      <vt:lpstr>SDN Controller Framework</vt:lpstr>
      <vt:lpstr>Example:  Instantiate VM and connect to IP VPN</vt:lpstr>
      <vt:lpstr>DC Space : SPB service instantiation</vt:lpstr>
      <vt:lpstr>Use Case: VPN Configuration</vt:lpstr>
      <vt:lpstr>Limiting the Scope</vt:lpstr>
    </vt:vector>
  </TitlesOfParts>
  <Company>Alcatel-Lucent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Lifecycle</dc:title>
  <dc:creator>Dimitri Stiliadis</dc:creator>
  <cp:lastModifiedBy>Dimitri Stiliadis</cp:lastModifiedBy>
  <cp:revision>18</cp:revision>
  <dcterms:created xsi:type="dcterms:W3CDTF">2011-09-27T15:32:42Z</dcterms:created>
  <dcterms:modified xsi:type="dcterms:W3CDTF">2011-11-14T23:53:29Z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-1556341349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dimitri.stiliadis@alcatel-lucent.com</vt:lpwstr>
  </property>
  <property fmtid="{D5CDD505-2E9C-101B-9397-08002B2CF9AE}" pid="6" name="_AuthorEmailDisplayName">
    <vt:lpwstr>Stiliadis, Dimitrios (Dimitri)</vt:lpwstr>
  </property>
</Properties>
</file>