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62" r:id="rId5"/>
    <p:sldId id="263" r:id="rId6"/>
    <p:sldId id="264" r:id="rId7"/>
    <p:sldId id="2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81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3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5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5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7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2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5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16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9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6067-2D93-4E1F-94C1-AFA58C81B0A2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7CCC1-1A00-43F8-B04C-CC99643AD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9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en-US" dirty="0" smtClean="0"/>
              <a:t>SDN </a:t>
            </a:r>
            <a:r>
              <a:rPr lang="en-US" dirty="0"/>
              <a:t>Problem Statement and Use Cases for</a:t>
            </a:r>
            <a:br>
              <a:rPr lang="en-US" dirty="0"/>
            </a:br>
            <a:r>
              <a:rPr lang="en-US" dirty="0"/>
              <a:t>Data Center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Ping </a:t>
            </a:r>
            <a:r>
              <a:rPr lang="en-US" dirty="0" smtClean="0"/>
              <a:t>Pan</a:t>
            </a:r>
          </a:p>
          <a:p>
            <a:r>
              <a:rPr lang="en-US" dirty="0"/>
              <a:t>Thomas Nadeau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November 2011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6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data center environment, the operation at application-level does not have the knowledge of the underlying network condition:</a:t>
            </a:r>
          </a:p>
          <a:p>
            <a:pPr lvl="1"/>
            <a:r>
              <a:rPr lang="en-US" dirty="0" smtClean="0"/>
              <a:t>Make network provisioning complex</a:t>
            </a:r>
          </a:p>
          <a:p>
            <a:pPr lvl="1"/>
            <a:r>
              <a:rPr lang="en-US" dirty="0" smtClean="0"/>
              <a:t>Difficult to expand intra/inter-data-center services</a:t>
            </a:r>
          </a:p>
          <a:p>
            <a:r>
              <a:rPr lang="en-US" dirty="0" smtClean="0"/>
              <a:t>Many are developing proprietary solutions</a:t>
            </a:r>
          </a:p>
          <a:p>
            <a:pPr lvl="1"/>
            <a:r>
              <a:rPr lang="en-US" dirty="0" smtClean="0"/>
              <a:t>This area involves the interoperability between applications, storage servers and networking </a:t>
            </a:r>
            <a:r>
              <a:rPr lang="en-US" dirty="0" smtClean="0"/>
              <a:t>routers/switches</a:t>
            </a:r>
          </a:p>
          <a:p>
            <a:pPr lvl="1"/>
            <a:r>
              <a:rPr lang="en-US" dirty="0" smtClean="0"/>
              <a:t>Need to have a standardized protocol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83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2400" y="3276600"/>
            <a:ext cx="8839200" cy="2971800"/>
            <a:chOff x="4391155" y="2646086"/>
            <a:chExt cx="1636713" cy="900112"/>
          </a:xfrm>
        </p:grpSpPr>
        <p:pic>
          <p:nvPicPr>
            <p:cNvPr id="21" name="Picture 314" descr="Big_Cloud"/>
            <p:cNvPicPr>
              <a:picLocks noChangeAspect="1" noChangeArrowheads="1"/>
            </p:cNvPicPr>
            <p:nvPr/>
          </p:nvPicPr>
          <p:blipFill>
            <a:blip r:embed="rId2" cstate="print">
              <a:lum bright="8000" contrast="-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155" y="2646086"/>
              <a:ext cx="1636713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5207913" y="2961154"/>
              <a:ext cx="59201" cy="108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sz="1600" dirty="0" smtClean="0">
                <a:solidFill>
                  <a:srgbClr val="000099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907473" y="1990729"/>
            <a:ext cx="2008909" cy="824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Logical Networks</a:t>
            </a:r>
          </a:p>
          <a:p>
            <a:pPr algn="ctr"/>
            <a:r>
              <a:rPr lang="en-US" sz="1600" dirty="0" smtClean="0"/>
              <a:t>(VM’s, Applications)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678382" y="1990729"/>
            <a:ext cx="2008909" cy="824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Logical Networks</a:t>
            </a:r>
          </a:p>
          <a:p>
            <a:pPr algn="ctr"/>
            <a:r>
              <a:rPr lang="en-US" sz="1600" dirty="0" smtClean="0"/>
              <a:t>(VM, Applications)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6310745" y="1981200"/>
            <a:ext cx="2008909" cy="824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Logical Networks</a:t>
            </a:r>
          </a:p>
          <a:p>
            <a:pPr algn="ctr"/>
            <a:r>
              <a:rPr lang="en-US" sz="1600" dirty="0" smtClean="0"/>
              <a:t>(VM’s, Applications)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886896" y="4603216"/>
            <a:ext cx="3622758" cy="893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Physical Networks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4786745" y="4603216"/>
            <a:ext cx="3622758" cy="893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Physical Networks</a:t>
            </a:r>
            <a:endParaRPr lang="en-US" sz="2000" dirty="0"/>
          </a:p>
        </p:txBody>
      </p:sp>
      <p:cxnSp>
        <p:nvCxnSpPr>
          <p:cNvPr id="14" name="Straight Arrow Connector 13"/>
          <p:cNvCxnSpPr>
            <a:stCxn id="7" idx="2"/>
          </p:cNvCxnSpPr>
          <p:nvPr/>
        </p:nvCxnSpPr>
        <p:spPr>
          <a:xfrm flipH="1">
            <a:off x="1905000" y="2815725"/>
            <a:ext cx="6928" cy="46087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17473" y="2815725"/>
            <a:ext cx="0" cy="48124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57655" y="2815725"/>
            <a:ext cx="1" cy="46087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38200" y="3276600"/>
            <a:ext cx="7620000" cy="8381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Physical Network </a:t>
            </a:r>
            <a:r>
              <a:rPr lang="en-US" sz="2000" dirty="0" smtClean="0">
                <a:solidFill>
                  <a:srgbClr val="FF0000"/>
                </a:solidFill>
              </a:rPr>
              <a:t>Virtualization, Programmability and Monitoring) 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598124" y="4142341"/>
            <a:ext cx="1" cy="46087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743200" y="4114800"/>
            <a:ext cx="1" cy="46087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is needed to address the problem…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494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User Case #1: VM </a:t>
            </a:r>
            <a:r>
              <a:rPr lang="en-US" sz="2800" dirty="0" smtClean="0"/>
              <a:t>Migration: traditional </a:t>
            </a:r>
            <a:r>
              <a:rPr lang="en-US" sz="2800" dirty="0" smtClean="0"/>
              <a:t>model</a:t>
            </a:r>
            <a:br>
              <a:rPr lang="en-US" sz="2800" dirty="0" smtClean="0"/>
            </a:br>
            <a:r>
              <a:rPr lang="en-US" sz="2400" dirty="0" smtClean="0"/>
              <a:t>(Dedicated network devices, and manual configuration)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52400" y="2438400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557475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561599" y="2821667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3472807" y="2821667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4722220" y="2438400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22220" y="2557475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131419" y="2821667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042627" y="2821667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2248990" y="4495800"/>
            <a:ext cx="1408610" cy="457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Router/Switch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6363790" y="4495800"/>
            <a:ext cx="1408610" cy="45071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Router/Switch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3657600" y="4572000"/>
            <a:ext cx="2689278" cy="298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Tunnel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2186019" y="5791200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6300819" y="5791200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cxnSp>
        <p:nvCxnSpPr>
          <p:cNvPr id="44" name="Straight Connector 43"/>
          <p:cNvCxnSpPr>
            <a:stCxn id="35" idx="2"/>
            <a:endCxn id="41" idx="0"/>
          </p:cNvCxnSpPr>
          <p:nvPr/>
        </p:nvCxnSpPr>
        <p:spPr>
          <a:xfrm>
            <a:off x="2953295" y="4953000"/>
            <a:ext cx="6615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6" idx="2"/>
            <a:endCxn id="42" idx="0"/>
          </p:cNvCxnSpPr>
          <p:nvPr/>
        </p:nvCxnSpPr>
        <p:spPr>
          <a:xfrm>
            <a:off x="7068095" y="4946515"/>
            <a:ext cx="6615" cy="844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1" idx="3"/>
            <a:endCxn id="42" idx="1"/>
          </p:cNvCxnSpPr>
          <p:nvPr/>
        </p:nvCxnSpPr>
        <p:spPr>
          <a:xfrm>
            <a:off x="3733800" y="6057900"/>
            <a:ext cx="2567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rved Down Arrow 53"/>
          <p:cNvSpPr/>
          <p:nvPr/>
        </p:nvSpPr>
        <p:spPr>
          <a:xfrm>
            <a:off x="3657599" y="1676399"/>
            <a:ext cx="3836345" cy="1034963"/>
          </a:xfrm>
          <a:prstGeom prst="curved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Straight Connector 55"/>
          <p:cNvCxnSpPr>
            <a:endCxn id="35" idx="0"/>
          </p:cNvCxnSpPr>
          <p:nvPr/>
        </p:nvCxnSpPr>
        <p:spPr>
          <a:xfrm>
            <a:off x="2953295" y="3933795"/>
            <a:ext cx="0" cy="562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315200" y="3933795"/>
            <a:ext cx="0" cy="562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28600" y="3494610"/>
            <a:ext cx="1502345" cy="543990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Service </a:t>
            </a:r>
            <a:r>
              <a:rPr lang="en-US" sz="1600" dirty="0" smtClean="0"/>
              <a:t>Manager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507303" y="3494609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7079303" y="3505200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8930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503" y="3657600"/>
            <a:ext cx="1690557" cy="5093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Logical </a:t>
            </a:r>
            <a:r>
              <a:rPr lang="en-US" sz="1400" dirty="0" smtClean="0"/>
              <a:t>Switch</a:t>
            </a:r>
            <a:endParaRPr lang="en-US" sz="1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249362"/>
          </a:xfrm>
        </p:spPr>
        <p:txBody>
          <a:bodyPr>
            <a:noAutofit/>
          </a:bodyPr>
          <a:lstStyle/>
          <a:p>
            <a:r>
              <a:rPr lang="en-US" sz="2800" dirty="0"/>
              <a:t>User Case </a:t>
            </a:r>
            <a:r>
              <a:rPr lang="en-US" sz="2800" dirty="0" smtClean="0"/>
              <a:t>#1 (cont.): Manage via network virtualization</a:t>
            </a:r>
            <a:br>
              <a:rPr lang="en-US" sz="2800" dirty="0" smtClean="0"/>
            </a:br>
            <a:r>
              <a:rPr lang="en-US" sz="2400" dirty="0" smtClean="0"/>
              <a:t>(A software solution by constructing L2 over L3, </a:t>
            </a:r>
            <a:br>
              <a:rPr lang="en-US" sz="2400" dirty="0" smtClean="0"/>
            </a:br>
            <a:r>
              <a:rPr lang="en-US" sz="2400" dirty="0" smtClean="0"/>
              <a:t>but no awareness on the underlying network links)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590801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1545" y="3429001"/>
            <a:ext cx="1502345" cy="543990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Service </a:t>
            </a:r>
            <a:r>
              <a:rPr lang="en-US" sz="1600" dirty="0" smtClean="0"/>
              <a:t>Manager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709876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637799" y="2974068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3549007" y="2974068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2583503" y="4275538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  <p:sp>
        <p:nvSpPr>
          <p:cNvPr id="28" name="Rectangle 27"/>
          <p:cNvSpPr/>
          <p:nvPr/>
        </p:nvSpPr>
        <p:spPr>
          <a:xfrm>
            <a:off x="4798420" y="2590801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98420" y="2709876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207619" y="2974068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118827" y="2974068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7156566" y="4275537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2262219" y="5943601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6377019" y="5943601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cxnSp>
        <p:nvCxnSpPr>
          <p:cNvPr id="44" name="Straight Connector 43"/>
          <p:cNvCxnSpPr>
            <a:endCxn id="41" idx="0"/>
          </p:cNvCxnSpPr>
          <p:nvPr/>
        </p:nvCxnSpPr>
        <p:spPr>
          <a:xfrm>
            <a:off x="3029495" y="4819528"/>
            <a:ext cx="6615" cy="1124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560538" y="4819529"/>
            <a:ext cx="9607" cy="1124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1" idx="3"/>
            <a:endCxn id="42" idx="1"/>
          </p:cNvCxnSpPr>
          <p:nvPr/>
        </p:nvCxnSpPr>
        <p:spPr>
          <a:xfrm>
            <a:off x="3810000" y="6210301"/>
            <a:ext cx="2567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rved Down Arrow 53"/>
          <p:cNvSpPr/>
          <p:nvPr/>
        </p:nvSpPr>
        <p:spPr>
          <a:xfrm>
            <a:off x="3733799" y="1828800"/>
            <a:ext cx="3836345" cy="1034963"/>
          </a:xfrm>
          <a:prstGeom prst="curved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>
            <a:stCxn id="57" idx="3"/>
          </p:cNvCxnSpPr>
          <p:nvPr/>
        </p:nvCxnSpPr>
        <p:spPr>
          <a:xfrm flipV="1">
            <a:off x="1863890" y="3821867"/>
            <a:ext cx="719613" cy="83050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61545" y="4275537"/>
            <a:ext cx="1502345" cy="753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Net Virtualization</a:t>
            </a:r>
          </a:p>
          <a:p>
            <a:pPr algn="ctr"/>
            <a:r>
              <a:rPr lang="en-US" sz="1500" dirty="0" smtClean="0"/>
              <a:t>Controller</a:t>
            </a:r>
            <a:endParaRPr lang="en-US" sz="1500" dirty="0" smtClean="0"/>
          </a:p>
        </p:txBody>
      </p:sp>
      <p:cxnSp>
        <p:nvCxnSpPr>
          <p:cNvPr id="58" name="Straight Arrow Connector 57"/>
          <p:cNvCxnSpPr>
            <a:stCxn id="6" idx="2"/>
            <a:endCxn id="57" idx="0"/>
          </p:cNvCxnSpPr>
          <p:nvPr/>
        </p:nvCxnSpPr>
        <p:spPr>
          <a:xfrm>
            <a:off x="1112718" y="3972991"/>
            <a:ext cx="0" cy="302546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7162800" y="3700995"/>
            <a:ext cx="1690557" cy="49856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Logical </a:t>
            </a:r>
            <a:r>
              <a:rPr lang="en-US" sz="1400" dirty="0" smtClean="0"/>
              <a:t>Switch</a:t>
            </a:r>
            <a:endParaRPr lang="en-US" sz="1400" dirty="0" smtClean="0"/>
          </a:p>
        </p:txBody>
      </p:sp>
      <p:sp>
        <p:nvSpPr>
          <p:cNvPr id="63" name="Rectangle 62"/>
          <p:cNvSpPr/>
          <p:nvPr/>
        </p:nvSpPr>
        <p:spPr>
          <a:xfrm>
            <a:off x="4267200" y="3733801"/>
            <a:ext cx="2889366" cy="298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Tunnel</a:t>
            </a:r>
            <a:endParaRPr lang="en-US" b="1" dirty="0"/>
          </a:p>
        </p:txBody>
      </p:sp>
      <p:cxnSp>
        <p:nvCxnSpPr>
          <p:cNvPr id="64" name="Straight Arrow Connector 63"/>
          <p:cNvCxnSpPr>
            <a:stCxn id="57" idx="3"/>
            <a:endCxn id="63" idx="3"/>
          </p:cNvCxnSpPr>
          <p:nvPr/>
        </p:nvCxnSpPr>
        <p:spPr>
          <a:xfrm flipV="1">
            <a:off x="1863890" y="3882959"/>
            <a:ext cx="5292676" cy="76941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59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Autofit/>
          </a:bodyPr>
          <a:lstStyle/>
          <a:p>
            <a:r>
              <a:rPr lang="en-US" sz="2800" dirty="0"/>
              <a:t>User Case </a:t>
            </a:r>
            <a:r>
              <a:rPr lang="en-US" sz="2800" dirty="0" smtClean="0"/>
              <a:t>#1 </a:t>
            </a:r>
            <a:r>
              <a:rPr lang="en-US" sz="2800" dirty="0"/>
              <a:t>(cont.): </a:t>
            </a:r>
            <a:r>
              <a:rPr lang="en-US" sz="2800" dirty="0" smtClean="0"/>
              <a:t>Mange via SDN Controller</a:t>
            </a:r>
            <a:br>
              <a:rPr lang="en-US" sz="2800" dirty="0" smtClean="0"/>
            </a:br>
            <a:r>
              <a:rPr lang="en-US" sz="2400" dirty="0" smtClean="0"/>
              <a:t>(Support network virtualization by interfacing with the  underlying physical network, and leveraging existing techniques to provide provisioning, VPN and SLA support)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28600" y="2514601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633676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637799" y="2897868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3549007" y="2897868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4798420" y="2514601"/>
            <a:ext cx="4193180" cy="2614531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98420" y="2633676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Center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207619" y="2897868"/>
            <a:ext cx="725053" cy="5573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1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118827" y="2897868"/>
            <a:ext cx="725053" cy="5573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 2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3810000" y="5984943"/>
            <a:ext cx="2567019" cy="298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Tunnel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2262219" y="5867401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6377019" y="5867401"/>
            <a:ext cx="154778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</a:t>
            </a:r>
          </a:p>
          <a:p>
            <a:pPr algn="ctr"/>
            <a:r>
              <a:rPr lang="en-US" sz="1400" dirty="0" smtClean="0"/>
              <a:t>Routers/Switches</a:t>
            </a:r>
            <a:endParaRPr lang="en-US" sz="1400" dirty="0"/>
          </a:p>
        </p:txBody>
      </p:sp>
      <p:cxnSp>
        <p:nvCxnSpPr>
          <p:cNvPr id="44" name="Straight Connector 43"/>
          <p:cNvCxnSpPr>
            <a:endCxn id="41" idx="0"/>
          </p:cNvCxnSpPr>
          <p:nvPr/>
        </p:nvCxnSpPr>
        <p:spPr>
          <a:xfrm>
            <a:off x="3029495" y="4114801"/>
            <a:ext cx="6615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rved Down Arrow 53"/>
          <p:cNvSpPr/>
          <p:nvPr/>
        </p:nvSpPr>
        <p:spPr>
          <a:xfrm>
            <a:off x="3733799" y="1752600"/>
            <a:ext cx="3836345" cy="1034963"/>
          </a:xfrm>
          <a:prstGeom prst="curved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391400" y="4009996"/>
            <a:ext cx="0" cy="1857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304800" y="3570811"/>
            <a:ext cx="1502345" cy="543990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Cloud Service Manager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583503" y="3570810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7155503" y="3581401"/>
            <a:ext cx="1716498" cy="543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Hypervisor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381000" y="4425779"/>
            <a:ext cx="1502345" cy="60342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SDN Controller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132172" y="4114801"/>
            <a:ext cx="0" cy="302547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7" idx="3"/>
          </p:cNvCxnSpPr>
          <p:nvPr/>
        </p:nvCxnSpPr>
        <p:spPr>
          <a:xfrm flipH="1" flipV="1">
            <a:off x="1883345" y="4727490"/>
            <a:ext cx="5127055" cy="113991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41" idx="1"/>
            <a:endCxn id="27" idx="3"/>
          </p:cNvCxnSpPr>
          <p:nvPr/>
        </p:nvCxnSpPr>
        <p:spPr>
          <a:xfrm flipH="1" flipV="1">
            <a:off x="1883345" y="4727490"/>
            <a:ext cx="378874" cy="140661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5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User Case #2 (cont.): Application-to-Network VPN Mapping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731439" y="1676400"/>
            <a:ext cx="1348228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SDN</a:t>
            </a:r>
          </a:p>
          <a:p>
            <a:pPr algn="ctr"/>
            <a:r>
              <a:rPr lang="en-US" sz="1400" dirty="0" smtClean="0"/>
              <a:t>Controller</a:t>
            </a:r>
            <a:endParaRPr 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22938" y="3193866"/>
            <a:ext cx="2482625" cy="1705019"/>
            <a:chOff x="3157639" y="2570039"/>
            <a:chExt cx="2423851" cy="900112"/>
          </a:xfrm>
        </p:grpSpPr>
        <p:pic>
          <p:nvPicPr>
            <p:cNvPr id="5" name="Picture 314" descr="Big_Cloud"/>
            <p:cNvPicPr>
              <a:picLocks noChangeAspect="1" noChangeArrowheads="1"/>
            </p:cNvPicPr>
            <p:nvPr/>
          </p:nvPicPr>
          <p:blipFill>
            <a:blip r:embed="rId2" cstate="print">
              <a:lum bright="8000" contrast="-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639" y="2570039"/>
              <a:ext cx="2423851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3982465" y="2874966"/>
              <a:ext cx="886321" cy="292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9"/>
                  </a:solidFill>
                </a:rPr>
                <a:t>MPLS</a:t>
              </a:r>
            </a:p>
            <a:p>
              <a:pPr algn="ctr"/>
              <a:r>
                <a:rPr lang="en-US" sz="1600" dirty="0" smtClean="0">
                  <a:solidFill>
                    <a:srgbClr val="000099"/>
                  </a:solidFill>
                </a:rPr>
                <a:t>Network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627835" y="3760139"/>
            <a:ext cx="402462" cy="374279"/>
            <a:chOff x="1714" y="2079"/>
            <a:chExt cx="202" cy="167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441 w 804"/>
                <a:gd name="T1" fmla="*/ 0 h 194"/>
                <a:gd name="T2" fmla="*/ 523 w 804"/>
                <a:gd name="T3" fmla="*/ 3 h 194"/>
                <a:gd name="T4" fmla="*/ 595 w 804"/>
                <a:gd name="T5" fmla="*/ 11 h 194"/>
                <a:gd name="T6" fmla="*/ 660 w 804"/>
                <a:gd name="T7" fmla="*/ 20 h 194"/>
                <a:gd name="T8" fmla="*/ 714 w 804"/>
                <a:gd name="T9" fmla="*/ 33 h 194"/>
                <a:gd name="T10" fmla="*/ 758 w 804"/>
                <a:gd name="T11" fmla="*/ 49 h 194"/>
                <a:gd name="T12" fmla="*/ 787 w 804"/>
                <a:gd name="T13" fmla="*/ 67 h 194"/>
                <a:gd name="T14" fmla="*/ 803 w 804"/>
                <a:gd name="T15" fmla="*/ 85 h 194"/>
                <a:gd name="T16" fmla="*/ 803 w 804"/>
                <a:gd name="T17" fmla="*/ 106 h 194"/>
                <a:gd name="T18" fmla="*/ 787 w 804"/>
                <a:gd name="T19" fmla="*/ 126 h 194"/>
                <a:gd name="T20" fmla="*/ 758 w 804"/>
                <a:gd name="T21" fmla="*/ 144 h 194"/>
                <a:gd name="T22" fmla="*/ 714 w 804"/>
                <a:gd name="T23" fmla="*/ 160 h 194"/>
                <a:gd name="T24" fmla="*/ 660 w 804"/>
                <a:gd name="T25" fmla="*/ 173 h 194"/>
                <a:gd name="T26" fmla="*/ 595 w 804"/>
                <a:gd name="T27" fmla="*/ 182 h 194"/>
                <a:gd name="T28" fmla="*/ 523 w 804"/>
                <a:gd name="T29" fmla="*/ 189 h 194"/>
                <a:gd name="T30" fmla="*/ 441 w 804"/>
                <a:gd name="T31" fmla="*/ 191 h 194"/>
                <a:gd name="T32" fmla="*/ 356 w 804"/>
                <a:gd name="T33" fmla="*/ 191 h 194"/>
                <a:gd name="T34" fmla="*/ 278 w 804"/>
                <a:gd name="T35" fmla="*/ 189 h 194"/>
                <a:gd name="T36" fmla="*/ 208 w 804"/>
                <a:gd name="T37" fmla="*/ 182 h 194"/>
                <a:gd name="T38" fmla="*/ 145 w 804"/>
                <a:gd name="T39" fmla="*/ 173 h 194"/>
                <a:gd name="T40" fmla="*/ 91 w 804"/>
                <a:gd name="T41" fmla="*/ 160 h 194"/>
                <a:gd name="T42" fmla="*/ 48 w 804"/>
                <a:gd name="T43" fmla="*/ 144 h 194"/>
                <a:gd name="T44" fmla="*/ 18 w 804"/>
                <a:gd name="T45" fmla="*/ 126 h 194"/>
                <a:gd name="T46" fmla="*/ 2 w 804"/>
                <a:gd name="T47" fmla="*/ 106 h 194"/>
                <a:gd name="T48" fmla="*/ 2 w 804"/>
                <a:gd name="T49" fmla="*/ 85 h 194"/>
                <a:gd name="T50" fmla="*/ 18 w 804"/>
                <a:gd name="T51" fmla="*/ 67 h 194"/>
                <a:gd name="T52" fmla="*/ 48 w 804"/>
                <a:gd name="T53" fmla="*/ 49 h 194"/>
                <a:gd name="T54" fmla="*/ 91 w 804"/>
                <a:gd name="T55" fmla="*/ 33 h 194"/>
                <a:gd name="T56" fmla="*/ 145 w 804"/>
                <a:gd name="T57" fmla="*/ 20 h 194"/>
                <a:gd name="T58" fmla="*/ 208 w 804"/>
                <a:gd name="T59" fmla="*/ 11 h 194"/>
                <a:gd name="T60" fmla="*/ 278 w 804"/>
                <a:gd name="T61" fmla="*/ 3 h 194"/>
                <a:gd name="T62" fmla="*/ 356 w 804"/>
                <a:gd name="T63" fmla="*/ 0 h 194"/>
                <a:gd name="T64" fmla="*/ 398 w 804"/>
                <a:gd name="T6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83 w 83"/>
                <a:gd name="T3" fmla="*/ 7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65 w 65"/>
                <a:gd name="T3" fmla="*/ 9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54 w 54"/>
                <a:gd name="T3" fmla="*/ 8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30 w 30"/>
                <a:gd name="T3" fmla="*/ 8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19 w 19"/>
                <a:gd name="T3" fmla="*/ 7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8 w 8"/>
                <a:gd name="T3" fmla="*/ 10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8 h 8"/>
                <a:gd name="T4" fmla="*/ 8 w 8"/>
                <a:gd name="T5" fmla="*/ 0 h 8"/>
                <a:gd name="T6" fmla="*/ 8 w 8"/>
                <a:gd name="T7" fmla="*/ 0 h 8"/>
                <a:gd name="T8" fmla="*/ 8 w 8"/>
                <a:gd name="T9" fmla="*/ 0 h 8"/>
                <a:gd name="T10" fmla="*/ 8 w 8"/>
                <a:gd name="T11" fmla="*/ 0 h 8"/>
                <a:gd name="T12" fmla="*/ 8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9 h 9"/>
                <a:gd name="T4" fmla="*/ 9 w 9"/>
                <a:gd name="T5" fmla="*/ 0 h 9"/>
                <a:gd name="T6" fmla="*/ 9 w 9"/>
                <a:gd name="T7" fmla="*/ 0 h 9"/>
                <a:gd name="T8" fmla="*/ 9 w 9"/>
                <a:gd name="T9" fmla="*/ 0 h 9"/>
                <a:gd name="T10" fmla="*/ 9 w 9"/>
                <a:gd name="T11" fmla="*/ 0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19 w 19"/>
                <a:gd name="T1" fmla="*/ 0 h 10"/>
                <a:gd name="T2" fmla="*/ 0 w 19"/>
                <a:gd name="T3" fmla="*/ 10 h 10"/>
                <a:gd name="T4" fmla="*/ 19 w 19"/>
                <a:gd name="T5" fmla="*/ 0 h 10"/>
                <a:gd name="T6" fmla="*/ 19 w 19"/>
                <a:gd name="T7" fmla="*/ 0 h 10"/>
                <a:gd name="T8" fmla="*/ 19 w 19"/>
                <a:gd name="T9" fmla="*/ 0 h 10"/>
                <a:gd name="T10" fmla="*/ 19 w 19"/>
                <a:gd name="T11" fmla="*/ 0 h 10"/>
                <a:gd name="T12" fmla="*/ 19 w 1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26 w 26"/>
                <a:gd name="T5" fmla="*/ 0 h 7"/>
                <a:gd name="T6" fmla="*/ 26 w 26"/>
                <a:gd name="T7" fmla="*/ 0 h 7"/>
                <a:gd name="T8" fmla="*/ 26 w 26"/>
                <a:gd name="T9" fmla="*/ 0 h 7"/>
                <a:gd name="T10" fmla="*/ 26 w 26"/>
                <a:gd name="T11" fmla="*/ 0 h 7"/>
                <a:gd name="T12" fmla="*/ 26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65 w 65"/>
                <a:gd name="T1" fmla="*/ 0 h 8"/>
                <a:gd name="T2" fmla="*/ 0 w 65"/>
                <a:gd name="T3" fmla="*/ 8 h 8"/>
                <a:gd name="T4" fmla="*/ 65 w 65"/>
                <a:gd name="T5" fmla="*/ 0 h 8"/>
                <a:gd name="T6" fmla="*/ 65 w 65"/>
                <a:gd name="T7" fmla="*/ 0 h 8"/>
                <a:gd name="T8" fmla="*/ 65 w 65"/>
                <a:gd name="T9" fmla="*/ 0 h 8"/>
                <a:gd name="T10" fmla="*/ 65 w 65"/>
                <a:gd name="T11" fmla="*/ 0 h 8"/>
                <a:gd name="T12" fmla="*/ 65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83 w 83"/>
                <a:gd name="T1" fmla="*/ 0 h 9"/>
                <a:gd name="T2" fmla="*/ 0 w 83"/>
                <a:gd name="T3" fmla="*/ 9 h 9"/>
                <a:gd name="T4" fmla="*/ 83 w 83"/>
                <a:gd name="T5" fmla="*/ 0 h 9"/>
                <a:gd name="T6" fmla="*/ 83 w 83"/>
                <a:gd name="T7" fmla="*/ 0 h 9"/>
                <a:gd name="T8" fmla="*/ 83 w 83"/>
                <a:gd name="T9" fmla="*/ 0 h 9"/>
                <a:gd name="T10" fmla="*/ 83 w 83"/>
                <a:gd name="T11" fmla="*/ 0 h 9"/>
                <a:gd name="T12" fmla="*/ 83 w 8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74 w 74"/>
                <a:gd name="T1" fmla="*/ 9 h 9"/>
                <a:gd name="T2" fmla="*/ 0 w 74"/>
                <a:gd name="T3" fmla="*/ 0 h 9"/>
                <a:gd name="T4" fmla="*/ 74 w 74"/>
                <a:gd name="T5" fmla="*/ 9 h 9"/>
                <a:gd name="T6" fmla="*/ 74 w 74"/>
                <a:gd name="T7" fmla="*/ 9 h 9"/>
                <a:gd name="T8" fmla="*/ 74 w 74"/>
                <a:gd name="T9" fmla="*/ 9 h 9"/>
                <a:gd name="T10" fmla="*/ 74 w 74"/>
                <a:gd name="T11" fmla="*/ 9 h 9"/>
                <a:gd name="T12" fmla="*/ 74 w 74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30 w 30"/>
                <a:gd name="T1" fmla="*/ 7 h 7"/>
                <a:gd name="T2" fmla="*/ 0 w 30"/>
                <a:gd name="T3" fmla="*/ 0 h 7"/>
                <a:gd name="T4" fmla="*/ 30 w 30"/>
                <a:gd name="T5" fmla="*/ 7 h 7"/>
                <a:gd name="T6" fmla="*/ 30 w 30"/>
                <a:gd name="T7" fmla="*/ 7 h 7"/>
                <a:gd name="T8" fmla="*/ 30 w 30"/>
                <a:gd name="T9" fmla="*/ 7 h 7"/>
                <a:gd name="T10" fmla="*/ 30 w 30"/>
                <a:gd name="T11" fmla="*/ 7 h 7"/>
                <a:gd name="T12" fmla="*/ 30 w 3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18 w 18"/>
                <a:gd name="T1" fmla="*/ 10 h 10"/>
                <a:gd name="T2" fmla="*/ 0 w 18"/>
                <a:gd name="T3" fmla="*/ 0 h 10"/>
                <a:gd name="T4" fmla="*/ 18 w 18"/>
                <a:gd name="T5" fmla="*/ 10 h 10"/>
                <a:gd name="T6" fmla="*/ 18 w 18"/>
                <a:gd name="T7" fmla="*/ 10 h 10"/>
                <a:gd name="T8" fmla="*/ 18 w 18"/>
                <a:gd name="T9" fmla="*/ 10 h 10"/>
                <a:gd name="T10" fmla="*/ 18 w 18"/>
                <a:gd name="T11" fmla="*/ 10 h 10"/>
                <a:gd name="T12" fmla="*/ 18 w 18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10 w 10"/>
                <a:gd name="T1" fmla="*/ 9 h 9"/>
                <a:gd name="T2" fmla="*/ 0 w 10"/>
                <a:gd name="T3" fmla="*/ 0 h 9"/>
                <a:gd name="T4" fmla="*/ 10 w 10"/>
                <a:gd name="T5" fmla="*/ 9 h 9"/>
                <a:gd name="T6" fmla="*/ 10 w 10"/>
                <a:gd name="T7" fmla="*/ 9 h 9"/>
                <a:gd name="T8" fmla="*/ 10 w 10"/>
                <a:gd name="T9" fmla="*/ 9 h 9"/>
                <a:gd name="T10" fmla="*/ 10 w 10"/>
                <a:gd name="T11" fmla="*/ 9 h 9"/>
                <a:gd name="T12" fmla="*/ 10 w 1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7 h 7"/>
                <a:gd name="T1" fmla="*/ 0 h 7"/>
                <a:gd name="T2" fmla="*/ 7 h 7"/>
                <a:gd name="T3" fmla="*/ 7 h 7"/>
                <a:gd name="T4" fmla="*/ 7 h 7"/>
                <a:gd name="T5" fmla="*/ 7 h 7"/>
                <a:gd name="T6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0 h 10"/>
                <a:gd name="T2" fmla="*/ 9 w 9"/>
                <a:gd name="T3" fmla="*/ 0 h 10"/>
                <a:gd name="T4" fmla="*/ 0 w 9"/>
                <a:gd name="T5" fmla="*/ 10 h 10"/>
                <a:gd name="T6" fmla="*/ 0 w 9"/>
                <a:gd name="T7" fmla="*/ 10 h 10"/>
                <a:gd name="T8" fmla="*/ 0 w 9"/>
                <a:gd name="T9" fmla="*/ 10 h 10"/>
                <a:gd name="T10" fmla="*/ 0 w 9"/>
                <a:gd name="T11" fmla="*/ 10 h 10"/>
                <a:gd name="T12" fmla="*/ 0 w 9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7 h 7"/>
                <a:gd name="T2" fmla="*/ 18 w 18"/>
                <a:gd name="T3" fmla="*/ 0 h 7"/>
                <a:gd name="T4" fmla="*/ 0 w 18"/>
                <a:gd name="T5" fmla="*/ 7 h 7"/>
                <a:gd name="T6" fmla="*/ 0 w 18"/>
                <a:gd name="T7" fmla="*/ 7 h 7"/>
                <a:gd name="T8" fmla="*/ 0 w 18"/>
                <a:gd name="T9" fmla="*/ 7 h 7"/>
                <a:gd name="T10" fmla="*/ 0 w 18"/>
                <a:gd name="T11" fmla="*/ 7 h 7"/>
                <a:gd name="T12" fmla="*/ 0 w 18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8 h 8"/>
                <a:gd name="T2" fmla="*/ 18 w 18"/>
                <a:gd name="T3" fmla="*/ 0 h 8"/>
                <a:gd name="T4" fmla="*/ 0 w 18"/>
                <a:gd name="T5" fmla="*/ 8 h 8"/>
                <a:gd name="T6" fmla="*/ 0 w 18"/>
                <a:gd name="T7" fmla="*/ 8 h 8"/>
                <a:gd name="T8" fmla="*/ 0 w 18"/>
                <a:gd name="T9" fmla="*/ 8 h 8"/>
                <a:gd name="T10" fmla="*/ 0 w 18"/>
                <a:gd name="T11" fmla="*/ 8 h 8"/>
                <a:gd name="T12" fmla="*/ 0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9 h 9"/>
                <a:gd name="T2" fmla="*/ 65 w 65"/>
                <a:gd name="T3" fmla="*/ 0 h 9"/>
                <a:gd name="T4" fmla="*/ 0 w 65"/>
                <a:gd name="T5" fmla="*/ 9 h 9"/>
                <a:gd name="T6" fmla="*/ 0 w 65"/>
                <a:gd name="T7" fmla="*/ 9 h 9"/>
                <a:gd name="T8" fmla="*/ 0 w 65"/>
                <a:gd name="T9" fmla="*/ 9 h 9"/>
                <a:gd name="T10" fmla="*/ 0 w 65"/>
                <a:gd name="T11" fmla="*/ 9 h 9"/>
                <a:gd name="T12" fmla="*/ 0 w 6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7 h 7"/>
                <a:gd name="T2" fmla="*/ 74 w 74"/>
                <a:gd name="T3" fmla="*/ 0 h 7"/>
                <a:gd name="T4" fmla="*/ 0 w 74"/>
                <a:gd name="T5" fmla="*/ 7 h 7"/>
                <a:gd name="T6" fmla="*/ 0 w 74"/>
                <a:gd name="T7" fmla="*/ 7 h 7"/>
                <a:gd name="T8" fmla="*/ 0 w 74"/>
                <a:gd name="T9" fmla="*/ 7 h 7"/>
                <a:gd name="T10" fmla="*/ 0 w 74"/>
                <a:gd name="T11" fmla="*/ 7 h 7"/>
                <a:gd name="T12" fmla="*/ 0 w 7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38 h 138"/>
                <a:gd name="T4" fmla="*/ 804 w 804"/>
                <a:gd name="T5" fmla="*/ 138 h 138"/>
                <a:gd name="T6" fmla="*/ 804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441 w 804"/>
                <a:gd name="T1" fmla="*/ 0 h 193"/>
                <a:gd name="T2" fmla="*/ 523 w 804"/>
                <a:gd name="T3" fmla="*/ 4 h 193"/>
                <a:gd name="T4" fmla="*/ 595 w 804"/>
                <a:gd name="T5" fmla="*/ 12 h 193"/>
                <a:gd name="T6" fmla="*/ 660 w 804"/>
                <a:gd name="T7" fmla="*/ 21 h 193"/>
                <a:gd name="T8" fmla="*/ 714 w 804"/>
                <a:gd name="T9" fmla="*/ 34 h 193"/>
                <a:gd name="T10" fmla="*/ 758 w 804"/>
                <a:gd name="T11" fmla="*/ 49 h 193"/>
                <a:gd name="T12" fmla="*/ 787 w 804"/>
                <a:gd name="T13" fmla="*/ 66 h 193"/>
                <a:gd name="T14" fmla="*/ 803 w 804"/>
                <a:gd name="T15" fmla="*/ 86 h 193"/>
                <a:gd name="T16" fmla="*/ 803 w 804"/>
                <a:gd name="T17" fmla="*/ 106 h 193"/>
                <a:gd name="T18" fmla="*/ 787 w 804"/>
                <a:gd name="T19" fmla="*/ 127 h 193"/>
                <a:gd name="T20" fmla="*/ 758 w 804"/>
                <a:gd name="T21" fmla="*/ 144 h 193"/>
                <a:gd name="T22" fmla="*/ 714 w 804"/>
                <a:gd name="T23" fmla="*/ 161 h 193"/>
                <a:gd name="T24" fmla="*/ 660 w 804"/>
                <a:gd name="T25" fmla="*/ 172 h 193"/>
                <a:gd name="T26" fmla="*/ 595 w 804"/>
                <a:gd name="T27" fmla="*/ 183 h 193"/>
                <a:gd name="T28" fmla="*/ 523 w 804"/>
                <a:gd name="T29" fmla="*/ 188 h 193"/>
                <a:gd name="T30" fmla="*/ 441 w 804"/>
                <a:gd name="T31" fmla="*/ 192 h 193"/>
                <a:gd name="T32" fmla="*/ 356 w 804"/>
                <a:gd name="T33" fmla="*/ 192 h 193"/>
                <a:gd name="T34" fmla="*/ 278 w 804"/>
                <a:gd name="T35" fmla="*/ 188 h 193"/>
                <a:gd name="T36" fmla="*/ 208 w 804"/>
                <a:gd name="T37" fmla="*/ 183 h 193"/>
                <a:gd name="T38" fmla="*/ 145 w 804"/>
                <a:gd name="T39" fmla="*/ 172 h 193"/>
                <a:gd name="T40" fmla="*/ 91 w 804"/>
                <a:gd name="T41" fmla="*/ 161 h 193"/>
                <a:gd name="T42" fmla="*/ 48 w 804"/>
                <a:gd name="T43" fmla="*/ 144 h 193"/>
                <a:gd name="T44" fmla="*/ 18 w 804"/>
                <a:gd name="T45" fmla="*/ 127 h 193"/>
                <a:gd name="T46" fmla="*/ 2 w 804"/>
                <a:gd name="T47" fmla="*/ 106 h 193"/>
                <a:gd name="T48" fmla="*/ 2 w 804"/>
                <a:gd name="T49" fmla="*/ 86 h 193"/>
                <a:gd name="T50" fmla="*/ 18 w 804"/>
                <a:gd name="T51" fmla="*/ 66 h 193"/>
                <a:gd name="T52" fmla="*/ 48 w 804"/>
                <a:gd name="T53" fmla="*/ 49 h 193"/>
                <a:gd name="T54" fmla="*/ 91 w 804"/>
                <a:gd name="T55" fmla="*/ 34 h 193"/>
                <a:gd name="T56" fmla="*/ 145 w 804"/>
                <a:gd name="T57" fmla="*/ 21 h 193"/>
                <a:gd name="T58" fmla="*/ 208 w 804"/>
                <a:gd name="T59" fmla="*/ 12 h 193"/>
                <a:gd name="T60" fmla="*/ 278 w 804"/>
                <a:gd name="T61" fmla="*/ 4 h 193"/>
                <a:gd name="T62" fmla="*/ 356 w 804"/>
                <a:gd name="T63" fmla="*/ 0 h 193"/>
                <a:gd name="T64" fmla="*/ 398 w 804"/>
                <a:gd name="T6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83 w 83"/>
                <a:gd name="T3" fmla="*/ 8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65 w 65"/>
                <a:gd name="T3" fmla="*/ 8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54 w 54"/>
                <a:gd name="T3" fmla="*/ 7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30 w 30"/>
                <a:gd name="T3" fmla="*/ 9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19 w 19"/>
                <a:gd name="T3" fmla="*/ 9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8 w 8"/>
                <a:gd name="T3" fmla="*/ 8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9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8 w 8"/>
                <a:gd name="T1" fmla="*/ 0 h 9"/>
                <a:gd name="T2" fmla="*/ 0 w 8"/>
                <a:gd name="T3" fmla="*/ 9 h 9"/>
                <a:gd name="T4" fmla="*/ 8 w 8"/>
                <a:gd name="T5" fmla="*/ 0 h 9"/>
                <a:gd name="T6" fmla="*/ 8 w 8"/>
                <a:gd name="T7" fmla="*/ 0 h 9"/>
                <a:gd name="T8" fmla="*/ 8 w 8"/>
                <a:gd name="T9" fmla="*/ 0 h 9"/>
                <a:gd name="T10" fmla="*/ 8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19 w 19"/>
                <a:gd name="T1" fmla="*/ 0 h 9"/>
                <a:gd name="T2" fmla="*/ 0 w 19"/>
                <a:gd name="T3" fmla="*/ 9 h 9"/>
                <a:gd name="T4" fmla="*/ 19 w 19"/>
                <a:gd name="T5" fmla="*/ 0 h 9"/>
                <a:gd name="T6" fmla="*/ 19 w 19"/>
                <a:gd name="T7" fmla="*/ 0 h 9"/>
                <a:gd name="T8" fmla="*/ 19 w 19"/>
                <a:gd name="T9" fmla="*/ 0 h 9"/>
                <a:gd name="T10" fmla="*/ 19 w 19"/>
                <a:gd name="T11" fmla="*/ 0 h 9"/>
                <a:gd name="T12" fmla="*/ 19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26 w 26"/>
                <a:gd name="T1" fmla="*/ 0 h 8"/>
                <a:gd name="T2" fmla="*/ 0 w 26"/>
                <a:gd name="T3" fmla="*/ 8 h 8"/>
                <a:gd name="T4" fmla="*/ 26 w 26"/>
                <a:gd name="T5" fmla="*/ 0 h 8"/>
                <a:gd name="T6" fmla="*/ 26 w 26"/>
                <a:gd name="T7" fmla="*/ 0 h 8"/>
                <a:gd name="T8" fmla="*/ 26 w 26"/>
                <a:gd name="T9" fmla="*/ 0 h 8"/>
                <a:gd name="T10" fmla="*/ 26 w 26"/>
                <a:gd name="T11" fmla="*/ 0 h 8"/>
                <a:gd name="T12" fmla="*/ 26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65 w 65"/>
                <a:gd name="T1" fmla="*/ 0 h 7"/>
                <a:gd name="T2" fmla="*/ 0 w 65"/>
                <a:gd name="T3" fmla="*/ 7 h 7"/>
                <a:gd name="T4" fmla="*/ 65 w 65"/>
                <a:gd name="T5" fmla="*/ 0 h 7"/>
                <a:gd name="T6" fmla="*/ 65 w 65"/>
                <a:gd name="T7" fmla="*/ 0 h 7"/>
                <a:gd name="T8" fmla="*/ 65 w 65"/>
                <a:gd name="T9" fmla="*/ 0 h 7"/>
                <a:gd name="T10" fmla="*/ 65 w 65"/>
                <a:gd name="T11" fmla="*/ 0 h 7"/>
                <a:gd name="T12" fmla="*/ 65 w 6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83 w 83"/>
                <a:gd name="T1" fmla="*/ 0 h 8"/>
                <a:gd name="T2" fmla="*/ 0 w 83"/>
                <a:gd name="T3" fmla="*/ 8 h 8"/>
                <a:gd name="T4" fmla="*/ 83 w 83"/>
                <a:gd name="T5" fmla="*/ 0 h 8"/>
                <a:gd name="T6" fmla="*/ 83 w 83"/>
                <a:gd name="T7" fmla="*/ 0 h 8"/>
                <a:gd name="T8" fmla="*/ 83 w 83"/>
                <a:gd name="T9" fmla="*/ 0 h 8"/>
                <a:gd name="T10" fmla="*/ 83 w 83"/>
                <a:gd name="T11" fmla="*/ 0 h 8"/>
                <a:gd name="T12" fmla="*/ 83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74 w 74"/>
                <a:gd name="T1" fmla="*/ 8 h 8"/>
                <a:gd name="T2" fmla="*/ 0 w 74"/>
                <a:gd name="T3" fmla="*/ 0 h 8"/>
                <a:gd name="T4" fmla="*/ 74 w 74"/>
                <a:gd name="T5" fmla="*/ 8 h 8"/>
                <a:gd name="T6" fmla="*/ 74 w 74"/>
                <a:gd name="T7" fmla="*/ 8 h 8"/>
                <a:gd name="T8" fmla="*/ 74 w 74"/>
                <a:gd name="T9" fmla="*/ 8 h 8"/>
                <a:gd name="T10" fmla="*/ 74 w 74"/>
                <a:gd name="T11" fmla="*/ 8 h 8"/>
                <a:gd name="T12" fmla="*/ 74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90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65 w 65"/>
                <a:gd name="T1" fmla="*/ 7 h 7"/>
                <a:gd name="T2" fmla="*/ 0 w 65"/>
                <a:gd name="T3" fmla="*/ 0 h 7"/>
                <a:gd name="T4" fmla="*/ 65 w 65"/>
                <a:gd name="T5" fmla="*/ 7 h 7"/>
                <a:gd name="T6" fmla="*/ 65 w 65"/>
                <a:gd name="T7" fmla="*/ 7 h 7"/>
                <a:gd name="T8" fmla="*/ 65 w 65"/>
                <a:gd name="T9" fmla="*/ 7 h 7"/>
                <a:gd name="T10" fmla="*/ 65 w 65"/>
                <a:gd name="T11" fmla="*/ 7 h 7"/>
                <a:gd name="T12" fmla="*/ 65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30 w 30"/>
                <a:gd name="T1" fmla="*/ 8 h 8"/>
                <a:gd name="T2" fmla="*/ 0 w 30"/>
                <a:gd name="T3" fmla="*/ 0 h 8"/>
                <a:gd name="T4" fmla="*/ 30 w 30"/>
                <a:gd name="T5" fmla="*/ 8 h 8"/>
                <a:gd name="T6" fmla="*/ 30 w 30"/>
                <a:gd name="T7" fmla="*/ 8 h 8"/>
                <a:gd name="T8" fmla="*/ 30 w 30"/>
                <a:gd name="T9" fmla="*/ 8 h 8"/>
                <a:gd name="T10" fmla="*/ 30 w 30"/>
                <a:gd name="T11" fmla="*/ 8 h 8"/>
                <a:gd name="T12" fmla="*/ 3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18 w 18"/>
                <a:gd name="T1" fmla="*/ 9 h 9"/>
                <a:gd name="T2" fmla="*/ 0 w 18"/>
                <a:gd name="T3" fmla="*/ 0 h 9"/>
                <a:gd name="T4" fmla="*/ 18 w 18"/>
                <a:gd name="T5" fmla="*/ 9 h 9"/>
                <a:gd name="T6" fmla="*/ 18 w 18"/>
                <a:gd name="T7" fmla="*/ 9 h 9"/>
                <a:gd name="T8" fmla="*/ 18 w 18"/>
                <a:gd name="T9" fmla="*/ 9 h 9"/>
                <a:gd name="T10" fmla="*/ 18 w 18"/>
                <a:gd name="T11" fmla="*/ 9 h 9"/>
                <a:gd name="T12" fmla="*/ 18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10 w 10"/>
                <a:gd name="T1" fmla="*/ 8 h 8"/>
                <a:gd name="T2" fmla="*/ 0 w 10"/>
                <a:gd name="T3" fmla="*/ 0 h 8"/>
                <a:gd name="T4" fmla="*/ 10 w 10"/>
                <a:gd name="T5" fmla="*/ 8 h 8"/>
                <a:gd name="T6" fmla="*/ 10 w 10"/>
                <a:gd name="T7" fmla="*/ 8 h 8"/>
                <a:gd name="T8" fmla="*/ 10 w 10"/>
                <a:gd name="T9" fmla="*/ 8 h 8"/>
                <a:gd name="T10" fmla="*/ 10 w 10"/>
                <a:gd name="T11" fmla="*/ 8 h 8"/>
                <a:gd name="T12" fmla="*/ 1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9 w 9"/>
                <a:gd name="T1" fmla="*/ 9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9 w 9"/>
                <a:gd name="T9" fmla="*/ 9 h 9"/>
                <a:gd name="T10" fmla="*/ 9 w 9"/>
                <a:gd name="T11" fmla="*/ 9 h 9"/>
                <a:gd name="T12" fmla="*/ 9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9 w 9"/>
                <a:gd name="T1" fmla="*/ 0 w 9"/>
                <a:gd name="T2" fmla="*/ 9 w 9"/>
                <a:gd name="T3" fmla="*/ 9 w 9"/>
                <a:gd name="T4" fmla="*/ 9 w 9"/>
                <a:gd name="T5" fmla="*/ 9 w 9"/>
                <a:gd name="T6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9 h 9"/>
                <a:gd name="T1" fmla="*/ 0 h 9"/>
                <a:gd name="T2" fmla="*/ 9 h 9"/>
                <a:gd name="T3" fmla="*/ 9 h 9"/>
                <a:gd name="T4" fmla="*/ 9 h 9"/>
                <a:gd name="T5" fmla="*/ 9 h 9"/>
                <a:gd name="T6" fmla="*/ 9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7 h 7"/>
                <a:gd name="T2" fmla="*/ 9 w 9"/>
                <a:gd name="T3" fmla="*/ 0 h 7"/>
                <a:gd name="T4" fmla="*/ 0 w 9"/>
                <a:gd name="T5" fmla="*/ 7 h 7"/>
                <a:gd name="T6" fmla="*/ 0 w 9"/>
                <a:gd name="T7" fmla="*/ 7 h 7"/>
                <a:gd name="T8" fmla="*/ 0 w 9"/>
                <a:gd name="T9" fmla="*/ 7 h 7"/>
                <a:gd name="T10" fmla="*/ 0 w 9"/>
                <a:gd name="T11" fmla="*/ 7 h 7"/>
                <a:gd name="T12" fmla="*/ 0 w 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7 h 7"/>
                <a:gd name="T2" fmla="*/ 65 w 65"/>
                <a:gd name="T3" fmla="*/ 0 h 7"/>
                <a:gd name="T4" fmla="*/ 0 w 65"/>
                <a:gd name="T5" fmla="*/ 7 h 7"/>
                <a:gd name="T6" fmla="*/ 0 w 65"/>
                <a:gd name="T7" fmla="*/ 7 h 7"/>
                <a:gd name="T8" fmla="*/ 0 w 65"/>
                <a:gd name="T9" fmla="*/ 7 h 7"/>
                <a:gd name="T10" fmla="*/ 0 w 65"/>
                <a:gd name="T11" fmla="*/ 7 h 7"/>
                <a:gd name="T12" fmla="*/ 0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12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8 h 8"/>
                <a:gd name="T2" fmla="*/ 74 w 74"/>
                <a:gd name="T3" fmla="*/ 0 h 8"/>
                <a:gd name="T4" fmla="*/ 0 w 74"/>
                <a:gd name="T5" fmla="*/ 8 h 8"/>
                <a:gd name="T6" fmla="*/ 0 w 74"/>
                <a:gd name="T7" fmla="*/ 8 h 8"/>
                <a:gd name="T8" fmla="*/ 0 w 74"/>
                <a:gd name="T9" fmla="*/ 8 h 8"/>
                <a:gd name="T10" fmla="*/ 0 w 74"/>
                <a:gd name="T11" fmla="*/ 8 h 8"/>
                <a:gd name="T12" fmla="*/ 0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2" name="Group 131"/>
          <p:cNvGrpSpPr>
            <a:grpSpLocks/>
          </p:cNvGrpSpPr>
          <p:nvPr/>
        </p:nvGrpSpPr>
        <p:grpSpPr bwMode="auto">
          <a:xfrm>
            <a:off x="2176444" y="3188333"/>
            <a:ext cx="402462" cy="374279"/>
            <a:chOff x="1714" y="2079"/>
            <a:chExt cx="202" cy="167"/>
          </a:xfrm>
        </p:grpSpPr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441 w 804"/>
                <a:gd name="T1" fmla="*/ 0 h 194"/>
                <a:gd name="T2" fmla="*/ 523 w 804"/>
                <a:gd name="T3" fmla="*/ 3 h 194"/>
                <a:gd name="T4" fmla="*/ 595 w 804"/>
                <a:gd name="T5" fmla="*/ 11 h 194"/>
                <a:gd name="T6" fmla="*/ 660 w 804"/>
                <a:gd name="T7" fmla="*/ 20 h 194"/>
                <a:gd name="T8" fmla="*/ 714 w 804"/>
                <a:gd name="T9" fmla="*/ 33 h 194"/>
                <a:gd name="T10" fmla="*/ 758 w 804"/>
                <a:gd name="T11" fmla="*/ 49 h 194"/>
                <a:gd name="T12" fmla="*/ 787 w 804"/>
                <a:gd name="T13" fmla="*/ 67 h 194"/>
                <a:gd name="T14" fmla="*/ 803 w 804"/>
                <a:gd name="T15" fmla="*/ 85 h 194"/>
                <a:gd name="T16" fmla="*/ 803 w 804"/>
                <a:gd name="T17" fmla="*/ 106 h 194"/>
                <a:gd name="T18" fmla="*/ 787 w 804"/>
                <a:gd name="T19" fmla="*/ 126 h 194"/>
                <a:gd name="T20" fmla="*/ 758 w 804"/>
                <a:gd name="T21" fmla="*/ 144 h 194"/>
                <a:gd name="T22" fmla="*/ 714 w 804"/>
                <a:gd name="T23" fmla="*/ 160 h 194"/>
                <a:gd name="T24" fmla="*/ 660 w 804"/>
                <a:gd name="T25" fmla="*/ 173 h 194"/>
                <a:gd name="T26" fmla="*/ 595 w 804"/>
                <a:gd name="T27" fmla="*/ 182 h 194"/>
                <a:gd name="T28" fmla="*/ 523 w 804"/>
                <a:gd name="T29" fmla="*/ 189 h 194"/>
                <a:gd name="T30" fmla="*/ 441 w 804"/>
                <a:gd name="T31" fmla="*/ 191 h 194"/>
                <a:gd name="T32" fmla="*/ 356 w 804"/>
                <a:gd name="T33" fmla="*/ 191 h 194"/>
                <a:gd name="T34" fmla="*/ 278 w 804"/>
                <a:gd name="T35" fmla="*/ 189 h 194"/>
                <a:gd name="T36" fmla="*/ 208 w 804"/>
                <a:gd name="T37" fmla="*/ 182 h 194"/>
                <a:gd name="T38" fmla="*/ 145 w 804"/>
                <a:gd name="T39" fmla="*/ 173 h 194"/>
                <a:gd name="T40" fmla="*/ 91 w 804"/>
                <a:gd name="T41" fmla="*/ 160 h 194"/>
                <a:gd name="T42" fmla="*/ 48 w 804"/>
                <a:gd name="T43" fmla="*/ 144 h 194"/>
                <a:gd name="T44" fmla="*/ 18 w 804"/>
                <a:gd name="T45" fmla="*/ 126 h 194"/>
                <a:gd name="T46" fmla="*/ 2 w 804"/>
                <a:gd name="T47" fmla="*/ 106 h 194"/>
                <a:gd name="T48" fmla="*/ 2 w 804"/>
                <a:gd name="T49" fmla="*/ 85 h 194"/>
                <a:gd name="T50" fmla="*/ 18 w 804"/>
                <a:gd name="T51" fmla="*/ 67 h 194"/>
                <a:gd name="T52" fmla="*/ 48 w 804"/>
                <a:gd name="T53" fmla="*/ 49 h 194"/>
                <a:gd name="T54" fmla="*/ 91 w 804"/>
                <a:gd name="T55" fmla="*/ 33 h 194"/>
                <a:gd name="T56" fmla="*/ 145 w 804"/>
                <a:gd name="T57" fmla="*/ 20 h 194"/>
                <a:gd name="T58" fmla="*/ 208 w 804"/>
                <a:gd name="T59" fmla="*/ 11 h 194"/>
                <a:gd name="T60" fmla="*/ 278 w 804"/>
                <a:gd name="T61" fmla="*/ 3 h 194"/>
                <a:gd name="T62" fmla="*/ 356 w 804"/>
                <a:gd name="T63" fmla="*/ 0 h 194"/>
                <a:gd name="T64" fmla="*/ 398 w 804"/>
                <a:gd name="T6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83 w 83"/>
                <a:gd name="T3" fmla="*/ 7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65 w 65"/>
                <a:gd name="T3" fmla="*/ 9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136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54 w 54"/>
                <a:gd name="T3" fmla="*/ 8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137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30 w 30"/>
                <a:gd name="T3" fmla="*/ 8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19 w 19"/>
                <a:gd name="T3" fmla="*/ 7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8 w 8"/>
                <a:gd name="T3" fmla="*/ 10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143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8 h 8"/>
                <a:gd name="T4" fmla="*/ 8 w 8"/>
                <a:gd name="T5" fmla="*/ 0 h 8"/>
                <a:gd name="T6" fmla="*/ 8 w 8"/>
                <a:gd name="T7" fmla="*/ 0 h 8"/>
                <a:gd name="T8" fmla="*/ 8 w 8"/>
                <a:gd name="T9" fmla="*/ 0 h 8"/>
                <a:gd name="T10" fmla="*/ 8 w 8"/>
                <a:gd name="T11" fmla="*/ 0 h 8"/>
                <a:gd name="T12" fmla="*/ 8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9 h 9"/>
                <a:gd name="T4" fmla="*/ 9 w 9"/>
                <a:gd name="T5" fmla="*/ 0 h 9"/>
                <a:gd name="T6" fmla="*/ 9 w 9"/>
                <a:gd name="T7" fmla="*/ 0 h 9"/>
                <a:gd name="T8" fmla="*/ 9 w 9"/>
                <a:gd name="T9" fmla="*/ 0 h 9"/>
                <a:gd name="T10" fmla="*/ 9 w 9"/>
                <a:gd name="T11" fmla="*/ 0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19 w 19"/>
                <a:gd name="T1" fmla="*/ 0 h 10"/>
                <a:gd name="T2" fmla="*/ 0 w 19"/>
                <a:gd name="T3" fmla="*/ 10 h 10"/>
                <a:gd name="T4" fmla="*/ 19 w 19"/>
                <a:gd name="T5" fmla="*/ 0 h 10"/>
                <a:gd name="T6" fmla="*/ 19 w 19"/>
                <a:gd name="T7" fmla="*/ 0 h 10"/>
                <a:gd name="T8" fmla="*/ 19 w 19"/>
                <a:gd name="T9" fmla="*/ 0 h 10"/>
                <a:gd name="T10" fmla="*/ 19 w 19"/>
                <a:gd name="T11" fmla="*/ 0 h 10"/>
                <a:gd name="T12" fmla="*/ 19 w 1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26 w 26"/>
                <a:gd name="T5" fmla="*/ 0 h 7"/>
                <a:gd name="T6" fmla="*/ 26 w 26"/>
                <a:gd name="T7" fmla="*/ 0 h 7"/>
                <a:gd name="T8" fmla="*/ 26 w 26"/>
                <a:gd name="T9" fmla="*/ 0 h 7"/>
                <a:gd name="T10" fmla="*/ 26 w 26"/>
                <a:gd name="T11" fmla="*/ 0 h 7"/>
                <a:gd name="T12" fmla="*/ 26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65 w 65"/>
                <a:gd name="T1" fmla="*/ 0 h 8"/>
                <a:gd name="T2" fmla="*/ 0 w 65"/>
                <a:gd name="T3" fmla="*/ 8 h 8"/>
                <a:gd name="T4" fmla="*/ 65 w 65"/>
                <a:gd name="T5" fmla="*/ 0 h 8"/>
                <a:gd name="T6" fmla="*/ 65 w 65"/>
                <a:gd name="T7" fmla="*/ 0 h 8"/>
                <a:gd name="T8" fmla="*/ 65 w 65"/>
                <a:gd name="T9" fmla="*/ 0 h 8"/>
                <a:gd name="T10" fmla="*/ 65 w 65"/>
                <a:gd name="T11" fmla="*/ 0 h 8"/>
                <a:gd name="T12" fmla="*/ 65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83 w 83"/>
                <a:gd name="T1" fmla="*/ 0 h 9"/>
                <a:gd name="T2" fmla="*/ 0 w 83"/>
                <a:gd name="T3" fmla="*/ 9 h 9"/>
                <a:gd name="T4" fmla="*/ 83 w 83"/>
                <a:gd name="T5" fmla="*/ 0 h 9"/>
                <a:gd name="T6" fmla="*/ 83 w 83"/>
                <a:gd name="T7" fmla="*/ 0 h 9"/>
                <a:gd name="T8" fmla="*/ 83 w 83"/>
                <a:gd name="T9" fmla="*/ 0 h 9"/>
                <a:gd name="T10" fmla="*/ 83 w 83"/>
                <a:gd name="T11" fmla="*/ 0 h 9"/>
                <a:gd name="T12" fmla="*/ 83 w 8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159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160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74 w 74"/>
                <a:gd name="T1" fmla="*/ 9 h 9"/>
                <a:gd name="T2" fmla="*/ 0 w 74"/>
                <a:gd name="T3" fmla="*/ 0 h 9"/>
                <a:gd name="T4" fmla="*/ 74 w 74"/>
                <a:gd name="T5" fmla="*/ 9 h 9"/>
                <a:gd name="T6" fmla="*/ 74 w 74"/>
                <a:gd name="T7" fmla="*/ 9 h 9"/>
                <a:gd name="T8" fmla="*/ 74 w 74"/>
                <a:gd name="T9" fmla="*/ 9 h 9"/>
                <a:gd name="T10" fmla="*/ 74 w 74"/>
                <a:gd name="T11" fmla="*/ 9 h 9"/>
                <a:gd name="T12" fmla="*/ 74 w 74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161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163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164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30 w 30"/>
                <a:gd name="T1" fmla="*/ 7 h 7"/>
                <a:gd name="T2" fmla="*/ 0 w 30"/>
                <a:gd name="T3" fmla="*/ 0 h 7"/>
                <a:gd name="T4" fmla="*/ 30 w 30"/>
                <a:gd name="T5" fmla="*/ 7 h 7"/>
                <a:gd name="T6" fmla="*/ 30 w 30"/>
                <a:gd name="T7" fmla="*/ 7 h 7"/>
                <a:gd name="T8" fmla="*/ 30 w 30"/>
                <a:gd name="T9" fmla="*/ 7 h 7"/>
                <a:gd name="T10" fmla="*/ 30 w 30"/>
                <a:gd name="T11" fmla="*/ 7 h 7"/>
                <a:gd name="T12" fmla="*/ 30 w 3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165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18 w 18"/>
                <a:gd name="T1" fmla="*/ 10 h 10"/>
                <a:gd name="T2" fmla="*/ 0 w 18"/>
                <a:gd name="T3" fmla="*/ 0 h 10"/>
                <a:gd name="T4" fmla="*/ 18 w 18"/>
                <a:gd name="T5" fmla="*/ 10 h 10"/>
                <a:gd name="T6" fmla="*/ 18 w 18"/>
                <a:gd name="T7" fmla="*/ 10 h 10"/>
                <a:gd name="T8" fmla="*/ 18 w 18"/>
                <a:gd name="T9" fmla="*/ 10 h 10"/>
                <a:gd name="T10" fmla="*/ 18 w 18"/>
                <a:gd name="T11" fmla="*/ 10 h 10"/>
                <a:gd name="T12" fmla="*/ 18 w 18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166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10 w 10"/>
                <a:gd name="T1" fmla="*/ 9 h 9"/>
                <a:gd name="T2" fmla="*/ 0 w 10"/>
                <a:gd name="T3" fmla="*/ 0 h 9"/>
                <a:gd name="T4" fmla="*/ 10 w 10"/>
                <a:gd name="T5" fmla="*/ 9 h 9"/>
                <a:gd name="T6" fmla="*/ 10 w 10"/>
                <a:gd name="T7" fmla="*/ 9 h 9"/>
                <a:gd name="T8" fmla="*/ 10 w 10"/>
                <a:gd name="T9" fmla="*/ 9 h 9"/>
                <a:gd name="T10" fmla="*/ 10 w 10"/>
                <a:gd name="T11" fmla="*/ 9 h 9"/>
                <a:gd name="T12" fmla="*/ 10 w 1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168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169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170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171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7 h 7"/>
                <a:gd name="T1" fmla="*/ 0 h 7"/>
                <a:gd name="T2" fmla="*/ 7 h 7"/>
                <a:gd name="T3" fmla="*/ 7 h 7"/>
                <a:gd name="T4" fmla="*/ 7 h 7"/>
                <a:gd name="T5" fmla="*/ 7 h 7"/>
                <a:gd name="T6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172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173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174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175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0 h 10"/>
                <a:gd name="T2" fmla="*/ 9 w 9"/>
                <a:gd name="T3" fmla="*/ 0 h 10"/>
                <a:gd name="T4" fmla="*/ 0 w 9"/>
                <a:gd name="T5" fmla="*/ 10 h 10"/>
                <a:gd name="T6" fmla="*/ 0 w 9"/>
                <a:gd name="T7" fmla="*/ 10 h 10"/>
                <a:gd name="T8" fmla="*/ 0 w 9"/>
                <a:gd name="T9" fmla="*/ 10 h 10"/>
                <a:gd name="T10" fmla="*/ 0 w 9"/>
                <a:gd name="T11" fmla="*/ 10 h 10"/>
                <a:gd name="T12" fmla="*/ 0 w 9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176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177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178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7 h 7"/>
                <a:gd name="T2" fmla="*/ 18 w 18"/>
                <a:gd name="T3" fmla="*/ 0 h 7"/>
                <a:gd name="T4" fmla="*/ 0 w 18"/>
                <a:gd name="T5" fmla="*/ 7 h 7"/>
                <a:gd name="T6" fmla="*/ 0 w 18"/>
                <a:gd name="T7" fmla="*/ 7 h 7"/>
                <a:gd name="T8" fmla="*/ 0 w 18"/>
                <a:gd name="T9" fmla="*/ 7 h 7"/>
                <a:gd name="T10" fmla="*/ 0 w 18"/>
                <a:gd name="T11" fmla="*/ 7 h 7"/>
                <a:gd name="T12" fmla="*/ 0 w 18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179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180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8 h 8"/>
                <a:gd name="T2" fmla="*/ 18 w 18"/>
                <a:gd name="T3" fmla="*/ 0 h 8"/>
                <a:gd name="T4" fmla="*/ 0 w 18"/>
                <a:gd name="T5" fmla="*/ 8 h 8"/>
                <a:gd name="T6" fmla="*/ 0 w 18"/>
                <a:gd name="T7" fmla="*/ 8 h 8"/>
                <a:gd name="T8" fmla="*/ 0 w 18"/>
                <a:gd name="T9" fmla="*/ 8 h 8"/>
                <a:gd name="T10" fmla="*/ 0 w 18"/>
                <a:gd name="T11" fmla="*/ 8 h 8"/>
                <a:gd name="T12" fmla="*/ 0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181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182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9 h 9"/>
                <a:gd name="T2" fmla="*/ 65 w 65"/>
                <a:gd name="T3" fmla="*/ 0 h 9"/>
                <a:gd name="T4" fmla="*/ 0 w 65"/>
                <a:gd name="T5" fmla="*/ 9 h 9"/>
                <a:gd name="T6" fmla="*/ 0 w 65"/>
                <a:gd name="T7" fmla="*/ 9 h 9"/>
                <a:gd name="T8" fmla="*/ 0 w 65"/>
                <a:gd name="T9" fmla="*/ 9 h 9"/>
                <a:gd name="T10" fmla="*/ 0 w 65"/>
                <a:gd name="T11" fmla="*/ 9 h 9"/>
                <a:gd name="T12" fmla="*/ 0 w 6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183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7 h 7"/>
                <a:gd name="T2" fmla="*/ 74 w 74"/>
                <a:gd name="T3" fmla="*/ 0 h 7"/>
                <a:gd name="T4" fmla="*/ 0 w 74"/>
                <a:gd name="T5" fmla="*/ 7 h 7"/>
                <a:gd name="T6" fmla="*/ 0 w 74"/>
                <a:gd name="T7" fmla="*/ 7 h 7"/>
                <a:gd name="T8" fmla="*/ 0 w 74"/>
                <a:gd name="T9" fmla="*/ 7 h 7"/>
                <a:gd name="T10" fmla="*/ 0 w 74"/>
                <a:gd name="T11" fmla="*/ 7 h 7"/>
                <a:gd name="T12" fmla="*/ 0 w 7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Freeform 184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38 h 138"/>
                <a:gd name="T4" fmla="*/ 804 w 804"/>
                <a:gd name="T5" fmla="*/ 138 h 138"/>
                <a:gd name="T6" fmla="*/ 804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441 w 804"/>
                <a:gd name="T1" fmla="*/ 0 h 193"/>
                <a:gd name="T2" fmla="*/ 523 w 804"/>
                <a:gd name="T3" fmla="*/ 4 h 193"/>
                <a:gd name="T4" fmla="*/ 595 w 804"/>
                <a:gd name="T5" fmla="*/ 12 h 193"/>
                <a:gd name="T6" fmla="*/ 660 w 804"/>
                <a:gd name="T7" fmla="*/ 21 h 193"/>
                <a:gd name="T8" fmla="*/ 714 w 804"/>
                <a:gd name="T9" fmla="*/ 34 h 193"/>
                <a:gd name="T10" fmla="*/ 758 w 804"/>
                <a:gd name="T11" fmla="*/ 49 h 193"/>
                <a:gd name="T12" fmla="*/ 787 w 804"/>
                <a:gd name="T13" fmla="*/ 66 h 193"/>
                <a:gd name="T14" fmla="*/ 803 w 804"/>
                <a:gd name="T15" fmla="*/ 86 h 193"/>
                <a:gd name="T16" fmla="*/ 803 w 804"/>
                <a:gd name="T17" fmla="*/ 106 h 193"/>
                <a:gd name="T18" fmla="*/ 787 w 804"/>
                <a:gd name="T19" fmla="*/ 127 h 193"/>
                <a:gd name="T20" fmla="*/ 758 w 804"/>
                <a:gd name="T21" fmla="*/ 144 h 193"/>
                <a:gd name="T22" fmla="*/ 714 w 804"/>
                <a:gd name="T23" fmla="*/ 161 h 193"/>
                <a:gd name="T24" fmla="*/ 660 w 804"/>
                <a:gd name="T25" fmla="*/ 172 h 193"/>
                <a:gd name="T26" fmla="*/ 595 w 804"/>
                <a:gd name="T27" fmla="*/ 183 h 193"/>
                <a:gd name="T28" fmla="*/ 523 w 804"/>
                <a:gd name="T29" fmla="*/ 188 h 193"/>
                <a:gd name="T30" fmla="*/ 441 w 804"/>
                <a:gd name="T31" fmla="*/ 192 h 193"/>
                <a:gd name="T32" fmla="*/ 356 w 804"/>
                <a:gd name="T33" fmla="*/ 192 h 193"/>
                <a:gd name="T34" fmla="*/ 278 w 804"/>
                <a:gd name="T35" fmla="*/ 188 h 193"/>
                <a:gd name="T36" fmla="*/ 208 w 804"/>
                <a:gd name="T37" fmla="*/ 183 h 193"/>
                <a:gd name="T38" fmla="*/ 145 w 804"/>
                <a:gd name="T39" fmla="*/ 172 h 193"/>
                <a:gd name="T40" fmla="*/ 91 w 804"/>
                <a:gd name="T41" fmla="*/ 161 h 193"/>
                <a:gd name="T42" fmla="*/ 48 w 804"/>
                <a:gd name="T43" fmla="*/ 144 h 193"/>
                <a:gd name="T44" fmla="*/ 18 w 804"/>
                <a:gd name="T45" fmla="*/ 127 h 193"/>
                <a:gd name="T46" fmla="*/ 2 w 804"/>
                <a:gd name="T47" fmla="*/ 106 h 193"/>
                <a:gd name="T48" fmla="*/ 2 w 804"/>
                <a:gd name="T49" fmla="*/ 86 h 193"/>
                <a:gd name="T50" fmla="*/ 18 w 804"/>
                <a:gd name="T51" fmla="*/ 66 h 193"/>
                <a:gd name="T52" fmla="*/ 48 w 804"/>
                <a:gd name="T53" fmla="*/ 49 h 193"/>
                <a:gd name="T54" fmla="*/ 91 w 804"/>
                <a:gd name="T55" fmla="*/ 34 h 193"/>
                <a:gd name="T56" fmla="*/ 145 w 804"/>
                <a:gd name="T57" fmla="*/ 21 h 193"/>
                <a:gd name="T58" fmla="*/ 208 w 804"/>
                <a:gd name="T59" fmla="*/ 12 h 193"/>
                <a:gd name="T60" fmla="*/ 278 w 804"/>
                <a:gd name="T61" fmla="*/ 4 h 193"/>
                <a:gd name="T62" fmla="*/ 356 w 804"/>
                <a:gd name="T63" fmla="*/ 0 h 193"/>
                <a:gd name="T64" fmla="*/ 398 w 804"/>
                <a:gd name="T6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 188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83 w 83"/>
                <a:gd name="T3" fmla="*/ 8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Freeform 189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65 w 65"/>
                <a:gd name="T3" fmla="*/ 8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Freeform 190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54 w 54"/>
                <a:gd name="T3" fmla="*/ 7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191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30 w 30"/>
                <a:gd name="T3" fmla="*/ 9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Freeform 192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Freeform 193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19 w 19"/>
                <a:gd name="T3" fmla="*/ 9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 194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Freeform 195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196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8 w 8"/>
                <a:gd name="T3" fmla="*/ 8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197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198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9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 199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200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201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202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203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8 w 8"/>
                <a:gd name="T1" fmla="*/ 0 h 9"/>
                <a:gd name="T2" fmla="*/ 0 w 8"/>
                <a:gd name="T3" fmla="*/ 9 h 9"/>
                <a:gd name="T4" fmla="*/ 8 w 8"/>
                <a:gd name="T5" fmla="*/ 0 h 9"/>
                <a:gd name="T6" fmla="*/ 8 w 8"/>
                <a:gd name="T7" fmla="*/ 0 h 9"/>
                <a:gd name="T8" fmla="*/ 8 w 8"/>
                <a:gd name="T9" fmla="*/ 0 h 9"/>
                <a:gd name="T10" fmla="*/ 8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204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206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19 w 19"/>
                <a:gd name="T1" fmla="*/ 0 h 9"/>
                <a:gd name="T2" fmla="*/ 0 w 19"/>
                <a:gd name="T3" fmla="*/ 9 h 9"/>
                <a:gd name="T4" fmla="*/ 19 w 19"/>
                <a:gd name="T5" fmla="*/ 0 h 9"/>
                <a:gd name="T6" fmla="*/ 19 w 19"/>
                <a:gd name="T7" fmla="*/ 0 h 9"/>
                <a:gd name="T8" fmla="*/ 19 w 19"/>
                <a:gd name="T9" fmla="*/ 0 h 9"/>
                <a:gd name="T10" fmla="*/ 19 w 19"/>
                <a:gd name="T11" fmla="*/ 0 h 9"/>
                <a:gd name="T12" fmla="*/ 19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26 w 26"/>
                <a:gd name="T1" fmla="*/ 0 h 8"/>
                <a:gd name="T2" fmla="*/ 0 w 26"/>
                <a:gd name="T3" fmla="*/ 8 h 8"/>
                <a:gd name="T4" fmla="*/ 26 w 26"/>
                <a:gd name="T5" fmla="*/ 0 h 8"/>
                <a:gd name="T6" fmla="*/ 26 w 26"/>
                <a:gd name="T7" fmla="*/ 0 h 8"/>
                <a:gd name="T8" fmla="*/ 26 w 26"/>
                <a:gd name="T9" fmla="*/ 0 h 8"/>
                <a:gd name="T10" fmla="*/ 26 w 26"/>
                <a:gd name="T11" fmla="*/ 0 h 8"/>
                <a:gd name="T12" fmla="*/ 26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65 w 65"/>
                <a:gd name="T1" fmla="*/ 0 h 7"/>
                <a:gd name="T2" fmla="*/ 0 w 65"/>
                <a:gd name="T3" fmla="*/ 7 h 7"/>
                <a:gd name="T4" fmla="*/ 65 w 65"/>
                <a:gd name="T5" fmla="*/ 0 h 7"/>
                <a:gd name="T6" fmla="*/ 65 w 65"/>
                <a:gd name="T7" fmla="*/ 0 h 7"/>
                <a:gd name="T8" fmla="*/ 65 w 65"/>
                <a:gd name="T9" fmla="*/ 0 h 7"/>
                <a:gd name="T10" fmla="*/ 65 w 65"/>
                <a:gd name="T11" fmla="*/ 0 h 7"/>
                <a:gd name="T12" fmla="*/ 65 w 6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83 w 83"/>
                <a:gd name="T1" fmla="*/ 0 h 8"/>
                <a:gd name="T2" fmla="*/ 0 w 83"/>
                <a:gd name="T3" fmla="*/ 8 h 8"/>
                <a:gd name="T4" fmla="*/ 83 w 83"/>
                <a:gd name="T5" fmla="*/ 0 h 8"/>
                <a:gd name="T6" fmla="*/ 83 w 83"/>
                <a:gd name="T7" fmla="*/ 0 h 8"/>
                <a:gd name="T8" fmla="*/ 83 w 83"/>
                <a:gd name="T9" fmla="*/ 0 h 8"/>
                <a:gd name="T10" fmla="*/ 83 w 83"/>
                <a:gd name="T11" fmla="*/ 0 h 8"/>
                <a:gd name="T12" fmla="*/ 83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74 w 74"/>
                <a:gd name="T1" fmla="*/ 8 h 8"/>
                <a:gd name="T2" fmla="*/ 0 w 74"/>
                <a:gd name="T3" fmla="*/ 0 h 8"/>
                <a:gd name="T4" fmla="*/ 74 w 74"/>
                <a:gd name="T5" fmla="*/ 8 h 8"/>
                <a:gd name="T6" fmla="*/ 74 w 74"/>
                <a:gd name="T7" fmla="*/ 8 h 8"/>
                <a:gd name="T8" fmla="*/ 74 w 74"/>
                <a:gd name="T9" fmla="*/ 8 h 8"/>
                <a:gd name="T10" fmla="*/ 74 w 74"/>
                <a:gd name="T11" fmla="*/ 8 h 8"/>
                <a:gd name="T12" fmla="*/ 74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65 w 65"/>
                <a:gd name="T1" fmla="*/ 7 h 7"/>
                <a:gd name="T2" fmla="*/ 0 w 65"/>
                <a:gd name="T3" fmla="*/ 0 h 7"/>
                <a:gd name="T4" fmla="*/ 65 w 65"/>
                <a:gd name="T5" fmla="*/ 7 h 7"/>
                <a:gd name="T6" fmla="*/ 65 w 65"/>
                <a:gd name="T7" fmla="*/ 7 h 7"/>
                <a:gd name="T8" fmla="*/ 65 w 65"/>
                <a:gd name="T9" fmla="*/ 7 h 7"/>
                <a:gd name="T10" fmla="*/ 65 w 65"/>
                <a:gd name="T11" fmla="*/ 7 h 7"/>
                <a:gd name="T12" fmla="*/ 65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30 w 30"/>
                <a:gd name="T1" fmla="*/ 8 h 8"/>
                <a:gd name="T2" fmla="*/ 0 w 30"/>
                <a:gd name="T3" fmla="*/ 0 h 8"/>
                <a:gd name="T4" fmla="*/ 30 w 30"/>
                <a:gd name="T5" fmla="*/ 8 h 8"/>
                <a:gd name="T6" fmla="*/ 30 w 30"/>
                <a:gd name="T7" fmla="*/ 8 h 8"/>
                <a:gd name="T8" fmla="*/ 30 w 30"/>
                <a:gd name="T9" fmla="*/ 8 h 8"/>
                <a:gd name="T10" fmla="*/ 30 w 30"/>
                <a:gd name="T11" fmla="*/ 8 h 8"/>
                <a:gd name="T12" fmla="*/ 3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18 w 18"/>
                <a:gd name="T1" fmla="*/ 9 h 9"/>
                <a:gd name="T2" fmla="*/ 0 w 18"/>
                <a:gd name="T3" fmla="*/ 0 h 9"/>
                <a:gd name="T4" fmla="*/ 18 w 18"/>
                <a:gd name="T5" fmla="*/ 9 h 9"/>
                <a:gd name="T6" fmla="*/ 18 w 18"/>
                <a:gd name="T7" fmla="*/ 9 h 9"/>
                <a:gd name="T8" fmla="*/ 18 w 18"/>
                <a:gd name="T9" fmla="*/ 9 h 9"/>
                <a:gd name="T10" fmla="*/ 18 w 18"/>
                <a:gd name="T11" fmla="*/ 9 h 9"/>
                <a:gd name="T12" fmla="*/ 18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10 w 10"/>
                <a:gd name="T1" fmla="*/ 8 h 8"/>
                <a:gd name="T2" fmla="*/ 0 w 10"/>
                <a:gd name="T3" fmla="*/ 0 h 8"/>
                <a:gd name="T4" fmla="*/ 10 w 10"/>
                <a:gd name="T5" fmla="*/ 8 h 8"/>
                <a:gd name="T6" fmla="*/ 10 w 10"/>
                <a:gd name="T7" fmla="*/ 8 h 8"/>
                <a:gd name="T8" fmla="*/ 10 w 10"/>
                <a:gd name="T9" fmla="*/ 8 h 8"/>
                <a:gd name="T10" fmla="*/ 10 w 10"/>
                <a:gd name="T11" fmla="*/ 8 h 8"/>
                <a:gd name="T12" fmla="*/ 1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9 w 9"/>
                <a:gd name="T1" fmla="*/ 9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9 w 9"/>
                <a:gd name="T9" fmla="*/ 9 h 9"/>
                <a:gd name="T10" fmla="*/ 9 w 9"/>
                <a:gd name="T11" fmla="*/ 9 h 9"/>
                <a:gd name="T12" fmla="*/ 9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9 w 9"/>
                <a:gd name="T1" fmla="*/ 0 w 9"/>
                <a:gd name="T2" fmla="*/ 9 w 9"/>
                <a:gd name="T3" fmla="*/ 9 w 9"/>
                <a:gd name="T4" fmla="*/ 9 w 9"/>
                <a:gd name="T5" fmla="*/ 9 w 9"/>
                <a:gd name="T6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9 h 9"/>
                <a:gd name="T1" fmla="*/ 0 h 9"/>
                <a:gd name="T2" fmla="*/ 9 h 9"/>
                <a:gd name="T3" fmla="*/ 9 h 9"/>
                <a:gd name="T4" fmla="*/ 9 h 9"/>
                <a:gd name="T5" fmla="*/ 9 h 9"/>
                <a:gd name="T6" fmla="*/ 9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7 h 7"/>
                <a:gd name="T2" fmla="*/ 9 w 9"/>
                <a:gd name="T3" fmla="*/ 0 h 7"/>
                <a:gd name="T4" fmla="*/ 0 w 9"/>
                <a:gd name="T5" fmla="*/ 7 h 7"/>
                <a:gd name="T6" fmla="*/ 0 w 9"/>
                <a:gd name="T7" fmla="*/ 7 h 7"/>
                <a:gd name="T8" fmla="*/ 0 w 9"/>
                <a:gd name="T9" fmla="*/ 7 h 7"/>
                <a:gd name="T10" fmla="*/ 0 w 9"/>
                <a:gd name="T11" fmla="*/ 7 h 7"/>
                <a:gd name="T12" fmla="*/ 0 w 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7 h 7"/>
                <a:gd name="T2" fmla="*/ 65 w 65"/>
                <a:gd name="T3" fmla="*/ 0 h 7"/>
                <a:gd name="T4" fmla="*/ 0 w 65"/>
                <a:gd name="T5" fmla="*/ 7 h 7"/>
                <a:gd name="T6" fmla="*/ 0 w 65"/>
                <a:gd name="T7" fmla="*/ 7 h 7"/>
                <a:gd name="T8" fmla="*/ 0 w 65"/>
                <a:gd name="T9" fmla="*/ 7 h 7"/>
                <a:gd name="T10" fmla="*/ 0 w 65"/>
                <a:gd name="T11" fmla="*/ 7 h 7"/>
                <a:gd name="T12" fmla="*/ 0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8 h 8"/>
                <a:gd name="T2" fmla="*/ 74 w 74"/>
                <a:gd name="T3" fmla="*/ 0 h 8"/>
                <a:gd name="T4" fmla="*/ 0 w 74"/>
                <a:gd name="T5" fmla="*/ 8 h 8"/>
                <a:gd name="T6" fmla="*/ 0 w 74"/>
                <a:gd name="T7" fmla="*/ 8 h 8"/>
                <a:gd name="T8" fmla="*/ 0 w 74"/>
                <a:gd name="T9" fmla="*/ 8 h 8"/>
                <a:gd name="T10" fmla="*/ 0 w 74"/>
                <a:gd name="T11" fmla="*/ 8 h 8"/>
                <a:gd name="T12" fmla="*/ 0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240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Freeform 241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Freeform 242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Freeform 243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Freeform 244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Freeform 245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Freeform 246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247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Freeform 248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Freeform 249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Freeform 250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Freeform 251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Freeform 252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Freeform 253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254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 255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7" name="Group 256"/>
          <p:cNvGrpSpPr>
            <a:grpSpLocks/>
          </p:cNvGrpSpPr>
          <p:nvPr/>
        </p:nvGrpSpPr>
        <p:grpSpPr bwMode="auto">
          <a:xfrm>
            <a:off x="2272134" y="4578721"/>
            <a:ext cx="402462" cy="374279"/>
            <a:chOff x="1714" y="2079"/>
            <a:chExt cx="202" cy="167"/>
          </a:xfrm>
        </p:grpSpPr>
        <p:sp>
          <p:nvSpPr>
            <p:cNvPr id="258" name="Freeform 257"/>
            <p:cNvSpPr>
              <a:spLocks/>
            </p:cNvSpPr>
            <p:nvPr/>
          </p:nvSpPr>
          <p:spPr bwMode="auto">
            <a:xfrm>
              <a:off x="1714" y="2148"/>
              <a:ext cx="201" cy="97"/>
            </a:xfrm>
            <a:custGeom>
              <a:avLst/>
              <a:gdLst>
                <a:gd name="T0" fmla="*/ 441 w 804"/>
                <a:gd name="T1" fmla="*/ 0 h 194"/>
                <a:gd name="T2" fmla="*/ 523 w 804"/>
                <a:gd name="T3" fmla="*/ 3 h 194"/>
                <a:gd name="T4" fmla="*/ 595 w 804"/>
                <a:gd name="T5" fmla="*/ 11 h 194"/>
                <a:gd name="T6" fmla="*/ 660 w 804"/>
                <a:gd name="T7" fmla="*/ 20 h 194"/>
                <a:gd name="T8" fmla="*/ 714 w 804"/>
                <a:gd name="T9" fmla="*/ 33 h 194"/>
                <a:gd name="T10" fmla="*/ 758 w 804"/>
                <a:gd name="T11" fmla="*/ 49 h 194"/>
                <a:gd name="T12" fmla="*/ 787 w 804"/>
                <a:gd name="T13" fmla="*/ 67 h 194"/>
                <a:gd name="T14" fmla="*/ 803 w 804"/>
                <a:gd name="T15" fmla="*/ 85 h 194"/>
                <a:gd name="T16" fmla="*/ 803 w 804"/>
                <a:gd name="T17" fmla="*/ 106 h 194"/>
                <a:gd name="T18" fmla="*/ 787 w 804"/>
                <a:gd name="T19" fmla="*/ 126 h 194"/>
                <a:gd name="T20" fmla="*/ 758 w 804"/>
                <a:gd name="T21" fmla="*/ 144 h 194"/>
                <a:gd name="T22" fmla="*/ 714 w 804"/>
                <a:gd name="T23" fmla="*/ 160 h 194"/>
                <a:gd name="T24" fmla="*/ 660 w 804"/>
                <a:gd name="T25" fmla="*/ 173 h 194"/>
                <a:gd name="T26" fmla="*/ 595 w 804"/>
                <a:gd name="T27" fmla="*/ 182 h 194"/>
                <a:gd name="T28" fmla="*/ 523 w 804"/>
                <a:gd name="T29" fmla="*/ 189 h 194"/>
                <a:gd name="T30" fmla="*/ 441 w 804"/>
                <a:gd name="T31" fmla="*/ 191 h 194"/>
                <a:gd name="T32" fmla="*/ 356 w 804"/>
                <a:gd name="T33" fmla="*/ 191 h 194"/>
                <a:gd name="T34" fmla="*/ 278 w 804"/>
                <a:gd name="T35" fmla="*/ 189 h 194"/>
                <a:gd name="T36" fmla="*/ 208 w 804"/>
                <a:gd name="T37" fmla="*/ 182 h 194"/>
                <a:gd name="T38" fmla="*/ 145 w 804"/>
                <a:gd name="T39" fmla="*/ 173 h 194"/>
                <a:gd name="T40" fmla="*/ 91 w 804"/>
                <a:gd name="T41" fmla="*/ 160 h 194"/>
                <a:gd name="T42" fmla="*/ 48 w 804"/>
                <a:gd name="T43" fmla="*/ 144 h 194"/>
                <a:gd name="T44" fmla="*/ 18 w 804"/>
                <a:gd name="T45" fmla="*/ 126 h 194"/>
                <a:gd name="T46" fmla="*/ 2 w 804"/>
                <a:gd name="T47" fmla="*/ 106 h 194"/>
                <a:gd name="T48" fmla="*/ 2 w 804"/>
                <a:gd name="T49" fmla="*/ 85 h 194"/>
                <a:gd name="T50" fmla="*/ 18 w 804"/>
                <a:gd name="T51" fmla="*/ 67 h 194"/>
                <a:gd name="T52" fmla="*/ 48 w 804"/>
                <a:gd name="T53" fmla="*/ 49 h 194"/>
                <a:gd name="T54" fmla="*/ 91 w 804"/>
                <a:gd name="T55" fmla="*/ 33 h 194"/>
                <a:gd name="T56" fmla="*/ 145 w 804"/>
                <a:gd name="T57" fmla="*/ 20 h 194"/>
                <a:gd name="T58" fmla="*/ 208 w 804"/>
                <a:gd name="T59" fmla="*/ 11 h 194"/>
                <a:gd name="T60" fmla="*/ 278 w 804"/>
                <a:gd name="T61" fmla="*/ 3 h 194"/>
                <a:gd name="T62" fmla="*/ 356 w 804"/>
                <a:gd name="T63" fmla="*/ 0 h 194"/>
                <a:gd name="T64" fmla="*/ 398 w 804"/>
                <a:gd name="T6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4">
                  <a:moveTo>
                    <a:pt x="398" y="0"/>
                  </a:moveTo>
                  <a:lnTo>
                    <a:pt x="441" y="0"/>
                  </a:lnTo>
                  <a:lnTo>
                    <a:pt x="483" y="2"/>
                  </a:lnTo>
                  <a:lnTo>
                    <a:pt x="523" y="3"/>
                  </a:lnTo>
                  <a:lnTo>
                    <a:pt x="558" y="6"/>
                  </a:lnTo>
                  <a:lnTo>
                    <a:pt x="595" y="11"/>
                  </a:lnTo>
                  <a:lnTo>
                    <a:pt x="629" y="16"/>
                  </a:lnTo>
                  <a:lnTo>
                    <a:pt x="660" y="20"/>
                  </a:lnTo>
                  <a:lnTo>
                    <a:pt x="688" y="27"/>
                  </a:lnTo>
                  <a:lnTo>
                    <a:pt x="714" y="33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7"/>
                  </a:lnTo>
                  <a:lnTo>
                    <a:pt x="798" y="76"/>
                  </a:lnTo>
                  <a:lnTo>
                    <a:pt x="803" y="85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7"/>
                  </a:lnTo>
                  <a:lnTo>
                    <a:pt x="787" y="126"/>
                  </a:lnTo>
                  <a:lnTo>
                    <a:pt x="773" y="134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0"/>
                  </a:lnTo>
                  <a:lnTo>
                    <a:pt x="688" y="166"/>
                  </a:lnTo>
                  <a:lnTo>
                    <a:pt x="660" y="173"/>
                  </a:lnTo>
                  <a:lnTo>
                    <a:pt x="629" y="177"/>
                  </a:lnTo>
                  <a:lnTo>
                    <a:pt x="595" y="182"/>
                  </a:lnTo>
                  <a:lnTo>
                    <a:pt x="558" y="185"/>
                  </a:lnTo>
                  <a:lnTo>
                    <a:pt x="523" y="189"/>
                  </a:lnTo>
                  <a:lnTo>
                    <a:pt x="483" y="191"/>
                  </a:lnTo>
                  <a:lnTo>
                    <a:pt x="441" y="191"/>
                  </a:lnTo>
                  <a:lnTo>
                    <a:pt x="398" y="194"/>
                  </a:lnTo>
                  <a:lnTo>
                    <a:pt x="356" y="191"/>
                  </a:lnTo>
                  <a:lnTo>
                    <a:pt x="317" y="191"/>
                  </a:lnTo>
                  <a:lnTo>
                    <a:pt x="278" y="189"/>
                  </a:lnTo>
                  <a:lnTo>
                    <a:pt x="243" y="185"/>
                  </a:lnTo>
                  <a:lnTo>
                    <a:pt x="208" y="182"/>
                  </a:lnTo>
                  <a:lnTo>
                    <a:pt x="176" y="177"/>
                  </a:lnTo>
                  <a:lnTo>
                    <a:pt x="145" y="173"/>
                  </a:lnTo>
                  <a:lnTo>
                    <a:pt x="116" y="166"/>
                  </a:lnTo>
                  <a:lnTo>
                    <a:pt x="91" y="160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4"/>
                  </a:lnTo>
                  <a:lnTo>
                    <a:pt x="18" y="126"/>
                  </a:lnTo>
                  <a:lnTo>
                    <a:pt x="9" y="117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5"/>
                  </a:lnTo>
                  <a:lnTo>
                    <a:pt x="9" y="76"/>
                  </a:lnTo>
                  <a:lnTo>
                    <a:pt x="18" y="67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3"/>
                  </a:lnTo>
                  <a:lnTo>
                    <a:pt x="116" y="27"/>
                  </a:lnTo>
                  <a:lnTo>
                    <a:pt x="145" y="20"/>
                  </a:lnTo>
                  <a:lnTo>
                    <a:pt x="176" y="16"/>
                  </a:lnTo>
                  <a:lnTo>
                    <a:pt x="208" y="11"/>
                  </a:lnTo>
                  <a:lnTo>
                    <a:pt x="243" y="6"/>
                  </a:lnTo>
                  <a:lnTo>
                    <a:pt x="278" y="3"/>
                  </a:lnTo>
                  <a:lnTo>
                    <a:pt x="317" y="2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Freeform 258"/>
            <p:cNvSpPr>
              <a:spLocks/>
            </p:cNvSpPr>
            <p:nvPr/>
          </p:nvSpPr>
          <p:spPr bwMode="auto">
            <a:xfrm>
              <a:off x="1813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>
              <a:off x="1834" y="2148"/>
              <a:ext cx="21" cy="4"/>
            </a:xfrm>
            <a:custGeom>
              <a:avLst/>
              <a:gdLst>
                <a:gd name="T0" fmla="*/ 0 w 83"/>
                <a:gd name="T1" fmla="*/ 0 h 7"/>
                <a:gd name="T2" fmla="*/ 83 w 83"/>
                <a:gd name="T3" fmla="*/ 7 h 7"/>
                <a:gd name="T4" fmla="*/ 0 w 83"/>
                <a:gd name="T5" fmla="*/ 0 h 7"/>
                <a:gd name="T6" fmla="*/ 0 w 83"/>
                <a:gd name="T7" fmla="*/ 0 h 7"/>
                <a:gd name="T8" fmla="*/ 0 w 83"/>
                <a:gd name="T9" fmla="*/ 0 h 7"/>
                <a:gd name="T10" fmla="*/ 0 w 83"/>
                <a:gd name="T11" fmla="*/ 0 h 7"/>
                <a:gd name="T12" fmla="*/ 0 w 8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">
                  <a:moveTo>
                    <a:pt x="0" y="0"/>
                  </a:moveTo>
                  <a:lnTo>
                    <a:pt x="83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>
              <a:off x="1855" y="2152"/>
              <a:ext cx="16" cy="4"/>
            </a:xfrm>
            <a:custGeom>
              <a:avLst/>
              <a:gdLst>
                <a:gd name="T0" fmla="*/ 0 w 65"/>
                <a:gd name="T1" fmla="*/ 0 h 9"/>
                <a:gd name="T2" fmla="*/ 65 w 65"/>
                <a:gd name="T3" fmla="*/ 9 h 9"/>
                <a:gd name="T4" fmla="*/ 0 w 65"/>
                <a:gd name="T5" fmla="*/ 0 h 9"/>
                <a:gd name="T6" fmla="*/ 0 w 65"/>
                <a:gd name="T7" fmla="*/ 0 h 9"/>
                <a:gd name="T8" fmla="*/ 0 w 65"/>
                <a:gd name="T9" fmla="*/ 0 h 9"/>
                <a:gd name="T10" fmla="*/ 0 w 65"/>
                <a:gd name="T11" fmla="*/ 0 h 9"/>
                <a:gd name="T12" fmla="*/ 0 w 6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0"/>
                  </a:moveTo>
                  <a:lnTo>
                    <a:pt x="65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>
              <a:off x="1871" y="2156"/>
              <a:ext cx="13" cy="4"/>
            </a:xfrm>
            <a:custGeom>
              <a:avLst/>
              <a:gdLst>
                <a:gd name="T0" fmla="*/ 0 w 54"/>
                <a:gd name="T1" fmla="*/ 0 h 8"/>
                <a:gd name="T2" fmla="*/ 54 w 54"/>
                <a:gd name="T3" fmla="*/ 8 h 8"/>
                <a:gd name="T4" fmla="*/ 0 w 54"/>
                <a:gd name="T5" fmla="*/ 0 h 8"/>
                <a:gd name="T6" fmla="*/ 0 w 54"/>
                <a:gd name="T7" fmla="*/ 0 h 8"/>
                <a:gd name="T8" fmla="*/ 0 w 54"/>
                <a:gd name="T9" fmla="*/ 0 h 8"/>
                <a:gd name="T10" fmla="*/ 0 w 54"/>
                <a:gd name="T11" fmla="*/ 0 h 8"/>
                <a:gd name="T12" fmla="*/ 0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0" y="0"/>
                  </a:moveTo>
                  <a:lnTo>
                    <a:pt x="54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0 w 30"/>
                <a:gd name="T1" fmla="*/ 0 h 8"/>
                <a:gd name="T2" fmla="*/ 30 w 30"/>
                <a:gd name="T3" fmla="*/ 8 h 8"/>
                <a:gd name="T4" fmla="*/ 0 w 30"/>
                <a:gd name="T5" fmla="*/ 0 h 8"/>
                <a:gd name="T6" fmla="*/ 0 w 30"/>
                <a:gd name="T7" fmla="*/ 0 h 8"/>
                <a:gd name="T8" fmla="*/ 0 w 30"/>
                <a:gd name="T9" fmla="*/ 0 h 8"/>
                <a:gd name="T10" fmla="*/ 0 w 30"/>
                <a:gd name="T11" fmla="*/ 0 h 8"/>
                <a:gd name="T12" fmla="*/ 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>
              <a:off x="1892" y="2164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1899" y="2168"/>
              <a:ext cx="4" cy="4"/>
            </a:xfrm>
            <a:custGeom>
              <a:avLst/>
              <a:gdLst>
                <a:gd name="T0" fmla="*/ 0 w 19"/>
                <a:gd name="T1" fmla="*/ 0 h 7"/>
                <a:gd name="T2" fmla="*/ 19 w 19"/>
                <a:gd name="T3" fmla="*/ 7 h 7"/>
                <a:gd name="T4" fmla="*/ 0 w 19"/>
                <a:gd name="T5" fmla="*/ 0 h 7"/>
                <a:gd name="T6" fmla="*/ 0 w 19"/>
                <a:gd name="T7" fmla="*/ 0 h 7"/>
                <a:gd name="T8" fmla="*/ 0 w 19"/>
                <a:gd name="T9" fmla="*/ 0 h 7"/>
                <a:gd name="T10" fmla="*/ 0 w 19"/>
                <a:gd name="T11" fmla="*/ 0 h 7"/>
                <a:gd name="T12" fmla="*/ 0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0" y="0"/>
                  </a:moveTo>
                  <a:lnTo>
                    <a:pt x="19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>
              <a:off x="1903" y="2172"/>
              <a:ext cx="5" cy="4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>
              <a:off x="1908" y="2176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>
              <a:off x="1910" y="2180"/>
              <a:ext cx="3" cy="4"/>
            </a:xfrm>
            <a:custGeom>
              <a:avLst/>
              <a:gdLst>
                <a:gd name="T0" fmla="*/ 0 w 8"/>
                <a:gd name="T1" fmla="*/ 0 h 10"/>
                <a:gd name="T2" fmla="*/ 8 w 8"/>
                <a:gd name="T3" fmla="*/ 10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0 w 8"/>
                <a:gd name="T11" fmla="*/ 0 h 10"/>
                <a:gd name="T12" fmla="*/ 0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8" y="1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>
              <a:off x="1913" y="218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>
              <a:off x="1913" y="218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>
              <a:off x="1915" y="2192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>
              <a:off x="1915" y="2197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>
              <a:off x="1913" y="2200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1913" y="2204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>
              <a:off x="1910" y="2208"/>
              <a:ext cx="3" cy="4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8 h 8"/>
                <a:gd name="T4" fmla="*/ 8 w 8"/>
                <a:gd name="T5" fmla="*/ 0 h 8"/>
                <a:gd name="T6" fmla="*/ 8 w 8"/>
                <a:gd name="T7" fmla="*/ 0 h 8"/>
                <a:gd name="T8" fmla="*/ 8 w 8"/>
                <a:gd name="T9" fmla="*/ 0 h 8"/>
                <a:gd name="T10" fmla="*/ 8 w 8"/>
                <a:gd name="T11" fmla="*/ 0 h 8"/>
                <a:gd name="T12" fmla="*/ 8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>
              <a:off x="1908" y="2212"/>
              <a:ext cx="2" cy="4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9 h 9"/>
                <a:gd name="T4" fmla="*/ 9 w 9"/>
                <a:gd name="T5" fmla="*/ 0 h 9"/>
                <a:gd name="T6" fmla="*/ 9 w 9"/>
                <a:gd name="T7" fmla="*/ 0 h 9"/>
                <a:gd name="T8" fmla="*/ 9 w 9"/>
                <a:gd name="T9" fmla="*/ 0 h 9"/>
                <a:gd name="T10" fmla="*/ 9 w 9"/>
                <a:gd name="T11" fmla="*/ 0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>
              <a:off x="1903" y="2216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>
              <a:off x="1899" y="2220"/>
              <a:ext cx="4" cy="5"/>
            </a:xfrm>
            <a:custGeom>
              <a:avLst/>
              <a:gdLst>
                <a:gd name="T0" fmla="*/ 19 w 19"/>
                <a:gd name="T1" fmla="*/ 0 h 10"/>
                <a:gd name="T2" fmla="*/ 0 w 19"/>
                <a:gd name="T3" fmla="*/ 10 h 10"/>
                <a:gd name="T4" fmla="*/ 19 w 19"/>
                <a:gd name="T5" fmla="*/ 0 h 10"/>
                <a:gd name="T6" fmla="*/ 19 w 19"/>
                <a:gd name="T7" fmla="*/ 0 h 10"/>
                <a:gd name="T8" fmla="*/ 19 w 19"/>
                <a:gd name="T9" fmla="*/ 0 h 10"/>
                <a:gd name="T10" fmla="*/ 19 w 19"/>
                <a:gd name="T11" fmla="*/ 0 h 10"/>
                <a:gd name="T12" fmla="*/ 19 w 1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0">
                  <a:moveTo>
                    <a:pt x="19" y="0"/>
                  </a:moveTo>
                  <a:lnTo>
                    <a:pt x="0" y="1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>
              <a:off x="1892" y="2225"/>
              <a:ext cx="7" cy="3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26 w 26"/>
                <a:gd name="T5" fmla="*/ 0 h 7"/>
                <a:gd name="T6" fmla="*/ 26 w 26"/>
                <a:gd name="T7" fmla="*/ 0 h 7"/>
                <a:gd name="T8" fmla="*/ 26 w 26"/>
                <a:gd name="T9" fmla="*/ 0 h 7"/>
                <a:gd name="T10" fmla="*/ 26 w 26"/>
                <a:gd name="T11" fmla="*/ 0 h 7"/>
                <a:gd name="T12" fmla="*/ 26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lnTo>
                    <a:pt x="0" y="7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>
              <a:off x="1884" y="2228"/>
              <a:ext cx="8" cy="5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>
              <a:off x="1871" y="2233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>
              <a:off x="1855" y="2237"/>
              <a:ext cx="16" cy="4"/>
            </a:xfrm>
            <a:custGeom>
              <a:avLst/>
              <a:gdLst>
                <a:gd name="T0" fmla="*/ 65 w 65"/>
                <a:gd name="T1" fmla="*/ 0 h 8"/>
                <a:gd name="T2" fmla="*/ 0 w 65"/>
                <a:gd name="T3" fmla="*/ 8 h 8"/>
                <a:gd name="T4" fmla="*/ 65 w 65"/>
                <a:gd name="T5" fmla="*/ 0 h 8"/>
                <a:gd name="T6" fmla="*/ 65 w 65"/>
                <a:gd name="T7" fmla="*/ 0 h 8"/>
                <a:gd name="T8" fmla="*/ 65 w 65"/>
                <a:gd name="T9" fmla="*/ 0 h 8"/>
                <a:gd name="T10" fmla="*/ 65 w 65"/>
                <a:gd name="T11" fmla="*/ 0 h 8"/>
                <a:gd name="T12" fmla="*/ 65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0"/>
                  </a:moveTo>
                  <a:lnTo>
                    <a:pt x="0" y="8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>
              <a:off x="1834" y="2241"/>
              <a:ext cx="21" cy="4"/>
            </a:xfrm>
            <a:custGeom>
              <a:avLst/>
              <a:gdLst>
                <a:gd name="T0" fmla="*/ 83 w 83"/>
                <a:gd name="T1" fmla="*/ 0 h 9"/>
                <a:gd name="T2" fmla="*/ 0 w 83"/>
                <a:gd name="T3" fmla="*/ 9 h 9"/>
                <a:gd name="T4" fmla="*/ 83 w 83"/>
                <a:gd name="T5" fmla="*/ 0 h 9"/>
                <a:gd name="T6" fmla="*/ 83 w 83"/>
                <a:gd name="T7" fmla="*/ 0 h 9"/>
                <a:gd name="T8" fmla="*/ 83 w 83"/>
                <a:gd name="T9" fmla="*/ 0 h 9"/>
                <a:gd name="T10" fmla="*/ 83 w 83"/>
                <a:gd name="T11" fmla="*/ 0 h 9"/>
                <a:gd name="T12" fmla="*/ 83 w 8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9">
                  <a:moveTo>
                    <a:pt x="83" y="0"/>
                  </a:moveTo>
                  <a:lnTo>
                    <a:pt x="0" y="9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>
              <a:off x="1813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>
              <a:off x="1792" y="2245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>
              <a:off x="1774" y="2241"/>
              <a:ext cx="18" cy="4"/>
            </a:xfrm>
            <a:custGeom>
              <a:avLst/>
              <a:gdLst>
                <a:gd name="T0" fmla="*/ 74 w 74"/>
                <a:gd name="T1" fmla="*/ 9 h 9"/>
                <a:gd name="T2" fmla="*/ 0 w 74"/>
                <a:gd name="T3" fmla="*/ 0 h 9"/>
                <a:gd name="T4" fmla="*/ 74 w 74"/>
                <a:gd name="T5" fmla="*/ 9 h 9"/>
                <a:gd name="T6" fmla="*/ 74 w 74"/>
                <a:gd name="T7" fmla="*/ 9 h 9"/>
                <a:gd name="T8" fmla="*/ 74 w 74"/>
                <a:gd name="T9" fmla="*/ 9 h 9"/>
                <a:gd name="T10" fmla="*/ 74 w 74"/>
                <a:gd name="T11" fmla="*/ 9 h 9"/>
                <a:gd name="T12" fmla="*/ 74 w 74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9">
                  <a:moveTo>
                    <a:pt x="74" y="9"/>
                  </a:moveTo>
                  <a:lnTo>
                    <a:pt x="0" y="0"/>
                  </a:lnTo>
                  <a:lnTo>
                    <a:pt x="74" y="9"/>
                  </a:lnTo>
                  <a:lnTo>
                    <a:pt x="74" y="9"/>
                  </a:lnTo>
                  <a:close/>
                  <a:moveTo>
                    <a:pt x="74" y="9"/>
                  </a:moveTo>
                  <a:lnTo>
                    <a:pt x="74" y="9"/>
                  </a:lnTo>
                  <a:lnTo>
                    <a:pt x="74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>
              <a:off x="1758" y="2237"/>
              <a:ext cx="16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>
              <a:off x="1741" y="2233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>
              <a:off x="1737" y="2228"/>
              <a:ext cx="4" cy="5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>
              <a:off x="1730" y="2225"/>
              <a:ext cx="7" cy="3"/>
            </a:xfrm>
            <a:custGeom>
              <a:avLst/>
              <a:gdLst>
                <a:gd name="T0" fmla="*/ 30 w 30"/>
                <a:gd name="T1" fmla="*/ 7 h 7"/>
                <a:gd name="T2" fmla="*/ 0 w 30"/>
                <a:gd name="T3" fmla="*/ 0 h 7"/>
                <a:gd name="T4" fmla="*/ 30 w 30"/>
                <a:gd name="T5" fmla="*/ 7 h 7"/>
                <a:gd name="T6" fmla="*/ 30 w 30"/>
                <a:gd name="T7" fmla="*/ 7 h 7"/>
                <a:gd name="T8" fmla="*/ 30 w 30"/>
                <a:gd name="T9" fmla="*/ 7 h 7"/>
                <a:gd name="T10" fmla="*/ 30 w 30"/>
                <a:gd name="T11" fmla="*/ 7 h 7"/>
                <a:gd name="T12" fmla="*/ 30 w 3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30" y="7"/>
                  </a:moveTo>
                  <a:lnTo>
                    <a:pt x="0" y="0"/>
                  </a:lnTo>
                  <a:lnTo>
                    <a:pt x="30" y="7"/>
                  </a:lnTo>
                  <a:lnTo>
                    <a:pt x="30" y="7"/>
                  </a:lnTo>
                  <a:close/>
                  <a:moveTo>
                    <a:pt x="30" y="7"/>
                  </a:moveTo>
                  <a:lnTo>
                    <a:pt x="30" y="7"/>
                  </a:lnTo>
                  <a:lnTo>
                    <a:pt x="3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1725" y="2220"/>
              <a:ext cx="5" cy="5"/>
            </a:xfrm>
            <a:custGeom>
              <a:avLst/>
              <a:gdLst>
                <a:gd name="T0" fmla="*/ 18 w 18"/>
                <a:gd name="T1" fmla="*/ 10 h 10"/>
                <a:gd name="T2" fmla="*/ 0 w 18"/>
                <a:gd name="T3" fmla="*/ 0 h 10"/>
                <a:gd name="T4" fmla="*/ 18 w 18"/>
                <a:gd name="T5" fmla="*/ 10 h 10"/>
                <a:gd name="T6" fmla="*/ 18 w 18"/>
                <a:gd name="T7" fmla="*/ 10 h 10"/>
                <a:gd name="T8" fmla="*/ 18 w 18"/>
                <a:gd name="T9" fmla="*/ 10 h 10"/>
                <a:gd name="T10" fmla="*/ 18 w 18"/>
                <a:gd name="T11" fmla="*/ 10 h 10"/>
                <a:gd name="T12" fmla="*/ 18 w 18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8" y="10"/>
                  </a:moveTo>
                  <a:lnTo>
                    <a:pt x="0" y="0"/>
                  </a:lnTo>
                  <a:lnTo>
                    <a:pt x="18" y="10"/>
                  </a:lnTo>
                  <a:lnTo>
                    <a:pt x="18" y="10"/>
                  </a:lnTo>
                  <a:close/>
                  <a:moveTo>
                    <a:pt x="18" y="10"/>
                  </a:move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>
              <a:off x="1721" y="2216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>
              <a:off x="1718" y="2212"/>
              <a:ext cx="3" cy="4"/>
            </a:xfrm>
            <a:custGeom>
              <a:avLst/>
              <a:gdLst>
                <a:gd name="T0" fmla="*/ 10 w 10"/>
                <a:gd name="T1" fmla="*/ 9 h 9"/>
                <a:gd name="T2" fmla="*/ 0 w 10"/>
                <a:gd name="T3" fmla="*/ 0 h 9"/>
                <a:gd name="T4" fmla="*/ 10 w 10"/>
                <a:gd name="T5" fmla="*/ 9 h 9"/>
                <a:gd name="T6" fmla="*/ 10 w 10"/>
                <a:gd name="T7" fmla="*/ 9 h 9"/>
                <a:gd name="T8" fmla="*/ 10 w 10"/>
                <a:gd name="T9" fmla="*/ 9 h 9"/>
                <a:gd name="T10" fmla="*/ 10 w 10"/>
                <a:gd name="T11" fmla="*/ 9 h 9"/>
                <a:gd name="T12" fmla="*/ 10 w 1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lnTo>
                    <a:pt x="0" y="0"/>
                  </a:lnTo>
                  <a:lnTo>
                    <a:pt x="10" y="9"/>
                  </a:lnTo>
                  <a:lnTo>
                    <a:pt x="10" y="9"/>
                  </a:lnTo>
                  <a:close/>
                  <a:moveTo>
                    <a:pt x="10" y="9"/>
                  </a:moveTo>
                  <a:lnTo>
                    <a:pt x="1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>
              <a:off x="1716" y="2208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>
              <a:off x="1714" y="2204"/>
              <a:ext cx="2" cy="4"/>
            </a:xfrm>
            <a:custGeom>
              <a:avLst/>
              <a:gdLst>
                <a:gd name="T0" fmla="*/ 9 w 9"/>
                <a:gd name="T1" fmla="*/ 8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9 w 9"/>
                <a:gd name="T9" fmla="*/ 8 h 8"/>
                <a:gd name="T10" fmla="*/ 9 w 9"/>
                <a:gd name="T11" fmla="*/ 8 h 8"/>
                <a:gd name="T12" fmla="*/ 9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0" y="0"/>
                  </a:lnTo>
                  <a:lnTo>
                    <a:pt x="9" y="8"/>
                  </a:lnTo>
                  <a:lnTo>
                    <a:pt x="9" y="8"/>
                  </a:lnTo>
                  <a:close/>
                  <a:moveTo>
                    <a:pt x="9" y="8"/>
                  </a:moveTo>
                  <a:lnTo>
                    <a:pt x="9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1714" y="2200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>
              <a:off x="1714" y="2197"/>
              <a:ext cx="1" cy="3"/>
            </a:xfrm>
            <a:custGeom>
              <a:avLst/>
              <a:gdLst>
                <a:gd name="T0" fmla="*/ 7 h 7"/>
                <a:gd name="T1" fmla="*/ 0 h 7"/>
                <a:gd name="T2" fmla="*/ 7 h 7"/>
                <a:gd name="T3" fmla="*/ 7 h 7"/>
                <a:gd name="T4" fmla="*/ 7 h 7"/>
                <a:gd name="T5" fmla="*/ 7 h 7"/>
                <a:gd name="T6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7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>
              <a:off x="1714" y="2192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>
              <a:off x="1714" y="2188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>
              <a:off x="1714" y="2184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>
              <a:off x="1716" y="2180"/>
              <a:ext cx="2" cy="4"/>
            </a:xfrm>
            <a:custGeom>
              <a:avLst/>
              <a:gdLst>
                <a:gd name="T0" fmla="*/ 0 w 9"/>
                <a:gd name="T1" fmla="*/ 10 h 10"/>
                <a:gd name="T2" fmla="*/ 9 w 9"/>
                <a:gd name="T3" fmla="*/ 0 h 10"/>
                <a:gd name="T4" fmla="*/ 0 w 9"/>
                <a:gd name="T5" fmla="*/ 10 h 10"/>
                <a:gd name="T6" fmla="*/ 0 w 9"/>
                <a:gd name="T7" fmla="*/ 10 h 10"/>
                <a:gd name="T8" fmla="*/ 0 w 9"/>
                <a:gd name="T9" fmla="*/ 10 h 10"/>
                <a:gd name="T10" fmla="*/ 0 w 9"/>
                <a:gd name="T11" fmla="*/ 10 h 10"/>
                <a:gd name="T12" fmla="*/ 0 w 9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0" y="1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0" y="10"/>
                  </a:move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>
              <a:off x="1718" y="2176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>
              <a:off x="1721" y="2172"/>
              <a:ext cx="4" cy="4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>
              <a:off x="1725" y="2168"/>
              <a:ext cx="5" cy="4"/>
            </a:xfrm>
            <a:custGeom>
              <a:avLst/>
              <a:gdLst>
                <a:gd name="T0" fmla="*/ 0 w 18"/>
                <a:gd name="T1" fmla="*/ 7 h 7"/>
                <a:gd name="T2" fmla="*/ 18 w 18"/>
                <a:gd name="T3" fmla="*/ 0 h 7"/>
                <a:gd name="T4" fmla="*/ 0 w 18"/>
                <a:gd name="T5" fmla="*/ 7 h 7"/>
                <a:gd name="T6" fmla="*/ 0 w 18"/>
                <a:gd name="T7" fmla="*/ 7 h 7"/>
                <a:gd name="T8" fmla="*/ 0 w 18"/>
                <a:gd name="T9" fmla="*/ 7 h 7"/>
                <a:gd name="T10" fmla="*/ 0 w 18"/>
                <a:gd name="T11" fmla="*/ 7 h 7"/>
                <a:gd name="T12" fmla="*/ 0 w 18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0" y="7"/>
                  </a:moveTo>
                  <a:lnTo>
                    <a:pt x="18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>
              <a:off x="1730" y="2164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0 w 18"/>
                <a:gd name="T1" fmla="*/ 8 h 8"/>
                <a:gd name="T2" fmla="*/ 18 w 18"/>
                <a:gd name="T3" fmla="*/ 0 h 8"/>
                <a:gd name="T4" fmla="*/ 0 w 18"/>
                <a:gd name="T5" fmla="*/ 8 h 8"/>
                <a:gd name="T6" fmla="*/ 0 w 18"/>
                <a:gd name="T7" fmla="*/ 8 h 8"/>
                <a:gd name="T8" fmla="*/ 0 w 18"/>
                <a:gd name="T9" fmla="*/ 8 h 8"/>
                <a:gd name="T10" fmla="*/ 0 w 18"/>
                <a:gd name="T11" fmla="*/ 8 h 8"/>
                <a:gd name="T12" fmla="*/ 0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>
              <a:off x="1741" y="2156"/>
              <a:ext cx="17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>
              <a:off x="1758" y="2152"/>
              <a:ext cx="16" cy="4"/>
            </a:xfrm>
            <a:custGeom>
              <a:avLst/>
              <a:gdLst>
                <a:gd name="T0" fmla="*/ 0 w 65"/>
                <a:gd name="T1" fmla="*/ 9 h 9"/>
                <a:gd name="T2" fmla="*/ 65 w 65"/>
                <a:gd name="T3" fmla="*/ 0 h 9"/>
                <a:gd name="T4" fmla="*/ 0 w 65"/>
                <a:gd name="T5" fmla="*/ 9 h 9"/>
                <a:gd name="T6" fmla="*/ 0 w 65"/>
                <a:gd name="T7" fmla="*/ 9 h 9"/>
                <a:gd name="T8" fmla="*/ 0 w 65"/>
                <a:gd name="T9" fmla="*/ 9 h 9"/>
                <a:gd name="T10" fmla="*/ 0 w 65"/>
                <a:gd name="T11" fmla="*/ 9 h 9"/>
                <a:gd name="T12" fmla="*/ 0 w 6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">
                  <a:moveTo>
                    <a:pt x="0" y="9"/>
                  </a:moveTo>
                  <a:lnTo>
                    <a:pt x="65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>
              <a:off x="1774" y="2148"/>
              <a:ext cx="18" cy="4"/>
            </a:xfrm>
            <a:custGeom>
              <a:avLst/>
              <a:gdLst>
                <a:gd name="T0" fmla="*/ 0 w 74"/>
                <a:gd name="T1" fmla="*/ 7 h 7"/>
                <a:gd name="T2" fmla="*/ 74 w 74"/>
                <a:gd name="T3" fmla="*/ 0 h 7"/>
                <a:gd name="T4" fmla="*/ 0 w 74"/>
                <a:gd name="T5" fmla="*/ 7 h 7"/>
                <a:gd name="T6" fmla="*/ 0 w 74"/>
                <a:gd name="T7" fmla="*/ 7 h 7"/>
                <a:gd name="T8" fmla="*/ 0 w 74"/>
                <a:gd name="T9" fmla="*/ 7 h 7"/>
                <a:gd name="T10" fmla="*/ 0 w 74"/>
                <a:gd name="T11" fmla="*/ 7 h 7"/>
                <a:gd name="T12" fmla="*/ 0 w 7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">
                  <a:moveTo>
                    <a:pt x="0" y="7"/>
                  </a:moveTo>
                  <a:lnTo>
                    <a:pt x="74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>
              <a:off x="1792" y="2148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Freeform 310"/>
            <p:cNvSpPr>
              <a:spLocks/>
            </p:cNvSpPr>
            <p:nvPr/>
          </p:nvSpPr>
          <p:spPr bwMode="auto">
            <a:xfrm>
              <a:off x="1714" y="2127"/>
              <a:ext cx="201" cy="70"/>
            </a:xfrm>
            <a:custGeom>
              <a:avLst/>
              <a:gdLst>
                <a:gd name="T0" fmla="*/ 0 w 804"/>
                <a:gd name="T1" fmla="*/ 0 h 138"/>
                <a:gd name="T2" fmla="*/ 0 w 804"/>
                <a:gd name="T3" fmla="*/ 138 h 138"/>
                <a:gd name="T4" fmla="*/ 804 w 804"/>
                <a:gd name="T5" fmla="*/ 138 h 138"/>
                <a:gd name="T6" fmla="*/ 804 w 804"/>
                <a:gd name="T7" fmla="*/ 0 h 138"/>
                <a:gd name="T8" fmla="*/ 0 w 804"/>
                <a:gd name="T9" fmla="*/ 0 h 138"/>
                <a:gd name="T10" fmla="*/ 0 w 80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4" h="138">
                  <a:moveTo>
                    <a:pt x="0" y="0"/>
                  </a:moveTo>
                  <a:lnTo>
                    <a:pt x="0" y="138"/>
                  </a:lnTo>
                  <a:lnTo>
                    <a:pt x="804" y="138"/>
                  </a:lnTo>
                  <a:lnTo>
                    <a:pt x="80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Freeform 311"/>
            <p:cNvSpPr>
              <a:spLocks/>
            </p:cNvSpPr>
            <p:nvPr/>
          </p:nvSpPr>
          <p:spPr bwMode="auto">
            <a:xfrm>
              <a:off x="1714" y="2079"/>
              <a:ext cx="201" cy="97"/>
            </a:xfrm>
            <a:custGeom>
              <a:avLst/>
              <a:gdLst>
                <a:gd name="T0" fmla="*/ 441 w 804"/>
                <a:gd name="T1" fmla="*/ 0 h 193"/>
                <a:gd name="T2" fmla="*/ 523 w 804"/>
                <a:gd name="T3" fmla="*/ 4 h 193"/>
                <a:gd name="T4" fmla="*/ 595 w 804"/>
                <a:gd name="T5" fmla="*/ 12 h 193"/>
                <a:gd name="T6" fmla="*/ 660 w 804"/>
                <a:gd name="T7" fmla="*/ 21 h 193"/>
                <a:gd name="T8" fmla="*/ 714 w 804"/>
                <a:gd name="T9" fmla="*/ 34 h 193"/>
                <a:gd name="T10" fmla="*/ 758 w 804"/>
                <a:gd name="T11" fmla="*/ 49 h 193"/>
                <a:gd name="T12" fmla="*/ 787 w 804"/>
                <a:gd name="T13" fmla="*/ 66 h 193"/>
                <a:gd name="T14" fmla="*/ 803 w 804"/>
                <a:gd name="T15" fmla="*/ 86 h 193"/>
                <a:gd name="T16" fmla="*/ 803 w 804"/>
                <a:gd name="T17" fmla="*/ 106 h 193"/>
                <a:gd name="T18" fmla="*/ 787 w 804"/>
                <a:gd name="T19" fmla="*/ 127 h 193"/>
                <a:gd name="T20" fmla="*/ 758 w 804"/>
                <a:gd name="T21" fmla="*/ 144 h 193"/>
                <a:gd name="T22" fmla="*/ 714 w 804"/>
                <a:gd name="T23" fmla="*/ 161 h 193"/>
                <a:gd name="T24" fmla="*/ 660 w 804"/>
                <a:gd name="T25" fmla="*/ 172 h 193"/>
                <a:gd name="T26" fmla="*/ 595 w 804"/>
                <a:gd name="T27" fmla="*/ 183 h 193"/>
                <a:gd name="T28" fmla="*/ 523 w 804"/>
                <a:gd name="T29" fmla="*/ 188 h 193"/>
                <a:gd name="T30" fmla="*/ 441 w 804"/>
                <a:gd name="T31" fmla="*/ 192 h 193"/>
                <a:gd name="T32" fmla="*/ 356 w 804"/>
                <a:gd name="T33" fmla="*/ 192 h 193"/>
                <a:gd name="T34" fmla="*/ 278 w 804"/>
                <a:gd name="T35" fmla="*/ 188 h 193"/>
                <a:gd name="T36" fmla="*/ 208 w 804"/>
                <a:gd name="T37" fmla="*/ 183 h 193"/>
                <a:gd name="T38" fmla="*/ 145 w 804"/>
                <a:gd name="T39" fmla="*/ 172 h 193"/>
                <a:gd name="T40" fmla="*/ 91 w 804"/>
                <a:gd name="T41" fmla="*/ 161 h 193"/>
                <a:gd name="T42" fmla="*/ 48 w 804"/>
                <a:gd name="T43" fmla="*/ 144 h 193"/>
                <a:gd name="T44" fmla="*/ 18 w 804"/>
                <a:gd name="T45" fmla="*/ 127 h 193"/>
                <a:gd name="T46" fmla="*/ 2 w 804"/>
                <a:gd name="T47" fmla="*/ 106 h 193"/>
                <a:gd name="T48" fmla="*/ 2 w 804"/>
                <a:gd name="T49" fmla="*/ 86 h 193"/>
                <a:gd name="T50" fmla="*/ 18 w 804"/>
                <a:gd name="T51" fmla="*/ 66 h 193"/>
                <a:gd name="T52" fmla="*/ 48 w 804"/>
                <a:gd name="T53" fmla="*/ 49 h 193"/>
                <a:gd name="T54" fmla="*/ 91 w 804"/>
                <a:gd name="T55" fmla="*/ 34 h 193"/>
                <a:gd name="T56" fmla="*/ 145 w 804"/>
                <a:gd name="T57" fmla="*/ 21 h 193"/>
                <a:gd name="T58" fmla="*/ 208 w 804"/>
                <a:gd name="T59" fmla="*/ 12 h 193"/>
                <a:gd name="T60" fmla="*/ 278 w 804"/>
                <a:gd name="T61" fmla="*/ 4 h 193"/>
                <a:gd name="T62" fmla="*/ 356 w 804"/>
                <a:gd name="T63" fmla="*/ 0 h 193"/>
                <a:gd name="T64" fmla="*/ 398 w 804"/>
                <a:gd name="T6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4" h="193">
                  <a:moveTo>
                    <a:pt x="398" y="0"/>
                  </a:moveTo>
                  <a:lnTo>
                    <a:pt x="441" y="0"/>
                  </a:lnTo>
                  <a:lnTo>
                    <a:pt x="483" y="1"/>
                  </a:lnTo>
                  <a:lnTo>
                    <a:pt x="523" y="4"/>
                  </a:lnTo>
                  <a:lnTo>
                    <a:pt x="558" y="6"/>
                  </a:lnTo>
                  <a:lnTo>
                    <a:pt x="595" y="12"/>
                  </a:lnTo>
                  <a:lnTo>
                    <a:pt x="629" y="16"/>
                  </a:lnTo>
                  <a:lnTo>
                    <a:pt x="660" y="21"/>
                  </a:lnTo>
                  <a:lnTo>
                    <a:pt x="688" y="27"/>
                  </a:lnTo>
                  <a:lnTo>
                    <a:pt x="714" y="34"/>
                  </a:lnTo>
                  <a:lnTo>
                    <a:pt x="738" y="41"/>
                  </a:lnTo>
                  <a:lnTo>
                    <a:pt x="758" y="49"/>
                  </a:lnTo>
                  <a:lnTo>
                    <a:pt x="773" y="57"/>
                  </a:lnTo>
                  <a:lnTo>
                    <a:pt x="787" y="66"/>
                  </a:lnTo>
                  <a:lnTo>
                    <a:pt x="798" y="76"/>
                  </a:lnTo>
                  <a:lnTo>
                    <a:pt x="803" y="86"/>
                  </a:lnTo>
                  <a:lnTo>
                    <a:pt x="804" y="97"/>
                  </a:lnTo>
                  <a:lnTo>
                    <a:pt x="803" y="106"/>
                  </a:lnTo>
                  <a:lnTo>
                    <a:pt x="798" y="118"/>
                  </a:lnTo>
                  <a:lnTo>
                    <a:pt x="787" y="127"/>
                  </a:lnTo>
                  <a:lnTo>
                    <a:pt x="773" y="135"/>
                  </a:lnTo>
                  <a:lnTo>
                    <a:pt x="758" y="144"/>
                  </a:lnTo>
                  <a:lnTo>
                    <a:pt x="738" y="152"/>
                  </a:lnTo>
                  <a:lnTo>
                    <a:pt x="714" y="161"/>
                  </a:lnTo>
                  <a:lnTo>
                    <a:pt x="688" y="166"/>
                  </a:lnTo>
                  <a:lnTo>
                    <a:pt x="660" y="172"/>
                  </a:lnTo>
                  <a:lnTo>
                    <a:pt x="629" y="178"/>
                  </a:lnTo>
                  <a:lnTo>
                    <a:pt x="595" y="183"/>
                  </a:lnTo>
                  <a:lnTo>
                    <a:pt x="558" y="185"/>
                  </a:lnTo>
                  <a:lnTo>
                    <a:pt x="523" y="188"/>
                  </a:lnTo>
                  <a:lnTo>
                    <a:pt x="483" y="192"/>
                  </a:lnTo>
                  <a:lnTo>
                    <a:pt x="441" y="192"/>
                  </a:lnTo>
                  <a:lnTo>
                    <a:pt x="398" y="193"/>
                  </a:lnTo>
                  <a:lnTo>
                    <a:pt x="356" y="192"/>
                  </a:lnTo>
                  <a:lnTo>
                    <a:pt x="317" y="192"/>
                  </a:lnTo>
                  <a:lnTo>
                    <a:pt x="278" y="188"/>
                  </a:lnTo>
                  <a:lnTo>
                    <a:pt x="243" y="185"/>
                  </a:lnTo>
                  <a:lnTo>
                    <a:pt x="208" y="183"/>
                  </a:lnTo>
                  <a:lnTo>
                    <a:pt x="176" y="178"/>
                  </a:lnTo>
                  <a:lnTo>
                    <a:pt x="145" y="172"/>
                  </a:lnTo>
                  <a:lnTo>
                    <a:pt x="116" y="166"/>
                  </a:lnTo>
                  <a:lnTo>
                    <a:pt x="91" y="161"/>
                  </a:lnTo>
                  <a:lnTo>
                    <a:pt x="68" y="152"/>
                  </a:lnTo>
                  <a:lnTo>
                    <a:pt x="48" y="144"/>
                  </a:lnTo>
                  <a:lnTo>
                    <a:pt x="31" y="135"/>
                  </a:lnTo>
                  <a:lnTo>
                    <a:pt x="18" y="127"/>
                  </a:lnTo>
                  <a:lnTo>
                    <a:pt x="9" y="118"/>
                  </a:lnTo>
                  <a:lnTo>
                    <a:pt x="2" y="106"/>
                  </a:lnTo>
                  <a:lnTo>
                    <a:pt x="0" y="97"/>
                  </a:lnTo>
                  <a:lnTo>
                    <a:pt x="2" y="86"/>
                  </a:lnTo>
                  <a:lnTo>
                    <a:pt x="9" y="76"/>
                  </a:lnTo>
                  <a:lnTo>
                    <a:pt x="18" y="66"/>
                  </a:lnTo>
                  <a:lnTo>
                    <a:pt x="31" y="57"/>
                  </a:lnTo>
                  <a:lnTo>
                    <a:pt x="48" y="49"/>
                  </a:lnTo>
                  <a:lnTo>
                    <a:pt x="68" y="41"/>
                  </a:lnTo>
                  <a:lnTo>
                    <a:pt x="91" y="34"/>
                  </a:lnTo>
                  <a:lnTo>
                    <a:pt x="116" y="27"/>
                  </a:lnTo>
                  <a:lnTo>
                    <a:pt x="145" y="21"/>
                  </a:lnTo>
                  <a:lnTo>
                    <a:pt x="176" y="16"/>
                  </a:lnTo>
                  <a:lnTo>
                    <a:pt x="208" y="12"/>
                  </a:lnTo>
                  <a:lnTo>
                    <a:pt x="243" y="6"/>
                  </a:lnTo>
                  <a:lnTo>
                    <a:pt x="278" y="4"/>
                  </a:lnTo>
                  <a:lnTo>
                    <a:pt x="317" y="1"/>
                  </a:lnTo>
                  <a:lnTo>
                    <a:pt x="356" y="0"/>
                  </a:lnTo>
                  <a:lnTo>
                    <a:pt x="398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" name="Freeform 312"/>
            <p:cNvSpPr>
              <a:spLocks/>
            </p:cNvSpPr>
            <p:nvPr/>
          </p:nvSpPr>
          <p:spPr bwMode="auto">
            <a:xfrm>
              <a:off x="1813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>
              <a:off x="1834" y="2079"/>
              <a:ext cx="21" cy="4"/>
            </a:xfrm>
            <a:custGeom>
              <a:avLst/>
              <a:gdLst>
                <a:gd name="T0" fmla="*/ 0 w 83"/>
                <a:gd name="T1" fmla="*/ 0 h 8"/>
                <a:gd name="T2" fmla="*/ 83 w 83"/>
                <a:gd name="T3" fmla="*/ 8 h 8"/>
                <a:gd name="T4" fmla="*/ 0 w 83"/>
                <a:gd name="T5" fmla="*/ 0 h 8"/>
                <a:gd name="T6" fmla="*/ 0 w 83"/>
                <a:gd name="T7" fmla="*/ 0 h 8"/>
                <a:gd name="T8" fmla="*/ 0 w 83"/>
                <a:gd name="T9" fmla="*/ 0 h 8"/>
                <a:gd name="T10" fmla="*/ 0 w 83"/>
                <a:gd name="T11" fmla="*/ 0 h 8"/>
                <a:gd name="T12" fmla="*/ 0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0" y="0"/>
                  </a:moveTo>
                  <a:lnTo>
                    <a:pt x="83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>
              <a:off x="1855" y="2083"/>
              <a:ext cx="16" cy="4"/>
            </a:xfrm>
            <a:custGeom>
              <a:avLst/>
              <a:gdLst>
                <a:gd name="T0" fmla="*/ 0 w 65"/>
                <a:gd name="T1" fmla="*/ 0 h 8"/>
                <a:gd name="T2" fmla="*/ 65 w 65"/>
                <a:gd name="T3" fmla="*/ 8 h 8"/>
                <a:gd name="T4" fmla="*/ 0 w 65"/>
                <a:gd name="T5" fmla="*/ 0 h 8"/>
                <a:gd name="T6" fmla="*/ 0 w 65"/>
                <a:gd name="T7" fmla="*/ 0 h 8"/>
                <a:gd name="T8" fmla="*/ 0 w 65"/>
                <a:gd name="T9" fmla="*/ 0 h 8"/>
                <a:gd name="T10" fmla="*/ 0 w 65"/>
                <a:gd name="T11" fmla="*/ 0 h 8"/>
                <a:gd name="T12" fmla="*/ 0 w 6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0"/>
                  </a:moveTo>
                  <a:lnTo>
                    <a:pt x="65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>
              <a:off x="1871" y="2087"/>
              <a:ext cx="13" cy="4"/>
            </a:xfrm>
            <a:custGeom>
              <a:avLst/>
              <a:gdLst>
                <a:gd name="T0" fmla="*/ 0 w 54"/>
                <a:gd name="T1" fmla="*/ 0 h 7"/>
                <a:gd name="T2" fmla="*/ 54 w 54"/>
                <a:gd name="T3" fmla="*/ 7 h 7"/>
                <a:gd name="T4" fmla="*/ 0 w 54"/>
                <a:gd name="T5" fmla="*/ 0 h 7"/>
                <a:gd name="T6" fmla="*/ 0 w 54"/>
                <a:gd name="T7" fmla="*/ 0 h 7"/>
                <a:gd name="T8" fmla="*/ 0 w 54"/>
                <a:gd name="T9" fmla="*/ 0 h 7"/>
                <a:gd name="T10" fmla="*/ 0 w 54"/>
                <a:gd name="T11" fmla="*/ 0 h 7"/>
                <a:gd name="T12" fmla="*/ 0 w 5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7">
                  <a:moveTo>
                    <a:pt x="0" y="0"/>
                  </a:moveTo>
                  <a:lnTo>
                    <a:pt x="54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>
              <a:off x="1884" y="2091"/>
              <a:ext cx="8" cy="4"/>
            </a:xfrm>
            <a:custGeom>
              <a:avLst/>
              <a:gdLst>
                <a:gd name="T0" fmla="*/ 0 w 30"/>
                <a:gd name="T1" fmla="*/ 0 h 9"/>
                <a:gd name="T2" fmla="*/ 30 w 30"/>
                <a:gd name="T3" fmla="*/ 9 h 9"/>
                <a:gd name="T4" fmla="*/ 0 w 30"/>
                <a:gd name="T5" fmla="*/ 0 h 9"/>
                <a:gd name="T6" fmla="*/ 0 w 30"/>
                <a:gd name="T7" fmla="*/ 0 h 9"/>
                <a:gd name="T8" fmla="*/ 0 w 30"/>
                <a:gd name="T9" fmla="*/ 0 h 9"/>
                <a:gd name="T10" fmla="*/ 0 w 30"/>
                <a:gd name="T11" fmla="*/ 0 h 9"/>
                <a:gd name="T12" fmla="*/ 0 w 3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30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>
              <a:off x="1892" y="2095"/>
              <a:ext cx="7" cy="4"/>
            </a:xfrm>
            <a:custGeom>
              <a:avLst/>
              <a:gdLst>
                <a:gd name="T0" fmla="*/ 0 w 26"/>
                <a:gd name="T1" fmla="*/ 0 h 8"/>
                <a:gd name="T2" fmla="*/ 26 w 26"/>
                <a:gd name="T3" fmla="*/ 8 h 8"/>
                <a:gd name="T4" fmla="*/ 0 w 26"/>
                <a:gd name="T5" fmla="*/ 0 h 8"/>
                <a:gd name="T6" fmla="*/ 0 w 26"/>
                <a:gd name="T7" fmla="*/ 0 h 8"/>
                <a:gd name="T8" fmla="*/ 0 w 26"/>
                <a:gd name="T9" fmla="*/ 0 h 8"/>
                <a:gd name="T10" fmla="*/ 0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>
              <a:off x="1899" y="2099"/>
              <a:ext cx="4" cy="4"/>
            </a:xfrm>
            <a:custGeom>
              <a:avLst/>
              <a:gdLst>
                <a:gd name="T0" fmla="*/ 0 w 19"/>
                <a:gd name="T1" fmla="*/ 0 h 9"/>
                <a:gd name="T2" fmla="*/ 19 w 19"/>
                <a:gd name="T3" fmla="*/ 9 h 9"/>
                <a:gd name="T4" fmla="*/ 0 w 19"/>
                <a:gd name="T5" fmla="*/ 0 h 9"/>
                <a:gd name="T6" fmla="*/ 0 w 19"/>
                <a:gd name="T7" fmla="*/ 0 h 9"/>
                <a:gd name="T8" fmla="*/ 0 w 19"/>
                <a:gd name="T9" fmla="*/ 0 h 9"/>
                <a:gd name="T10" fmla="*/ 0 w 19"/>
                <a:gd name="T11" fmla="*/ 0 h 9"/>
                <a:gd name="T12" fmla="*/ 0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1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>
              <a:off x="1903" y="2103"/>
              <a:ext cx="5" cy="5"/>
            </a:xfrm>
            <a:custGeom>
              <a:avLst/>
              <a:gdLst>
                <a:gd name="T0" fmla="*/ 0 w 20"/>
                <a:gd name="T1" fmla="*/ 0 h 8"/>
                <a:gd name="T2" fmla="*/ 20 w 20"/>
                <a:gd name="T3" fmla="*/ 8 h 8"/>
                <a:gd name="T4" fmla="*/ 0 w 20"/>
                <a:gd name="T5" fmla="*/ 0 h 8"/>
                <a:gd name="T6" fmla="*/ 0 w 20"/>
                <a:gd name="T7" fmla="*/ 0 h 8"/>
                <a:gd name="T8" fmla="*/ 0 w 20"/>
                <a:gd name="T9" fmla="*/ 0 h 8"/>
                <a:gd name="T10" fmla="*/ 0 w 20"/>
                <a:gd name="T11" fmla="*/ 0 h 8"/>
                <a:gd name="T12" fmla="*/ 0 w 2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0"/>
                  </a:moveTo>
                  <a:lnTo>
                    <a:pt x="2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>
              <a:off x="1908" y="2108"/>
              <a:ext cx="2" cy="4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0 w 9"/>
                <a:gd name="T11" fmla="*/ 0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>
              <a:off x="1910" y="2112"/>
              <a:ext cx="3" cy="4"/>
            </a:xfrm>
            <a:custGeom>
              <a:avLst/>
              <a:gdLst>
                <a:gd name="T0" fmla="*/ 0 w 8"/>
                <a:gd name="T1" fmla="*/ 0 h 8"/>
                <a:gd name="T2" fmla="*/ 8 w 8"/>
                <a:gd name="T3" fmla="*/ 8 h 8"/>
                <a:gd name="T4" fmla="*/ 0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0 h 8"/>
                <a:gd name="T12" fmla="*/ 0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>
              <a:off x="1913" y="2116"/>
              <a:ext cx="1" cy="3"/>
            </a:xfrm>
            <a:custGeom>
              <a:avLst/>
              <a:gdLst>
                <a:gd name="T0" fmla="*/ 0 h 7"/>
                <a:gd name="T1" fmla="*/ 7 h 7"/>
                <a:gd name="T2" fmla="*/ 0 h 7"/>
                <a:gd name="T3" fmla="*/ 0 h 7"/>
                <a:gd name="T4" fmla="*/ 0 h 7"/>
                <a:gd name="T5" fmla="*/ 0 h 7"/>
                <a:gd name="T6" fmla="*/ 0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>
              <a:off x="1913" y="2119"/>
              <a:ext cx="2" cy="4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9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9" y="9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>
              <a:off x="1915" y="2123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>
              <a:off x="1915" y="2127"/>
              <a:ext cx="1" cy="4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>
              <a:off x="1913" y="2131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>
              <a:off x="1913" y="2135"/>
              <a:ext cx="1" cy="5"/>
            </a:xfrm>
            <a:custGeom>
              <a:avLst/>
              <a:gdLst>
                <a:gd name="T0" fmla="*/ 0 h 8"/>
                <a:gd name="T1" fmla="*/ 8 h 8"/>
                <a:gd name="T2" fmla="*/ 0 h 8"/>
                <a:gd name="T3" fmla="*/ 0 h 8"/>
                <a:gd name="T4" fmla="*/ 0 h 8"/>
                <a:gd name="T5" fmla="*/ 0 h 8"/>
                <a:gd name="T6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" name="Freeform 328"/>
            <p:cNvSpPr>
              <a:spLocks noEditPoints="1"/>
            </p:cNvSpPr>
            <p:nvPr/>
          </p:nvSpPr>
          <p:spPr bwMode="auto">
            <a:xfrm>
              <a:off x="1910" y="2140"/>
              <a:ext cx="3" cy="4"/>
            </a:xfrm>
            <a:custGeom>
              <a:avLst/>
              <a:gdLst>
                <a:gd name="T0" fmla="*/ 8 w 8"/>
                <a:gd name="T1" fmla="*/ 0 h 9"/>
                <a:gd name="T2" fmla="*/ 0 w 8"/>
                <a:gd name="T3" fmla="*/ 9 h 9"/>
                <a:gd name="T4" fmla="*/ 8 w 8"/>
                <a:gd name="T5" fmla="*/ 0 h 9"/>
                <a:gd name="T6" fmla="*/ 8 w 8"/>
                <a:gd name="T7" fmla="*/ 0 h 9"/>
                <a:gd name="T8" fmla="*/ 8 w 8"/>
                <a:gd name="T9" fmla="*/ 0 h 9"/>
                <a:gd name="T10" fmla="*/ 8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" name="Freeform 329"/>
            <p:cNvSpPr>
              <a:spLocks noEditPoints="1"/>
            </p:cNvSpPr>
            <p:nvPr/>
          </p:nvSpPr>
          <p:spPr bwMode="auto">
            <a:xfrm>
              <a:off x="1908" y="2144"/>
              <a:ext cx="2" cy="4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8 h 8"/>
                <a:gd name="T4" fmla="*/ 9 w 9"/>
                <a:gd name="T5" fmla="*/ 0 h 8"/>
                <a:gd name="T6" fmla="*/ 9 w 9"/>
                <a:gd name="T7" fmla="*/ 0 h 8"/>
                <a:gd name="T8" fmla="*/ 9 w 9"/>
                <a:gd name="T9" fmla="*/ 0 h 8"/>
                <a:gd name="T10" fmla="*/ 9 w 9"/>
                <a:gd name="T11" fmla="*/ 0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1" name="Freeform 330"/>
            <p:cNvSpPr>
              <a:spLocks noEditPoints="1"/>
            </p:cNvSpPr>
            <p:nvPr/>
          </p:nvSpPr>
          <p:spPr bwMode="auto">
            <a:xfrm>
              <a:off x="1903" y="2148"/>
              <a:ext cx="5" cy="4"/>
            </a:xfrm>
            <a:custGeom>
              <a:avLst/>
              <a:gdLst>
                <a:gd name="T0" fmla="*/ 20 w 20"/>
                <a:gd name="T1" fmla="*/ 0 h 7"/>
                <a:gd name="T2" fmla="*/ 0 w 20"/>
                <a:gd name="T3" fmla="*/ 7 h 7"/>
                <a:gd name="T4" fmla="*/ 20 w 20"/>
                <a:gd name="T5" fmla="*/ 0 h 7"/>
                <a:gd name="T6" fmla="*/ 20 w 20"/>
                <a:gd name="T7" fmla="*/ 0 h 7"/>
                <a:gd name="T8" fmla="*/ 20 w 20"/>
                <a:gd name="T9" fmla="*/ 0 h 7"/>
                <a:gd name="T10" fmla="*/ 20 w 20"/>
                <a:gd name="T11" fmla="*/ 0 h 7"/>
                <a:gd name="T12" fmla="*/ 2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0" y="7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" name="Freeform 331"/>
            <p:cNvSpPr>
              <a:spLocks noEditPoints="1"/>
            </p:cNvSpPr>
            <p:nvPr/>
          </p:nvSpPr>
          <p:spPr bwMode="auto">
            <a:xfrm>
              <a:off x="1899" y="2152"/>
              <a:ext cx="4" cy="4"/>
            </a:xfrm>
            <a:custGeom>
              <a:avLst/>
              <a:gdLst>
                <a:gd name="T0" fmla="*/ 19 w 19"/>
                <a:gd name="T1" fmla="*/ 0 h 9"/>
                <a:gd name="T2" fmla="*/ 0 w 19"/>
                <a:gd name="T3" fmla="*/ 9 h 9"/>
                <a:gd name="T4" fmla="*/ 19 w 19"/>
                <a:gd name="T5" fmla="*/ 0 h 9"/>
                <a:gd name="T6" fmla="*/ 19 w 19"/>
                <a:gd name="T7" fmla="*/ 0 h 9"/>
                <a:gd name="T8" fmla="*/ 19 w 19"/>
                <a:gd name="T9" fmla="*/ 0 h 9"/>
                <a:gd name="T10" fmla="*/ 19 w 19"/>
                <a:gd name="T11" fmla="*/ 0 h 9"/>
                <a:gd name="T12" fmla="*/ 19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0" y="9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3" name="Freeform 332"/>
            <p:cNvSpPr>
              <a:spLocks noEditPoints="1"/>
            </p:cNvSpPr>
            <p:nvPr/>
          </p:nvSpPr>
          <p:spPr bwMode="auto">
            <a:xfrm>
              <a:off x="1892" y="2156"/>
              <a:ext cx="7" cy="4"/>
            </a:xfrm>
            <a:custGeom>
              <a:avLst/>
              <a:gdLst>
                <a:gd name="T0" fmla="*/ 26 w 26"/>
                <a:gd name="T1" fmla="*/ 0 h 8"/>
                <a:gd name="T2" fmla="*/ 0 w 26"/>
                <a:gd name="T3" fmla="*/ 8 h 8"/>
                <a:gd name="T4" fmla="*/ 26 w 26"/>
                <a:gd name="T5" fmla="*/ 0 h 8"/>
                <a:gd name="T6" fmla="*/ 26 w 26"/>
                <a:gd name="T7" fmla="*/ 0 h 8"/>
                <a:gd name="T8" fmla="*/ 26 w 26"/>
                <a:gd name="T9" fmla="*/ 0 h 8"/>
                <a:gd name="T10" fmla="*/ 26 w 26"/>
                <a:gd name="T11" fmla="*/ 0 h 8"/>
                <a:gd name="T12" fmla="*/ 26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0"/>
                  </a:moveTo>
                  <a:lnTo>
                    <a:pt x="0" y="8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Freeform 333"/>
            <p:cNvSpPr>
              <a:spLocks noEditPoints="1"/>
            </p:cNvSpPr>
            <p:nvPr/>
          </p:nvSpPr>
          <p:spPr bwMode="auto">
            <a:xfrm>
              <a:off x="1884" y="2160"/>
              <a:ext cx="8" cy="4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8 h 8"/>
                <a:gd name="T4" fmla="*/ 30 w 30"/>
                <a:gd name="T5" fmla="*/ 0 h 8"/>
                <a:gd name="T6" fmla="*/ 30 w 30"/>
                <a:gd name="T7" fmla="*/ 0 h 8"/>
                <a:gd name="T8" fmla="*/ 30 w 30"/>
                <a:gd name="T9" fmla="*/ 0 h 8"/>
                <a:gd name="T10" fmla="*/ 30 w 30"/>
                <a:gd name="T11" fmla="*/ 0 h 8"/>
                <a:gd name="T12" fmla="*/ 30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8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Freeform 334"/>
            <p:cNvSpPr>
              <a:spLocks noEditPoints="1"/>
            </p:cNvSpPr>
            <p:nvPr/>
          </p:nvSpPr>
          <p:spPr bwMode="auto">
            <a:xfrm>
              <a:off x="1871" y="2164"/>
              <a:ext cx="13" cy="4"/>
            </a:xfrm>
            <a:custGeom>
              <a:avLst/>
              <a:gdLst>
                <a:gd name="T0" fmla="*/ 54 w 54"/>
                <a:gd name="T1" fmla="*/ 0 h 8"/>
                <a:gd name="T2" fmla="*/ 0 w 54"/>
                <a:gd name="T3" fmla="*/ 8 h 8"/>
                <a:gd name="T4" fmla="*/ 54 w 54"/>
                <a:gd name="T5" fmla="*/ 0 h 8"/>
                <a:gd name="T6" fmla="*/ 54 w 54"/>
                <a:gd name="T7" fmla="*/ 0 h 8"/>
                <a:gd name="T8" fmla="*/ 54 w 54"/>
                <a:gd name="T9" fmla="*/ 0 h 8"/>
                <a:gd name="T10" fmla="*/ 54 w 54"/>
                <a:gd name="T11" fmla="*/ 0 h 8"/>
                <a:gd name="T12" fmla="*/ 54 w 5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">
                  <a:moveTo>
                    <a:pt x="54" y="0"/>
                  </a:moveTo>
                  <a:lnTo>
                    <a:pt x="0" y="8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Freeform 335"/>
            <p:cNvSpPr>
              <a:spLocks noEditPoints="1"/>
            </p:cNvSpPr>
            <p:nvPr/>
          </p:nvSpPr>
          <p:spPr bwMode="auto">
            <a:xfrm>
              <a:off x="1855" y="2168"/>
              <a:ext cx="16" cy="4"/>
            </a:xfrm>
            <a:custGeom>
              <a:avLst/>
              <a:gdLst>
                <a:gd name="T0" fmla="*/ 65 w 65"/>
                <a:gd name="T1" fmla="*/ 0 h 7"/>
                <a:gd name="T2" fmla="*/ 0 w 65"/>
                <a:gd name="T3" fmla="*/ 7 h 7"/>
                <a:gd name="T4" fmla="*/ 65 w 65"/>
                <a:gd name="T5" fmla="*/ 0 h 7"/>
                <a:gd name="T6" fmla="*/ 65 w 65"/>
                <a:gd name="T7" fmla="*/ 0 h 7"/>
                <a:gd name="T8" fmla="*/ 65 w 65"/>
                <a:gd name="T9" fmla="*/ 0 h 7"/>
                <a:gd name="T10" fmla="*/ 65 w 65"/>
                <a:gd name="T11" fmla="*/ 0 h 7"/>
                <a:gd name="T12" fmla="*/ 65 w 6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0"/>
                  </a:moveTo>
                  <a:lnTo>
                    <a:pt x="0" y="7"/>
                  </a:lnTo>
                  <a:lnTo>
                    <a:pt x="65" y="0"/>
                  </a:lnTo>
                  <a:lnTo>
                    <a:pt x="65" y="0"/>
                  </a:lnTo>
                  <a:close/>
                  <a:moveTo>
                    <a:pt x="65" y="0"/>
                  </a:move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Freeform 336"/>
            <p:cNvSpPr>
              <a:spLocks noEditPoints="1"/>
            </p:cNvSpPr>
            <p:nvPr/>
          </p:nvSpPr>
          <p:spPr bwMode="auto">
            <a:xfrm>
              <a:off x="1834" y="2172"/>
              <a:ext cx="21" cy="4"/>
            </a:xfrm>
            <a:custGeom>
              <a:avLst/>
              <a:gdLst>
                <a:gd name="T0" fmla="*/ 83 w 83"/>
                <a:gd name="T1" fmla="*/ 0 h 8"/>
                <a:gd name="T2" fmla="*/ 0 w 83"/>
                <a:gd name="T3" fmla="*/ 8 h 8"/>
                <a:gd name="T4" fmla="*/ 83 w 83"/>
                <a:gd name="T5" fmla="*/ 0 h 8"/>
                <a:gd name="T6" fmla="*/ 83 w 83"/>
                <a:gd name="T7" fmla="*/ 0 h 8"/>
                <a:gd name="T8" fmla="*/ 83 w 83"/>
                <a:gd name="T9" fmla="*/ 0 h 8"/>
                <a:gd name="T10" fmla="*/ 83 w 83"/>
                <a:gd name="T11" fmla="*/ 0 h 8"/>
                <a:gd name="T12" fmla="*/ 83 w 8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">
                  <a:moveTo>
                    <a:pt x="83" y="0"/>
                  </a:moveTo>
                  <a:lnTo>
                    <a:pt x="0" y="8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Freeform 337"/>
            <p:cNvSpPr>
              <a:spLocks noEditPoints="1"/>
            </p:cNvSpPr>
            <p:nvPr/>
          </p:nvSpPr>
          <p:spPr bwMode="auto">
            <a:xfrm>
              <a:off x="1813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Freeform 338"/>
            <p:cNvSpPr>
              <a:spLocks noEditPoints="1"/>
            </p:cNvSpPr>
            <p:nvPr/>
          </p:nvSpPr>
          <p:spPr bwMode="auto">
            <a:xfrm>
              <a:off x="1792" y="2176"/>
              <a:ext cx="21" cy="1"/>
            </a:xfrm>
            <a:custGeom>
              <a:avLst/>
              <a:gdLst>
                <a:gd name="T0" fmla="*/ 83 w 83"/>
                <a:gd name="T1" fmla="*/ 0 w 83"/>
                <a:gd name="T2" fmla="*/ 83 w 83"/>
                <a:gd name="T3" fmla="*/ 83 w 83"/>
                <a:gd name="T4" fmla="*/ 83 w 83"/>
                <a:gd name="T5" fmla="*/ 83 w 83"/>
                <a:gd name="T6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83" y="0"/>
                  </a:moveTo>
                  <a:lnTo>
                    <a:pt x="0" y="0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" name="Freeform 339"/>
            <p:cNvSpPr>
              <a:spLocks noEditPoints="1"/>
            </p:cNvSpPr>
            <p:nvPr/>
          </p:nvSpPr>
          <p:spPr bwMode="auto">
            <a:xfrm>
              <a:off x="1774" y="2172"/>
              <a:ext cx="18" cy="4"/>
            </a:xfrm>
            <a:custGeom>
              <a:avLst/>
              <a:gdLst>
                <a:gd name="T0" fmla="*/ 74 w 74"/>
                <a:gd name="T1" fmla="*/ 8 h 8"/>
                <a:gd name="T2" fmla="*/ 0 w 74"/>
                <a:gd name="T3" fmla="*/ 0 h 8"/>
                <a:gd name="T4" fmla="*/ 74 w 74"/>
                <a:gd name="T5" fmla="*/ 8 h 8"/>
                <a:gd name="T6" fmla="*/ 74 w 74"/>
                <a:gd name="T7" fmla="*/ 8 h 8"/>
                <a:gd name="T8" fmla="*/ 74 w 74"/>
                <a:gd name="T9" fmla="*/ 8 h 8"/>
                <a:gd name="T10" fmla="*/ 74 w 74"/>
                <a:gd name="T11" fmla="*/ 8 h 8"/>
                <a:gd name="T12" fmla="*/ 74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74" y="8"/>
                  </a:moveTo>
                  <a:lnTo>
                    <a:pt x="0" y="0"/>
                  </a:lnTo>
                  <a:lnTo>
                    <a:pt x="74" y="8"/>
                  </a:lnTo>
                  <a:lnTo>
                    <a:pt x="74" y="8"/>
                  </a:lnTo>
                  <a:close/>
                  <a:moveTo>
                    <a:pt x="74" y="8"/>
                  </a:moveTo>
                  <a:lnTo>
                    <a:pt x="74" y="8"/>
                  </a:lnTo>
                  <a:lnTo>
                    <a:pt x="74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1" name="Freeform 340"/>
            <p:cNvSpPr>
              <a:spLocks noEditPoints="1"/>
            </p:cNvSpPr>
            <p:nvPr/>
          </p:nvSpPr>
          <p:spPr bwMode="auto">
            <a:xfrm>
              <a:off x="1758" y="2168"/>
              <a:ext cx="16" cy="4"/>
            </a:xfrm>
            <a:custGeom>
              <a:avLst/>
              <a:gdLst>
                <a:gd name="T0" fmla="*/ 65 w 65"/>
                <a:gd name="T1" fmla="*/ 7 h 7"/>
                <a:gd name="T2" fmla="*/ 0 w 65"/>
                <a:gd name="T3" fmla="*/ 0 h 7"/>
                <a:gd name="T4" fmla="*/ 65 w 65"/>
                <a:gd name="T5" fmla="*/ 7 h 7"/>
                <a:gd name="T6" fmla="*/ 65 w 65"/>
                <a:gd name="T7" fmla="*/ 7 h 7"/>
                <a:gd name="T8" fmla="*/ 65 w 65"/>
                <a:gd name="T9" fmla="*/ 7 h 7"/>
                <a:gd name="T10" fmla="*/ 65 w 65"/>
                <a:gd name="T11" fmla="*/ 7 h 7"/>
                <a:gd name="T12" fmla="*/ 65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7"/>
                  </a:moveTo>
                  <a:lnTo>
                    <a:pt x="0" y="0"/>
                  </a:lnTo>
                  <a:lnTo>
                    <a:pt x="65" y="7"/>
                  </a:lnTo>
                  <a:lnTo>
                    <a:pt x="65" y="7"/>
                  </a:lnTo>
                  <a:close/>
                  <a:moveTo>
                    <a:pt x="65" y="7"/>
                  </a:move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2" name="Freeform 341"/>
            <p:cNvSpPr>
              <a:spLocks noEditPoints="1"/>
            </p:cNvSpPr>
            <p:nvPr/>
          </p:nvSpPr>
          <p:spPr bwMode="auto">
            <a:xfrm>
              <a:off x="1741" y="2164"/>
              <a:ext cx="17" cy="4"/>
            </a:xfrm>
            <a:custGeom>
              <a:avLst/>
              <a:gdLst>
                <a:gd name="T0" fmla="*/ 65 w 65"/>
                <a:gd name="T1" fmla="*/ 8 h 8"/>
                <a:gd name="T2" fmla="*/ 0 w 65"/>
                <a:gd name="T3" fmla="*/ 0 h 8"/>
                <a:gd name="T4" fmla="*/ 65 w 65"/>
                <a:gd name="T5" fmla="*/ 8 h 8"/>
                <a:gd name="T6" fmla="*/ 65 w 65"/>
                <a:gd name="T7" fmla="*/ 8 h 8"/>
                <a:gd name="T8" fmla="*/ 65 w 65"/>
                <a:gd name="T9" fmla="*/ 8 h 8"/>
                <a:gd name="T10" fmla="*/ 65 w 65"/>
                <a:gd name="T11" fmla="*/ 8 h 8"/>
                <a:gd name="T12" fmla="*/ 65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65" y="8"/>
                  </a:moveTo>
                  <a:lnTo>
                    <a:pt x="0" y="0"/>
                  </a:lnTo>
                  <a:lnTo>
                    <a:pt x="65" y="8"/>
                  </a:lnTo>
                  <a:lnTo>
                    <a:pt x="65" y="8"/>
                  </a:lnTo>
                  <a:close/>
                  <a:moveTo>
                    <a:pt x="65" y="8"/>
                  </a:moveTo>
                  <a:lnTo>
                    <a:pt x="65" y="8"/>
                  </a:lnTo>
                  <a:lnTo>
                    <a:pt x="65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Freeform 342"/>
            <p:cNvSpPr>
              <a:spLocks noEditPoints="1"/>
            </p:cNvSpPr>
            <p:nvPr/>
          </p:nvSpPr>
          <p:spPr bwMode="auto">
            <a:xfrm>
              <a:off x="1737" y="2160"/>
              <a:ext cx="4" cy="4"/>
            </a:xfrm>
            <a:custGeom>
              <a:avLst/>
              <a:gdLst>
                <a:gd name="T0" fmla="*/ 18 w 18"/>
                <a:gd name="T1" fmla="*/ 8 h 8"/>
                <a:gd name="T2" fmla="*/ 0 w 18"/>
                <a:gd name="T3" fmla="*/ 0 h 8"/>
                <a:gd name="T4" fmla="*/ 18 w 18"/>
                <a:gd name="T5" fmla="*/ 8 h 8"/>
                <a:gd name="T6" fmla="*/ 18 w 18"/>
                <a:gd name="T7" fmla="*/ 8 h 8"/>
                <a:gd name="T8" fmla="*/ 18 w 18"/>
                <a:gd name="T9" fmla="*/ 8 h 8"/>
                <a:gd name="T10" fmla="*/ 18 w 18"/>
                <a:gd name="T11" fmla="*/ 8 h 8"/>
                <a:gd name="T12" fmla="*/ 18 w 1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8"/>
                  </a:moveTo>
                  <a:lnTo>
                    <a:pt x="0" y="0"/>
                  </a:lnTo>
                  <a:lnTo>
                    <a:pt x="18" y="8"/>
                  </a:lnTo>
                  <a:lnTo>
                    <a:pt x="18" y="8"/>
                  </a:lnTo>
                  <a:close/>
                  <a:moveTo>
                    <a:pt x="18" y="8"/>
                  </a:move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Freeform 343"/>
            <p:cNvSpPr>
              <a:spLocks noEditPoints="1"/>
            </p:cNvSpPr>
            <p:nvPr/>
          </p:nvSpPr>
          <p:spPr bwMode="auto">
            <a:xfrm>
              <a:off x="1730" y="2156"/>
              <a:ext cx="7" cy="4"/>
            </a:xfrm>
            <a:custGeom>
              <a:avLst/>
              <a:gdLst>
                <a:gd name="T0" fmla="*/ 30 w 30"/>
                <a:gd name="T1" fmla="*/ 8 h 8"/>
                <a:gd name="T2" fmla="*/ 0 w 30"/>
                <a:gd name="T3" fmla="*/ 0 h 8"/>
                <a:gd name="T4" fmla="*/ 30 w 30"/>
                <a:gd name="T5" fmla="*/ 8 h 8"/>
                <a:gd name="T6" fmla="*/ 30 w 30"/>
                <a:gd name="T7" fmla="*/ 8 h 8"/>
                <a:gd name="T8" fmla="*/ 30 w 30"/>
                <a:gd name="T9" fmla="*/ 8 h 8"/>
                <a:gd name="T10" fmla="*/ 30 w 30"/>
                <a:gd name="T11" fmla="*/ 8 h 8"/>
                <a:gd name="T12" fmla="*/ 3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8"/>
                  </a:moveTo>
                  <a:lnTo>
                    <a:pt x="0" y="0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30" y="8"/>
                  </a:moveTo>
                  <a:lnTo>
                    <a:pt x="30" y="8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Freeform 344"/>
            <p:cNvSpPr>
              <a:spLocks noEditPoints="1"/>
            </p:cNvSpPr>
            <p:nvPr/>
          </p:nvSpPr>
          <p:spPr bwMode="auto">
            <a:xfrm>
              <a:off x="1725" y="2152"/>
              <a:ext cx="5" cy="4"/>
            </a:xfrm>
            <a:custGeom>
              <a:avLst/>
              <a:gdLst>
                <a:gd name="T0" fmla="*/ 18 w 18"/>
                <a:gd name="T1" fmla="*/ 9 h 9"/>
                <a:gd name="T2" fmla="*/ 0 w 18"/>
                <a:gd name="T3" fmla="*/ 0 h 9"/>
                <a:gd name="T4" fmla="*/ 18 w 18"/>
                <a:gd name="T5" fmla="*/ 9 h 9"/>
                <a:gd name="T6" fmla="*/ 18 w 18"/>
                <a:gd name="T7" fmla="*/ 9 h 9"/>
                <a:gd name="T8" fmla="*/ 18 w 18"/>
                <a:gd name="T9" fmla="*/ 9 h 9"/>
                <a:gd name="T10" fmla="*/ 18 w 18"/>
                <a:gd name="T11" fmla="*/ 9 h 9"/>
                <a:gd name="T12" fmla="*/ 18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0" y="0"/>
                  </a:lnTo>
                  <a:lnTo>
                    <a:pt x="18" y="9"/>
                  </a:lnTo>
                  <a:lnTo>
                    <a:pt x="18" y="9"/>
                  </a:lnTo>
                  <a:close/>
                  <a:moveTo>
                    <a:pt x="18" y="9"/>
                  </a:move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Freeform 345"/>
            <p:cNvSpPr>
              <a:spLocks noEditPoints="1"/>
            </p:cNvSpPr>
            <p:nvPr/>
          </p:nvSpPr>
          <p:spPr bwMode="auto">
            <a:xfrm>
              <a:off x="1721" y="2148"/>
              <a:ext cx="4" cy="4"/>
            </a:xfrm>
            <a:custGeom>
              <a:avLst/>
              <a:gdLst>
                <a:gd name="T0" fmla="*/ 17 w 17"/>
                <a:gd name="T1" fmla="*/ 7 h 7"/>
                <a:gd name="T2" fmla="*/ 0 w 17"/>
                <a:gd name="T3" fmla="*/ 0 h 7"/>
                <a:gd name="T4" fmla="*/ 17 w 17"/>
                <a:gd name="T5" fmla="*/ 7 h 7"/>
                <a:gd name="T6" fmla="*/ 17 w 17"/>
                <a:gd name="T7" fmla="*/ 7 h 7"/>
                <a:gd name="T8" fmla="*/ 17 w 17"/>
                <a:gd name="T9" fmla="*/ 7 h 7"/>
                <a:gd name="T10" fmla="*/ 17 w 17"/>
                <a:gd name="T11" fmla="*/ 7 h 7"/>
                <a:gd name="T12" fmla="*/ 17 w 1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0" y="0"/>
                  </a:lnTo>
                  <a:lnTo>
                    <a:pt x="17" y="7"/>
                  </a:lnTo>
                  <a:lnTo>
                    <a:pt x="17" y="7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Freeform 346"/>
            <p:cNvSpPr>
              <a:spLocks noEditPoints="1"/>
            </p:cNvSpPr>
            <p:nvPr/>
          </p:nvSpPr>
          <p:spPr bwMode="auto">
            <a:xfrm>
              <a:off x="1718" y="2144"/>
              <a:ext cx="3" cy="4"/>
            </a:xfrm>
            <a:custGeom>
              <a:avLst/>
              <a:gdLst>
                <a:gd name="T0" fmla="*/ 10 w 10"/>
                <a:gd name="T1" fmla="*/ 8 h 8"/>
                <a:gd name="T2" fmla="*/ 0 w 10"/>
                <a:gd name="T3" fmla="*/ 0 h 8"/>
                <a:gd name="T4" fmla="*/ 10 w 10"/>
                <a:gd name="T5" fmla="*/ 8 h 8"/>
                <a:gd name="T6" fmla="*/ 10 w 10"/>
                <a:gd name="T7" fmla="*/ 8 h 8"/>
                <a:gd name="T8" fmla="*/ 10 w 10"/>
                <a:gd name="T9" fmla="*/ 8 h 8"/>
                <a:gd name="T10" fmla="*/ 10 w 10"/>
                <a:gd name="T11" fmla="*/ 8 h 8"/>
                <a:gd name="T12" fmla="*/ 1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10" y="8"/>
                  </a:lnTo>
                  <a:lnTo>
                    <a:pt x="10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Freeform 347"/>
            <p:cNvSpPr>
              <a:spLocks noEditPoints="1"/>
            </p:cNvSpPr>
            <p:nvPr/>
          </p:nvSpPr>
          <p:spPr bwMode="auto">
            <a:xfrm>
              <a:off x="1716" y="2140"/>
              <a:ext cx="2" cy="4"/>
            </a:xfrm>
            <a:custGeom>
              <a:avLst/>
              <a:gdLst>
                <a:gd name="T0" fmla="*/ 9 w 9"/>
                <a:gd name="T1" fmla="*/ 9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9 w 9"/>
                <a:gd name="T9" fmla="*/ 9 h 9"/>
                <a:gd name="T10" fmla="*/ 9 w 9"/>
                <a:gd name="T11" fmla="*/ 9 h 9"/>
                <a:gd name="T12" fmla="*/ 9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close/>
                  <a:moveTo>
                    <a:pt x="9" y="9"/>
                  </a:move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9" name="Freeform 348"/>
            <p:cNvSpPr>
              <a:spLocks noEditPoints="1"/>
            </p:cNvSpPr>
            <p:nvPr/>
          </p:nvSpPr>
          <p:spPr bwMode="auto">
            <a:xfrm>
              <a:off x="1716" y="2135"/>
              <a:ext cx="1" cy="5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Freeform 349"/>
            <p:cNvSpPr>
              <a:spLocks noEditPoints="1"/>
            </p:cNvSpPr>
            <p:nvPr/>
          </p:nvSpPr>
          <p:spPr bwMode="auto">
            <a:xfrm>
              <a:off x="1714" y="2135"/>
              <a:ext cx="2" cy="1"/>
            </a:xfrm>
            <a:custGeom>
              <a:avLst/>
              <a:gdLst>
                <a:gd name="T0" fmla="*/ 9 w 9"/>
                <a:gd name="T1" fmla="*/ 0 w 9"/>
                <a:gd name="T2" fmla="*/ 9 w 9"/>
                <a:gd name="T3" fmla="*/ 9 w 9"/>
                <a:gd name="T4" fmla="*/ 9 w 9"/>
                <a:gd name="T5" fmla="*/ 9 w 9"/>
                <a:gd name="T6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Freeform 350"/>
            <p:cNvSpPr>
              <a:spLocks noEditPoints="1"/>
            </p:cNvSpPr>
            <p:nvPr/>
          </p:nvSpPr>
          <p:spPr bwMode="auto">
            <a:xfrm>
              <a:off x="1714" y="2131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Freeform 351"/>
            <p:cNvSpPr>
              <a:spLocks noEditPoints="1"/>
            </p:cNvSpPr>
            <p:nvPr/>
          </p:nvSpPr>
          <p:spPr bwMode="auto">
            <a:xfrm>
              <a:off x="1714" y="2127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Freeform 352"/>
            <p:cNvSpPr>
              <a:spLocks noEditPoints="1"/>
            </p:cNvSpPr>
            <p:nvPr/>
          </p:nvSpPr>
          <p:spPr bwMode="auto">
            <a:xfrm>
              <a:off x="1714" y="2123"/>
              <a:ext cx="1" cy="4"/>
            </a:xfrm>
            <a:custGeom>
              <a:avLst/>
              <a:gdLst>
                <a:gd name="T0" fmla="*/ 8 h 8"/>
                <a:gd name="T1" fmla="*/ 0 h 8"/>
                <a:gd name="T2" fmla="*/ 8 h 8"/>
                <a:gd name="T3" fmla="*/ 8 h 8"/>
                <a:gd name="T4" fmla="*/ 8 h 8"/>
                <a:gd name="T5" fmla="*/ 8 h 8"/>
                <a:gd name="T6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Freeform 353"/>
            <p:cNvSpPr>
              <a:spLocks noEditPoints="1"/>
            </p:cNvSpPr>
            <p:nvPr/>
          </p:nvSpPr>
          <p:spPr bwMode="auto">
            <a:xfrm>
              <a:off x="1714" y="2119"/>
              <a:ext cx="1" cy="4"/>
            </a:xfrm>
            <a:custGeom>
              <a:avLst/>
              <a:gdLst>
                <a:gd name="T0" fmla="*/ 9 h 9"/>
                <a:gd name="T1" fmla="*/ 0 h 9"/>
                <a:gd name="T2" fmla="*/ 9 h 9"/>
                <a:gd name="T3" fmla="*/ 9 h 9"/>
                <a:gd name="T4" fmla="*/ 9 h 9"/>
                <a:gd name="T5" fmla="*/ 9 h 9"/>
                <a:gd name="T6" fmla="*/ 9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Freeform 354"/>
            <p:cNvSpPr>
              <a:spLocks noEditPoints="1"/>
            </p:cNvSpPr>
            <p:nvPr/>
          </p:nvSpPr>
          <p:spPr bwMode="auto">
            <a:xfrm>
              <a:off x="1714" y="2116"/>
              <a:ext cx="2" cy="3"/>
            </a:xfrm>
            <a:custGeom>
              <a:avLst/>
              <a:gdLst>
                <a:gd name="T0" fmla="*/ 0 w 9"/>
                <a:gd name="T1" fmla="*/ 7 h 7"/>
                <a:gd name="T2" fmla="*/ 9 w 9"/>
                <a:gd name="T3" fmla="*/ 0 h 7"/>
                <a:gd name="T4" fmla="*/ 0 w 9"/>
                <a:gd name="T5" fmla="*/ 7 h 7"/>
                <a:gd name="T6" fmla="*/ 0 w 9"/>
                <a:gd name="T7" fmla="*/ 7 h 7"/>
                <a:gd name="T8" fmla="*/ 0 w 9"/>
                <a:gd name="T9" fmla="*/ 7 h 7"/>
                <a:gd name="T10" fmla="*/ 0 w 9"/>
                <a:gd name="T11" fmla="*/ 7 h 7"/>
                <a:gd name="T12" fmla="*/ 0 w 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0" y="7"/>
                  </a:moveTo>
                  <a:lnTo>
                    <a:pt x="9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Freeform 355"/>
            <p:cNvSpPr>
              <a:spLocks noEditPoints="1"/>
            </p:cNvSpPr>
            <p:nvPr/>
          </p:nvSpPr>
          <p:spPr bwMode="auto">
            <a:xfrm>
              <a:off x="1716" y="2112"/>
              <a:ext cx="2" cy="4"/>
            </a:xfrm>
            <a:custGeom>
              <a:avLst/>
              <a:gdLst>
                <a:gd name="T0" fmla="*/ 0 w 9"/>
                <a:gd name="T1" fmla="*/ 8 h 8"/>
                <a:gd name="T2" fmla="*/ 9 w 9"/>
                <a:gd name="T3" fmla="*/ 0 h 8"/>
                <a:gd name="T4" fmla="*/ 0 w 9"/>
                <a:gd name="T5" fmla="*/ 8 h 8"/>
                <a:gd name="T6" fmla="*/ 0 w 9"/>
                <a:gd name="T7" fmla="*/ 8 h 8"/>
                <a:gd name="T8" fmla="*/ 0 w 9"/>
                <a:gd name="T9" fmla="*/ 8 h 8"/>
                <a:gd name="T10" fmla="*/ 0 w 9"/>
                <a:gd name="T11" fmla="*/ 8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9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Freeform 356"/>
            <p:cNvSpPr>
              <a:spLocks noEditPoints="1"/>
            </p:cNvSpPr>
            <p:nvPr/>
          </p:nvSpPr>
          <p:spPr bwMode="auto">
            <a:xfrm>
              <a:off x="1718" y="2108"/>
              <a:ext cx="3" cy="4"/>
            </a:xfrm>
            <a:custGeom>
              <a:avLst/>
              <a:gdLst>
                <a:gd name="T0" fmla="*/ 0 w 10"/>
                <a:gd name="T1" fmla="*/ 8 h 8"/>
                <a:gd name="T2" fmla="*/ 10 w 10"/>
                <a:gd name="T3" fmla="*/ 0 h 8"/>
                <a:gd name="T4" fmla="*/ 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0 w 10"/>
                <a:gd name="T11" fmla="*/ 8 h 8"/>
                <a:gd name="T12" fmla="*/ 0 w 1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Freeform 357"/>
            <p:cNvSpPr>
              <a:spLocks noEditPoints="1"/>
            </p:cNvSpPr>
            <p:nvPr/>
          </p:nvSpPr>
          <p:spPr bwMode="auto">
            <a:xfrm>
              <a:off x="1721" y="2103"/>
              <a:ext cx="4" cy="5"/>
            </a:xfrm>
            <a:custGeom>
              <a:avLst/>
              <a:gdLst>
                <a:gd name="T0" fmla="*/ 0 w 17"/>
                <a:gd name="T1" fmla="*/ 8 h 8"/>
                <a:gd name="T2" fmla="*/ 17 w 17"/>
                <a:gd name="T3" fmla="*/ 0 h 8"/>
                <a:gd name="T4" fmla="*/ 0 w 17"/>
                <a:gd name="T5" fmla="*/ 8 h 8"/>
                <a:gd name="T6" fmla="*/ 0 w 17"/>
                <a:gd name="T7" fmla="*/ 8 h 8"/>
                <a:gd name="T8" fmla="*/ 0 w 17"/>
                <a:gd name="T9" fmla="*/ 8 h 8"/>
                <a:gd name="T10" fmla="*/ 0 w 17"/>
                <a:gd name="T11" fmla="*/ 8 h 8"/>
                <a:gd name="T12" fmla="*/ 0 w 1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Freeform 358"/>
            <p:cNvSpPr>
              <a:spLocks noEditPoints="1"/>
            </p:cNvSpPr>
            <p:nvPr/>
          </p:nvSpPr>
          <p:spPr bwMode="auto">
            <a:xfrm>
              <a:off x="1725" y="2099"/>
              <a:ext cx="5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Freeform 359"/>
            <p:cNvSpPr>
              <a:spLocks noEditPoints="1"/>
            </p:cNvSpPr>
            <p:nvPr/>
          </p:nvSpPr>
          <p:spPr bwMode="auto">
            <a:xfrm>
              <a:off x="1730" y="2095"/>
              <a:ext cx="7" cy="4"/>
            </a:xfrm>
            <a:custGeom>
              <a:avLst/>
              <a:gdLst>
                <a:gd name="T0" fmla="*/ 0 w 30"/>
                <a:gd name="T1" fmla="*/ 8 h 8"/>
                <a:gd name="T2" fmla="*/ 30 w 30"/>
                <a:gd name="T3" fmla="*/ 0 h 8"/>
                <a:gd name="T4" fmla="*/ 0 w 30"/>
                <a:gd name="T5" fmla="*/ 8 h 8"/>
                <a:gd name="T6" fmla="*/ 0 w 30"/>
                <a:gd name="T7" fmla="*/ 8 h 8"/>
                <a:gd name="T8" fmla="*/ 0 w 30"/>
                <a:gd name="T9" fmla="*/ 8 h 8"/>
                <a:gd name="T10" fmla="*/ 0 w 30"/>
                <a:gd name="T11" fmla="*/ 8 h 8"/>
                <a:gd name="T12" fmla="*/ 0 w 3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lnTo>
                    <a:pt x="30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Freeform 360"/>
            <p:cNvSpPr>
              <a:spLocks noEditPoints="1"/>
            </p:cNvSpPr>
            <p:nvPr/>
          </p:nvSpPr>
          <p:spPr bwMode="auto">
            <a:xfrm>
              <a:off x="1737" y="2091"/>
              <a:ext cx="4" cy="4"/>
            </a:xfrm>
            <a:custGeom>
              <a:avLst/>
              <a:gdLst>
                <a:gd name="T0" fmla="*/ 0 w 18"/>
                <a:gd name="T1" fmla="*/ 9 h 9"/>
                <a:gd name="T2" fmla="*/ 18 w 18"/>
                <a:gd name="T3" fmla="*/ 0 h 9"/>
                <a:gd name="T4" fmla="*/ 0 w 18"/>
                <a:gd name="T5" fmla="*/ 9 h 9"/>
                <a:gd name="T6" fmla="*/ 0 w 18"/>
                <a:gd name="T7" fmla="*/ 9 h 9"/>
                <a:gd name="T8" fmla="*/ 0 w 18"/>
                <a:gd name="T9" fmla="*/ 9 h 9"/>
                <a:gd name="T10" fmla="*/ 0 w 18"/>
                <a:gd name="T11" fmla="*/ 9 h 9"/>
                <a:gd name="T12" fmla="*/ 0 w 1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Freeform 361"/>
            <p:cNvSpPr>
              <a:spLocks noEditPoints="1"/>
            </p:cNvSpPr>
            <p:nvPr/>
          </p:nvSpPr>
          <p:spPr bwMode="auto">
            <a:xfrm>
              <a:off x="1741" y="2087"/>
              <a:ext cx="17" cy="4"/>
            </a:xfrm>
            <a:custGeom>
              <a:avLst/>
              <a:gdLst>
                <a:gd name="T0" fmla="*/ 0 w 65"/>
                <a:gd name="T1" fmla="*/ 7 h 7"/>
                <a:gd name="T2" fmla="*/ 65 w 65"/>
                <a:gd name="T3" fmla="*/ 0 h 7"/>
                <a:gd name="T4" fmla="*/ 0 w 65"/>
                <a:gd name="T5" fmla="*/ 7 h 7"/>
                <a:gd name="T6" fmla="*/ 0 w 65"/>
                <a:gd name="T7" fmla="*/ 7 h 7"/>
                <a:gd name="T8" fmla="*/ 0 w 65"/>
                <a:gd name="T9" fmla="*/ 7 h 7"/>
                <a:gd name="T10" fmla="*/ 0 w 65"/>
                <a:gd name="T11" fmla="*/ 7 h 7"/>
                <a:gd name="T12" fmla="*/ 0 w 6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0" y="7"/>
                  </a:moveTo>
                  <a:lnTo>
                    <a:pt x="65" y="0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Freeform 362"/>
            <p:cNvSpPr>
              <a:spLocks noEditPoints="1"/>
            </p:cNvSpPr>
            <p:nvPr/>
          </p:nvSpPr>
          <p:spPr bwMode="auto">
            <a:xfrm>
              <a:off x="1758" y="2083"/>
              <a:ext cx="16" cy="4"/>
            </a:xfrm>
            <a:custGeom>
              <a:avLst/>
              <a:gdLst>
                <a:gd name="T0" fmla="*/ 0 w 65"/>
                <a:gd name="T1" fmla="*/ 8 h 8"/>
                <a:gd name="T2" fmla="*/ 65 w 65"/>
                <a:gd name="T3" fmla="*/ 0 h 8"/>
                <a:gd name="T4" fmla="*/ 0 w 65"/>
                <a:gd name="T5" fmla="*/ 8 h 8"/>
                <a:gd name="T6" fmla="*/ 0 w 65"/>
                <a:gd name="T7" fmla="*/ 8 h 8"/>
                <a:gd name="T8" fmla="*/ 0 w 65"/>
                <a:gd name="T9" fmla="*/ 8 h 8"/>
                <a:gd name="T10" fmla="*/ 0 w 65"/>
                <a:gd name="T11" fmla="*/ 8 h 8"/>
                <a:gd name="T12" fmla="*/ 0 w 6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">
                  <a:moveTo>
                    <a:pt x="0" y="8"/>
                  </a:moveTo>
                  <a:lnTo>
                    <a:pt x="65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Freeform 363"/>
            <p:cNvSpPr>
              <a:spLocks noEditPoints="1"/>
            </p:cNvSpPr>
            <p:nvPr/>
          </p:nvSpPr>
          <p:spPr bwMode="auto">
            <a:xfrm>
              <a:off x="1774" y="2079"/>
              <a:ext cx="18" cy="4"/>
            </a:xfrm>
            <a:custGeom>
              <a:avLst/>
              <a:gdLst>
                <a:gd name="T0" fmla="*/ 0 w 74"/>
                <a:gd name="T1" fmla="*/ 8 h 8"/>
                <a:gd name="T2" fmla="*/ 74 w 74"/>
                <a:gd name="T3" fmla="*/ 0 h 8"/>
                <a:gd name="T4" fmla="*/ 0 w 74"/>
                <a:gd name="T5" fmla="*/ 8 h 8"/>
                <a:gd name="T6" fmla="*/ 0 w 74"/>
                <a:gd name="T7" fmla="*/ 8 h 8"/>
                <a:gd name="T8" fmla="*/ 0 w 74"/>
                <a:gd name="T9" fmla="*/ 8 h 8"/>
                <a:gd name="T10" fmla="*/ 0 w 74"/>
                <a:gd name="T11" fmla="*/ 8 h 8"/>
                <a:gd name="T12" fmla="*/ 0 w 7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">
                  <a:moveTo>
                    <a:pt x="0" y="8"/>
                  </a:moveTo>
                  <a:lnTo>
                    <a:pt x="74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Freeform 364"/>
            <p:cNvSpPr>
              <a:spLocks noEditPoints="1"/>
            </p:cNvSpPr>
            <p:nvPr/>
          </p:nvSpPr>
          <p:spPr bwMode="auto">
            <a:xfrm>
              <a:off x="1792" y="2079"/>
              <a:ext cx="21" cy="1"/>
            </a:xfrm>
            <a:custGeom>
              <a:avLst/>
              <a:gdLst>
                <a:gd name="T0" fmla="*/ 0 w 83"/>
                <a:gd name="T1" fmla="*/ 83 w 83"/>
                <a:gd name="T2" fmla="*/ 0 w 83"/>
                <a:gd name="T3" fmla="*/ 0 w 83"/>
                <a:gd name="T4" fmla="*/ 0 w 83"/>
                <a:gd name="T5" fmla="*/ 0 w 83"/>
                <a:gd name="T6" fmla="*/ 0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E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Freeform 365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Freeform 366"/>
            <p:cNvSpPr>
              <a:spLocks/>
            </p:cNvSpPr>
            <p:nvPr/>
          </p:nvSpPr>
          <p:spPr bwMode="auto">
            <a:xfrm>
              <a:off x="1816" y="2091"/>
              <a:ext cx="66" cy="32"/>
            </a:xfrm>
            <a:custGeom>
              <a:avLst/>
              <a:gdLst>
                <a:gd name="T0" fmla="*/ 0 w 267"/>
                <a:gd name="T1" fmla="*/ 50 h 66"/>
                <a:gd name="T2" fmla="*/ 65 w 267"/>
                <a:gd name="T3" fmla="*/ 66 h 66"/>
                <a:gd name="T4" fmla="*/ 202 w 267"/>
                <a:gd name="T5" fmla="*/ 26 h 66"/>
                <a:gd name="T6" fmla="*/ 267 w 267"/>
                <a:gd name="T7" fmla="*/ 34 h 66"/>
                <a:gd name="T8" fmla="*/ 232 w 267"/>
                <a:gd name="T9" fmla="*/ 0 h 66"/>
                <a:gd name="T10" fmla="*/ 65 w 267"/>
                <a:gd name="T11" fmla="*/ 0 h 66"/>
                <a:gd name="T12" fmla="*/ 139 w 267"/>
                <a:gd name="T13" fmla="*/ 9 h 66"/>
                <a:gd name="T14" fmla="*/ 0 w 267"/>
                <a:gd name="T15" fmla="*/ 50 h 66"/>
                <a:gd name="T16" fmla="*/ 0 w 267"/>
                <a:gd name="T17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6">
                  <a:moveTo>
                    <a:pt x="0" y="50"/>
                  </a:moveTo>
                  <a:lnTo>
                    <a:pt x="65" y="66"/>
                  </a:lnTo>
                  <a:lnTo>
                    <a:pt x="202" y="26"/>
                  </a:lnTo>
                  <a:lnTo>
                    <a:pt x="267" y="34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9" y="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Freeform 367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Freeform 368"/>
            <p:cNvSpPr>
              <a:spLocks/>
            </p:cNvSpPr>
            <p:nvPr/>
          </p:nvSpPr>
          <p:spPr bwMode="auto">
            <a:xfrm>
              <a:off x="1744" y="2127"/>
              <a:ext cx="67" cy="33"/>
            </a:xfrm>
            <a:custGeom>
              <a:avLst/>
              <a:gdLst>
                <a:gd name="T0" fmla="*/ 269 w 269"/>
                <a:gd name="T1" fmla="*/ 16 h 65"/>
                <a:gd name="T2" fmla="*/ 204 w 269"/>
                <a:gd name="T3" fmla="*/ 0 h 65"/>
                <a:gd name="T4" fmla="*/ 74 w 269"/>
                <a:gd name="T5" fmla="*/ 41 h 65"/>
                <a:gd name="T6" fmla="*/ 0 w 269"/>
                <a:gd name="T7" fmla="*/ 33 h 65"/>
                <a:gd name="T8" fmla="*/ 39 w 269"/>
                <a:gd name="T9" fmla="*/ 65 h 65"/>
                <a:gd name="T10" fmla="*/ 204 w 269"/>
                <a:gd name="T11" fmla="*/ 65 h 65"/>
                <a:gd name="T12" fmla="*/ 130 w 269"/>
                <a:gd name="T13" fmla="*/ 57 h 65"/>
                <a:gd name="T14" fmla="*/ 269 w 269"/>
                <a:gd name="T15" fmla="*/ 16 h 65"/>
                <a:gd name="T16" fmla="*/ 269 w 269"/>
                <a:gd name="T17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5">
                  <a:moveTo>
                    <a:pt x="269" y="16"/>
                  </a:moveTo>
                  <a:lnTo>
                    <a:pt x="204" y="0"/>
                  </a:lnTo>
                  <a:lnTo>
                    <a:pt x="74" y="41"/>
                  </a:lnTo>
                  <a:lnTo>
                    <a:pt x="0" y="33"/>
                  </a:lnTo>
                  <a:lnTo>
                    <a:pt x="39" y="65"/>
                  </a:lnTo>
                  <a:lnTo>
                    <a:pt x="204" y="65"/>
                  </a:lnTo>
                  <a:lnTo>
                    <a:pt x="130" y="57"/>
                  </a:lnTo>
                  <a:lnTo>
                    <a:pt x="269" y="16"/>
                  </a:lnTo>
                  <a:lnTo>
                    <a:pt x="26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Freeform 369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Freeform 370"/>
            <p:cNvSpPr>
              <a:spLocks/>
            </p:cNvSpPr>
            <p:nvPr/>
          </p:nvSpPr>
          <p:spPr bwMode="auto">
            <a:xfrm>
              <a:off x="1748" y="2091"/>
              <a:ext cx="65" cy="28"/>
            </a:xfrm>
            <a:custGeom>
              <a:avLst/>
              <a:gdLst>
                <a:gd name="T0" fmla="*/ 0 w 260"/>
                <a:gd name="T1" fmla="*/ 9 h 57"/>
                <a:gd name="T2" fmla="*/ 55 w 260"/>
                <a:gd name="T3" fmla="*/ 0 h 57"/>
                <a:gd name="T4" fmla="*/ 195 w 260"/>
                <a:gd name="T5" fmla="*/ 34 h 57"/>
                <a:gd name="T6" fmla="*/ 260 w 260"/>
                <a:gd name="T7" fmla="*/ 26 h 57"/>
                <a:gd name="T8" fmla="*/ 231 w 260"/>
                <a:gd name="T9" fmla="*/ 57 h 57"/>
                <a:gd name="T10" fmla="*/ 55 w 260"/>
                <a:gd name="T11" fmla="*/ 57 h 57"/>
                <a:gd name="T12" fmla="*/ 130 w 260"/>
                <a:gd name="T13" fmla="*/ 50 h 57"/>
                <a:gd name="T14" fmla="*/ 0 w 260"/>
                <a:gd name="T15" fmla="*/ 9 h 57"/>
                <a:gd name="T16" fmla="*/ 0 w 260"/>
                <a:gd name="T1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57">
                  <a:moveTo>
                    <a:pt x="0" y="9"/>
                  </a:moveTo>
                  <a:lnTo>
                    <a:pt x="55" y="0"/>
                  </a:lnTo>
                  <a:lnTo>
                    <a:pt x="195" y="34"/>
                  </a:lnTo>
                  <a:lnTo>
                    <a:pt x="260" y="26"/>
                  </a:lnTo>
                  <a:lnTo>
                    <a:pt x="231" y="57"/>
                  </a:lnTo>
                  <a:lnTo>
                    <a:pt x="55" y="57"/>
                  </a:lnTo>
                  <a:lnTo>
                    <a:pt x="130" y="5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Freeform 371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Freeform 372"/>
            <p:cNvSpPr>
              <a:spLocks/>
            </p:cNvSpPr>
            <p:nvPr/>
          </p:nvSpPr>
          <p:spPr bwMode="auto">
            <a:xfrm>
              <a:off x="1813" y="2131"/>
              <a:ext cx="67" cy="33"/>
            </a:xfrm>
            <a:custGeom>
              <a:avLst/>
              <a:gdLst>
                <a:gd name="T0" fmla="*/ 267 w 267"/>
                <a:gd name="T1" fmla="*/ 49 h 65"/>
                <a:gd name="T2" fmla="*/ 211 w 267"/>
                <a:gd name="T3" fmla="*/ 65 h 65"/>
                <a:gd name="T4" fmla="*/ 74 w 267"/>
                <a:gd name="T5" fmla="*/ 25 h 65"/>
                <a:gd name="T6" fmla="*/ 0 w 267"/>
                <a:gd name="T7" fmla="*/ 33 h 65"/>
                <a:gd name="T8" fmla="*/ 36 w 267"/>
                <a:gd name="T9" fmla="*/ 0 h 65"/>
                <a:gd name="T10" fmla="*/ 211 w 267"/>
                <a:gd name="T11" fmla="*/ 0 h 65"/>
                <a:gd name="T12" fmla="*/ 137 w 267"/>
                <a:gd name="T13" fmla="*/ 8 h 65"/>
                <a:gd name="T14" fmla="*/ 267 w 267"/>
                <a:gd name="T15" fmla="*/ 49 h 65"/>
                <a:gd name="T16" fmla="*/ 267 w 267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65">
                  <a:moveTo>
                    <a:pt x="267" y="49"/>
                  </a:moveTo>
                  <a:lnTo>
                    <a:pt x="211" y="65"/>
                  </a:lnTo>
                  <a:lnTo>
                    <a:pt x="74" y="25"/>
                  </a:lnTo>
                  <a:lnTo>
                    <a:pt x="0" y="33"/>
                  </a:lnTo>
                  <a:lnTo>
                    <a:pt x="36" y="0"/>
                  </a:lnTo>
                  <a:lnTo>
                    <a:pt x="211" y="0"/>
                  </a:lnTo>
                  <a:lnTo>
                    <a:pt x="137" y="8"/>
                  </a:lnTo>
                  <a:lnTo>
                    <a:pt x="267" y="49"/>
                  </a:lnTo>
                  <a:lnTo>
                    <a:pt x="26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Freeform 373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Freeform 374"/>
            <p:cNvSpPr>
              <a:spLocks/>
            </p:cNvSpPr>
            <p:nvPr/>
          </p:nvSpPr>
          <p:spPr bwMode="auto">
            <a:xfrm>
              <a:off x="1818" y="2091"/>
              <a:ext cx="64" cy="32"/>
            </a:xfrm>
            <a:custGeom>
              <a:avLst/>
              <a:gdLst>
                <a:gd name="T0" fmla="*/ 0 w 258"/>
                <a:gd name="T1" fmla="*/ 57 h 66"/>
                <a:gd name="T2" fmla="*/ 56 w 258"/>
                <a:gd name="T3" fmla="*/ 66 h 66"/>
                <a:gd name="T4" fmla="*/ 204 w 258"/>
                <a:gd name="T5" fmla="*/ 26 h 66"/>
                <a:gd name="T6" fmla="*/ 258 w 258"/>
                <a:gd name="T7" fmla="*/ 42 h 66"/>
                <a:gd name="T8" fmla="*/ 232 w 258"/>
                <a:gd name="T9" fmla="*/ 0 h 66"/>
                <a:gd name="T10" fmla="*/ 65 w 258"/>
                <a:gd name="T11" fmla="*/ 0 h 66"/>
                <a:gd name="T12" fmla="*/ 130 w 258"/>
                <a:gd name="T13" fmla="*/ 17 h 66"/>
                <a:gd name="T14" fmla="*/ 0 w 258"/>
                <a:gd name="T15" fmla="*/ 57 h 66"/>
                <a:gd name="T16" fmla="*/ 0 w 258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6">
                  <a:moveTo>
                    <a:pt x="0" y="57"/>
                  </a:moveTo>
                  <a:lnTo>
                    <a:pt x="56" y="66"/>
                  </a:lnTo>
                  <a:lnTo>
                    <a:pt x="204" y="26"/>
                  </a:lnTo>
                  <a:lnTo>
                    <a:pt x="258" y="42"/>
                  </a:lnTo>
                  <a:lnTo>
                    <a:pt x="232" y="0"/>
                  </a:lnTo>
                  <a:lnTo>
                    <a:pt x="65" y="0"/>
                  </a:lnTo>
                  <a:lnTo>
                    <a:pt x="130" y="17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Freeform 375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Freeform 376"/>
            <p:cNvSpPr>
              <a:spLocks/>
            </p:cNvSpPr>
            <p:nvPr/>
          </p:nvSpPr>
          <p:spPr bwMode="auto">
            <a:xfrm>
              <a:off x="1746" y="2131"/>
              <a:ext cx="65" cy="33"/>
            </a:xfrm>
            <a:custGeom>
              <a:avLst/>
              <a:gdLst>
                <a:gd name="T0" fmla="*/ 260 w 260"/>
                <a:gd name="T1" fmla="*/ 8 h 65"/>
                <a:gd name="T2" fmla="*/ 205 w 260"/>
                <a:gd name="T3" fmla="*/ 0 h 65"/>
                <a:gd name="T4" fmla="*/ 65 w 260"/>
                <a:gd name="T5" fmla="*/ 40 h 65"/>
                <a:gd name="T6" fmla="*/ 0 w 260"/>
                <a:gd name="T7" fmla="*/ 25 h 65"/>
                <a:gd name="T8" fmla="*/ 30 w 260"/>
                <a:gd name="T9" fmla="*/ 65 h 65"/>
                <a:gd name="T10" fmla="*/ 205 w 260"/>
                <a:gd name="T11" fmla="*/ 65 h 65"/>
                <a:gd name="T12" fmla="*/ 130 w 260"/>
                <a:gd name="T13" fmla="*/ 49 h 65"/>
                <a:gd name="T14" fmla="*/ 260 w 260"/>
                <a:gd name="T15" fmla="*/ 8 h 65"/>
                <a:gd name="T16" fmla="*/ 260 w 260"/>
                <a:gd name="T17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65">
                  <a:moveTo>
                    <a:pt x="260" y="8"/>
                  </a:moveTo>
                  <a:lnTo>
                    <a:pt x="205" y="0"/>
                  </a:lnTo>
                  <a:lnTo>
                    <a:pt x="65" y="40"/>
                  </a:lnTo>
                  <a:lnTo>
                    <a:pt x="0" y="25"/>
                  </a:lnTo>
                  <a:lnTo>
                    <a:pt x="30" y="65"/>
                  </a:lnTo>
                  <a:lnTo>
                    <a:pt x="205" y="65"/>
                  </a:lnTo>
                  <a:lnTo>
                    <a:pt x="130" y="49"/>
                  </a:lnTo>
                  <a:lnTo>
                    <a:pt x="260" y="8"/>
                  </a:lnTo>
                  <a:lnTo>
                    <a:pt x="26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377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Freeform 378"/>
            <p:cNvSpPr>
              <a:spLocks/>
            </p:cNvSpPr>
            <p:nvPr/>
          </p:nvSpPr>
          <p:spPr bwMode="auto">
            <a:xfrm>
              <a:off x="1748" y="2091"/>
              <a:ext cx="68" cy="32"/>
            </a:xfrm>
            <a:custGeom>
              <a:avLst/>
              <a:gdLst>
                <a:gd name="T0" fmla="*/ 0 w 269"/>
                <a:gd name="T1" fmla="*/ 17 h 66"/>
                <a:gd name="T2" fmla="*/ 55 w 269"/>
                <a:gd name="T3" fmla="*/ 0 h 66"/>
                <a:gd name="T4" fmla="*/ 204 w 269"/>
                <a:gd name="T5" fmla="*/ 42 h 66"/>
                <a:gd name="T6" fmla="*/ 269 w 269"/>
                <a:gd name="T7" fmla="*/ 34 h 66"/>
                <a:gd name="T8" fmla="*/ 231 w 269"/>
                <a:gd name="T9" fmla="*/ 66 h 66"/>
                <a:gd name="T10" fmla="*/ 65 w 269"/>
                <a:gd name="T11" fmla="*/ 66 h 66"/>
                <a:gd name="T12" fmla="*/ 130 w 269"/>
                <a:gd name="T13" fmla="*/ 57 h 66"/>
                <a:gd name="T14" fmla="*/ 0 w 269"/>
                <a:gd name="T15" fmla="*/ 17 h 66"/>
                <a:gd name="T16" fmla="*/ 0 w 269"/>
                <a:gd name="T17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66">
                  <a:moveTo>
                    <a:pt x="0" y="17"/>
                  </a:moveTo>
                  <a:lnTo>
                    <a:pt x="55" y="0"/>
                  </a:lnTo>
                  <a:lnTo>
                    <a:pt x="204" y="42"/>
                  </a:lnTo>
                  <a:lnTo>
                    <a:pt x="269" y="34"/>
                  </a:lnTo>
                  <a:lnTo>
                    <a:pt x="231" y="66"/>
                  </a:lnTo>
                  <a:lnTo>
                    <a:pt x="65" y="66"/>
                  </a:lnTo>
                  <a:lnTo>
                    <a:pt x="130" y="5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Freeform 379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Freeform 380"/>
            <p:cNvSpPr>
              <a:spLocks/>
            </p:cNvSpPr>
            <p:nvPr/>
          </p:nvSpPr>
          <p:spPr bwMode="auto">
            <a:xfrm>
              <a:off x="1816" y="2131"/>
              <a:ext cx="64" cy="33"/>
            </a:xfrm>
            <a:custGeom>
              <a:avLst/>
              <a:gdLst>
                <a:gd name="T0" fmla="*/ 258 w 258"/>
                <a:gd name="T1" fmla="*/ 49 h 65"/>
                <a:gd name="T2" fmla="*/ 202 w 258"/>
                <a:gd name="T3" fmla="*/ 65 h 65"/>
                <a:gd name="T4" fmla="*/ 65 w 258"/>
                <a:gd name="T5" fmla="*/ 25 h 65"/>
                <a:gd name="T6" fmla="*/ 0 w 258"/>
                <a:gd name="T7" fmla="*/ 40 h 65"/>
                <a:gd name="T8" fmla="*/ 27 w 258"/>
                <a:gd name="T9" fmla="*/ 0 h 65"/>
                <a:gd name="T10" fmla="*/ 202 w 258"/>
                <a:gd name="T11" fmla="*/ 0 h 65"/>
                <a:gd name="T12" fmla="*/ 128 w 258"/>
                <a:gd name="T13" fmla="*/ 16 h 65"/>
                <a:gd name="T14" fmla="*/ 258 w 258"/>
                <a:gd name="T15" fmla="*/ 49 h 65"/>
                <a:gd name="T16" fmla="*/ 258 w 258"/>
                <a:gd name="T17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65">
                  <a:moveTo>
                    <a:pt x="258" y="49"/>
                  </a:moveTo>
                  <a:lnTo>
                    <a:pt x="202" y="65"/>
                  </a:lnTo>
                  <a:lnTo>
                    <a:pt x="65" y="25"/>
                  </a:lnTo>
                  <a:lnTo>
                    <a:pt x="0" y="40"/>
                  </a:lnTo>
                  <a:lnTo>
                    <a:pt x="27" y="0"/>
                  </a:lnTo>
                  <a:lnTo>
                    <a:pt x="202" y="0"/>
                  </a:lnTo>
                  <a:lnTo>
                    <a:pt x="128" y="16"/>
                  </a:lnTo>
                  <a:lnTo>
                    <a:pt x="258" y="49"/>
                  </a:lnTo>
                  <a:lnTo>
                    <a:pt x="25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82" name="Picture 314" descr="Big_Cloud"/>
          <p:cNvPicPr>
            <a:picLocks noChangeAspect="1" noChangeArrowheads="1"/>
          </p:cNvPicPr>
          <p:nvPr/>
        </p:nvPicPr>
        <p:blipFill>
          <a:blip r:embed="rId2" cstate="print">
            <a:lum bright="8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898" y="3138223"/>
            <a:ext cx="2133600" cy="134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3" name="Text Box 8"/>
          <p:cNvSpPr txBox="1">
            <a:spLocks noChangeArrowheads="1"/>
          </p:cNvSpPr>
          <p:nvPr/>
        </p:nvSpPr>
        <p:spPr bwMode="auto">
          <a:xfrm>
            <a:off x="5097097" y="3256001"/>
            <a:ext cx="754950" cy="55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rgbClr val="000099"/>
                </a:solidFill>
              </a:rPr>
              <a:t>Data</a:t>
            </a:r>
          </a:p>
          <a:p>
            <a:pPr algn="ctr"/>
            <a:r>
              <a:rPr lang="en-US" sz="1400" dirty="0" smtClean="0">
                <a:solidFill>
                  <a:srgbClr val="000099"/>
                </a:solidFill>
              </a:rPr>
              <a:t>Center</a:t>
            </a:r>
            <a:r>
              <a:rPr lang="en-US" sz="1600" dirty="0" smtClean="0">
                <a:solidFill>
                  <a:srgbClr val="000099"/>
                </a:solidFill>
              </a:rPr>
              <a:t>s</a:t>
            </a:r>
          </a:p>
        </p:txBody>
      </p:sp>
      <p:sp>
        <p:nvSpPr>
          <p:cNvPr id="384" name="Rectangle 383"/>
          <p:cNvSpPr/>
          <p:nvPr/>
        </p:nvSpPr>
        <p:spPr>
          <a:xfrm>
            <a:off x="4563697" y="3743319"/>
            <a:ext cx="685800" cy="3447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Switch</a:t>
            </a:r>
            <a:endParaRPr lang="en-US" sz="1000" dirty="0" smtClean="0"/>
          </a:p>
        </p:txBody>
      </p:sp>
      <p:sp>
        <p:nvSpPr>
          <p:cNvPr id="385" name="Rectangle 384"/>
          <p:cNvSpPr/>
          <p:nvPr/>
        </p:nvSpPr>
        <p:spPr>
          <a:xfrm>
            <a:off x="6392496" y="3473764"/>
            <a:ext cx="1608504" cy="641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Rectangle 385"/>
          <p:cNvSpPr/>
          <p:nvPr/>
        </p:nvSpPr>
        <p:spPr>
          <a:xfrm>
            <a:off x="6433910" y="3549964"/>
            <a:ext cx="491987" cy="228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</a:t>
            </a:r>
            <a:endParaRPr lang="en-US" sz="1400" dirty="0"/>
          </a:p>
        </p:txBody>
      </p:sp>
      <p:cxnSp>
        <p:nvCxnSpPr>
          <p:cNvPr id="388" name="Straight Connector 387"/>
          <p:cNvCxnSpPr/>
          <p:nvPr/>
        </p:nvCxnSpPr>
        <p:spPr>
          <a:xfrm>
            <a:off x="7002097" y="3664264"/>
            <a:ext cx="304800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Rectangle 388"/>
          <p:cNvSpPr/>
          <p:nvPr/>
        </p:nvSpPr>
        <p:spPr>
          <a:xfrm>
            <a:off x="6433910" y="3854764"/>
            <a:ext cx="491987" cy="228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VM</a:t>
            </a:r>
            <a:endParaRPr lang="en-US" sz="1400" dirty="0"/>
          </a:p>
        </p:txBody>
      </p:sp>
      <p:cxnSp>
        <p:nvCxnSpPr>
          <p:cNvPr id="391" name="Straight Connector 390"/>
          <p:cNvCxnSpPr/>
          <p:nvPr/>
        </p:nvCxnSpPr>
        <p:spPr>
          <a:xfrm>
            <a:off x="7002097" y="3969064"/>
            <a:ext cx="304800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/>
          <p:cNvCxnSpPr>
            <a:stCxn id="62" idx="9"/>
            <a:endCxn id="384" idx="1"/>
          </p:cNvCxnSpPr>
          <p:nvPr/>
        </p:nvCxnSpPr>
        <p:spPr>
          <a:xfrm>
            <a:off x="4019837" y="3903192"/>
            <a:ext cx="543860" cy="12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Arrow Connector 392"/>
          <p:cNvCxnSpPr>
            <a:endCxn id="62" idx="22"/>
          </p:cNvCxnSpPr>
          <p:nvPr/>
        </p:nvCxnSpPr>
        <p:spPr>
          <a:xfrm>
            <a:off x="2584938" y="3451673"/>
            <a:ext cx="1051863" cy="451519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TextBox 393"/>
          <p:cNvSpPr txBox="1"/>
          <p:nvPr/>
        </p:nvSpPr>
        <p:spPr>
          <a:xfrm>
            <a:off x="2858235" y="335280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VPN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395" name="Straight Arrow Connector 394"/>
          <p:cNvCxnSpPr>
            <a:stCxn id="312" idx="7"/>
            <a:endCxn id="8" idx="22"/>
          </p:cNvCxnSpPr>
          <p:nvPr/>
        </p:nvCxnSpPr>
        <p:spPr>
          <a:xfrm flipV="1">
            <a:off x="2672106" y="4055976"/>
            <a:ext cx="964695" cy="619616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>
            <a:off x="2963497" y="4416623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VPN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97" name="Group 30"/>
          <p:cNvGrpSpPr>
            <a:grpSpLocks/>
          </p:cNvGrpSpPr>
          <p:nvPr/>
        </p:nvGrpSpPr>
        <p:grpSpPr bwMode="auto">
          <a:xfrm>
            <a:off x="1040816" y="2590800"/>
            <a:ext cx="542622" cy="393734"/>
            <a:chOff x="206" y="937"/>
            <a:chExt cx="355" cy="406"/>
          </a:xfrm>
        </p:grpSpPr>
        <p:sp>
          <p:nvSpPr>
            <p:cNvPr id="398" name="Freeform 31"/>
            <p:cNvSpPr>
              <a:spLocks/>
            </p:cNvSpPr>
            <p:nvPr/>
          </p:nvSpPr>
          <p:spPr bwMode="auto">
            <a:xfrm>
              <a:off x="302" y="1258"/>
              <a:ext cx="11" cy="1"/>
            </a:xfrm>
            <a:custGeom>
              <a:avLst/>
              <a:gdLst>
                <a:gd name="T0" fmla="*/ 0 w 10"/>
                <a:gd name="T1" fmla="*/ 5 w 10"/>
                <a:gd name="T2" fmla="*/ 5 w 10"/>
                <a:gd name="T3" fmla="*/ 5 w 10"/>
                <a:gd name="T4" fmla="*/ 10 w 10"/>
                <a:gd name="T5" fmla="*/ 0 w 10"/>
                <a:gd name="T6" fmla="*/ 0 w 10"/>
                <a:gd name="T7" fmla="*/ 0 w 10"/>
                <a:gd name="T8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Freeform 32"/>
            <p:cNvSpPr>
              <a:spLocks/>
            </p:cNvSpPr>
            <p:nvPr/>
          </p:nvSpPr>
          <p:spPr bwMode="auto">
            <a:xfrm>
              <a:off x="307" y="1264"/>
              <a:ext cx="1" cy="7"/>
            </a:xfrm>
            <a:custGeom>
              <a:avLst/>
              <a:gdLst>
                <a:gd name="T0" fmla="*/ 6 h 6"/>
                <a:gd name="T1" fmla="*/ 6 h 6"/>
                <a:gd name="T2" fmla="*/ 0 h 6"/>
                <a:gd name="T3" fmla="*/ 6 h 6"/>
                <a:gd name="T4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Freeform 33"/>
            <p:cNvSpPr>
              <a:spLocks/>
            </p:cNvSpPr>
            <p:nvPr/>
          </p:nvSpPr>
          <p:spPr bwMode="auto">
            <a:xfrm>
              <a:off x="297" y="1264"/>
              <a:ext cx="2" cy="7"/>
            </a:xfrm>
            <a:custGeom>
              <a:avLst/>
              <a:gdLst>
                <a:gd name="T0" fmla="*/ 6 h 6"/>
                <a:gd name="T1" fmla="*/ 6 h 6"/>
                <a:gd name="T2" fmla="*/ 0 h 6"/>
                <a:gd name="T3" fmla="*/ 6 h 6"/>
                <a:gd name="T4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1" name="Freeform 34"/>
            <p:cNvSpPr>
              <a:spLocks/>
            </p:cNvSpPr>
            <p:nvPr/>
          </p:nvSpPr>
          <p:spPr bwMode="auto">
            <a:xfrm>
              <a:off x="259" y="1228"/>
              <a:ext cx="6" cy="7"/>
            </a:xfrm>
            <a:custGeom>
              <a:avLst/>
              <a:gdLst>
                <a:gd name="T0" fmla="*/ 0 w 5"/>
                <a:gd name="T1" fmla="*/ 6 h 6"/>
                <a:gd name="T2" fmla="*/ 0 w 5"/>
                <a:gd name="T3" fmla="*/ 0 h 6"/>
                <a:gd name="T4" fmla="*/ 0 w 5"/>
                <a:gd name="T5" fmla="*/ 0 h 6"/>
                <a:gd name="T6" fmla="*/ 5 w 5"/>
                <a:gd name="T7" fmla="*/ 0 h 6"/>
                <a:gd name="T8" fmla="*/ 0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2" name="Freeform 35"/>
            <p:cNvSpPr>
              <a:spLocks/>
            </p:cNvSpPr>
            <p:nvPr/>
          </p:nvSpPr>
          <p:spPr bwMode="auto">
            <a:xfrm>
              <a:off x="259" y="1250"/>
              <a:ext cx="6" cy="8"/>
            </a:xfrm>
            <a:custGeom>
              <a:avLst/>
              <a:gdLst>
                <a:gd name="T0" fmla="*/ 5 w 5"/>
                <a:gd name="T1" fmla="*/ 6 h 6"/>
                <a:gd name="T2" fmla="*/ 0 w 5"/>
                <a:gd name="T3" fmla="*/ 0 h 6"/>
                <a:gd name="T4" fmla="*/ 5 w 5"/>
                <a:gd name="T5" fmla="*/ 0 h 6"/>
                <a:gd name="T6" fmla="*/ 5 w 5"/>
                <a:gd name="T7" fmla="*/ 0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" name="Freeform 36"/>
            <p:cNvSpPr>
              <a:spLocks/>
            </p:cNvSpPr>
            <p:nvPr/>
          </p:nvSpPr>
          <p:spPr bwMode="auto">
            <a:xfrm>
              <a:off x="259" y="1172"/>
              <a:ext cx="6" cy="8"/>
            </a:xfrm>
            <a:custGeom>
              <a:avLst/>
              <a:gdLst>
                <a:gd name="T0" fmla="*/ 5 w 5"/>
                <a:gd name="T1" fmla="*/ 6 h 6"/>
                <a:gd name="T2" fmla="*/ 0 w 5"/>
                <a:gd name="T3" fmla="*/ 0 h 6"/>
                <a:gd name="T4" fmla="*/ 5 w 5"/>
                <a:gd name="T5" fmla="*/ 0 h 6"/>
                <a:gd name="T6" fmla="*/ 5 w 5"/>
                <a:gd name="T7" fmla="*/ 0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4" name="Freeform 37"/>
            <p:cNvSpPr>
              <a:spLocks/>
            </p:cNvSpPr>
            <p:nvPr/>
          </p:nvSpPr>
          <p:spPr bwMode="auto">
            <a:xfrm>
              <a:off x="302" y="1243"/>
              <a:ext cx="11" cy="1"/>
            </a:xfrm>
            <a:custGeom>
              <a:avLst/>
              <a:gdLst>
                <a:gd name="T0" fmla="*/ 0 w 10"/>
                <a:gd name="T1" fmla="*/ 5 w 10"/>
                <a:gd name="T2" fmla="*/ 10 w 10"/>
                <a:gd name="T3" fmla="*/ 10 w 10"/>
                <a:gd name="T4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" name="Freeform 38"/>
            <p:cNvSpPr>
              <a:spLocks/>
            </p:cNvSpPr>
            <p:nvPr/>
          </p:nvSpPr>
          <p:spPr bwMode="auto">
            <a:xfrm>
              <a:off x="318" y="1264"/>
              <a:ext cx="5" cy="7"/>
            </a:xfrm>
            <a:custGeom>
              <a:avLst/>
              <a:gdLst>
                <a:gd name="T0" fmla="*/ 5 w 5"/>
                <a:gd name="T1" fmla="*/ 6 h 6"/>
                <a:gd name="T2" fmla="*/ 0 w 5"/>
                <a:gd name="T3" fmla="*/ 6 h 6"/>
                <a:gd name="T4" fmla="*/ 0 w 5"/>
                <a:gd name="T5" fmla="*/ 0 h 6"/>
                <a:gd name="T6" fmla="*/ 5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Rectangle 39"/>
            <p:cNvSpPr>
              <a:spLocks noChangeArrowheads="1"/>
            </p:cNvSpPr>
            <p:nvPr/>
          </p:nvSpPr>
          <p:spPr bwMode="auto">
            <a:xfrm>
              <a:off x="340" y="1264"/>
              <a:ext cx="5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Freeform 40"/>
            <p:cNvSpPr>
              <a:spLocks/>
            </p:cNvSpPr>
            <p:nvPr/>
          </p:nvSpPr>
          <p:spPr bwMode="auto">
            <a:xfrm>
              <a:off x="222" y="1193"/>
              <a:ext cx="2" cy="7"/>
            </a:xfrm>
            <a:custGeom>
              <a:avLst/>
              <a:gdLst>
                <a:gd name="T0" fmla="*/ 5 h 5"/>
                <a:gd name="T1" fmla="*/ 5 h 5"/>
                <a:gd name="T2" fmla="*/ 0 h 5"/>
                <a:gd name="T3" fmla="*/ 5 h 5"/>
                <a:gd name="T4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8" name="Group 41"/>
            <p:cNvGrpSpPr>
              <a:grpSpLocks/>
            </p:cNvGrpSpPr>
            <p:nvPr/>
          </p:nvGrpSpPr>
          <p:grpSpPr bwMode="auto">
            <a:xfrm>
              <a:off x="206" y="937"/>
              <a:ext cx="355" cy="406"/>
              <a:chOff x="144" y="1288"/>
              <a:chExt cx="355" cy="357"/>
            </a:xfrm>
          </p:grpSpPr>
          <p:sp>
            <p:nvSpPr>
              <p:cNvPr id="409" name="Freeform 42"/>
              <p:cNvSpPr>
                <a:spLocks/>
              </p:cNvSpPr>
              <p:nvPr/>
            </p:nvSpPr>
            <p:spPr bwMode="auto">
              <a:xfrm>
                <a:off x="229" y="1544"/>
                <a:ext cx="1" cy="7"/>
              </a:xfrm>
              <a:custGeom>
                <a:avLst/>
                <a:gdLst>
                  <a:gd name="T0" fmla="*/ 6 h 6"/>
                  <a:gd name="T1" fmla="*/ 6 h 6"/>
                  <a:gd name="T2" fmla="*/ 0 h 6"/>
                  <a:gd name="T3" fmla="*/ 6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43"/>
              <p:cNvSpPr>
                <a:spLocks/>
              </p:cNvSpPr>
              <p:nvPr/>
            </p:nvSpPr>
            <p:spPr bwMode="auto">
              <a:xfrm>
                <a:off x="234" y="1551"/>
                <a:ext cx="11" cy="1"/>
              </a:xfrm>
              <a:custGeom>
                <a:avLst/>
                <a:gdLst>
                  <a:gd name="T0" fmla="*/ 0 w 10"/>
                  <a:gd name="T1" fmla="*/ 5 w 10"/>
                  <a:gd name="T2" fmla="*/ 5 w 10"/>
                  <a:gd name="T3" fmla="*/ 5 w 10"/>
                  <a:gd name="T4" fmla="*/ 10 w 10"/>
                  <a:gd name="T5" fmla="*/ 0 w 10"/>
                  <a:gd name="T6" fmla="*/ 0 w 10"/>
                  <a:gd name="T7" fmla="*/ 0 w 10"/>
                  <a:gd name="T8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44"/>
              <p:cNvSpPr>
                <a:spLocks/>
              </p:cNvSpPr>
              <p:nvPr/>
            </p:nvSpPr>
            <p:spPr bwMode="auto">
              <a:xfrm>
                <a:off x="240" y="1583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5 w 5"/>
                  <a:gd name="T5" fmla="*/ 0 h 5"/>
                  <a:gd name="T6" fmla="*/ 5 w 5"/>
                  <a:gd name="T7" fmla="*/ 0 h 5"/>
                  <a:gd name="T8" fmla="*/ 5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45"/>
              <p:cNvSpPr>
                <a:spLocks/>
              </p:cNvSpPr>
              <p:nvPr/>
            </p:nvSpPr>
            <p:spPr bwMode="auto">
              <a:xfrm>
                <a:off x="197" y="1544"/>
                <a:ext cx="1" cy="7"/>
              </a:xfrm>
              <a:custGeom>
                <a:avLst/>
                <a:gdLst>
                  <a:gd name="T0" fmla="*/ 6 h 6"/>
                  <a:gd name="T1" fmla="*/ 6 h 6"/>
                  <a:gd name="T2" fmla="*/ 0 h 6"/>
                  <a:gd name="T3" fmla="*/ 6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Rectangle 46"/>
              <p:cNvSpPr>
                <a:spLocks noChangeArrowheads="1"/>
              </p:cNvSpPr>
              <p:nvPr/>
            </p:nvSpPr>
            <p:spPr bwMode="auto">
              <a:xfrm>
                <a:off x="266" y="1583"/>
                <a:ext cx="10" cy="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Rectangle 47"/>
              <p:cNvSpPr>
                <a:spLocks noChangeArrowheads="1"/>
              </p:cNvSpPr>
              <p:nvPr/>
            </p:nvSpPr>
            <p:spPr bwMode="auto">
              <a:xfrm>
                <a:off x="240" y="1632"/>
                <a:ext cx="5" cy="7"/>
              </a:xfrm>
              <a:prstGeom prst="rect">
                <a:avLst/>
              </a:pr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48"/>
              <p:cNvSpPr>
                <a:spLocks/>
              </p:cNvSpPr>
              <p:nvPr/>
            </p:nvSpPr>
            <p:spPr bwMode="auto">
              <a:xfrm>
                <a:off x="308" y="1288"/>
                <a:ext cx="191" cy="300"/>
              </a:xfrm>
              <a:custGeom>
                <a:avLst/>
                <a:gdLst>
                  <a:gd name="T0" fmla="*/ 123 w 176"/>
                  <a:gd name="T1" fmla="*/ 266 h 266"/>
                  <a:gd name="T2" fmla="*/ 118 w 176"/>
                  <a:gd name="T3" fmla="*/ 266 h 266"/>
                  <a:gd name="T4" fmla="*/ 0 w 176"/>
                  <a:gd name="T5" fmla="*/ 166 h 266"/>
                  <a:gd name="T6" fmla="*/ 39 w 176"/>
                  <a:gd name="T7" fmla="*/ 5 h 266"/>
                  <a:gd name="T8" fmla="*/ 44 w 176"/>
                  <a:gd name="T9" fmla="*/ 5 h 266"/>
                  <a:gd name="T10" fmla="*/ 49 w 176"/>
                  <a:gd name="T11" fmla="*/ 0 h 266"/>
                  <a:gd name="T12" fmla="*/ 54 w 176"/>
                  <a:gd name="T13" fmla="*/ 0 h 266"/>
                  <a:gd name="T14" fmla="*/ 167 w 176"/>
                  <a:gd name="T15" fmla="*/ 44 h 266"/>
                  <a:gd name="T16" fmla="*/ 171 w 176"/>
                  <a:gd name="T17" fmla="*/ 50 h 266"/>
                  <a:gd name="T18" fmla="*/ 176 w 176"/>
                  <a:gd name="T19" fmla="*/ 50 h 266"/>
                  <a:gd name="T20" fmla="*/ 176 w 176"/>
                  <a:gd name="T21" fmla="*/ 50 h 266"/>
                  <a:gd name="T22" fmla="*/ 123 w 176"/>
                  <a:gd name="T23" fmla="*/ 266 h 266"/>
                  <a:gd name="T24" fmla="*/ 123 w 176"/>
                  <a:gd name="T25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6" h="266">
                    <a:moveTo>
                      <a:pt x="123" y="266"/>
                    </a:moveTo>
                    <a:lnTo>
                      <a:pt x="118" y="266"/>
                    </a:lnTo>
                    <a:lnTo>
                      <a:pt x="0" y="166"/>
                    </a:lnTo>
                    <a:lnTo>
                      <a:pt x="39" y="5"/>
                    </a:lnTo>
                    <a:lnTo>
                      <a:pt x="44" y="5"/>
                    </a:lnTo>
                    <a:lnTo>
                      <a:pt x="49" y="0"/>
                    </a:lnTo>
                    <a:lnTo>
                      <a:pt x="54" y="0"/>
                    </a:lnTo>
                    <a:lnTo>
                      <a:pt x="167" y="44"/>
                    </a:lnTo>
                    <a:lnTo>
                      <a:pt x="171" y="50"/>
                    </a:lnTo>
                    <a:lnTo>
                      <a:pt x="176" y="50"/>
                    </a:lnTo>
                    <a:lnTo>
                      <a:pt x="176" y="50"/>
                    </a:lnTo>
                    <a:lnTo>
                      <a:pt x="123" y="266"/>
                    </a:lnTo>
                    <a:lnTo>
                      <a:pt x="123" y="266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49"/>
              <p:cNvSpPr>
                <a:spLocks/>
              </p:cNvSpPr>
              <p:nvPr/>
            </p:nvSpPr>
            <p:spPr bwMode="auto">
              <a:xfrm>
                <a:off x="420" y="1332"/>
                <a:ext cx="79" cy="256"/>
              </a:xfrm>
              <a:custGeom>
                <a:avLst/>
                <a:gdLst>
                  <a:gd name="T0" fmla="*/ 73 w 73"/>
                  <a:gd name="T1" fmla="*/ 11 h 227"/>
                  <a:gd name="T2" fmla="*/ 73 w 73"/>
                  <a:gd name="T3" fmla="*/ 16 h 227"/>
                  <a:gd name="T4" fmla="*/ 20 w 73"/>
                  <a:gd name="T5" fmla="*/ 222 h 227"/>
                  <a:gd name="T6" fmla="*/ 20 w 73"/>
                  <a:gd name="T7" fmla="*/ 227 h 227"/>
                  <a:gd name="T8" fmla="*/ 20 w 73"/>
                  <a:gd name="T9" fmla="*/ 227 h 227"/>
                  <a:gd name="T10" fmla="*/ 15 w 73"/>
                  <a:gd name="T11" fmla="*/ 227 h 227"/>
                  <a:gd name="T12" fmla="*/ 15 w 73"/>
                  <a:gd name="T13" fmla="*/ 227 h 227"/>
                  <a:gd name="T14" fmla="*/ 10 w 73"/>
                  <a:gd name="T15" fmla="*/ 227 h 227"/>
                  <a:gd name="T16" fmla="*/ 0 w 73"/>
                  <a:gd name="T17" fmla="*/ 216 h 227"/>
                  <a:gd name="T18" fmla="*/ 54 w 73"/>
                  <a:gd name="T19" fmla="*/ 5 h 227"/>
                  <a:gd name="T20" fmla="*/ 54 w 73"/>
                  <a:gd name="T21" fmla="*/ 5 h 227"/>
                  <a:gd name="T22" fmla="*/ 49 w 73"/>
                  <a:gd name="T23" fmla="*/ 0 h 227"/>
                  <a:gd name="T24" fmla="*/ 54 w 73"/>
                  <a:gd name="T25" fmla="*/ 5 h 227"/>
                  <a:gd name="T26" fmla="*/ 68 w 73"/>
                  <a:gd name="T27" fmla="*/ 11 h 227"/>
                  <a:gd name="T28" fmla="*/ 73 w 73"/>
                  <a:gd name="T29" fmla="*/ 11 h 227"/>
                  <a:gd name="T30" fmla="*/ 73 w 73"/>
                  <a:gd name="T31" fmla="*/ 1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227">
                    <a:moveTo>
                      <a:pt x="73" y="11"/>
                    </a:moveTo>
                    <a:lnTo>
                      <a:pt x="73" y="16"/>
                    </a:lnTo>
                    <a:lnTo>
                      <a:pt x="20" y="222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5" y="227"/>
                    </a:lnTo>
                    <a:lnTo>
                      <a:pt x="15" y="227"/>
                    </a:lnTo>
                    <a:lnTo>
                      <a:pt x="10" y="227"/>
                    </a:lnTo>
                    <a:lnTo>
                      <a:pt x="0" y="216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49" y="0"/>
                    </a:lnTo>
                    <a:lnTo>
                      <a:pt x="54" y="5"/>
                    </a:lnTo>
                    <a:lnTo>
                      <a:pt x="68" y="11"/>
                    </a:lnTo>
                    <a:lnTo>
                      <a:pt x="73" y="11"/>
                    </a:lnTo>
                    <a:lnTo>
                      <a:pt x="73" y="11"/>
                    </a:lnTo>
                    <a:close/>
                  </a:path>
                </a:pathLst>
              </a:custGeom>
              <a:solidFill>
                <a:srgbClr val="202020"/>
              </a:solidFill>
              <a:ln w="0">
                <a:solidFill>
                  <a:srgbClr val="20202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50"/>
              <p:cNvSpPr>
                <a:spLocks/>
              </p:cNvSpPr>
              <p:nvPr/>
            </p:nvSpPr>
            <p:spPr bwMode="auto">
              <a:xfrm>
                <a:off x="361" y="1288"/>
                <a:ext cx="138" cy="56"/>
              </a:xfrm>
              <a:custGeom>
                <a:avLst/>
                <a:gdLst>
                  <a:gd name="T0" fmla="*/ 0 w 127"/>
                  <a:gd name="T1" fmla="*/ 0 h 50"/>
                  <a:gd name="T2" fmla="*/ 0 w 127"/>
                  <a:gd name="T3" fmla="*/ 0 h 50"/>
                  <a:gd name="T4" fmla="*/ 5 w 127"/>
                  <a:gd name="T5" fmla="*/ 0 h 50"/>
                  <a:gd name="T6" fmla="*/ 122 w 127"/>
                  <a:gd name="T7" fmla="*/ 50 h 50"/>
                  <a:gd name="T8" fmla="*/ 127 w 127"/>
                  <a:gd name="T9" fmla="*/ 50 h 50"/>
                  <a:gd name="T10" fmla="*/ 127 w 127"/>
                  <a:gd name="T11" fmla="*/ 50 h 50"/>
                  <a:gd name="T12" fmla="*/ 0 w 127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50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22" y="50"/>
                    </a:lnTo>
                    <a:lnTo>
                      <a:pt x="127" y="50"/>
                    </a:lnTo>
                    <a:lnTo>
                      <a:pt x="127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0"/>
              </a:solidFill>
              <a:ln w="0">
                <a:solidFill>
                  <a:srgbClr val="20202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51"/>
              <p:cNvSpPr>
                <a:spLocks/>
              </p:cNvSpPr>
              <p:nvPr/>
            </p:nvSpPr>
            <p:spPr bwMode="auto">
              <a:xfrm>
                <a:off x="330" y="1325"/>
                <a:ext cx="127" cy="219"/>
              </a:xfrm>
              <a:custGeom>
                <a:avLst/>
                <a:gdLst>
                  <a:gd name="T0" fmla="*/ 73 w 117"/>
                  <a:gd name="T1" fmla="*/ 194 h 194"/>
                  <a:gd name="T2" fmla="*/ 0 w 117"/>
                  <a:gd name="T3" fmla="*/ 139 h 194"/>
                  <a:gd name="T4" fmla="*/ 34 w 117"/>
                  <a:gd name="T5" fmla="*/ 0 h 194"/>
                  <a:gd name="T6" fmla="*/ 117 w 117"/>
                  <a:gd name="T7" fmla="*/ 33 h 194"/>
                  <a:gd name="T8" fmla="*/ 73 w 117"/>
                  <a:gd name="T9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94">
                    <a:moveTo>
                      <a:pt x="73" y="194"/>
                    </a:moveTo>
                    <a:lnTo>
                      <a:pt x="0" y="139"/>
                    </a:lnTo>
                    <a:lnTo>
                      <a:pt x="34" y="0"/>
                    </a:lnTo>
                    <a:lnTo>
                      <a:pt x="117" y="33"/>
                    </a:lnTo>
                    <a:lnTo>
                      <a:pt x="73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52"/>
              <p:cNvSpPr>
                <a:spLocks/>
              </p:cNvSpPr>
              <p:nvPr/>
            </p:nvSpPr>
            <p:spPr bwMode="auto">
              <a:xfrm>
                <a:off x="330" y="1332"/>
                <a:ext cx="116" cy="200"/>
              </a:xfrm>
              <a:custGeom>
                <a:avLst/>
                <a:gdLst>
                  <a:gd name="T0" fmla="*/ 68 w 107"/>
                  <a:gd name="T1" fmla="*/ 177 h 177"/>
                  <a:gd name="T2" fmla="*/ 0 w 107"/>
                  <a:gd name="T3" fmla="*/ 127 h 177"/>
                  <a:gd name="T4" fmla="*/ 34 w 107"/>
                  <a:gd name="T5" fmla="*/ 0 h 177"/>
                  <a:gd name="T6" fmla="*/ 107 w 107"/>
                  <a:gd name="T7" fmla="*/ 27 h 177"/>
                  <a:gd name="T8" fmla="*/ 68 w 107"/>
                  <a:gd name="T9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77">
                    <a:moveTo>
                      <a:pt x="68" y="177"/>
                    </a:moveTo>
                    <a:lnTo>
                      <a:pt x="0" y="127"/>
                    </a:lnTo>
                    <a:lnTo>
                      <a:pt x="34" y="0"/>
                    </a:lnTo>
                    <a:lnTo>
                      <a:pt x="107" y="27"/>
                    </a:lnTo>
                    <a:lnTo>
                      <a:pt x="68" y="177"/>
                    </a:lnTo>
                    <a:close/>
                  </a:path>
                </a:pathLst>
              </a:custGeom>
              <a:solidFill>
                <a:srgbClr val="404040"/>
              </a:solidFill>
              <a:ln w="0">
                <a:solidFill>
                  <a:srgbClr val="40404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53"/>
              <p:cNvSpPr>
                <a:spLocks/>
              </p:cNvSpPr>
              <p:nvPr/>
            </p:nvSpPr>
            <p:spPr bwMode="auto">
              <a:xfrm>
                <a:off x="303" y="1288"/>
                <a:ext cx="58" cy="194"/>
              </a:xfrm>
              <a:custGeom>
                <a:avLst/>
                <a:gdLst>
                  <a:gd name="T0" fmla="*/ 49 w 54"/>
                  <a:gd name="T1" fmla="*/ 0 h 172"/>
                  <a:gd name="T2" fmla="*/ 49 w 54"/>
                  <a:gd name="T3" fmla="*/ 0 h 172"/>
                  <a:gd name="T4" fmla="*/ 44 w 54"/>
                  <a:gd name="T5" fmla="*/ 5 h 172"/>
                  <a:gd name="T6" fmla="*/ 44 w 54"/>
                  <a:gd name="T7" fmla="*/ 5 h 172"/>
                  <a:gd name="T8" fmla="*/ 40 w 54"/>
                  <a:gd name="T9" fmla="*/ 5 h 172"/>
                  <a:gd name="T10" fmla="*/ 40 w 54"/>
                  <a:gd name="T11" fmla="*/ 11 h 172"/>
                  <a:gd name="T12" fmla="*/ 0 w 54"/>
                  <a:gd name="T13" fmla="*/ 166 h 172"/>
                  <a:gd name="T14" fmla="*/ 5 w 54"/>
                  <a:gd name="T15" fmla="*/ 172 h 172"/>
                  <a:gd name="T16" fmla="*/ 44 w 54"/>
                  <a:gd name="T17" fmla="*/ 11 h 172"/>
                  <a:gd name="T18" fmla="*/ 44 w 54"/>
                  <a:gd name="T19" fmla="*/ 5 h 172"/>
                  <a:gd name="T20" fmla="*/ 44 w 54"/>
                  <a:gd name="T21" fmla="*/ 5 h 172"/>
                  <a:gd name="T22" fmla="*/ 49 w 54"/>
                  <a:gd name="T23" fmla="*/ 5 h 172"/>
                  <a:gd name="T24" fmla="*/ 49 w 54"/>
                  <a:gd name="T25" fmla="*/ 5 h 172"/>
                  <a:gd name="T26" fmla="*/ 49 w 54"/>
                  <a:gd name="T27" fmla="*/ 0 h 172"/>
                  <a:gd name="T28" fmla="*/ 54 w 54"/>
                  <a:gd name="T29" fmla="*/ 0 h 172"/>
                  <a:gd name="T30" fmla="*/ 49 w 54"/>
                  <a:gd name="T3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4" h="172">
                    <a:moveTo>
                      <a:pt x="49" y="0"/>
                    </a:moveTo>
                    <a:lnTo>
                      <a:pt x="49" y="0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0" y="5"/>
                    </a:lnTo>
                    <a:lnTo>
                      <a:pt x="40" y="11"/>
                    </a:lnTo>
                    <a:lnTo>
                      <a:pt x="0" y="166"/>
                    </a:lnTo>
                    <a:lnTo>
                      <a:pt x="5" y="172"/>
                    </a:lnTo>
                    <a:lnTo>
                      <a:pt x="44" y="11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49" y="0"/>
                    </a:lnTo>
                    <a:lnTo>
                      <a:pt x="54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54"/>
              <p:cNvSpPr>
                <a:spLocks/>
              </p:cNvSpPr>
              <p:nvPr/>
            </p:nvSpPr>
            <p:spPr bwMode="auto">
              <a:xfrm>
                <a:off x="298" y="1488"/>
                <a:ext cx="144" cy="125"/>
              </a:xfrm>
              <a:custGeom>
                <a:avLst/>
                <a:gdLst>
                  <a:gd name="T0" fmla="*/ 132 w 132"/>
                  <a:gd name="T1" fmla="*/ 111 h 111"/>
                  <a:gd name="T2" fmla="*/ 127 w 132"/>
                  <a:gd name="T3" fmla="*/ 95 h 111"/>
                  <a:gd name="T4" fmla="*/ 122 w 132"/>
                  <a:gd name="T5" fmla="*/ 89 h 111"/>
                  <a:gd name="T6" fmla="*/ 14 w 132"/>
                  <a:gd name="T7" fmla="*/ 0 h 111"/>
                  <a:gd name="T8" fmla="*/ 9 w 132"/>
                  <a:gd name="T9" fmla="*/ 0 h 111"/>
                  <a:gd name="T10" fmla="*/ 4 w 132"/>
                  <a:gd name="T11" fmla="*/ 0 h 111"/>
                  <a:gd name="T12" fmla="*/ 4 w 132"/>
                  <a:gd name="T13" fmla="*/ 6 h 111"/>
                  <a:gd name="T14" fmla="*/ 0 w 132"/>
                  <a:gd name="T15" fmla="*/ 17 h 111"/>
                  <a:gd name="T16" fmla="*/ 107 w 132"/>
                  <a:gd name="T17" fmla="*/ 111 h 111"/>
                  <a:gd name="T18" fmla="*/ 132 w 132"/>
                  <a:gd name="T1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111">
                    <a:moveTo>
                      <a:pt x="132" y="111"/>
                    </a:moveTo>
                    <a:lnTo>
                      <a:pt x="127" y="95"/>
                    </a:lnTo>
                    <a:lnTo>
                      <a:pt x="122" y="8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0" y="17"/>
                    </a:lnTo>
                    <a:lnTo>
                      <a:pt x="107" y="111"/>
                    </a:lnTo>
                    <a:lnTo>
                      <a:pt x="132" y="1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55"/>
              <p:cNvSpPr>
                <a:spLocks/>
              </p:cNvSpPr>
              <p:nvPr/>
            </p:nvSpPr>
            <p:spPr bwMode="auto">
              <a:xfrm>
                <a:off x="149" y="1501"/>
                <a:ext cx="260" cy="112"/>
              </a:xfrm>
              <a:custGeom>
                <a:avLst/>
                <a:gdLst>
                  <a:gd name="T0" fmla="*/ 0 w 239"/>
                  <a:gd name="T1" fmla="*/ 0 h 99"/>
                  <a:gd name="T2" fmla="*/ 137 w 239"/>
                  <a:gd name="T3" fmla="*/ 5 h 99"/>
                  <a:gd name="T4" fmla="*/ 239 w 239"/>
                  <a:gd name="T5" fmla="*/ 94 h 99"/>
                  <a:gd name="T6" fmla="*/ 58 w 239"/>
                  <a:gd name="T7" fmla="*/ 99 h 99"/>
                  <a:gd name="T8" fmla="*/ 0 w 239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99">
                    <a:moveTo>
                      <a:pt x="0" y="0"/>
                    </a:moveTo>
                    <a:lnTo>
                      <a:pt x="137" y="5"/>
                    </a:lnTo>
                    <a:lnTo>
                      <a:pt x="239" y="94"/>
                    </a:lnTo>
                    <a:lnTo>
                      <a:pt x="58" y="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56"/>
              <p:cNvSpPr>
                <a:spLocks/>
              </p:cNvSpPr>
              <p:nvPr/>
            </p:nvSpPr>
            <p:spPr bwMode="auto">
              <a:xfrm>
                <a:off x="203" y="1607"/>
                <a:ext cx="239" cy="38"/>
              </a:xfrm>
              <a:custGeom>
                <a:avLst/>
                <a:gdLst>
                  <a:gd name="T0" fmla="*/ 9 w 220"/>
                  <a:gd name="T1" fmla="*/ 5 h 33"/>
                  <a:gd name="T2" fmla="*/ 0 w 220"/>
                  <a:gd name="T3" fmla="*/ 33 h 33"/>
                  <a:gd name="T4" fmla="*/ 215 w 220"/>
                  <a:gd name="T5" fmla="*/ 28 h 33"/>
                  <a:gd name="T6" fmla="*/ 220 w 220"/>
                  <a:gd name="T7" fmla="*/ 22 h 33"/>
                  <a:gd name="T8" fmla="*/ 220 w 220"/>
                  <a:gd name="T9" fmla="*/ 11 h 33"/>
                  <a:gd name="T10" fmla="*/ 220 w 220"/>
                  <a:gd name="T11" fmla="*/ 0 h 33"/>
                  <a:gd name="T12" fmla="*/ 9 w 220"/>
                  <a:gd name="T13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33">
                    <a:moveTo>
                      <a:pt x="9" y="5"/>
                    </a:moveTo>
                    <a:lnTo>
                      <a:pt x="0" y="33"/>
                    </a:lnTo>
                    <a:lnTo>
                      <a:pt x="215" y="28"/>
                    </a:lnTo>
                    <a:lnTo>
                      <a:pt x="220" y="22"/>
                    </a:lnTo>
                    <a:lnTo>
                      <a:pt x="220" y="11"/>
                    </a:lnTo>
                    <a:lnTo>
                      <a:pt x="220" y="0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57"/>
              <p:cNvSpPr>
                <a:spLocks/>
              </p:cNvSpPr>
              <p:nvPr/>
            </p:nvSpPr>
            <p:spPr bwMode="auto">
              <a:xfrm>
                <a:off x="144" y="1501"/>
                <a:ext cx="68" cy="144"/>
              </a:xfrm>
              <a:custGeom>
                <a:avLst/>
                <a:gdLst>
                  <a:gd name="T0" fmla="*/ 5 w 63"/>
                  <a:gd name="T1" fmla="*/ 0 h 127"/>
                  <a:gd name="T2" fmla="*/ 0 w 63"/>
                  <a:gd name="T3" fmla="*/ 22 h 127"/>
                  <a:gd name="T4" fmla="*/ 54 w 63"/>
                  <a:gd name="T5" fmla="*/ 127 h 127"/>
                  <a:gd name="T6" fmla="*/ 63 w 63"/>
                  <a:gd name="T7" fmla="*/ 99 h 127"/>
                  <a:gd name="T8" fmla="*/ 5 w 63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27">
                    <a:moveTo>
                      <a:pt x="5" y="0"/>
                    </a:moveTo>
                    <a:lnTo>
                      <a:pt x="0" y="22"/>
                    </a:lnTo>
                    <a:lnTo>
                      <a:pt x="54" y="127"/>
                    </a:lnTo>
                    <a:lnTo>
                      <a:pt x="63" y="9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Rectangle 58"/>
              <p:cNvSpPr>
                <a:spLocks noChangeArrowheads="1"/>
              </p:cNvSpPr>
              <p:nvPr/>
            </p:nvSpPr>
            <p:spPr bwMode="auto">
              <a:xfrm>
                <a:off x="298" y="1607"/>
                <a:ext cx="32" cy="6"/>
              </a:xfrm>
              <a:prstGeom prst="rect">
                <a:avLst/>
              </a:pr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59"/>
              <p:cNvSpPr>
                <a:spLocks/>
              </p:cNvSpPr>
              <p:nvPr/>
            </p:nvSpPr>
            <p:spPr bwMode="auto">
              <a:xfrm>
                <a:off x="223" y="1501"/>
                <a:ext cx="75" cy="112"/>
              </a:xfrm>
              <a:custGeom>
                <a:avLst/>
                <a:gdLst>
                  <a:gd name="T0" fmla="*/ 69 w 69"/>
                  <a:gd name="T1" fmla="*/ 94 h 99"/>
                  <a:gd name="T2" fmla="*/ 0 w 69"/>
                  <a:gd name="T3" fmla="*/ 0 h 99"/>
                  <a:gd name="T4" fmla="*/ 69 w 69"/>
                  <a:gd name="T5" fmla="*/ 99 h 99"/>
                  <a:gd name="T6" fmla="*/ 69 w 69"/>
                  <a:gd name="T7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99">
                    <a:moveTo>
                      <a:pt x="69" y="94"/>
                    </a:moveTo>
                    <a:lnTo>
                      <a:pt x="0" y="0"/>
                    </a:lnTo>
                    <a:lnTo>
                      <a:pt x="69" y="99"/>
                    </a:lnTo>
                    <a:lnTo>
                      <a:pt x="69" y="94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60"/>
              <p:cNvSpPr>
                <a:spLocks/>
              </p:cNvSpPr>
              <p:nvPr/>
            </p:nvSpPr>
            <p:spPr bwMode="auto">
              <a:xfrm>
                <a:off x="170" y="1507"/>
                <a:ext cx="5" cy="7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5 w 5"/>
                  <a:gd name="T5" fmla="*/ 0 h 6"/>
                  <a:gd name="T6" fmla="*/ 5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61"/>
              <p:cNvSpPr>
                <a:spLocks/>
              </p:cNvSpPr>
              <p:nvPr/>
            </p:nvSpPr>
            <p:spPr bwMode="auto">
              <a:xfrm>
                <a:off x="175" y="1507"/>
                <a:ext cx="6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6 h 6"/>
                  <a:gd name="T14" fmla="*/ 0 w 5"/>
                  <a:gd name="T15" fmla="*/ 0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62"/>
              <p:cNvSpPr>
                <a:spLocks/>
              </p:cNvSpPr>
              <p:nvPr/>
            </p:nvSpPr>
            <p:spPr bwMode="auto">
              <a:xfrm>
                <a:off x="175" y="1514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5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63"/>
              <p:cNvSpPr>
                <a:spLocks/>
              </p:cNvSpPr>
              <p:nvPr/>
            </p:nvSpPr>
            <p:spPr bwMode="auto">
              <a:xfrm>
                <a:off x="175" y="1514"/>
                <a:ext cx="6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0 w 5"/>
                  <a:gd name="T5" fmla="*/ 0 h 5"/>
                  <a:gd name="T6" fmla="*/ 5 w 5"/>
                  <a:gd name="T7" fmla="*/ 5 h 5"/>
                  <a:gd name="T8" fmla="*/ 5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64"/>
              <p:cNvSpPr>
                <a:spLocks/>
              </p:cNvSpPr>
              <p:nvPr/>
            </p:nvSpPr>
            <p:spPr bwMode="auto">
              <a:xfrm>
                <a:off x="175" y="1514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65"/>
              <p:cNvSpPr>
                <a:spLocks/>
              </p:cNvSpPr>
              <p:nvPr/>
            </p:nvSpPr>
            <p:spPr bwMode="auto">
              <a:xfrm>
                <a:off x="229" y="1507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6 h 6"/>
                  <a:gd name="T4" fmla="*/ 10 w 10"/>
                  <a:gd name="T5" fmla="*/ 6 h 6"/>
                  <a:gd name="T6" fmla="*/ 5 w 10"/>
                  <a:gd name="T7" fmla="*/ 0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6"/>
                    </a:lnTo>
                    <a:lnTo>
                      <a:pt x="10" y="6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66"/>
              <p:cNvSpPr>
                <a:spLocks/>
              </p:cNvSpPr>
              <p:nvPr/>
            </p:nvSpPr>
            <p:spPr bwMode="auto">
              <a:xfrm>
                <a:off x="208" y="1507"/>
                <a:ext cx="1" cy="12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67"/>
              <p:cNvSpPr>
                <a:spLocks/>
              </p:cNvSpPr>
              <p:nvPr/>
            </p:nvSpPr>
            <p:spPr bwMode="auto">
              <a:xfrm>
                <a:off x="208" y="1507"/>
                <a:ext cx="10" cy="7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4 w 9"/>
                  <a:gd name="T5" fmla="*/ 0 h 6"/>
                  <a:gd name="T6" fmla="*/ 4 w 9"/>
                  <a:gd name="T7" fmla="*/ 0 h 6"/>
                  <a:gd name="T8" fmla="*/ 9 w 9"/>
                  <a:gd name="T9" fmla="*/ 6 h 6"/>
                  <a:gd name="T10" fmla="*/ 0 w 9"/>
                  <a:gd name="T11" fmla="*/ 6 h 6"/>
                  <a:gd name="T12" fmla="*/ 0 w 9"/>
                  <a:gd name="T13" fmla="*/ 6 h 6"/>
                  <a:gd name="T14" fmla="*/ 0 w 9"/>
                  <a:gd name="T15" fmla="*/ 0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68"/>
              <p:cNvSpPr>
                <a:spLocks/>
              </p:cNvSpPr>
              <p:nvPr/>
            </p:nvSpPr>
            <p:spPr bwMode="auto">
              <a:xfrm>
                <a:off x="208" y="1514"/>
                <a:ext cx="10" cy="5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0 h 5"/>
                  <a:gd name="T4" fmla="*/ 0 w 9"/>
                  <a:gd name="T5" fmla="*/ 0 h 5"/>
                  <a:gd name="T6" fmla="*/ 0 w 9"/>
                  <a:gd name="T7" fmla="*/ 0 h 5"/>
                  <a:gd name="T8" fmla="*/ 9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69"/>
              <p:cNvSpPr>
                <a:spLocks/>
              </p:cNvSpPr>
              <p:nvPr/>
            </p:nvSpPr>
            <p:spPr bwMode="auto">
              <a:xfrm>
                <a:off x="212" y="1514"/>
                <a:ext cx="6" cy="5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0 h 5"/>
                  <a:gd name="T4" fmla="*/ 5 w 5"/>
                  <a:gd name="T5" fmla="*/ 0 h 5"/>
                  <a:gd name="T6" fmla="*/ 5 w 5"/>
                  <a:gd name="T7" fmla="*/ 0 h 5"/>
                  <a:gd name="T8" fmla="*/ 5 w 5"/>
                  <a:gd name="T9" fmla="*/ 5 h 5"/>
                  <a:gd name="T10" fmla="*/ 0 w 5"/>
                  <a:gd name="T11" fmla="*/ 5 h 5"/>
                  <a:gd name="T12" fmla="*/ 0 w 5"/>
                  <a:gd name="T13" fmla="*/ 0 h 5"/>
                  <a:gd name="T14" fmla="*/ 0 w 5"/>
                  <a:gd name="T15" fmla="*/ 0 h 5"/>
                  <a:gd name="T16" fmla="*/ 0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70"/>
              <p:cNvSpPr>
                <a:spLocks/>
              </p:cNvSpPr>
              <p:nvPr/>
            </p:nvSpPr>
            <p:spPr bwMode="auto">
              <a:xfrm>
                <a:off x="212" y="1519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5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71"/>
              <p:cNvSpPr>
                <a:spLocks/>
              </p:cNvSpPr>
              <p:nvPr/>
            </p:nvSpPr>
            <p:spPr bwMode="auto">
              <a:xfrm>
                <a:off x="212" y="1519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72"/>
              <p:cNvSpPr>
                <a:spLocks/>
              </p:cNvSpPr>
              <p:nvPr/>
            </p:nvSpPr>
            <p:spPr bwMode="auto">
              <a:xfrm>
                <a:off x="212" y="1519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" name="Freeform 73"/>
              <p:cNvSpPr>
                <a:spLocks/>
              </p:cNvSpPr>
              <p:nvPr/>
            </p:nvSpPr>
            <p:spPr bwMode="auto">
              <a:xfrm>
                <a:off x="212" y="1519"/>
                <a:ext cx="6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74"/>
              <p:cNvSpPr>
                <a:spLocks/>
              </p:cNvSpPr>
              <p:nvPr/>
            </p:nvSpPr>
            <p:spPr bwMode="auto">
              <a:xfrm>
                <a:off x="218" y="1519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6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6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Freeform 75"/>
              <p:cNvSpPr>
                <a:spLocks/>
              </p:cNvSpPr>
              <p:nvPr/>
            </p:nvSpPr>
            <p:spPr bwMode="auto">
              <a:xfrm>
                <a:off x="218" y="1526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76"/>
              <p:cNvSpPr>
                <a:spLocks/>
              </p:cNvSpPr>
              <p:nvPr/>
            </p:nvSpPr>
            <p:spPr bwMode="auto">
              <a:xfrm>
                <a:off x="218" y="1526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77"/>
              <p:cNvSpPr>
                <a:spLocks/>
              </p:cNvSpPr>
              <p:nvPr/>
            </p:nvSpPr>
            <p:spPr bwMode="auto">
              <a:xfrm>
                <a:off x="218" y="1526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78"/>
              <p:cNvSpPr>
                <a:spLocks/>
              </p:cNvSpPr>
              <p:nvPr/>
            </p:nvSpPr>
            <p:spPr bwMode="auto">
              <a:xfrm>
                <a:off x="223" y="1532"/>
                <a:ext cx="6" cy="6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0 h 6"/>
                  <a:gd name="T4" fmla="*/ 0 w 5"/>
                  <a:gd name="T5" fmla="*/ 0 h 6"/>
                  <a:gd name="T6" fmla="*/ 0 w 5"/>
                  <a:gd name="T7" fmla="*/ 0 h 6"/>
                  <a:gd name="T8" fmla="*/ 5 w 5"/>
                  <a:gd name="T9" fmla="*/ 0 h 6"/>
                  <a:gd name="T10" fmla="*/ 5 w 5"/>
                  <a:gd name="T11" fmla="*/ 6 h 6"/>
                  <a:gd name="T12" fmla="*/ 0 w 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6" name="Freeform 79"/>
              <p:cNvSpPr>
                <a:spLocks/>
              </p:cNvSpPr>
              <p:nvPr/>
            </p:nvSpPr>
            <p:spPr bwMode="auto">
              <a:xfrm>
                <a:off x="223" y="1532"/>
                <a:ext cx="6" cy="6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6 h 6"/>
                  <a:gd name="T8" fmla="*/ 0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7" name="Freeform 80"/>
              <p:cNvSpPr>
                <a:spLocks/>
              </p:cNvSpPr>
              <p:nvPr/>
            </p:nvSpPr>
            <p:spPr bwMode="auto">
              <a:xfrm>
                <a:off x="223" y="1532"/>
                <a:ext cx="11" cy="6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" name="Freeform 81"/>
              <p:cNvSpPr>
                <a:spLocks/>
              </p:cNvSpPr>
              <p:nvPr/>
            </p:nvSpPr>
            <p:spPr bwMode="auto">
              <a:xfrm>
                <a:off x="223" y="1538"/>
                <a:ext cx="11" cy="2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5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9" name="Freeform 82"/>
              <p:cNvSpPr>
                <a:spLocks/>
              </p:cNvSpPr>
              <p:nvPr/>
            </p:nvSpPr>
            <p:spPr bwMode="auto">
              <a:xfrm>
                <a:off x="223" y="1538"/>
                <a:ext cx="6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0 h 11"/>
                  <a:gd name="T4" fmla="*/ 5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" name="Freeform 83"/>
              <p:cNvSpPr>
                <a:spLocks/>
              </p:cNvSpPr>
              <p:nvPr/>
            </p:nvSpPr>
            <p:spPr bwMode="auto">
              <a:xfrm>
                <a:off x="229" y="1538"/>
                <a:ext cx="5" cy="2"/>
              </a:xfrm>
              <a:custGeom>
                <a:avLst/>
                <a:gdLst>
                  <a:gd name="T0" fmla="*/ 0 w 5"/>
                  <a:gd name="T1" fmla="*/ 5 w 5"/>
                  <a:gd name="T2" fmla="*/ 5 w 5"/>
                  <a:gd name="T3" fmla="*/ 5 w 5"/>
                  <a:gd name="T4" fmla="*/ 5 w 5"/>
                  <a:gd name="T5" fmla="*/ 0 w 5"/>
                  <a:gd name="T6" fmla="*/ 0 w 5"/>
                  <a:gd name="T7" fmla="*/ 0 w 5"/>
                  <a:gd name="T8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Freeform 84"/>
              <p:cNvSpPr>
                <a:spLocks/>
              </p:cNvSpPr>
              <p:nvPr/>
            </p:nvSpPr>
            <p:spPr bwMode="auto">
              <a:xfrm>
                <a:off x="229" y="1544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5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" name="Freeform 85"/>
              <p:cNvSpPr>
                <a:spLocks/>
              </p:cNvSpPr>
              <p:nvPr/>
            </p:nvSpPr>
            <p:spPr bwMode="auto">
              <a:xfrm>
                <a:off x="229" y="1544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0 h 6"/>
                  <a:gd name="T6" fmla="*/ 10 w 10"/>
                  <a:gd name="T7" fmla="*/ 0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3" name="Freeform 86"/>
              <p:cNvSpPr>
                <a:spLocks/>
              </p:cNvSpPr>
              <p:nvPr/>
            </p:nvSpPr>
            <p:spPr bwMode="auto">
              <a:xfrm>
                <a:off x="229" y="1551"/>
                <a:ext cx="16" cy="1"/>
              </a:xfrm>
              <a:custGeom>
                <a:avLst/>
                <a:gdLst>
                  <a:gd name="T0" fmla="*/ 0 w 15"/>
                  <a:gd name="T1" fmla="*/ 0 w 15"/>
                  <a:gd name="T2" fmla="*/ 0 w 15"/>
                  <a:gd name="T3" fmla="*/ 5 w 15"/>
                  <a:gd name="T4" fmla="*/ 10 w 15"/>
                  <a:gd name="T5" fmla="*/ 15 w 15"/>
                  <a:gd name="T6" fmla="*/ 0 w 1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" name="Freeform 87"/>
              <p:cNvSpPr>
                <a:spLocks/>
              </p:cNvSpPr>
              <p:nvPr/>
            </p:nvSpPr>
            <p:spPr bwMode="auto">
              <a:xfrm>
                <a:off x="234" y="1551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5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5" name="Freeform 88"/>
              <p:cNvSpPr>
                <a:spLocks/>
              </p:cNvSpPr>
              <p:nvPr/>
            </p:nvSpPr>
            <p:spPr bwMode="auto">
              <a:xfrm>
                <a:off x="240" y="1557"/>
                <a:ext cx="10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6" name="Freeform 89"/>
              <p:cNvSpPr>
                <a:spLocks/>
              </p:cNvSpPr>
              <p:nvPr/>
            </p:nvSpPr>
            <p:spPr bwMode="auto">
              <a:xfrm>
                <a:off x="240" y="1557"/>
                <a:ext cx="5" cy="13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6 h 12"/>
                  <a:gd name="T4" fmla="*/ 0 w 5"/>
                  <a:gd name="T5" fmla="*/ 0 h 12"/>
                  <a:gd name="T6" fmla="*/ 5 w 5"/>
                  <a:gd name="T7" fmla="*/ 6 h 12"/>
                  <a:gd name="T8" fmla="*/ 0 w 5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Freeform 90"/>
              <p:cNvSpPr>
                <a:spLocks/>
              </p:cNvSpPr>
              <p:nvPr/>
            </p:nvSpPr>
            <p:spPr bwMode="auto">
              <a:xfrm>
                <a:off x="240" y="1557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6 h 6"/>
                  <a:gd name="T6" fmla="*/ 10 w 10"/>
                  <a:gd name="T7" fmla="*/ 6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6 h 6"/>
                  <a:gd name="T14" fmla="*/ 0 w 10"/>
                  <a:gd name="T15" fmla="*/ 6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91"/>
              <p:cNvSpPr>
                <a:spLocks/>
              </p:cNvSpPr>
              <p:nvPr/>
            </p:nvSpPr>
            <p:spPr bwMode="auto">
              <a:xfrm>
                <a:off x="240" y="1563"/>
                <a:ext cx="10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Freeform 92"/>
              <p:cNvSpPr>
                <a:spLocks/>
              </p:cNvSpPr>
              <p:nvPr/>
            </p:nvSpPr>
            <p:spPr bwMode="auto">
              <a:xfrm>
                <a:off x="245" y="1563"/>
                <a:ext cx="1" cy="13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Freeform 93"/>
              <p:cNvSpPr>
                <a:spLocks/>
              </p:cNvSpPr>
              <p:nvPr/>
            </p:nvSpPr>
            <p:spPr bwMode="auto">
              <a:xfrm>
                <a:off x="245" y="1563"/>
                <a:ext cx="5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6 h 6"/>
                  <a:gd name="T14" fmla="*/ 0 w 5"/>
                  <a:gd name="T15" fmla="*/ 0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Freeform 94"/>
              <p:cNvSpPr>
                <a:spLocks/>
              </p:cNvSpPr>
              <p:nvPr/>
            </p:nvSpPr>
            <p:spPr bwMode="auto">
              <a:xfrm>
                <a:off x="245" y="1570"/>
                <a:ext cx="10" cy="6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0 h 5"/>
                  <a:gd name="T4" fmla="*/ 0 w 9"/>
                  <a:gd name="T5" fmla="*/ 0 h 5"/>
                  <a:gd name="T6" fmla="*/ 0 w 9"/>
                  <a:gd name="T7" fmla="*/ 0 h 5"/>
                  <a:gd name="T8" fmla="*/ 5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" name="Freeform 95"/>
              <p:cNvSpPr>
                <a:spLocks/>
              </p:cNvSpPr>
              <p:nvPr/>
            </p:nvSpPr>
            <p:spPr bwMode="auto">
              <a:xfrm>
                <a:off x="245" y="1570"/>
                <a:ext cx="5" cy="6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5 h 5"/>
                  <a:gd name="T4" fmla="*/ 5 w 5"/>
                  <a:gd name="T5" fmla="*/ 0 h 5"/>
                  <a:gd name="T6" fmla="*/ 5 w 5"/>
                  <a:gd name="T7" fmla="*/ 5 h 5"/>
                  <a:gd name="T8" fmla="*/ 5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96"/>
              <p:cNvSpPr>
                <a:spLocks/>
              </p:cNvSpPr>
              <p:nvPr/>
            </p:nvSpPr>
            <p:spPr bwMode="auto">
              <a:xfrm>
                <a:off x="250" y="1570"/>
                <a:ext cx="5" cy="6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0 h 5"/>
                  <a:gd name="T4" fmla="*/ 4 w 4"/>
                  <a:gd name="T5" fmla="*/ 0 h 5"/>
                  <a:gd name="T6" fmla="*/ 4 w 4"/>
                  <a:gd name="T7" fmla="*/ 0 h 5"/>
                  <a:gd name="T8" fmla="*/ 4 w 4"/>
                  <a:gd name="T9" fmla="*/ 5 h 5"/>
                  <a:gd name="T10" fmla="*/ 0 w 4"/>
                  <a:gd name="T11" fmla="*/ 5 h 5"/>
                  <a:gd name="T12" fmla="*/ 0 w 4"/>
                  <a:gd name="T13" fmla="*/ 0 h 5"/>
                  <a:gd name="T14" fmla="*/ 0 w 4"/>
                  <a:gd name="T15" fmla="*/ 0 h 5"/>
                  <a:gd name="T16" fmla="*/ 0 w 4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97"/>
              <p:cNvSpPr>
                <a:spLocks/>
              </p:cNvSpPr>
              <p:nvPr/>
            </p:nvSpPr>
            <p:spPr bwMode="auto">
              <a:xfrm>
                <a:off x="250" y="1576"/>
                <a:ext cx="10" cy="1"/>
              </a:xfrm>
              <a:custGeom>
                <a:avLst/>
                <a:gdLst>
                  <a:gd name="T0" fmla="*/ 0 w 9"/>
                  <a:gd name="T1" fmla="*/ 0 w 9"/>
                  <a:gd name="T2" fmla="*/ 0 w 9"/>
                  <a:gd name="T3" fmla="*/ 0 w 9"/>
                  <a:gd name="T4" fmla="*/ 4 w 9"/>
                  <a:gd name="T5" fmla="*/ 9 w 9"/>
                  <a:gd name="T6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98"/>
              <p:cNvSpPr>
                <a:spLocks/>
              </p:cNvSpPr>
              <p:nvPr/>
            </p:nvSpPr>
            <p:spPr bwMode="auto">
              <a:xfrm>
                <a:off x="250" y="1576"/>
                <a:ext cx="2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99"/>
              <p:cNvSpPr>
                <a:spLocks/>
              </p:cNvSpPr>
              <p:nvPr/>
            </p:nvSpPr>
            <p:spPr bwMode="auto">
              <a:xfrm>
                <a:off x="250" y="1576"/>
                <a:ext cx="10" cy="7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6 h 6"/>
                  <a:gd name="T4" fmla="*/ 0 w 9"/>
                  <a:gd name="T5" fmla="*/ 6 h 6"/>
                  <a:gd name="T6" fmla="*/ 0 w 9"/>
                  <a:gd name="T7" fmla="*/ 0 h 6"/>
                  <a:gd name="T8" fmla="*/ 9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100"/>
              <p:cNvSpPr>
                <a:spLocks/>
              </p:cNvSpPr>
              <p:nvPr/>
            </p:nvSpPr>
            <p:spPr bwMode="auto">
              <a:xfrm>
                <a:off x="255" y="1583"/>
                <a:ext cx="11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101"/>
              <p:cNvSpPr>
                <a:spLocks/>
              </p:cNvSpPr>
              <p:nvPr/>
            </p:nvSpPr>
            <p:spPr bwMode="auto">
              <a:xfrm>
                <a:off x="255" y="1583"/>
                <a:ext cx="5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102"/>
              <p:cNvSpPr>
                <a:spLocks/>
              </p:cNvSpPr>
              <p:nvPr/>
            </p:nvSpPr>
            <p:spPr bwMode="auto">
              <a:xfrm>
                <a:off x="255" y="1583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5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103"/>
              <p:cNvSpPr>
                <a:spLocks/>
              </p:cNvSpPr>
              <p:nvPr/>
            </p:nvSpPr>
            <p:spPr bwMode="auto">
              <a:xfrm>
                <a:off x="255" y="1588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104"/>
              <p:cNvSpPr>
                <a:spLocks/>
              </p:cNvSpPr>
              <p:nvPr/>
            </p:nvSpPr>
            <p:spPr bwMode="auto">
              <a:xfrm>
                <a:off x="260" y="1588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105"/>
              <p:cNvSpPr>
                <a:spLocks/>
              </p:cNvSpPr>
              <p:nvPr/>
            </p:nvSpPr>
            <p:spPr bwMode="auto">
              <a:xfrm>
                <a:off x="260" y="1595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106"/>
              <p:cNvSpPr>
                <a:spLocks/>
              </p:cNvSpPr>
              <p:nvPr/>
            </p:nvSpPr>
            <p:spPr bwMode="auto">
              <a:xfrm>
                <a:off x="266" y="1595"/>
                <a:ext cx="5" cy="1"/>
              </a:xfrm>
              <a:custGeom>
                <a:avLst/>
                <a:gdLst>
                  <a:gd name="T0" fmla="*/ 0 w 5"/>
                  <a:gd name="T1" fmla="*/ 5 w 5"/>
                  <a:gd name="T2" fmla="*/ 5 w 5"/>
                  <a:gd name="T3" fmla="*/ 5 w 5"/>
                  <a:gd name="T4" fmla="*/ 5 w 5"/>
                  <a:gd name="T5" fmla="*/ 0 w 5"/>
                  <a:gd name="T6" fmla="*/ 0 w 5"/>
                  <a:gd name="T7" fmla="*/ 0 w 5"/>
                  <a:gd name="T8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107"/>
              <p:cNvSpPr>
                <a:spLocks/>
              </p:cNvSpPr>
              <p:nvPr/>
            </p:nvSpPr>
            <p:spPr bwMode="auto">
              <a:xfrm>
                <a:off x="266" y="1595"/>
                <a:ext cx="10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5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108"/>
              <p:cNvSpPr>
                <a:spLocks/>
              </p:cNvSpPr>
              <p:nvPr/>
            </p:nvSpPr>
            <p:spPr bwMode="auto">
              <a:xfrm>
                <a:off x="197" y="1507"/>
                <a:ext cx="1" cy="12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109"/>
              <p:cNvSpPr>
                <a:spLocks/>
              </p:cNvSpPr>
              <p:nvPr/>
            </p:nvSpPr>
            <p:spPr bwMode="auto">
              <a:xfrm>
                <a:off x="197" y="1507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Freeform 110"/>
              <p:cNvSpPr>
                <a:spLocks/>
              </p:cNvSpPr>
              <p:nvPr/>
            </p:nvSpPr>
            <p:spPr bwMode="auto">
              <a:xfrm>
                <a:off x="197" y="1514"/>
                <a:ext cx="11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111"/>
              <p:cNvSpPr>
                <a:spLocks/>
              </p:cNvSpPr>
              <p:nvPr/>
            </p:nvSpPr>
            <p:spPr bwMode="auto">
              <a:xfrm>
                <a:off x="197" y="1514"/>
                <a:ext cx="6" cy="5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0 h 5"/>
                  <a:gd name="T4" fmla="*/ 0 w 5"/>
                  <a:gd name="T5" fmla="*/ 0 h 5"/>
                  <a:gd name="T6" fmla="*/ 5 w 5"/>
                  <a:gd name="T7" fmla="*/ 5 h 5"/>
                  <a:gd name="T8" fmla="*/ 0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Freeform 112"/>
              <p:cNvSpPr>
                <a:spLocks/>
              </p:cNvSpPr>
              <p:nvPr/>
            </p:nvSpPr>
            <p:spPr bwMode="auto">
              <a:xfrm>
                <a:off x="197" y="1514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113"/>
              <p:cNvSpPr>
                <a:spLocks/>
              </p:cNvSpPr>
              <p:nvPr/>
            </p:nvSpPr>
            <p:spPr bwMode="auto">
              <a:xfrm>
                <a:off x="197" y="1519"/>
                <a:ext cx="15" cy="1"/>
              </a:xfrm>
              <a:custGeom>
                <a:avLst/>
                <a:gdLst>
                  <a:gd name="T0" fmla="*/ 0 w 14"/>
                  <a:gd name="T1" fmla="*/ 0 w 14"/>
                  <a:gd name="T2" fmla="*/ 5 w 14"/>
                  <a:gd name="T3" fmla="*/ 5 w 14"/>
                  <a:gd name="T4" fmla="*/ 10 w 14"/>
                  <a:gd name="T5" fmla="*/ 14 w 14"/>
                  <a:gd name="T6" fmla="*/ 0 w 1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4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114"/>
              <p:cNvSpPr>
                <a:spLocks/>
              </p:cNvSpPr>
              <p:nvPr/>
            </p:nvSpPr>
            <p:spPr bwMode="auto">
              <a:xfrm>
                <a:off x="203" y="1519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115"/>
              <p:cNvSpPr>
                <a:spLocks/>
              </p:cNvSpPr>
              <p:nvPr/>
            </p:nvSpPr>
            <p:spPr bwMode="auto">
              <a:xfrm>
                <a:off x="203" y="1519"/>
                <a:ext cx="9" cy="1"/>
              </a:xfrm>
              <a:custGeom>
                <a:avLst/>
                <a:gdLst>
                  <a:gd name="T0" fmla="*/ 0 w 9"/>
                  <a:gd name="T1" fmla="*/ 5 w 9"/>
                  <a:gd name="T2" fmla="*/ 5 w 9"/>
                  <a:gd name="T3" fmla="*/ 9 w 9"/>
                  <a:gd name="T4" fmla="*/ 9 w 9"/>
                  <a:gd name="T5" fmla="*/ 5 w 9"/>
                  <a:gd name="T6" fmla="*/ 0 w 9"/>
                  <a:gd name="T7" fmla="*/ 0 w 9"/>
                  <a:gd name="T8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116"/>
              <p:cNvSpPr>
                <a:spLocks/>
              </p:cNvSpPr>
              <p:nvPr/>
            </p:nvSpPr>
            <p:spPr bwMode="auto">
              <a:xfrm>
                <a:off x="203" y="1519"/>
                <a:ext cx="9" cy="7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6 h 6"/>
                  <a:gd name="T4" fmla="*/ 0 w 9"/>
                  <a:gd name="T5" fmla="*/ 0 h 6"/>
                  <a:gd name="T6" fmla="*/ 0 w 9"/>
                  <a:gd name="T7" fmla="*/ 0 h 6"/>
                  <a:gd name="T8" fmla="*/ 9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117"/>
              <p:cNvSpPr>
                <a:spLocks/>
              </p:cNvSpPr>
              <p:nvPr/>
            </p:nvSpPr>
            <p:spPr bwMode="auto">
              <a:xfrm>
                <a:off x="203" y="1519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118"/>
              <p:cNvSpPr>
                <a:spLocks/>
              </p:cNvSpPr>
              <p:nvPr/>
            </p:nvSpPr>
            <p:spPr bwMode="auto">
              <a:xfrm>
                <a:off x="208" y="1519"/>
                <a:ext cx="4" cy="7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0 h 6"/>
                  <a:gd name="T4" fmla="*/ 4 w 4"/>
                  <a:gd name="T5" fmla="*/ 0 h 6"/>
                  <a:gd name="T6" fmla="*/ 4 w 4"/>
                  <a:gd name="T7" fmla="*/ 6 h 6"/>
                  <a:gd name="T8" fmla="*/ 4 w 4"/>
                  <a:gd name="T9" fmla="*/ 6 h 6"/>
                  <a:gd name="T10" fmla="*/ 0 w 4"/>
                  <a:gd name="T11" fmla="*/ 6 h 6"/>
                  <a:gd name="T12" fmla="*/ 0 w 4"/>
                  <a:gd name="T13" fmla="*/ 6 h 6"/>
                  <a:gd name="T14" fmla="*/ 0 w 4"/>
                  <a:gd name="T15" fmla="*/ 6 h 6"/>
                  <a:gd name="T16" fmla="*/ 0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119"/>
              <p:cNvSpPr>
                <a:spLocks/>
              </p:cNvSpPr>
              <p:nvPr/>
            </p:nvSpPr>
            <p:spPr bwMode="auto">
              <a:xfrm>
                <a:off x="208" y="1526"/>
                <a:ext cx="10" cy="6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0 h 5"/>
                  <a:gd name="T4" fmla="*/ 0 w 9"/>
                  <a:gd name="T5" fmla="*/ 0 h 5"/>
                  <a:gd name="T6" fmla="*/ 0 w 9"/>
                  <a:gd name="T7" fmla="*/ 0 h 5"/>
                  <a:gd name="T8" fmla="*/ 4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120"/>
              <p:cNvSpPr>
                <a:spLocks/>
              </p:cNvSpPr>
              <p:nvPr/>
            </p:nvSpPr>
            <p:spPr bwMode="auto">
              <a:xfrm>
                <a:off x="208" y="1526"/>
                <a:ext cx="4" cy="12"/>
              </a:xfrm>
              <a:custGeom>
                <a:avLst/>
                <a:gdLst>
                  <a:gd name="T0" fmla="*/ 4 w 4"/>
                  <a:gd name="T1" fmla="*/ 11 h 11"/>
                  <a:gd name="T2" fmla="*/ 0 w 4"/>
                  <a:gd name="T3" fmla="*/ 5 h 11"/>
                  <a:gd name="T4" fmla="*/ 0 w 4"/>
                  <a:gd name="T5" fmla="*/ 0 h 11"/>
                  <a:gd name="T6" fmla="*/ 4 w 4"/>
                  <a:gd name="T7" fmla="*/ 5 h 11"/>
                  <a:gd name="T8" fmla="*/ 4 w 4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">
                    <a:moveTo>
                      <a:pt x="4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" y="5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121"/>
              <p:cNvSpPr>
                <a:spLocks/>
              </p:cNvSpPr>
              <p:nvPr/>
            </p:nvSpPr>
            <p:spPr bwMode="auto">
              <a:xfrm>
                <a:off x="212" y="1526"/>
                <a:ext cx="6" cy="6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5 w 5"/>
                  <a:gd name="T7" fmla="*/ 5 h 5"/>
                  <a:gd name="T8" fmla="*/ 5 w 5"/>
                  <a:gd name="T9" fmla="*/ 5 h 5"/>
                  <a:gd name="T10" fmla="*/ 0 w 5"/>
                  <a:gd name="T11" fmla="*/ 5 h 5"/>
                  <a:gd name="T12" fmla="*/ 0 w 5"/>
                  <a:gd name="T13" fmla="*/ 5 h 5"/>
                  <a:gd name="T14" fmla="*/ 0 w 5"/>
                  <a:gd name="T15" fmla="*/ 0 h 5"/>
                  <a:gd name="T16" fmla="*/ 0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122"/>
              <p:cNvSpPr>
                <a:spLocks/>
              </p:cNvSpPr>
              <p:nvPr/>
            </p:nvSpPr>
            <p:spPr bwMode="auto">
              <a:xfrm>
                <a:off x="212" y="1532"/>
                <a:ext cx="11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5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Freeform 123"/>
              <p:cNvSpPr>
                <a:spLocks/>
              </p:cNvSpPr>
              <p:nvPr/>
            </p:nvSpPr>
            <p:spPr bwMode="auto">
              <a:xfrm>
                <a:off x="212" y="1532"/>
                <a:ext cx="1" cy="12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124"/>
              <p:cNvSpPr>
                <a:spLocks/>
              </p:cNvSpPr>
              <p:nvPr/>
            </p:nvSpPr>
            <p:spPr bwMode="auto">
              <a:xfrm>
                <a:off x="212" y="1532"/>
                <a:ext cx="11" cy="6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125"/>
              <p:cNvSpPr>
                <a:spLocks/>
              </p:cNvSpPr>
              <p:nvPr/>
            </p:nvSpPr>
            <p:spPr bwMode="auto">
              <a:xfrm>
                <a:off x="212" y="1538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126"/>
              <p:cNvSpPr>
                <a:spLocks/>
              </p:cNvSpPr>
              <p:nvPr/>
            </p:nvSpPr>
            <p:spPr bwMode="auto">
              <a:xfrm>
                <a:off x="212" y="1538"/>
                <a:ext cx="6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0 h 11"/>
                  <a:gd name="T4" fmla="*/ 0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127"/>
              <p:cNvSpPr>
                <a:spLocks/>
              </p:cNvSpPr>
              <p:nvPr/>
            </p:nvSpPr>
            <p:spPr bwMode="auto">
              <a:xfrm>
                <a:off x="212" y="1538"/>
                <a:ext cx="17" cy="6"/>
              </a:xfrm>
              <a:custGeom>
                <a:avLst/>
                <a:gdLst>
                  <a:gd name="T0" fmla="*/ 0 w 15"/>
                  <a:gd name="T1" fmla="*/ 0 h 5"/>
                  <a:gd name="T2" fmla="*/ 10 w 15"/>
                  <a:gd name="T3" fmla="*/ 0 h 5"/>
                  <a:gd name="T4" fmla="*/ 10 w 15"/>
                  <a:gd name="T5" fmla="*/ 0 h 5"/>
                  <a:gd name="T6" fmla="*/ 10 w 15"/>
                  <a:gd name="T7" fmla="*/ 0 h 5"/>
                  <a:gd name="T8" fmla="*/ 15 w 15"/>
                  <a:gd name="T9" fmla="*/ 5 h 5"/>
                  <a:gd name="T10" fmla="*/ 5 w 15"/>
                  <a:gd name="T11" fmla="*/ 5 h 5"/>
                  <a:gd name="T12" fmla="*/ 5 w 15"/>
                  <a:gd name="T13" fmla="*/ 0 h 5"/>
                  <a:gd name="T14" fmla="*/ 0 w 15"/>
                  <a:gd name="T15" fmla="*/ 0 h 5"/>
                  <a:gd name="T16" fmla="*/ 0 w 1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5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128"/>
              <p:cNvSpPr>
                <a:spLocks/>
              </p:cNvSpPr>
              <p:nvPr/>
            </p:nvSpPr>
            <p:spPr bwMode="auto">
              <a:xfrm>
                <a:off x="218" y="1544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129"/>
              <p:cNvSpPr>
                <a:spLocks/>
              </p:cNvSpPr>
              <p:nvPr/>
            </p:nvSpPr>
            <p:spPr bwMode="auto">
              <a:xfrm>
                <a:off x="218" y="1544"/>
                <a:ext cx="5" cy="7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6 h 6"/>
                  <a:gd name="T8" fmla="*/ 0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130"/>
              <p:cNvSpPr>
                <a:spLocks/>
              </p:cNvSpPr>
              <p:nvPr/>
            </p:nvSpPr>
            <p:spPr bwMode="auto">
              <a:xfrm>
                <a:off x="218" y="1544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0 h 6"/>
                  <a:gd name="T6" fmla="*/ 10 w 10"/>
                  <a:gd name="T7" fmla="*/ 0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131"/>
              <p:cNvSpPr>
                <a:spLocks/>
              </p:cNvSpPr>
              <p:nvPr/>
            </p:nvSpPr>
            <p:spPr bwMode="auto">
              <a:xfrm>
                <a:off x="218" y="1551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5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9" name="Freeform 132"/>
              <p:cNvSpPr>
                <a:spLocks/>
              </p:cNvSpPr>
              <p:nvPr/>
            </p:nvSpPr>
            <p:spPr bwMode="auto">
              <a:xfrm>
                <a:off x="223" y="1551"/>
                <a:ext cx="1" cy="6"/>
              </a:xfrm>
              <a:custGeom>
                <a:avLst/>
                <a:gdLst>
                  <a:gd name="T0" fmla="*/ 5 h 5"/>
                  <a:gd name="T1" fmla="*/ 0 h 5"/>
                  <a:gd name="T2" fmla="*/ 0 h 5"/>
                  <a:gd name="T3" fmla="*/ 0 h 5"/>
                  <a:gd name="T4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133"/>
              <p:cNvSpPr>
                <a:spLocks/>
              </p:cNvSpPr>
              <p:nvPr/>
            </p:nvSpPr>
            <p:spPr bwMode="auto">
              <a:xfrm>
                <a:off x="223" y="1551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5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134"/>
              <p:cNvSpPr>
                <a:spLocks/>
              </p:cNvSpPr>
              <p:nvPr/>
            </p:nvSpPr>
            <p:spPr bwMode="auto">
              <a:xfrm>
                <a:off x="223" y="1557"/>
                <a:ext cx="6" cy="6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Freeform 135"/>
              <p:cNvSpPr>
                <a:spLocks/>
              </p:cNvSpPr>
              <p:nvPr/>
            </p:nvSpPr>
            <p:spPr bwMode="auto">
              <a:xfrm>
                <a:off x="229" y="1557"/>
                <a:ext cx="5" cy="1"/>
              </a:xfrm>
              <a:custGeom>
                <a:avLst/>
                <a:gdLst>
                  <a:gd name="T0" fmla="*/ 0 w 5"/>
                  <a:gd name="T1" fmla="*/ 5 w 5"/>
                  <a:gd name="T2" fmla="*/ 5 w 5"/>
                  <a:gd name="T3" fmla="*/ 5 w 5"/>
                  <a:gd name="T4" fmla="*/ 5 w 5"/>
                  <a:gd name="T5" fmla="*/ 0 w 5"/>
                  <a:gd name="T6" fmla="*/ 0 w 5"/>
                  <a:gd name="T7" fmla="*/ 0 w 5"/>
                  <a:gd name="T8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" name="Freeform 136"/>
              <p:cNvSpPr>
                <a:spLocks/>
              </p:cNvSpPr>
              <p:nvPr/>
            </p:nvSpPr>
            <p:spPr bwMode="auto">
              <a:xfrm>
                <a:off x="229" y="1557"/>
                <a:ext cx="11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5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137"/>
              <p:cNvSpPr>
                <a:spLocks/>
              </p:cNvSpPr>
              <p:nvPr/>
            </p:nvSpPr>
            <p:spPr bwMode="auto">
              <a:xfrm>
                <a:off x="229" y="1557"/>
                <a:ext cx="1" cy="13"/>
              </a:xfrm>
              <a:custGeom>
                <a:avLst/>
                <a:gdLst>
                  <a:gd name="T0" fmla="*/ 12 h 12"/>
                  <a:gd name="T1" fmla="*/ 6 h 12"/>
                  <a:gd name="T2" fmla="*/ 0 h 12"/>
                  <a:gd name="T3" fmla="*/ 6 h 12"/>
                  <a:gd name="T4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38"/>
              <p:cNvSpPr>
                <a:spLocks/>
              </p:cNvSpPr>
              <p:nvPr/>
            </p:nvSpPr>
            <p:spPr bwMode="auto">
              <a:xfrm>
                <a:off x="229" y="1557"/>
                <a:ext cx="11" cy="6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6 h 6"/>
                  <a:gd name="T6" fmla="*/ 5 w 10"/>
                  <a:gd name="T7" fmla="*/ 6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6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Freeform 139"/>
              <p:cNvSpPr>
                <a:spLocks/>
              </p:cNvSpPr>
              <p:nvPr/>
            </p:nvSpPr>
            <p:spPr bwMode="auto">
              <a:xfrm>
                <a:off x="229" y="1563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40"/>
              <p:cNvSpPr>
                <a:spLocks/>
              </p:cNvSpPr>
              <p:nvPr/>
            </p:nvSpPr>
            <p:spPr bwMode="auto">
              <a:xfrm>
                <a:off x="229" y="1563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0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141"/>
              <p:cNvSpPr>
                <a:spLocks/>
              </p:cNvSpPr>
              <p:nvPr/>
            </p:nvSpPr>
            <p:spPr bwMode="auto">
              <a:xfrm>
                <a:off x="234" y="1563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Freeform 142"/>
              <p:cNvSpPr>
                <a:spLocks/>
              </p:cNvSpPr>
              <p:nvPr/>
            </p:nvSpPr>
            <p:spPr bwMode="auto">
              <a:xfrm>
                <a:off x="234" y="1570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Freeform 143"/>
              <p:cNvSpPr>
                <a:spLocks/>
              </p:cNvSpPr>
              <p:nvPr/>
            </p:nvSpPr>
            <p:spPr bwMode="auto">
              <a:xfrm>
                <a:off x="234" y="1570"/>
                <a:ext cx="6" cy="6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0 h 5"/>
                  <a:gd name="T6" fmla="*/ 5 w 5"/>
                  <a:gd name="T7" fmla="*/ 5 h 5"/>
                  <a:gd name="T8" fmla="*/ 0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Freeform 144"/>
              <p:cNvSpPr>
                <a:spLocks/>
              </p:cNvSpPr>
              <p:nvPr/>
            </p:nvSpPr>
            <p:spPr bwMode="auto">
              <a:xfrm>
                <a:off x="234" y="1570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Freeform 145"/>
              <p:cNvSpPr>
                <a:spLocks/>
              </p:cNvSpPr>
              <p:nvPr/>
            </p:nvSpPr>
            <p:spPr bwMode="auto">
              <a:xfrm>
                <a:off x="234" y="1576"/>
                <a:ext cx="16" cy="1"/>
              </a:xfrm>
              <a:custGeom>
                <a:avLst/>
                <a:gdLst>
                  <a:gd name="T0" fmla="*/ 0 w 15"/>
                  <a:gd name="T1" fmla="*/ 0 w 15"/>
                  <a:gd name="T2" fmla="*/ 5 w 15"/>
                  <a:gd name="T3" fmla="*/ 5 w 15"/>
                  <a:gd name="T4" fmla="*/ 10 w 15"/>
                  <a:gd name="T5" fmla="*/ 15 w 15"/>
                  <a:gd name="T6" fmla="*/ 0 w 1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5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146"/>
              <p:cNvSpPr>
                <a:spLocks/>
              </p:cNvSpPr>
              <p:nvPr/>
            </p:nvSpPr>
            <p:spPr bwMode="auto">
              <a:xfrm>
                <a:off x="240" y="1576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147"/>
              <p:cNvSpPr>
                <a:spLocks/>
              </p:cNvSpPr>
              <p:nvPr/>
            </p:nvSpPr>
            <p:spPr bwMode="auto">
              <a:xfrm>
                <a:off x="240" y="1576"/>
                <a:ext cx="10" cy="1"/>
              </a:xfrm>
              <a:custGeom>
                <a:avLst/>
                <a:gdLst>
                  <a:gd name="T0" fmla="*/ 0 w 10"/>
                  <a:gd name="T1" fmla="*/ 5 w 10"/>
                  <a:gd name="T2" fmla="*/ 5 w 10"/>
                  <a:gd name="T3" fmla="*/ 10 w 10"/>
                  <a:gd name="T4" fmla="*/ 10 w 10"/>
                  <a:gd name="T5" fmla="*/ 5 w 10"/>
                  <a:gd name="T6" fmla="*/ 0 w 10"/>
                  <a:gd name="T7" fmla="*/ 0 w 10"/>
                  <a:gd name="T8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148"/>
              <p:cNvSpPr>
                <a:spLocks/>
              </p:cNvSpPr>
              <p:nvPr/>
            </p:nvSpPr>
            <p:spPr bwMode="auto">
              <a:xfrm>
                <a:off x="240" y="1576"/>
                <a:ext cx="10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5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149"/>
              <p:cNvSpPr>
                <a:spLocks/>
              </p:cNvSpPr>
              <p:nvPr/>
            </p:nvSpPr>
            <p:spPr bwMode="auto">
              <a:xfrm>
                <a:off x="245" y="1583"/>
                <a:ext cx="5" cy="1"/>
              </a:xfrm>
              <a:custGeom>
                <a:avLst/>
                <a:gdLst>
                  <a:gd name="T0" fmla="*/ 0 w 5"/>
                  <a:gd name="T1" fmla="*/ 5 w 5"/>
                  <a:gd name="T2" fmla="*/ 5 w 5"/>
                  <a:gd name="T3" fmla="*/ 5 w 5"/>
                  <a:gd name="T4" fmla="*/ 5 w 5"/>
                  <a:gd name="T5" fmla="*/ 0 w 5"/>
                  <a:gd name="T6" fmla="*/ 0 w 5"/>
                  <a:gd name="T7" fmla="*/ 0 w 5"/>
                  <a:gd name="T8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Freeform 150"/>
              <p:cNvSpPr>
                <a:spLocks/>
              </p:cNvSpPr>
              <p:nvPr/>
            </p:nvSpPr>
            <p:spPr bwMode="auto">
              <a:xfrm>
                <a:off x="245" y="1583"/>
                <a:ext cx="10" cy="5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5 h 5"/>
                  <a:gd name="T4" fmla="*/ 0 w 9"/>
                  <a:gd name="T5" fmla="*/ 0 h 5"/>
                  <a:gd name="T6" fmla="*/ 0 w 9"/>
                  <a:gd name="T7" fmla="*/ 0 h 5"/>
                  <a:gd name="T8" fmla="*/ 5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" name="Freeform 151"/>
              <p:cNvSpPr>
                <a:spLocks/>
              </p:cNvSpPr>
              <p:nvPr/>
            </p:nvSpPr>
            <p:spPr bwMode="auto">
              <a:xfrm>
                <a:off x="245" y="1583"/>
                <a:ext cx="5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152"/>
              <p:cNvSpPr>
                <a:spLocks/>
              </p:cNvSpPr>
              <p:nvPr/>
            </p:nvSpPr>
            <p:spPr bwMode="auto">
              <a:xfrm>
                <a:off x="245" y="1583"/>
                <a:ext cx="10" cy="5"/>
              </a:xfrm>
              <a:custGeom>
                <a:avLst/>
                <a:gdLst>
                  <a:gd name="T0" fmla="*/ 0 w 9"/>
                  <a:gd name="T1" fmla="*/ 0 h 5"/>
                  <a:gd name="T2" fmla="*/ 5 w 9"/>
                  <a:gd name="T3" fmla="*/ 0 h 5"/>
                  <a:gd name="T4" fmla="*/ 5 w 9"/>
                  <a:gd name="T5" fmla="*/ 0 h 5"/>
                  <a:gd name="T6" fmla="*/ 5 w 9"/>
                  <a:gd name="T7" fmla="*/ 5 h 5"/>
                  <a:gd name="T8" fmla="*/ 9 w 9"/>
                  <a:gd name="T9" fmla="*/ 5 h 5"/>
                  <a:gd name="T10" fmla="*/ 5 w 9"/>
                  <a:gd name="T11" fmla="*/ 5 h 5"/>
                  <a:gd name="T12" fmla="*/ 5 w 9"/>
                  <a:gd name="T13" fmla="*/ 5 h 5"/>
                  <a:gd name="T14" fmla="*/ 0 w 9"/>
                  <a:gd name="T15" fmla="*/ 0 h 5"/>
                  <a:gd name="T16" fmla="*/ 0 w 9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153"/>
              <p:cNvSpPr>
                <a:spLocks/>
              </p:cNvSpPr>
              <p:nvPr/>
            </p:nvSpPr>
            <p:spPr bwMode="auto">
              <a:xfrm>
                <a:off x="250" y="1588"/>
                <a:ext cx="5" cy="7"/>
              </a:xfrm>
              <a:custGeom>
                <a:avLst/>
                <a:gdLst>
                  <a:gd name="T0" fmla="*/ 0 w 4"/>
                  <a:gd name="T1" fmla="*/ 6 h 6"/>
                  <a:gd name="T2" fmla="*/ 0 w 4"/>
                  <a:gd name="T3" fmla="*/ 0 h 6"/>
                  <a:gd name="T4" fmla="*/ 0 w 4"/>
                  <a:gd name="T5" fmla="*/ 0 h 6"/>
                  <a:gd name="T6" fmla="*/ 0 w 4"/>
                  <a:gd name="T7" fmla="*/ 0 h 6"/>
                  <a:gd name="T8" fmla="*/ 4 w 4"/>
                  <a:gd name="T9" fmla="*/ 0 h 6"/>
                  <a:gd name="T10" fmla="*/ 4 w 4"/>
                  <a:gd name="T11" fmla="*/ 6 h 6"/>
                  <a:gd name="T12" fmla="*/ 0 w 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Freeform 154"/>
              <p:cNvSpPr>
                <a:spLocks/>
              </p:cNvSpPr>
              <p:nvPr/>
            </p:nvSpPr>
            <p:spPr bwMode="auto">
              <a:xfrm>
                <a:off x="250" y="1588"/>
                <a:ext cx="10" cy="7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4 w 9"/>
                  <a:gd name="T5" fmla="*/ 0 h 6"/>
                  <a:gd name="T6" fmla="*/ 4 w 9"/>
                  <a:gd name="T7" fmla="*/ 0 h 6"/>
                  <a:gd name="T8" fmla="*/ 9 w 9"/>
                  <a:gd name="T9" fmla="*/ 6 h 6"/>
                  <a:gd name="T10" fmla="*/ 0 w 9"/>
                  <a:gd name="T11" fmla="*/ 6 h 6"/>
                  <a:gd name="T12" fmla="*/ 0 w 9"/>
                  <a:gd name="T13" fmla="*/ 0 h 6"/>
                  <a:gd name="T14" fmla="*/ 0 w 9"/>
                  <a:gd name="T15" fmla="*/ 0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155"/>
              <p:cNvSpPr>
                <a:spLocks/>
              </p:cNvSpPr>
              <p:nvPr/>
            </p:nvSpPr>
            <p:spPr bwMode="auto">
              <a:xfrm>
                <a:off x="250" y="1595"/>
                <a:ext cx="10" cy="1"/>
              </a:xfrm>
              <a:custGeom>
                <a:avLst/>
                <a:gdLst>
                  <a:gd name="T0" fmla="*/ 0 w 9"/>
                  <a:gd name="T1" fmla="*/ 0 w 9"/>
                  <a:gd name="T2" fmla="*/ 0 w 9"/>
                  <a:gd name="T3" fmla="*/ 0 w 9"/>
                  <a:gd name="T4" fmla="*/ 9 w 9"/>
                  <a:gd name="T5" fmla="*/ 9 w 9"/>
                  <a:gd name="T6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156"/>
              <p:cNvSpPr>
                <a:spLocks/>
              </p:cNvSpPr>
              <p:nvPr/>
            </p:nvSpPr>
            <p:spPr bwMode="auto">
              <a:xfrm>
                <a:off x="250" y="1595"/>
                <a:ext cx="10" cy="6"/>
              </a:xfrm>
              <a:custGeom>
                <a:avLst/>
                <a:gdLst>
                  <a:gd name="T0" fmla="*/ 0 w 9"/>
                  <a:gd name="T1" fmla="*/ 0 h 5"/>
                  <a:gd name="T2" fmla="*/ 9 w 9"/>
                  <a:gd name="T3" fmla="*/ 0 h 5"/>
                  <a:gd name="T4" fmla="*/ 9 w 9"/>
                  <a:gd name="T5" fmla="*/ 0 h 5"/>
                  <a:gd name="T6" fmla="*/ 9 w 9"/>
                  <a:gd name="T7" fmla="*/ 0 h 5"/>
                  <a:gd name="T8" fmla="*/ 9 w 9"/>
                  <a:gd name="T9" fmla="*/ 5 h 5"/>
                  <a:gd name="T10" fmla="*/ 4 w 9"/>
                  <a:gd name="T11" fmla="*/ 5 h 5"/>
                  <a:gd name="T12" fmla="*/ 4 w 9"/>
                  <a:gd name="T13" fmla="*/ 0 h 5"/>
                  <a:gd name="T14" fmla="*/ 0 w 9"/>
                  <a:gd name="T15" fmla="*/ 0 h 5"/>
                  <a:gd name="T16" fmla="*/ 0 w 9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Freeform 157"/>
              <p:cNvSpPr>
                <a:spLocks/>
              </p:cNvSpPr>
              <p:nvPr/>
            </p:nvSpPr>
            <p:spPr bwMode="auto">
              <a:xfrm>
                <a:off x="250" y="1601"/>
                <a:ext cx="16" cy="1"/>
              </a:xfrm>
              <a:custGeom>
                <a:avLst/>
                <a:gdLst>
                  <a:gd name="T0" fmla="*/ 0 w 14"/>
                  <a:gd name="T1" fmla="*/ 4 w 14"/>
                  <a:gd name="T2" fmla="*/ 4 w 14"/>
                  <a:gd name="T3" fmla="*/ 4 w 14"/>
                  <a:gd name="T4" fmla="*/ 9 w 14"/>
                  <a:gd name="T5" fmla="*/ 14 w 14"/>
                  <a:gd name="T6" fmla="*/ 0 w 1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4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58"/>
              <p:cNvSpPr>
                <a:spLocks/>
              </p:cNvSpPr>
              <p:nvPr/>
            </p:nvSpPr>
            <p:spPr bwMode="auto">
              <a:xfrm>
                <a:off x="181" y="1507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59"/>
              <p:cNvSpPr>
                <a:spLocks/>
              </p:cNvSpPr>
              <p:nvPr/>
            </p:nvSpPr>
            <p:spPr bwMode="auto">
              <a:xfrm>
                <a:off x="186" y="1507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60"/>
              <p:cNvSpPr>
                <a:spLocks/>
              </p:cNvSpPr>
              <p:nvPr/>
            </p:nvSpPr>
            <p:spPr bwMode="auto">
              <a:xfrm>
                <a:off x="186" y="1514"/>
                <a:ext cx="11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161"/>
              <p:cNvSpPr>
                <a:spLocks/>
              </p:cNvSpPr>
              <p:nvPr/>
            </p:nvSpPr>
            <p:spPr bwMode="auto">
              <a:xfrm>
                <a:off x="186" y="1514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162"/>
              <p:cNvSpPr>
                <a:spLocks/>
              </p:cNvSpPr>
              <p:nvPr/>
            </p:nvSpPr>
            <p:spPr bwMode="auto">
              <a:xfrm>
                <a:off x="192" y="1519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Freeform 163"/>
              <p:cNvSpPr>
                <a:spLocks/>
              </p:cNvSpPr>
              <p:nvPr/>
            </p:nvSpPr>
            <p:spPr bwMode="auto">
              <a:xfrm>
                <a:off x="192" y="1519"/>
                <a:ext cx="11" cy="1"/>
              </a:xfrm>
              <a:custGeom>
                <a:avLst/>
                <a:gdLst>
                  <a:gd name="T0" fmla="*/ 0 w 10"/>
                  <a:gd name="T1" fmla="*/ 5 w 10"/>
                  <a:gd name="T2" fmla="*/ 5 w 10"/>
                  <a:gd name="T3" fmla="*/ 5 w 10"/>
                  <a:gd name="T4" fmla="*/ 10 w 10"/>
                  <a:gd name="T5" fmla="*/ 5 w 10"/>
                  <a:gd name="T6" fmla="*/ 0 w 10"/>
                  <a:gd name="T7" fmla="*/ 0 w 10"/>
                  <a:gd name="T8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164"/>
              <p:cNvSpPr>
                <a:spLocks/>
              </p:cNvSpPr>
              <p:nvPr/>
            </p:nvSpPr>
            <p:spPr bwMode="auto">
              <a:xfrm>
                <a:off x="192" y="1519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5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165"/>
              <p:cNvSpPr>
                <a:spLocks/>
              </p:cNvSpPr>
              <p:nvPr/>
            </p:nvSpPr>
            <p:spPr bwMode="auto">
              <a:xfrm>
                <a:off x="192" y="1519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166"/>
              <p:cNvSpPr>
                <a:spLocks/>
              </p:cNvSpPr>
              <p:nvPr/>
            </p:nvSpPr>
            <p:spPr bwMode="auto">
              <a:xfrm>
                <a:off x="197" y="1519"/>
                <a:ext cx="6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6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6 h 6"/>
                  <a:gd name="T14" fmla="*/ 0 w 5"/>
                  <a:gd name="T15" fmla="*/ 6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167"/>
              <p:cNvSpPr>
                <a:spLocks/>
              </p:cNvSpPr>
              <p:nvPr/>
            </p:nvSpPr>
            <p:spPr bwMode="auto">
              <a:xfrm>
                <a:off x="197" y="1526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 168"/>
              <p:cNvSpPr>
                <a:spLocks/>
              </p:cNvSpPr>
              <p:nvPr/>
            </p:nvSpPr>
            <p:spPr bwMode="auto">
              <a:xfrm>
                <a:off x="197" y="1526"/>
                <a:ext cx="6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69"/>
              <p:cNvSpPr>
                <a:spLocks/>
              </p:cNvSpPr>
              <p:nvPr/>
            </p:nvSpPr>
            <p:spPr bwMode="auto">
              <a:xfrm>
                <a:off x="197" y="1526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10 w 10"/>
                  <a:gd name="T5" fmla="*/ 0 h 5"/>
                  <a:gd name="T6" fmla="*/ 10 w 10"/>
                  <a:gd name="T7" fmla="*/ 5 h 5"/>
                  <a:gd name="T8" fmla="*/ 10 w 10"/>
                  <a:gd name="T9" fmla="*/ 5 h 5"/>
                  <a:gd name="T10" fmla="*/ 5 w 10"/>
                  <a:gd name="T11" fmla="*/ 5 h 5"/>
                  <a:gd name="T12" fmla="*/ 0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Freeform 170"/>
              <p:cNvSpPr>
                <a:spLocks/>
              </p:cNvSpPr>
              <p:nvPr/>
            </p:nvSpPr>
            <p:spPr bwMode="auto">
              <a:xfrm>
                <a:off x="197" y="1532"/>
                <a:ext cx="15" cy="6"/>
              </a:xfrm>
              <a:custGeom>
                <a:avLst/>
                <a:gdLst>
                  <a:gd name="T0" fmla="*/ 0 w 14"/>
                  <a:gd name="T1" fmla="*/ 6 h 6"/>
                  <a:gd name="T2" fmla="*/ 0 w 14"/>
                  <a:gd name="T3" fmla="*/ 0 h 6"/>
                  <a:gd name="T4" fmla="*/ 0 w 14"/>
                  <a:gd name="T5" fmla="*/ 0 h 6"/>
                  <a:gd name="T6" fmla="*/ 5 w 14"/>
                  <a:gd name="T7" fmla="*/ 0 h 6"/>
                  <a:gd name="T8" fmla="*/ 10 w 14"/>
                  <a:gd name="T9" fmla="*/ 0 h 6"/>
                  <a:gd name="T10" fmla="*/ 14 w 14"/>
                  <a:gd name="T11" fmla="*/ 6 h 6"/>
                  <a:gd name="T12" fmla="*/ 0 w 1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4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171"/>
              <p:cNvSpPr>
                <a:spLocks/>
              </p:cNvSpPr>
              <p:nvPr/>
            </p:nvSpPr>
            <p:spPr bwMode="auto">
              <a:xfrm>
                <a:off x="197" y="1532"/>
                <a:ext cx="6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Freeform 172"/>
              <p:cNvSpPr>
                <a:spLocks/>
              </p:cNvSpPr>
              <p:nvPr/>
            </p:nvSpPr>
            <p:spPr bwMode="auto">
              <a:xfrm>
                <a:off x="203" y="1532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5 w 9"/>
                  <a:gd name="T3" fmla="*/ 0 h 6"/>
                  <a:gd name="T4" fmla="*/ 5 w 9"/>
                  <a:gd name="T5" fmla="*/ 0 h 6"/>
                  <a:gd name="T6" fmla="*/ 5 w 9"/>
                  <a:gd name="T7" fmla="*/ 0 h 6"/>
                  <a:gd name="T8" fmla="*/ 9 w 9"/>
                  <a:gd name="T9" fmla="*/ 6 h 6"/>
                  <a:gd name="T10" fmla="*/ 0 w 9"/>
                  <a:gd name="T11" fmla="*/ 6 h 6"/>
                  <a:gd name="T12" fmla="*/ 0 w 9"/>
                  <a:gd name="T13" fmla="*/ 6 h 6"/>
                  <a:gd name="T14" fmla="*/ 0 w 9"/>
                  <a:gd name="T15" fmla="*/ 0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9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173"/>
              <p:cNvSpPr>
                <a:spLocks/>
              </p:cNvSpPr>
              <p:nvPr/>
            </p:nvSpPr>
            <p:spPr bwMode="auto">
              <a:xfrm>
                <a:off x="203" y="1538"/>
                <a:ext cx="9" cy="6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0 h 5"/>
                  <a:gd name="T4" fmla="*/ 0 w 9"/>
                  <a:gd name="T5" fmla="*/ 0 h 5"/>
                  <a:gd name="T6" fmla="*/ 0 w 9"/>
                  <a:gd name="T7" fmla="*/ 0 h 5"/>
                  <a:gd name="T8" fmla="*/ 9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174"/>
              <p:cNvSpPr>
                <a:spLocks/>
              </p:cNvSpPr>
              <p:nvPr/>
            </p:nvSpPr>
            <p:spPr bwMode="auto">
              <a:xfrm>
                <a:off x="203" y="1538"/>
                <a:ext cx="9" cy="6"/>
              </a:xfrm>
              <a:custGeom>
                <a:avLst/>
                <a:gdLst>
                  <a:gd name="T0" fmla="*/ 5 w 9"/>
                  <a:gd name="T1" fmla="*/ 0 h 5"/>
                  <a:gd name="T2" fmla="*/ 9 w 9"/>
                  <a:gd name="T3" fmla="*/ 0 h 5"/>
                  <a:gd name="T4" fmla="*/ 9 w 9"/>
                  <a:gd name="T5" fmla="*/ 0 h 5"/>
                  <a:gd name="T6" fmla="*/ 9 w 9"/>
                  <a:gd name="T7" fmla="*/ 0 h 5"/>
                  <a:gd name="T8" fmla="*/ 9 w 9"/>
                  <a:gd name="T9" fmla="*/ 5 h 5"/>
                  <a:gd name="T10" fmla="*/ 5 w 9"/>
                  <a:gd name="T11" fmla="*/ 5 h 5"/>
                  <a:gd name="T12" fmla="*/ 5 w 9"/>
                  <a:gd name="T13" fmla="*/ 0 h 5"/>
                  <a:gd name="T14" fmla="*/ 0 w 9"/>
                  <a:gd name="T15" fmla="*/ 0 h 5"/>
                  <a:gd name="T16" fmla="*/ 5 w 9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5">
                    <a:moveTo>
                      <a:pt x="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175"/>
              <p:cNvSpPr>
                <a:spLocks/>
              </p:cNvSpPr>
              <p:nvPr/>
            </p:nvSpPr>
            <p:spPr bwMode="auto">
              <a:xfrm>
                <a:off x="208" y="1544"/>
                <a:ext cx="10" cy="7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0 h 6"/>
                  <a:gd name="T4" fmla="*/ 0 w 9"/>
                  <a:gd name="T5" fmla="*/ 0 h 6"/>
                  <a:gd name="T6" fmla="*/ 0 w 9"/>
                  <a:gd name="T7" fmla="*/ 0 h 6"/>
                  <a:gd name="T8" fmla="*/ 4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176"/>
              <p:cNvSpPr>
                <a:spLocks/>
              </p:cNvSpPr>
              <p:nvPr/>
            </p:nvSpPr>
            <p:spPr bwMode="auto">
              <a:xfrm>
                <a:off x="208" y="1544"/>
                <a:ext cx="4" cy="7"/>
              </a:xfrm>
              <a:custGeom>
                <a:avLst/>
                <a:gdLst>
                  <a:gd name="T0" fmla="*/ 0 w 4"/>
                  <a:gd name="T1" fmla="*/ 6 h 6"/>
                  <a:gd name="T2" fmla="*/ 0 w 4"/>
                  <a:gd name="T3" fmla="*/ 6 h 6"/>
                  <a:gd name="T4" fmla="*/ 0 w 4"/>
                  <a:gd name="T5" fmla="*/ 0 h 6"/>
                  <a:gd name="T6" fmla="*/ 4 w 4"/>
                  <a:gd name="T7" fmla="*/ 6 h 6"/>
                  <a:gd name="T8" fmla="*/ 0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177"/>
              <p:cNvSpPr>
                <a:spLocks/>
              </p:cNvSpPr>
              <p:nvPr/>
            </p:nvSpPr>
            <p:spPr bwMode="auto">
              <a:xfrm>
                <a:off x="208" y="1544"/>
                <a:ext cx="10" cy="7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4 w 9"/>
                  <a:gd name="T5" fmla="*/ 0 h 6"/>
                  <a:gd name="T6" fmla="*/ 4 w 9"/>
                  <a:gd name="T7" fmla="*/ 0 h 6"/>
                  <a:gd name="T8" fmla="*/ 9 w 9"/>
                  <a:gd name="T9" fmla="*/ 6 h 6"/>
                  <a:gd name="T10" fmla="*/ 4 w 9"/>
                  <a:gd name="T11" fmla="*/ 6 h 6"/>
                  <a:gd name="T12" fmla="*/ 0 w 9"/>
                  <a:gd name="T13" fmla="*/ 0 h 6"/>
                  <a:gd name="T14" fmla="*/ 0 w 9"/>
                  <a:gd name="T15" fmla="*/ 0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6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178"/>
              <p:cNvSpPr>
                <a:spLocks/>
              </p:cNvSpPr>
              <p:nvPr/>
            </p:nvSpPr>
            <p:spPr bwMode="auto">
              <a:xfrm>
                <a:off x="208" y="1551"/>
                <a:ext cx="10" cy="1"/>
              </a:xfrm>
              <a:custGeom>
                <a:avLst/>
                <a:gdLst>
                  <a:gd name="T0" fmla="*/ 0 w 9"/>
                  <a:gd name="T1" fmla="*/ 0 w 9"/>
                  <a:gd name="T2" fmla="*/ 4 w 9"/>
                  <a:gd name="T3" fmla="*/ 4 w 9"/>
                  <a:gd name="T4" fmla="*/ 9 w 9"/>
                  <a:gd name="T5" fmla="*/ 9 w 9"/>
                  <a:gd name="T6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179"/>
              <p:cNvSpPr>
                <a:spLocks/>
              </p:cNvSpPr>
              <p:nvPr/>
            </p:nvSpPr>
            <p:spPr bwMode="auto">
              <a:xfrm>
                <a:off x="212" y="1551"/>
                <a:ext cx="1" cy="6"/>
              </a:xfrm>
              <a:custGeom>
                <a:avLst/>
                <a:gdLst>
                  <a:gd name="T0" fmla="*/ 5 h 5"/>
                  <a:gd name="T1" fmla="*/ 0 h 5"/>
                  <a:gd name="T2" fmla="*/ 0 h 5"/>
                  <a:gd name="T3" fmla="*/ 0 h 5"/>
                  <a:gd name="T4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180"/>
              <p:cNvSpPr>
                <a:spLocks/>
              </p:cNvSpPr>
              <p:nvPr/>
            </p:nvSpPr>
            <p:spPr bwMode="auto">
              <a:xfrm>
                <a:off x="212" y="1551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5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181"/>
              <p:cNvSpPr>
                <a:spLocks/>
              </p:cNvSpPr>
              <p:nvPr/>
            </p:nvSpPr>
            <p:spPr bwMode="auto">
              <a:xfrm>
                <a:off x="212" y="1557"/>
                <a:ext cx="17" cy="6"/>
              </a:xfrm>
              <a:custGeom>
                <a:avLst/>
                <a:gdLst>
                  <a:gd name="T0" fmla="*/ 0 w 15"/>
                  <a:gd name="T1" fmla="*/ 6 h 6"/>
                  <a:gd name="T2" fmla="*/ 0 w 15"/>
                  <a:gd name="T3" fmla="*/ 6 h 6"/>
                  <a:gd name="T4" fmla="*/ 5 w 15"/>
                  <a:gd name="T5" fmla="*/ 0 h 6"/>
                  <a:gd name="T6" fmla="*/ 5 w 15"/>
                  <a:gd name="T7" fmla="*/ 0 h 6"/>
                  <a:gd name="T8" fmla="*/ 10 w 15"/>
                  <a:gd name="T9" fmla="*/ 0 h 6"/>
                  <a:gd name="T10" fmla="*/ 15 w 15"/>
                  <a:gd name="T11" fmla="*/ 6 h 6"/>
                  <a:gd name="T12" fmla="*/ 0 w 1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182"/>
              <p:cNvSpPr>
                <a:spLocks/>
              </p:cNvSpPr>
              <p:nvPr/>
            </p:nvSpPr>
            <p:spPr bwMode="auto">
              <a:xfrm>
                <a:off x="218" y="1557"/>
                <a:ext cx="1" cy="13"/>
              </a:xfrm>
              <a:custGeom>
                <a:avLst/>
                <a:gdLst>
                  <a:gd name="T0" fmla="*/ 12 h 12"/>
                  <a:gd name="T1" fmla="*/ 6 h 12"/>
                  <a:gd name="T2" fmla="*/ 0 h 12"/>
                  <a:gd name="T3" fmla="*/ 6 h 12"/>
                  <a:gd name="T4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183"/>
              <p:cNvSpPr>
                <a:spLocks/>
              </p:cNvSpPr>
              <p:nvPr/>
            </p:nvSpPr>
            <p:spPr bwMode="auto">
              <a:xfrm>
                <a:off x="218" y="1557"/>
                <a:ext cx="11" cy="6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6 h 6"/>
                  <a:gd name="T6" fmla="*/ 10 w 10"/>
                  <a:gd name="T7" fmla="*/ 6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6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184"/>
              <p:cNvSpPr>
                <a:spLocks/>
              </p:cNvSpPr>
              <p:nvPr/>
            </p:nvSpPr>
            <p:spPr bwMode="auto">
              <a:xfrm>
                <a:off x="218" y="1563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2" name="Freeform 185"/>
              <p:cNvSpPr>
                <a:spLocks/>
              </p:cNvSpPr>
              <p:nvPr/>
            </p:nvSpPr>
            <p:spPr bwMode="auto">
              <a:xfrm>
                <a:off x="218" y="1563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186"/>
              <p:cNvSpPr>
                <a:spLocks/>
              </p:cNvSpPr>
              <p:nvPr/>
            </p:nvSpPr>
            <p:spPr bwMode="auto">
              <a:xfrm>
                <a:off x="223" y="1563"/>
                <a:ext cx="6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6 h 6"/>
                  <a:gd name="T14" fmla="*/ 0 w 5"/>
                  <a:gd name="T15" fmla="*/ 0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4" name="Freeform 187"/>
              <p:cNvSpPr>
                <a:spLocks/>
              </p:cNvSpPr>
              <p:nvPr/>
            </p:nvSpPr>
            <p:spPr bwMode="auto">
              <a:xfrm>
                <a:off x="223" y="1570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Freeform 188"/>
              <p:cNvSpPr>
                <a:spLocks/>
              </p:cNvSpPr>
              <p:nvPr/>
            </p:nvSpPr>
            <p:spPr bwMode="auto">
              <a:xfrm>
                <a:off x="223" y="1570"/>
                <a:ext cx="6" cy="6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0 h 5"/>
                  <a:gd name="T6" fmla="*/ 5 w 5"/>
                  <a:gd name="T7" fmla="*/ 5 h 5"/>
                  <a:gd name="T8" fmla="*/ 0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6" name="Freeform 189"/>
              <p:cNvSpPr>
                <a:spLocks/>
              </p:cNvSpPr>
              <p:nvPr/>
            </p:nvSpPr>
            <p:spPr bwMode="auto">
              <a:xfrm>
                <a:off x="223" y="1570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5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7" name="Freeform 190"/>
              <p:cNvSpPr>
                <a:spLocks/>
              </p:cNvSpPr>
              <p:nvPr/>
            </p:nvSpPr>
            <p:spPr bwMode="auto">
              <a:xfrm>
                <a:off x="229" y="1576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8" name="Freeform 191"/>
              <p:cNvSpPr>
                <a:spLocks/>
              </p:cNvSpPr>
              <p:nvPr/>
            </p:nvSpPr>
            <p:spPr bwMode="auto">
              <a:xfrm>
                <a:off x="229" y="1576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9" name="Freeform 192"/>
              <p:cNvSpPr>
                <a:spLocks/>
              </p:cNvSpPr>
              <p:nvPr/>
            </p:nvSpPr>
            <p:spPr bwMode="auto">
              <a:xfrm>
                <a:off x="234" y="1583"/>
                <a:ext cx="11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0" name="Freeform 193"/>
              <p:cNvSpPr>
                <a:spLocks/>
              </p:cNvSpPr>
              <p:nvPr/>
            </p:nvSpPr>
            <p:spPr bwMode="auto">
              <a:xfrm>
                <a:off x="234" y="1583"/>
                <a:ext cx="1" cy="12"/>
              </a:xfrm>
              <a:custGeom>
                <a:avLst/>
                <a:gdLst>
                  <a:gd name="T0" fmla="*/ 11 h 11"/>
                  <a:gd name="T1" fmla="*/ 5 h 11"/>
                  <a:gd name="T2" fmla="*/ 0 h 11"/>
                  <a:gd name="T3" fmla="*/ 5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1" name="Freeform 194"/>
              <p:cNvSpPr>
                <a:spLocks/>
              </p:cNvSpPr>
              <p:nvPr/>
            </p:nvSpPr>
            <p:spPr bwMode="auto">
              <a:xfrm>
                <a:off x="234" y="1583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10 w 10"/>
                  <a:gd name="T7" fmla="*/ 5 h 5"/>
                  <a:gd name="T8" fmla="*/ 10 w 10"/>
                  <a:gd name="T9" fmla="*/ 5 h 5"/>
                  <a:gd name="T10" fmla="*/ 5 w 10"/>
                  <a:gd name="T11" fmla="*/ 5 h 5"/>
                  <a:gd name="T12" fmla="*/ 0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2" name="Freeform 195"/>
              <p:cNvSpPr>
                <a:spLocks/>
              </p:cNvSpPr>
              <p:nvPr/>
            </p:nvSpPr>
            <p:spPr bwMode="auto">
              <a:xfrm>
                <a:off x="234" y="1588"/>
                <a:ext cx="16" cy="7"/>
              </a:xfrm>
              <a:custGeom>
                <a:avLst/>
                <a:gdLst>
                  <a:gd name="T0" fmla="*/ 0 w 15"/>
                  <a:gd name="T1" fmla="*/ 6 h 6"/>
                  <a:gd name="T2" fmla="*/ 0 w 15"/>
                  <a:gd name="T3" fmla="*/ 0 h 6"/>
                  <a:gd name="T4" fmla="*/ 0 w 15"/>
                  <a:gd name="T5" fmla="*/ 0 h 6"/>
                  <a:gd name="T6" fmla="*/ 0 w 15"/>
                  <a:gd name="T7" fmla="*/ 0 h 6"/>
                  <a:gd name="T8" fmla="*/ 10 w 15"/>
                  <a:gd name="T9" fmla="*/ 0 h 6"/>
                  <a:gd name="T10" fmla="*/ 15 w 15"/>
                  <a:gd name="T11" fmla="*/ 6 h 6"/>
                  <a:gd name="T12" fmla="*/ 0 w 1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" name="Freeform 196"/>
              <p:cNvSpPr>
                <a:spLocks/>
              </p:cNvSpPr>
              <p:nvPr/>
            </p:nvSpPr>
            <p:spPr bwMode="auto">
              <a:xfrm>
                <a:off x="234" y="1588"/>
                <a:ext cx="6" cy="7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5 w 5"/>
                  <a:gd name="T5" fmla="*/ 0 h 6"/>
                  <a:gd name="T6" fmla="*/ 5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" name="Freeform 197"/>
              <p:cNvSpPr>
                <a:spLocks/>
              </p:cNvSpPr>
              <p:nvPr/>
            </p:nvSpPr>
            <p:spPr bwMode="auto">
              <a:xfrm>
                <a:off x="240" y="1588"/>
                <a:ext cx="10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5" name="Freeform 198"/>
              <p:cNvSpPr>
                <a:spLocks/>
              </p:cNvSpPr>
              <p:nvPr/>
            </p:nvSpPr>
            <p:spPr bwMode="auto">
              <a:xfrm>
                <a:off x="240" y="1595"/>
                <a:ext cx="10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6" name="Freeform 199"/>
              <p:cNvSpPr>
                <a:spLocks/>
              </p:cNvSpPr>
              <p:nvPr/>
            </p:nvSpPr>
            <p:spPr bwMode="auto">
              <a:xfrm>
                <a:off x="181" y="1519"/>
                <a:ext cx="1" cy="7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7" name="Freeform 200"/>
              <p:cNvSpPr>
                <a:spLocks/>
              </p:cNvSpPr>
              <p:nvPr/>
            </p:nvSpPr>
            <p:spPr bwMode="auto">
              <a:xfrm>
                <a:off x="181" y="1519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8" name="Freeform 201"/>
              <p:cNvSpPr>
                <a:spLocks/>
              </p:cNvSpPr>
              <p:nvPr/>
            </p:nvSpPr>
            <p:spPr bwMode="auto">
              <a:xfrm>
                <a:off x="181" y="1519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0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9" name="Freeform 202"/>
              <p:cNvSpPr>
                <a:spLocks/>
              </p:cNvSpPr>
              <p:nvPr/>
            </p:nvSpPr>
            <p:spPr bwMode="auto">
              <a:xfrm>
                <a:off x="181" y="1519"/>
                <a:ext cx="16" cy="7"/>
              </a:xfrm>
              <a:custGeom>
                <a:avLst/>
                <a:gdLst>
                  <a:gd name="T0" fmla="*/ 0 w 15"/>
                  <a:gd name="T1" fmla="*/ 0 h 6"/>
                  <a:gd name="T2" fmla="*/ 10 w 15"/>
                  <a:gd name="T3" fmla="*/ 0 h 6"/>
                  <a:gd name="T4" fmla="*/ 10 w 15"/>
                  <a:gd name="T5" fmla="*/ 0 h 6"/>
                  <a:gd name="T6" fmla="*/ 10 w 15"/>
                  <a:gd name="T7" fmla="*/ 6 h 6"/>
                  <a:gd name="T8" fmla="*/ 15 w 15"/>
                  <a:gd name="T9" fmla="*/ 6 h 6"/>
                  <a:gd name="T10" fmla="*/ 5 w 15"/>
                  <a:gd name="T11" fmla="*/ 6 h 6"/>
                  <a:gd name="T12" fmla="*/ 5 w 15"/>
                  <a:gd name="T13" fmla="*/ 6 h 6"/>
                  <a:gd name="T14" fmla="*/ 0 w 15"/>
                  <a:gd name="T15" fmla="*/ 6 h 6"/>
                  <a:gd name="T16" fmla="*/ 0 w 1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1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0" name="Freeform 203"/>
              <p:cNvSpPr>
                <a:spLocks/>
              </p:cNvSpPr>
              <p:nvPr/>
            </p:nvSpPr>
            <p:spPr bwMode="auto">
              <a:xfrm>
                <a:off x="186" y="1526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1" name="Freeform 204"/>
              <p:cNvSpPr>
                <a:spLocks/>
              </p:cNvSpPr>
              <p:nvPr/>
            </p:nvSpPr>
            <p:spPr bwMode="auto">
              <a:xfrm>
                <a:off x="186" y="1526"/>
                <a:ext cx="6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2" name="Freeform 205"/>
              <p:cNvSpPr>
                <a:spLocks/>
              </p:cNvSpPr>
              <p:nvPr/>
            </p:nvSpPr>
            <p:spPr bwMode="auto">
              <a:xfrm>
                <a:off x="186" y="1526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0 h 5"/>
                  <a:gd name="T6" fmla="*/ 10 w 10"/>
                  <a:gd name="T7" fmla="*/ 5 h 5"/>
                  <a:gd name="T8" fmla="*/ 10 w 10"/>
                  <a:gd name="T9" fmla="*/ 5 h 5"/>
                  <a:gd name="T10" fmla="*/ 5 w 10"/>
                  <a:gd name="T11" fmla="*/ 5 h 5"/>
                  <a:gd name="T12" fmla="*/ 0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3" name="Freeform 206"/>
              <p:cNvSpPr>
                <a:spLocks/>
              </p:cNvSpPr>
              <p:nvPr/>
            </p:nvSpPr>
            <p:spPr bwMode="auto">
              <a:xfrm>
                <a:off x="186" y="1532"/>
                <a:ext cx="11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" name="Freeform 207"/>
              <p:cNvSpPr>
                <a:spLocks/>
              </p:cNvSpPr>
              <p:nvPr/>
            </p:nvSpPr>
            <p:spPr bwMode="auto">
              <a:xfrm>
                <a:off x="192" y="1532"/>
                <a:ext cx="1" cy="12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5" name="Freeform 208"/>
              <p:cNvSpPr>
                <a:spLocks/>
              </p:cNvSpPr>
              <p:nvPr/>
            </p:nvSpPr>
            <p:spPr bwMode="auto">
              <a:xfrm>
                <a:off x="192" y="1532"/>
                <a:ext cx="11" cy="6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6" name="Freeform 209"/>
              <p:cNvSpPr>
                <a:spLocks/>
              </p:cNvSpPr>
              <p:nvPr/>
            </p:nvSpPr>
            <p:spPr bwMode="auto">
              <a:xfrm>
                <a:off x="192" y="1538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7" name="Freeform 210"/>
              <p:cNvSpPr>
                <a:spLocks/>
              </p:cNvSpPr>
              <p:nvPr/>
            </p:nvSpPr>
            <p:spPr bwMode="auto">
              <a:xfrm>
                <a:off x="192" y="1538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0 h 11"/>
                  <a:gd name="T4" fmla="*/ 5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8" name="Freeform 211"/>
              <p:cNvSpPr>
                <a:spLocks/>
              </p:cNvSpPr>
              <p:nvPr/>
            </p:nvSpPr>
            <p:spPr bwMode="auto">
              <a:xfrm>
                <a:off x="192" y="1538"/>
                <a:ext cx="11" cy="6"/>
              </a:xfrm>
              <a:custGeom>
                <a:avLst/>
                <a:gdLst>
                  <a:gd name="T0" fmla="*/ 5 w 10"/>
                  <a:gd name="T1" fmla="*/ 0 h 5"/>
                  <a:gd name="T2" fmla="*/ 5 w 10"/>
                  <a:gd name="T3" fmla="*/ 0 h 5"/>
                  <a:gd name="T4" fmla="*/ 10 w 10"/>
                  <a:gd name="T5" fmla="*/ 0 h 5"/>
                  <a:gd name="T6" fmla="*/ 10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5 w 10"/>
                  <a:gd name="T13" fmla="*/ 0 h 5"/>
                  <a:gd name="T14" fmla="*/ 0 w 10"/>
                  <a:gd name="T15" fmla="*/ 0 h 5"/>
                  <a:gd name="T16" fmla="*/ 5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9" name="Freeform 212"/>
              <p:cNvSpPr>
                <a:spLocks/>
              </p:cNvSpPr>
              <p:nvPr/>
            </p:nvSpPr>
            <p:spPr bwMode="auto">
              <a:xfrm>
                <a:off x="197" y="1544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5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0" name="Freeform 213"/>
              <p:cNvSpPr>
                <a:spLocks/>
              </p:cNvSpPr>
              <p:nvPr/>
            </p:nvSpPr>
            <p:spPr bwMode="auto">
              <a:xfrm>
                <a:off x="197" y="1544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1" name="Freeform 214"/>
              <p:cNvSpPr>
                <a:spLocks/>
              </p:cNvSpPr>
              <p:nvPr/>
            </p:nvSpPr>
            <p:spPr bwMode="auto">
              <a:xfrm>
                <a:off x="197" y="1551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2" name="Freeform 215"/>
              <p:cNvSpPr>
                <a:spLocks/>
              </p:cNvSpPr>
              <p:nvPr/>
            </p:nvSpPr>
            <p:spPr bwMode="auto">
              <a:xfrm>
                <a:off x="203" y="1551"/>
                <a:ext cx="9" cy="6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5 h 5"/>
                  <a:gd name="T4" fmla="*/ 0 w 9"/>
                  <a:gd name="T5" fmla="*/ 5 h 5"/>
                  <a:gd name="T6" fmla="*/ 0 w 9"/>
                  <a:gd name="T7" fmla="*/ 0 h 5"/>
                  <a:gd name="T8" fmla="*/ 9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" name="Freeform 216"/>
              <p:cNvSpPr>
                <a:spLocks/>
              </p:cNvSpPr>
              <p:nvPr/>
            </p:nvSpPr>
            <p:spPr bwMode="auto">
              <a:xfrm>
                <a:off x="203" y="1557"/>
                <a:ext cx="9" cy="6"/>
              </a:xfrm>
              <a:custGeom>
                <a:avLst/>
                <a:gdLst>
                  <a:gd name="T0" fmla="*/ 0 w 9"/>
                  <a:gd name="T1" fmla="*/ 6 h 6"/>
                  <a:gd name="T2" fmla="*/ 5 w 9"/>
                  <a:gd name="T3" fmla="*/ 6 h 6"/>
                  <a:gd name="T4" fmla="*/ 5 w 9"/>
                  <a:gd name="T5" fmla="*/ 0 h 6"/>
                  <a:gd name="T6" fmla="*/ 5 w 9"/>
                  <a:gd name="T7" fmla="*/ 0 h 6"/>
                  <a:gd name="T8" fmla="*/ 9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5" y="6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" name="Freeform 217"/>
              <p:cNvSpPr>
                <a:spLocks/>
              </p:cNvSpPr>
              <p:nvPr/>
            </p:nvSpPr>
            <p:spPr bwMode="auto">
              <a:xfrm>
                <a:off x="208" y="1557"/>
                <a:ext cx="1" cy="13"/>
              </a:xfrm>
              <a:custGeom>
                <a:avLst/>
                <a:gdLst>
                  <a:gd name="T0" fmla="*/ 12 h 12"/>
                  <a:gd name="T1" fmla="*/ 6 h 12"/>
                  <a:gd name="T2" fmla="*/ 0 h 12"/>
                  <a:gd name="T3" fmla="*/ 6 h 12"/>
                  <a:gd name="T4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5" name="Freeform 218"/>
              <p:cNvSpPr>
                <a:spLocks/>
              </p:cNvSpPr>
              <p:nvPr/>
            </p:nvSpPr>
            <p:spPr bwMode="auto">
              <a:xfrm>
                <a:off x="208" y="1557"/>
                <a:ext cx="10" cy="6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4 w 9"/>
                  <a:gd name="T5" fmla="*/ 6 h 6"/>
                  <a:gd name="T6" fmla="*/ 4 w 9"/>
                  <a:gd name="T7" fmla="*/ 6 h 6"/>
                  <a:gd name="T8" fmla="*/ 9 w 9"/>
                  <a:gd name="T9" fmla="*/ 6 h 6"/>
                  <a:gd name="T10" fmla="*/ 0 w 9"/>
                  <a:gd name="T11" fmla="*/ 6 h 6"/>
                  <a:gd name="T12" fmla="*/ 0 w 9"/>
                  <a:gd name="T13" fmla="*/ 6 h 6"/>
                  <a:gd name="T14" fmla="*/ 0 w 9"/>
                  <a:gd name="T15" fmla="*/ 6 h 6"/>
                  <a:gd name="T16" fmla="*/ 0 w 9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9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6" name="Freeform 219"/>
              <p:cNvSpPr>
                <a:spLocks/>
              </p:cNvSpPr>
              <p:nvPr/>
            </p:nvSpPr>
            <p:spPr bwMode="auto">
              <a:xfrm>
                <a:off x="208" y="1563"/>
                <a:ext cx="10" cy="7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6 h 6"/>
                  <a:gd name="T4" fmla="*/ 0 w 9"/>
                  <a:gd name="T5" fmla="*/ 0 h 6"/>
                  <a:gd name="T6" fmla="*/ 4 w 9"/>
                  <a:gd name="T7" fmla="*/ 0 h 6"/>
                  <a:gd name="T8" fmla="*/ 9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7" name="Freeform 220"/>
              <p:cNvSpPr>
                <a:spLocks/>
              </p:cNvSpPr>
              <p:nvPr/>
            </p:nvSpPr>
            <p:spPr bwMode="auto">
              <a:xfrm>
                <a:off x="208" y="1563"/>
                <a:ext cx="4" cy="13"/>
              </a:xfrm>
              <a:custGeom>
                <a:avLst/>
                <a:gdLst>
                  <a:gd name="T0" fmla="*/ 4 w 4"/>
                  <a:gd name="T1" fmla="*/ 11 h 11"/>
                  <a:gd name="T2" fmla="*/ 0 w 4"/>
                  <a:gd name="T3" fmla="*/ 6 h 11"/>
                  <a:gd name="T4" fmla="*/ 4 w 4"/>
                  <a:gd name="T5" fmla="*/ 0 h 11"/>
                  <a:gd name="T6" fmla="*/ 4 w 4"/>
                  <a:gd name="T7" fmla="*/ 6 h 11"/>
                  <a:gd name="T8" fmla="*/ 4 w 4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1">
                    <a:moveTo>
                      <a:pt x="4" y="11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8" name="Freeform 221"/>
              <p:cNvSpPr>
                <a:spLocks/>
              </p:cNvSpPr>
              <p:nvPr/>
            </p:nvSpPr>
            <p:spPr bwMode="auto">
              <a:xfrm>
                <a:off x="212" y="1563"/>
                <a:ext cx="6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6 h 6"/>
                  <a:gd name="T14" fmla="*/ 0 w 5"/>
                  <a:gd name="T15" fmla="*/ 0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9" name="Freeform 222"/>
              <p:cNvSpPr>
                <a:spLocks/>
              </p:cNvSpPr>
              <p:nvPr/>
            </p:nvSpPr>
            <p:spPr bwMode="auto">
              <a:xfrm>
                <a:off x="212" y="1570"/>
                <a:ext cx="11" cy="6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0" name="Freeform 223"/>
              <p:cNvSpPr>
                <a:spLocks/>
              </p:cNvSpPr>
              <p:nvPr/>
            </p:nvSpPr>
            <p:spPr bwMode="auto">
              <a:xfrm>
                <a:off x="212" y="1570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5 w 10"/>
                  <a:gd name="T7" fmla="*/ 0 h 5"/>
                  <a:gd name="T8" fmla="*/ 10 w 10"/>
                  <a:gd name="T9" fmla="*/ 5 h 5"/>
                  <a:gd name="T10" fmla="*/ 0 w 10"/>
                  <a:gd name="T11" fmla="*/ 5 h 5"/>
                  <a:gd name="T12" fmla="*/ 0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Freeform 224"/>
              <p:cNvSpPr>
                <a:spLocks/>
              </p:cNvSpPr>
              <p:nvPr/>
            </p:nvSpPr>
            <p:spPr bwMode="auto">
              <a:xfrm>
                <a:off x="212" y="1576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Freeform 225"/>
              <p:cNvSpPr>
                <a:spLocks/>
              </p:cNvSpPr>
              <p:nvPr/>
            </p:nvSpPr>
            <p:spPr bwMode="auto">
              <a:xfrm>
                <a:off x="218" y="1576"/>
                <a:ext cx="11" cy="1"/>
              </a:xfrm>
              <a:custGeom>
                <a:avLst/>
                <a:gdLst>
                  <a:gd name="T0" fmla="*/ 0 w 10"/>
                  <a:gd name="T1" fmla="*/ 5 w 10"/>
                  <a:gd name="T2" fmla="*/ 5 w 10"/>
                  <a:gd name="T3" fmla="*/ 5 w 10"/>
                  <a:gd name="T4" fmla="*/ 10 w 10"/>
                  <a:gd name="T5" fmla="*/ 0 w 10"/>
                  <a:gd name="T6" fmla="*/ 0 w 10"/>
                  <a:gd name="T7" fmla="*/ 0 w 10"/>
                  <a:gd name="T8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Freeform 226"/>
              <p:cNvSpPr>
                <a:spLocks/>
              </p:cNvSpPr>
              <p:nvPr/>
            </p:nvSpPr>
            <p:spPr bwMode="auto">
              <a:xfrm>
                <a:off x="218" y="1576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6 h 6"/>
                  <a:gd name="T4" fmla="*/ 0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" name="Freeform 227"/>
              <p:cNvSpPr>
                <a:spLocks/>
              </p:cNvSpPr>
              <p:nvPr/>
            </p:nvSpPr>
            <p:spPr bwMode="auto">
              <a:xfrm>
                <a:off x="218" y="1583"/>
                <a:ext cx="11" cy="1"/>
              </a:xfrm>
              <a:custGeom>
                <a:avLst/>
                <a:gdLst>
                  <a:gd name="T0" fmla="*/ 0 w 10"/>
                  <a:gd name="T1" fmla="*/ 10 w 10"/>
                  <a:gd name="T2" fmla="*/ 10 w 10"/>
                  <a:gd name="T3" fmla="*/ 10 w 10"/>
                  <a:gd name="T4" fmla="*/ 10 w 10"/>
                  <a:gd name="T5" fmla="*/ 5 w 10"/>
                  <a:gd name="T6" fmla="*/ 5 w 10"/>
                  <a:gd name="T7" fmla="*/ 0 w 10"/>
                  <a:gd name="T8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" name="Freeform 228"/>
              <p:cNvSpPr>
                <a:spLocks/>
              </p:cNvSpPr>
              <p:nvPr/>
            </p:nvSpPr>
            <p:spPr bwMode="auto">
              <a:xfrm>
                <a:off x="223" y="1583"/>
                <a:ext cx="11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5 h 5"/>
                  <a:gd name="T4" fmla="*/ 0 w 10"/>
                  <a:gd name="T5" fmla="*/ 0 h 5"/>
                  <a:gd name="T6" fmla="*/ 0 w 10"/>
                  <a:gd name="T7" fmla="*/ 0 h 5"/>
                  <a:gd name="T8" fmla="*/ 5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6" name="Freeform 229"/>
              <p:cNvSpPr>
                <a:spLocks/>
              </p:cNvSpPr>
              <p:nvPr/>
            </p:nvSpPr>
            <p:spPr bwMode="auto">
              <a:xfrm>
                <a:off x="223" y="1583"/>
                <a:ext cx="1" cy="12"/>
              </a:xfrm>
              <a:custGeom>
                <a:avLst/>
                <a:gdLst>
                  <a:gd name="T0" fmla="*/ 11 h 11"/>
                  <a:gd name="T1" fmla="*/ 5 h 11"/>
                  <a:gd name="T2" fmla="*/ 0 h 11"/>
                  <a:gd name="T3" fmla="*/ 5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7" name="Freeform 230"/>
              <p:cNvSpPr>
                <a:spLocks/>
              </p:cNvSpPr>
              <p:nvPr/>
            </p:nvSpPr>
            <p:spPr bwMode="auto">
              <a:xfrm>
                <a:off x="223" y="1583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5 w 10"/>
                  <a:gd name="T7" fmla="*/ 5 h 5"/>
                  <a:gd name="T8" fmla="*/ 10 w 10"/>
                  <a:gd name="T9" fmla="*/ 5 h 5"/>
                  <a:gd name="T10" fmla="*/ 5 w 10"/>
                  <a:gd name="T11" fmla="*/ 5 h 5"/>
                  <a:gd name="T12" fmla="*/ 0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8" name="Freeform 231"/>
              <p:cNvSpPr>
                <a:spLocks/>
              </p:cNvSpPr>
              <p:nvPr/>
            </p:nvSpPr>
            <p:spPr bwMode="auto">
              <a:xfrm>
                <a:off x="223" y="1588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9" name="Freeform 232"/>
              <p:cNvSpPr>
                <a:spLocks/>
              </p:cNvSpPr>
              <p:nvPr/>
            </p:nvSpPr>
            <p:spPr bwMode="auto">
              <a:xfrm>
                <a:off x="218" y="1507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5 w 10"/>
                  <a:gd name="T5" fmla="*/ 0 h 6"/>
                  <a:gd name="T6" fmla="*/ 10 w 10"/>
                  <a:gd name="T7" fmla="*/ 6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Freeform 233"/>
              <p:cNvSpPr>
                <a:spLocks/>
              </p:cNvSpPr>
              <p:nvPr/>
            </p:nvSpPr>
            <p:spPr bwMode="auto">
              <a:xfrm>
                <a:off x="218" y="1507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0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1" name="Freeform 234"/>
              <p:cNvSpPr>
                <a:spLocks/>
              </p:cNvSpPr>
              <p:nvPr/>
            </p:nvSpPr>
            <p:spPr bwMode="auto">
              <a:xfrm>
                <a:off x="218" y="1507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10 w 10"/>
                  <a:gd name="T5" fmla="*/ 6 h 6"/>
                  <a:gd name="T6" fmla="*/ 5 w 10"/>
                  <a:gd name="T7" fmla="*/ 6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2" name="Freeform 235"/>
              <p:cNvSpPr>
                <a:spLocks/>
              </p:cNvSpPr>
              <p:nvPr/>
            </p:nvSpPr>
            <p:spPr bwMode="auto">
              <a:xfrm>
                <a:off x="223" y="1514"/>
                <a:ext cx="6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Freeform 236"/>
              <p:cNvSpPr>
                <a:spLocks/>
              </p:cNvSpPr>
              <p:nvPr/>
            </p:nvSpPr>
            <p:spPr bwMode="auto">
              <a:xfrm>
                <a:off x="223" y="1519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5 w 10"/>
                  <a:gd name="T3" fmla="*/ 0 h 6"/>
                  <a:gd name="T4" fmla="*/ 5 w 10"/>
                  <a:gd name="T5" fmla="*/ 0 h 6"/>
                  <a:gd name="T6" fmla="*/ 10 w 10"/>
                  <a:gd name="T7" fmla="*/ 6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" name="Freeform 237"/>
              <p:cNvSpPr>
                <a:spLocks/>
              </p:cNvSpPr>
              <p:nvPr/>
            </p:nvSpPr>
            <p:spPr bwMode="auto">
              <a:xfrm>
                <a:off x="223" y="1519"/>
                <a:ext cx="6" cy="7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5 w 5"/>
                  <a:gd name="T5" fmla="*/ 0 h 6"/>
                  <a:gd name="T6" fmla="*/ 5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Freeform 238"/>
              <p:cNvSpPr>
                <a:spLocks/>
              </p:cNvSpPr>
              <p:nvPr/>
            </p:nvSpPr>
            <p:spPr bwMode="auto">
              <a:xfrm>
                <a:off x="229" y="1519"/>
                <a:ext cx="5" cy="7"/>
              </a:xfrm>
              <a:custGeom>
                <a:avLst/>
                <a:gdLst>
                  <a:gd name="T0" fmla="*/ 0 w 5"/>
                  <a:gd name="T1" fmla="*/ 0 h 6"/>
                  <a:gd name="T2" fmla="*/ 0 w 5"/>
                  <a:gd name="T3" fmla="*/ 0 h 6"/>
                  <a:gd name="T4" fmla="*/ 5 w 5"/>
                  <a:gd name="T5" fmla="*/ 6 h 6"/>
                  <a:gd name="T6" fmla="*/ 0 w 5"/>
                  <a:gd name="T7" fmla="*/ 6 h 6"/>
                  <a:gd name="T8" fmla="*/ 0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0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6" name="Freeform 239"/>
              <p:cNvSpPr>
                <a:spLocks/>
              </p:cNvSpPr>
              <p:nvPr/>
            </p:nvSpPr>
            <p:spPr bwMode="auto">
              <a:xfrm>
                <a:off x="229" y="1526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5 w 10"/>
                  <a:gd name="T3" fmla="*/ 10 w 10"/>
                  <a:gd name="T4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Freeform 240"/>
              <p:cNvSpPr>
                <a:spLocks/>
              </p:cNvSpPr>
              <p:nvPr/>
            </p:nvSpPr>
            <p:spPr bwMode="auto">
              <a:xfrm>
                <a:off x="229" y="1526"/>
                <a:ext cx="5" cy="6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0 h 5"/>
                  <a:gd name="T6" fmla="*/ 5 w 5"/>
                  <a:gd name="T7" fmla="*/ 5 h 5"/>
                  <a:gd name="T8" fmla="*/ 0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Freeform 241"/>
              <p:cNvSpPr>
                <a:spLocks/>
              </p:cNvSpPr>
              <p:nvPr/>
            </p:nvSpPr>
            <p:spPr bwMode="auto">
              <a:xfrm>
                <a:off x="229" y="1526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10 w 10"/>
                  <a:gd name="T5" fmla="*/ 5 h 5"/>
                  <a:gd name="T6" fmla="*/ 5 w 10"/>
                  <a:gd name="T7" fmla="*/ 5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Freeform 242"/>
              <p:cNvSpPr>
                <a:spLocks/>
              </p:cNvSpPr>
              <p:nvPr/>
            </p:nvSpPr>
            <p:spPr bwMode="auto">
              <a:xfrm>
                <a:off x="234" y="1532"/>
                <a:ext cx="11" cy="1"/>
              </a:xfrm>
              <a:custGeom>
                <a:avLst/>
                <a:gdLst>
                  <a:gd name="T0" fmla="*/ 0 w 10"/>
                  <a:gd name="T1" fmla="*/ 5 w 10"/>
                  <a:gd name="T2" fmla="*/ 10 w 10"/>
                  <a:gd name="T3" fmla="*/ 5 w 10"/>
                  <a:gd name="T4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Freeform 243"/>
              <p:cNvSpPr>
                <a:spLocks/>
              </p:cNvSpPr>
              <p:nvPr/>
            </p:nvSpPr>
            <p:spPr bwMode="auto">
              <a:xfrm>
                <a:off x="234" y="1532"/>
                <a:ext cx="11" cy="6"/>
              </a:xfrm>
              <a:custGeom>
                <a:avLst/>
                <a:gdLst>
                  <a:gd name="T0" fmla="*/ 0 w 10"/>
                  <a:gd name="T1" fmla="*/ 6 h 6"/>
                  <a:gd name="T2" fmla="*/ 5 w 10"/>
                  <a:gd name="T3" fmla="*/ 0 h 6"/>
                  <a:gd name="T4" fmla="*/ 10 w 10"/>
                  <a:gd name="T5" fmla="*/ 0 h 6"/>
                  <a:gd name="T6" fmla="*/ 10 w 10"/>
                  <a:gd name="T7" fmla="*/ 6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1" name="Freeform 244"/>
              <p:cNvSpPr>
                <a:spLocks/>
              </p:cNvSpPr>
              <p:nvPr/>
            </p:nvSpPr>
            <p:spPr bwMode="auto">
              <a:xfrm>
                <a:off x="240" y="1538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2" name="Freeform 245"/>
              <p:cNvSpPr>
                <a:spLocks/>
              </p:cNvSpPr>
              <p:nvPr/>
            </p:nvSpPr>
            <p:spPr bwMode="auto">
              <a:xfrm>
                <a:off x="240" y="1538"/>
                <a:ext cx="10" cy="6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0 h 5"/>
                  <a:gd name="T4" fmla="*/ 10 w 10"/>
                  <a:gd name="T5" fmla="*/ 5 h 5"/>
                  <a:gd name="T6" fmla="*/ 5 w 10"/>
                  <a:gd name="T7" fmla="*/ 5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3" name="Freeform 246"/>
              <p:cNvSpPr>
                <a:spLocks/>
              </p:cNvSpPr>
              <p:nvPr/>
            </p:nvSpPr>
            <p:spPr bwMode="auto">
              <a:xfrm>
                <a:off x="245" y="1544"/>
                <a:ext cx="5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0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" name="Freeform 247"/>
              <p:cNvSpPr>
                <a:spLocks/>
              </p:cNvSpPr>
              <p:nvPr/>
            </p:nvSpPr>
            <p:spPr bwMode="auto">
              <a:xfrm>
                <a:off x="245" y="1544"/>
                <a:ext cx="10" cy="7"/>
              </a:xfrm>
              <a:custGeom>
                <a:avLst/>
                <a:gdLst>
                  <a:gd name="T0" fmla="*/ 0 w 9"/>
                  <a:gd name="T1" fmla="*/ 0 h 6"/>
                  <a:gd name="T2" fmla="*/ 5 w 9"/>
                  <a:gd name="T3" fmla="*/ 0 h 6"/>
                  <a:gd name="T4" fmla="*/ 9 w 9"/>
                  <a:gd name="T5" fmla="*/ 6 h 6"/>
                  <a:gd name="T6" fmla="*/ 5 w 9"/>
                  <a:gd name="T7" fmla="*/ 6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5" y="0"/>
                    </a:lnTo>
                    <a:lnTo>
                      <a:pt x="9" y="6"/>
                    </a:lnTo>
                    <a:lnTo>
                      <a:pt x="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" name="Freeform 248"/>
              <p:cNvSpPr>
                <a:spLocks/>
              </p:cNvSpPr>
              <p:nvPr/>
            </p:nvSpPr>
            <p:spPr bwMode="auto">
              <a:xfrm>
                <a:off x="250" y="1551"/>
                <a:ext cx="2" cy="12"/>
              </a:xfrm>
              <a:custGeom>
                <a:avLst/>
                <a:gdLst>
                  <a:gd name="T0" fmla="*/ 11 h 11"/>
                  <a:gd name="T1" fmla="*/ 5 h 11"/>
                  <a:gd name="T2" fmla="*/ 0 h 11"/>
                  <a:gd name="T3" fmla="*/ 5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" name="Freeform 249"/>
              <p:cNvSpPr>
                <a:spLocks/>
              </p:cNvSpPr>
              <p:nvPr/>
            </p:nvSpPr>
            <p:spPr bwMode="auto">
              <a:xfrm>
                <a:off x="250" y="1557"/>
                <a:ext cx="10" cy="6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0 h 6"/>
                  <a:gd name="T4" fmla="*/ 4 w 9"/>
                  <a:gd name="T5" fmla="*/ 0 h 6"/>
                  <a:gd name="T6" fmla="*/ 9 w 9"/>
                  <a:gd name="T7" fmla="*/ 6 h 6"/>
                  <a:gd name="T8" fmla="*/ 0 w 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" name="Freeform 250"/>
              <p:cNvSpPr>
                <a:spLocks/>
              </p:cNvSpPr>
              <p:nvPr/>
            </p:nvSpPr>
            <p:spPr bwMode="auto">
              <a:xfrm>
                <a:off x="250" y="1557"/>
                <a:ext cx="5" cy="13"/>
              </a:xfrm>
              <a:custGeom>
                <a:avLst/>
                <a:gdLst>
                  <a:gd name="T0" fmla="*/ 4 w 4"/>
                  <a:gd name="T1" fmla="*/ 12 h 12"/>
                  <a:gd name="T2" fmla="*/ 0 w 4"/>
                  <a:gd name="T3" fmla="*/ 6 h 12"/>
                  <a:gd name="T4" fmla="*/ 0 w 4"/>
                  <a:gd name="T5" fmla="*/ 0 h 12"/>
                  <a:gd name="T6" fmla="*/ 4 w 4"/>
                  <a:gd name="T7" fmla="*/ 6 h 12"/>
                  <a:gd name="T8" fmla="*/ 4 w 4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2">
                    <a:moveTo>
                      <a:pt x="4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" name="Freeform 251"/>
              <p:cNvSpPr>
                <a:spLocks/>
              </p:cNvSpPr>
              <p:nvPr/>
            </p:nvSpPr>
            <p:spPr bwMode="auto">
              <a:xfrm>
                <a:off x="250" y="1557"/>
                <a:ext cx="10" cy="6"/>
              </a:xfrm>
              <a:custGeom>
                <a:avLst/>
                <a:gdLst>
                  <a:gd name="T0" fmla="*/ 0 w 9"/>
                  <a:gd name="T1" fmla="*/ 0 h 6"/>
                  <a:gd name="T2" fmla="*/ 4 w 9"/>
                  <a:gd name="T3" fmla="*/ 0 h 6"/>
                  <a:gd name="T4" fmla="*/ 9 w 9"/>
                  <a:gd name="T5" fmla="*/ 6 h 6"/>
                  <a:gd name="T6" fmla="*/ 4 w 9"/>
                  <a:gd name="T7" fmla="*/ 6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4" y="0"/>
                    </a:lnTo>
                    <a:lnTo>
                      <a:pt x="9" y="6"/>
                    </a:lnTo>
                    <a:lnTo>
                      <a:pt x="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" name="Freeform 252"/>
              <p:cNvSpPr>
                <a:spLocks/>
              </p:cNvSpPr>
              <p:nvPr/>
            </p:nvSpPr>
            <p:spPr bwMode="auto">
              <a:xfrm>
                <a:off x="255" y="1563"/>
                <a:ext cx="5" cy="7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6 h 6"/>
                  <a:gd name="T8" fmla="*/ 0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" name="Freeform 253"/>
              <p:cNvSpPr>
                <a:spLocks/>
              </p:cNvSpPr>
              <p:nvPr/>
            </p:nvSpPr>
            <p:spPr bwMode="auto">
              <a:xfrm>
                <a:off x="255" y="1563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10 w 10"/>
                  <a:gd name="T5" fmla="*/ 6 h 6"/>
                  <a:gd name="T6" fmla="*/ 5 w 10"/>
                  <a:gd name="T7" fmla="*/ 6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" name="Freeform 254"/>
              <p:cNvSpPr>
                <a:spLocks/>
              </p:cNvSpPr>
              <p:nvPr/>
            </p:nvSpPr>
            <p:spPr bwMode="auto">
              <a:xfrm>
                <a:off x="255" y="1570"/>
                <a:ext cx="11" cy="6"/>
              </a:xfrm>
              <a:custGeom>
                <a:avLst/>
                <a:gdLst>
                  <a:gd name="T0" fmla="*/ 5 w 10"/>
                  <a:gd name="T1" fmla="*/ 5 h 5"/>
                  <a:gd name="T2" fmla="*/ 0 w 10"/>
                  <a:gd name="T3" fmla="*/ 0 h 5"/>
                  <a:gd name="T4" fmla="*/ 5 w 10"/>
                  <a:gd name="T5" fmla="*/ 0 h 5"/>
                  <a:gd name="T6" fmla="*/ 10 w 10"/>
                  <a:gd name="T7" fmla="*/ 0 h 5"/>
                  <a:gd name="T8" fmla="*/ 5 w 1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5" y="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" name="Freeform 255"/>
              <p:cNvSpPr>
                <a:spLocks/>
              </p:cNvSpPr>
              <p:nvPr/>
            </p:nvSpPr>
            <p:spPr bwMode="auto">
              <a:xfrm>
                <a:off x="260" y="1570"/>
                <a:ext cx="6" cy="1"/>
              </a:xfrm>
              <a:custGeom>
                <a:avLst/>
                <a:gdLst>
                  <a:gd name="T0" fmla="*/ 0 w 5"/>
                  <a:gd name="T1" fmla="*/ 5 w 5"/>
                  <a:gd name="T2" fmla="*/ 5 w 5"/>
                  <a:gd name="T3" fmla="*/ 5 w 5"/>
                  <a:gd name="T4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" name="Freeform 256"/>
              <p:cNvSpPr>
                <a:spLocks/>
              </p:cNvSpPr>
              <p:nvPr/>
            </p:nvSpPr>
            <p:spPr bwMode="auto">
              <a:xfrm>
                <a:off x="260" y="1570"/>
                <a:ext cx="6" cy="13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5 h 11"/>
                  <a:gd name="T4" fmla="*/ 5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" name="Freeform 257"/>
              <p:cNvSpPr>
                <a:spLocks/>
              </p:cNvSpPr>
              <p:nvPr/>
            </p:nvSpPr>
            <p:spPr bwMode="auto">
              <a:xfrm>
                <a:off x="266" y="1576"/>
                <a:ext cx="5" cy="12"/>
              </a:xfrm>
              <a:custGeom>
                <a:avLst/>
                <a:gdLst>
                  <a:gd name="T0" fmla="*/ 0 w 5"/>
                  <a:gd name="T1" fmla="*/ 11 h 11"/>
                  <a:gd name="T2" fmla="*/ 0 w 5"/>
                  <a:gd name="T3" fmla="*/ 6 h 11"/>
                  <a:gd name="T4" fmla="*/ 0 w 5"/>
                  <a:gd name="T5" fmla="*/ 0 h 11"/>
                  <a:gd name="T6" fmla="*/ 5 w 5"/>
                  <a:gd name="T7" fmla="*/ 6 h 11"/>
                  <a:gd name="T8" fmla="*/ 0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" name="Freeform 258"/>
              <p:cNvSpPr>
                <a:spLocks/>
              </p:cNvSpPr>
              <p:nvPr/>
            </p:nvSpPr>
            <p:spPr bwMode="auto">
              <a:xfrm>
                <a:off x="266" y="1576"/>
                <a:ext cx="10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10 w 10"/>
                  <a:gd name="T5" fmla="*/ 6 h 6"/>
                  <a:gd name="T6" fmla="*/ 0 w 10"/>
                  <a:gd name="T7" fmla="*/ 6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" name="Freeform 259"/>
              <p:cNvSpPr>
                <a:spLocks/>
              </p:cNvSpPr>
              <p:nvPr/>
            </p:nvSpPr>
            <p:spPr bwMode="auto">
              <a:xfrm>
                <a:off x="266" y="1583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5 h 11"/>
                  <a:gd name="T4" fmla="*/ 5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" name="Freeform 260"/>
              <p:cNvSpPr>
                <a:spLocks/>
              </p:cNvSpPr>
              <p:nvPr/>
            </p:nvSpPr>
            <p:spPr bwMode="auto">
              <a:xfrm>
                <a:off x="271" y="1583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10 w 10"/>
                  <a:gd name="T5" fmla="*/ 5 h 5"/>
                  <a:gd name="T6" fmla="*/ 0 w 10"/>
                  <a:gd name="T7" fmla="*/ 5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" name="Freeform 261"/>
              <p:cNvSpPr>
                <a:spLocks/>
              </p:cNvSpPr>
              <p:nvPr/>
            </p:nvSpPr>
            <p:spPr bwMode="auto">
              <a:xfrm>
                <a:off x="271" y="1588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5 w 10"/>
                  <a:gd name="T3" fmla="*/ 10 w 10"/>
                  <a:gd name="T4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" name="Freeform 262"/>
              <p:cNvSpPr>
                <a:spLocks/>
              </p:cNvSpPr>
              <p:nvPr/>
            </p:nvSpPr>
            <p:spPr bwMode="auto">
              <a:xfrm>
                <a:off x="271" y="1588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6 h 6"/>
                  <a:gd name="T6" fmla="*/ 5 w 10"/>
                  <a:gd name="T7" fmla="*/ 6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" name="Freeform 263"/>
              <p:cNvSpPr>
                <a:spLocks/>
              </p:cNvSpPr>
              <p:nvPr/>
            </p:nvSpPr>
            <p:spPr bwMode="auto">
              <a:xfrm>
                <a:off x="276" y="1595"/>
                <a:ext cx="6" cy="6"/>
              </a:xfrm>
              <a:custGeom>
                <a:avLst/>
                <a:gdLst>
                  <a:gd name="T0" fmla="*/ 0 w 5"/>
                  <a:gd name="T1" fmla="*/ 5 h 5"/>
                  <a:gd name="T2" fmla="*/ 0 w 5"/>
                  <a:gd name="T3" fmla="*/ 5 h 5"/>
                  <a:gd name="T4" fmla="*/ 0 w 5"/>
                  <a:gd name="T5" fmla="*/ 0 h 5"/>
                  <a:gd name="T6" fmla="*/ 5 w 5"/>
                  <a:gd name="T7" fmla="*/ 5 h 5"/>
                  <a:gd name="T8" fmla="*/ 0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" name="Freeform 264"/>
              <p:cNvSpPr>
                <a:spLocks/>
              </p:cNvSpPr>
              <p:nvPr/>
            </p:nvSpPr>
            <p:spPr bwMode="auto">
              <a:xfrm>
                <a:off x="276" y="1595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10 w 10"/>
                  <a:gd name="T5" fmla="*/ 5 h 5"/>
                  <a:gd name="T6" fmla="*/ 5 w 10"/>
                  <a:gd name="T7" fmla="*/ 5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2" name="Freeform 265"/>
              <p:cNvSpPr>
                <a:spLocks/>
              </p:cNvSpPr>
              <p:nvPr/>
            </p:nvSpPr>
            <p:spPr bwMode="auto">
              <a:xfrm>
                <a:off x="282" y="1601"/>
                <a:ext cx="1" cy="6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3" name="Freeform 266"/>
              <p:cNvSpPr>
                <a:spLocks/>
              </p:cNvSpPr>
              <p:nvPr/>
            </p:nvSpPr>
            <p:spPr bwMode="auto">
              <a:xfrm>
                <a:off x="282" y="1601"/>
                <a:ext cx="11" cy="6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5 w 10"/>
                  <a:gd name="T5" fmla="*/ 0 h 6"/>
                  <a:gd name="T6" fmla="*/ 10 w 10"/>
                  <a:gd name="T7" fmla="*/ 6 h 6"/>
                  <a:gd name="T8" fmla="*/ 0 w 1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" name="Freeform 267"/>
              <p:cNvSpPr>
                <a:spLocks/>
              </p:cNvSpPr>
              <p:nvPr/>
            </p:nvSpPr>
            <p:spPr bwMode="auto">
              <a:xfrm>
                <a:off x="234" y="1514"/>
                <a:ext cx="11" cy="5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5 h 5"/>
                  <a:gd name="T4" fmla="*/ 10 w 10"/>
                  <a:gd name="T5" fmla="*/ 5 h 5"/>
                  <a:gd name="T6" fmla="*/ 10 w 10"/>
                  <a:gd name="T7" fmla="*/ 0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" name="Freeform 268"/>
              <p:cNvSpPr>
                <a:spLocks/>
              </p:cNvSpPr>
              <p:nvPr/>
            </p:nvSpPr>
            <p:spPr bwMode="auto">
              <a:xfrm>
                <a:off x="245" y="1532"/>
                <a:ext cx="10" cy="6"/>
              </a:xfrm>
              <a:custGeom>
                <a:avLst/>
                <a:gdLst>
                  <a:gd name="T0" fmla="*/ 0 w 9"/>
                  <a:gd name="T1" fmla="*/ 0 h 6"/>
                  <a:gd name="T2" fmla="*/ 5 w 9"/>
                  <a:gd name="T3" fmla="*/ 6 h 6"/>
                  <a:gd name="T4" fmla="*/ 9 w 9"/>
                  <a:gd name="T5" fmla="*/ 6 h 6"/>
                  <a:gd name="T6" fmla="*/ 5 w 9"/>
                  <a:gd name="T7" fmla="*/ 0 h 6"/>
                  <a:gd name="T8" fmla="*/ 0 w 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5" y="6"/>
                    </a:lnTo>
                    <a:lnTo>
                      <a:pt x="9" y="6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" name="Freeform 269"/>
              <p:cNvSpPr>
                <a:spLocks/>
              </p:cNvSpPr>
              <p:nvPr/>
            </p:nvSpPr>
            <p:spPr bwMode="auto">
              <a:xfrm>
                <a:off x="250" y="1538"/>
                <a:ext cx="10" cy="6"/>
              </a:xfrm>
              <a:custGeom>
                <a:avLst/>
                <a:gdLst>
                  <a:gd name="T0" fmla="*/ 0 w 9"/>
                  <a:gd name="T1" fmla="*/ 0 h 5"/>
                  <a:gd name="T2" fmla="*/ 4 w 9"/>
                  <a:gd name="T3" fmla="*/ 5 h 5"/>
                  <a:gd name="T4" fmla="*/ 9 w 9"/>
                  <a:gd name="T5" fmla="*/ 5 h 5"/>
                  <a:gd name="T6" fmla="*/ 9 w 9"/>
                  <a:gd name="T7" fmla="*/ 0 h 5"/>
                  <a:gd name="T8" fmla="*/ 0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4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" name="Freeform 270"/>
              <p:cNvSpPr>
                <a:spLocks/>
              </p:cNvSpPr>
              <p:nvPr/>
            </p:nvSpPr>
            <p:spPr bwMode="auto">
              <a:xfrm>
                <a:off x="255" y="1544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6 h 6"/>
                  <a:gd name="T4" fmla="*/ 10 w 10"/>
                  <a:gd name="T5" fmla="*/ 6 h 6"/>
                  <a:gd name="T6" fmla="*/ 10 w 10"/>
                  <a:gd name="T7" fmla="*/ 0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6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8" name="Freeform 271"/>
              <p:cNvSpPr>
                <a:spLocks/>
              </p:cNvSpPr>
              <p:nvPr/>
            </p:nvSpPr>
            <p:spPr bwMode="auto">
              <a:xfrm>
                <a:off x="266" y="1563"/>
                <a:ext cx="16" cy="1"/>
              </a:xfrm>
              <a:custGeom>
                <a:avLst/>
                <a:gdLst>
                  <a:gd name="T0" fmla="*/ 0 w 15"/>
                  <a:gd name="T1" fmla="*/ 5 w 15"/>
                  <a:gd name="T2" fmla="*/ 15 w 15"/>
                  <a:gd name="T3" fmla="*/ 10 w 15"/>
                  <a:gd name="T4" fmla="*/ 0 w 1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5">
                    <a:moveTo>
                      <a:pt x="0" y="0"/>
                    </a:moveTo>
                    <a:lnTo>
                      <a:pt x="5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9" name="Freeform 272"/>
              <p:cNvSpPr>
                <a:spLocks/>
              </p:cNvSpPr>
              <p:nvPr/>
            </p:nvSpPr>
            <p:spPr bwMode="auto">
              <a:xfrm>
                <a:off x="271" y="1570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5 h 5"/>
                  <a:gd name="T4" fmla="*/ 10 w 10"/>
                  <a:gd name="T5" fmla="*/ 5 h 5"/>
                  <a:gd name="T6" fmla="*/ 10 w 10"/>
                  <a:gd name="T7" fmla="*/ 0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0" name="Freeform 273"/>
              <p:cNvSpPr>
                <a:spLocks/>
              </p:cNvSpPr>
              <p:nvPr/>
            </p:nvSpPr>
            <p:spPr bwMode="auto">
              <a:xfrm>
                <a:off x="282" y="1583"/>
                <a:ext cx="16" cy="5"/>
              </a:xfrm>
              <a:custGeom>
                <a:avLst/>
                <a:gdLst>
                  <a:gd name="T0" fmla="*/ 0 w 15"/>
                  <a:gd name="T1" fmla="*/ 0 h 5"/>
                  <a:gd name="T2" fmla="*/ 5 w 15"/>
                  <a:gd name="T3" fmla="*/ 5 h 5"/>
                  <a:gd name="T4" fmla="*/ 15 w 15"/>
                  <a:gd name="T5" fmla="*/ 5 h 5"/>
                  <a:gd name="T6" fmla="*/ 10 w 15"/>
                  <a:gd name="T7" fmla="*/ 0 h 5"/>
                  <a:gd name="T8" fmla="*/ 0 w 1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5" y="5"/>
                    </a:lnTo>
                    <a:lnTo>
                      <a:pt x="15" y="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1" name="Freeform 274"/>
              <p:cNvSpPr>
                <a:spLocks/>
              </p:cNvSpPr>
              <p:nvPr/>
            </p:nvSpPr>
            <p:spPr bwMode="auto">
              <a:xfrm>
                <a:off x="165" y="1507"/>
                <a:ext cx="1" cy="12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6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2" name="Freeform 275"/>
              <p:cNvSpPr>
                <a:spLocks/>
              </p:cNvSpPr>
              <p:nvPr/>
            </p:nvSpPr>
            <p:spPr bwMode="auto">
              <a:xfrm>
                <a:off x="165" y="1507"/>
                <a:ext cx="10" cy="7"/>
              </a:xfrm>
              <a:custGeom>
                <a:avLst/>
                <a:gdLst>
                  <a:gd name="T0" fmla="*/ 0 w 10"/>
                  <a:gd name="T1" fmla="*/ 0 h 6"/>
                  <a:gd name="T2" fmla="*/ 5 w 10"/>
                  <a:gd name="T3" fmla="*/ 0 h 6"/>
                  <a:gd name="T4" fmla="*/ 5 w 10"/>
                  <a:gd name="T5" fmla="*/ 0 h 6"/>
                  <a:gd name="T6" fmla="*/ 5 w 10"/>
                  <a:gd name="T7" fmla="*/ 0 h 6"/>
                  <a:gd name="T8" fmla="*/ 10 w 10"/>
                  <a:gd name="T9" fmla="*/ 6 h 6"/>
                  <a:gd name="T10" fmla="*/ 0 w 10"/>
                  <a:gd name="T11" fmla="*/ 6 h 6"/>
                  <a:gd name="T12" fmla="*/ 0 w 10"/>
                  <a:gd name="T13" fmla="*/ 6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3" name="Freeform 276"/>
              <p:cNvSpPr>
                <a:spLocks/>
              </p:cNvSpPr>
              <p:nvPr/>
            </p:nvSpPr>
            <p:spPr bwMode="auto">
              <a:xfrm>
                <a:off x="165" y="1514"/>
                <a:ext cx="10" cy="5"/>
              </a:xfrm>
              <a:custGeom>
                <a:avLst/>
                <a:gdLst>
                  <a:gd name="T0" fmla="*/ 0 w 10"/>
                  <a:gd name="T1" fmla="*/ 5 h 5"/>
                  <a:gd name="T2" fmla="*/ 0 w 10"/>
                  <a:gd name="T3" fmla="*/ 0 h 5"/>
                  <a:gd name="T4" fmla="*/ 0 w 10"/>
                  <a:gd name="T5" fmla="*/ 0 h 5"/>
                  <a:gd name="T6" fmla="*/ 0 w 10"/>
                  <a:gd name="T7" fmla="*/ 0 h 5"/>
                  <a:gd name="T8" fmla="*/ 10 w 10"/>
                  <a:gd name="T9" fmla="*/ 0 h 5"/>
                  <a:gd name="T10" fmla="*/ 10 w 10"/>
                  <a:gd name="T11" fmla="*/ 5 h 5"/>
                  <a:gd name="T12" fmla="*/ 0 w 1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4" name="Freeform 277"/>
              <p:cNvSpPr>
                <a:spLocks/>
              </p:cNvSpPr>
              <p:nvPr/>
            </p:nvSpPr>
            <p:spPr bwMode="auto">
              <a:xfrm>
                <a:off x="165" y="1514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5 h 11"/>
                  <a:gd name="T4" fmla="*/ 0 w 5"/>
                  <a:gd name="T5" fmla="*/ 0 h 11"/>
                  <a:gd name="T6" fmla="*/ 5 w 5"/>
                  <a:gd name="T7" fmla="*/ 5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" name="Freeform 278"/>
              <p:cNvSpPr>
                <a:spLocks/>
              </p:cNvSpPr>
              <p:nvPr/>
            </p:nvSpPr>
            <p:spPr bwMode="auto">
              <a:xfrm>
                <a:off x="165" y="1514"/>
                <a:ext cx="16" cy="5"/>
              </a:xfrm>
              <a:custGeom>
                <a:avLst/>
                <a:gdLst>
                  <a:gd name="T0" fmla="*/ 0 w 15"/>
                  <a:gd name="T1" fmla="*/ 0 h 5"/>
                  <a:gd name="T2" fmla="*/ 10 w 15"/>
                  <a:gd name="T3" fmla="*/ 0 h 5"/>
                  <a:gd name="T4" fmla="*/ 10 w 15"/>
                  <a:gd name="T5" fmla="*/ 0 h 5"/>
                  <a:gd name="T6" fmla="*/ 10 w 15"/>
                  <a:gd name="T7" fmla="*/ 0 h 5"/>
                  <a:gd name="T8" fmla="*/ 15 w 15"/>
                  <a:gd name="T9" fmla="*/ 5 h 5"/>
                  <a:gd name="T10" fmla="*/ 5 w 15"/>
                  <a:gd name="T11" fmla="*/ 5 h 5"/>
                  <a:gd name="T12" fmla="*/ 5 w 15"/>
                  <a:gd name="T13" fmla="*/ 5 h 5"/>
                  <a:gd name="T14" fmla="*/ 0 w 15"/>
                  <a:gd name="T15" fmla="*/ 0 h 5"/>
                  <a:gd name="T16" fmla="*/ 0 w 1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" name="Freeform 279"/>
              <p:cNvSpPr>
                <a:spLocks/>
              </p:cNvSpPr>
              <p:nvPr/>
            </p:nvSpPr>
            <p:spPr bwMode="auto">
              <a:xfrm>
                <a:off x="170" y="1519"/>
                <a:ext cx="11" cy="7"/>
              </a:xfrm>
              <a:custGeom>
                <a:avLst/>
                <a:gdLst>
                  <a:gd name="T0" fmla="*/ 0 w 10"/>
                  <a:gd name="T1" fmla="*/ 6 h 6"/>
                  <a:gd name="T2" fmla="*/ 0 w 10"/>
                  <a:gd name="T3" fmla="*/ 0 h 6"/>
                  <a:gd name="T4" fmla="*/ 0 w 10"/>
                  <a:gd name="T5" fmla="*/ 0 h 6"/>
                  <a:gd name="T6" fmla="*/ 0 w 10"/>
                  <a:gd name="T7" fmla="*/ 0 h 6"/>
                  <a:gd name="T8" fmla="*/ 10 w 10"/>
                  <a:gd name="T9" fmla="*/ 0 h 6"/>
                  <a:gd name="T10" fmla="*/ 10 w 10"/>
                  <a:gd name="T11" fmla="*/ 6 h 6"/>
                  <a:gd name="T12" fmla="*/ 0 w 10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7" name="Freeform 280"/>
              <p:cNvSpPr>
                <a:spLocks/>
              </p:cNvSpPr>
              <p:nvPr/>
            </p:nvSpPr>
            <p:spPr bwMode="auto">
              <a:xfrm>
                <a:off x="170" y="1519"/>
                <a:ext cx="5" cy="7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6 h 6"/>
                  <a:gd name="T8" fmla="*/ 0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8" name="Freeform 281"/>
              <p:cNvSpPr>
                <a:spLocks/>
              </p:cNvSpPr>
              <p:nvPr/>
            </p:nvSpPr>
            <p:spPr bwMode="auto">
              <a:xfrm>
                <a:off x="170" y="1519"/>
                <a:ext cx="11" cy="7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0 h 6"/>
                  <a:gd name="T6" fmla="*/ 10 w 10"/>
                  <a:gd name="T7" fmla="*/ 0 h 6"/>
                  <a:gd name="T8" fmla="*/ 10 w 10"/>
                  <a:gd name="T9" fmla="*/ 6 h 6"/>
                  <a:gd name="T10" fmla="*/ 5 w 10"/>
                  <a:gd name="T11" fmla="*/ 6 h 6"/>
                  <a:gd name="T12" fmla="*/ 0 w 10"/>
                  <a:gd name="T13" fmla="*/ 0 h 6"/>
                  <a:gd name="T14" fmla="*/ 0 w 10"/>
                  <a:gd name="T15" fmla="*/ 0 h 6"/>
                  <a:gd name="T16" fmla="*/ 0 w 1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6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9" name="Freeform 282"/>
              <p:cNvSpPr>
                <a:spLocks/>
              </p:cNvSpPr>
              <p:nvPr/>
            </p:nvSpPr>
            <p:spPr bwMode="auto">
              <a:xfrm>
                <a:off x="170" y="1526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5 w 10"/>
                  <a:gd name="T3" fmla="*/ 5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0" name="Freeform 283"/>
              <p:cNvSpPr>
                <a:spLocks/>
              </p:cNvSpPr>
              <p:nvPr/>
            </p:nvSpPr>
            <p:spPr bwMode="auto">
              <a:xfrm>
                <a:off x="175" y="1526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5 w 10"/>
                  <a:gd name="T7" fmla="*/ 0 h 5"/>
                  <a:gd name="T8" fmla="*/ 10 w 10"/>
                  <a:gd name="T9" fmla="*/ 5 h 5"/>
                  <a:gd name="T10" fmla="*/ 5 w 10"/>
                  <a:gd name="T11" fmla="*/ 5 h 5"/>
                  <a:gd name="T12" fmla="*/ 0 w 10"/>
                  <a:gd name="T13" fmla="*/ 5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1" name="Freeform 284"/>
              <p:cNvSpPr>
                <a:spLocks/>
              </p:cNvSpPr>
              <p:nvPr/>
            </p:nvSpPr>
            <p:spPr bwMode="auto">
              <a:xfrm>
                <a:off x="175" y="1532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5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2" name="Freeform 285"/>
              <p:cNvSpPr>
                <a:spLocks/>
              </p:cNvSpPr>
              <p:nvPr/>
            </p:nvSpPr>
            <p:spPr bwMode="auto">
              <a:xfrm>
                <a:off x="175" y="1532"/>
                <a:ext cx="28" cy="44"/>
              </a:xfrm>
              <a:custGeom>
                <a:avLst/>
                <a:gdLst>
                  <a:gd name="T0" fmla="*/ 20 w 25"/>
                  <a:gd name="T1" fmla="*/ 39 h 39"/>
                  <a:gd name="T2" fmla="*/ 0 w 25"/>
                  <a:gd name="T3" fmla="*/ 6 h 39"/>
                  <a:gd name="T4" fmla="*/ 5 w 25"/>
                  <a:gd name="T5" fmla="*/ 0 h 39"/>
                  <a:gd name="T6" fmla="*/ 25 w 25"/>
                  <a:gd name="T7" fmla="*/ 34 h 39"/>
                  <a:gd name="T8" fmla="*/ 20 w 25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9">
                    <a:moveTo>
                      <a:pt x="20" y="39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25" y="34"/>
                    </a:lnTo>
                    <a:lnTo>
                      <a:pt x="20" y="39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" name="Freeform 286"/>
              <p:cNvSpPr>
                <a:spLocks/>
              </p:cNvSpPr>
              <p:nvPr/>
            </p:nvSpPr>
            <p:spPr bwMode="auto">
              <a:xfrm>
                <a:off x="181" y="1532"/>
                <a:ext cx="31" cy="38"/>
              </a:xfrm>
              <a:custGeom>
                <a:avLst/>
                <a:gdLst>
                  <a:gd name="T0" fmla="*/ 0 w 29"/>
                  <a:gd name="T1" fmla="*/ 0 h 34"/>
                  <a:gd name="T2" fmla="*/ 5 w 29"/>
                  <a:gd name="T3" fmla="*/ 0 h 34"/>
                  <a:gd name="T4" fmla="*/ 5 w 29"/>
                  <a:gd name="T5" fmla="*/ 0 h 34"/>
                  <a:gd name="T6" fmla="*/ 5 w 29"/>
                  <a:gd name="T7" fmla="*/ 0 h 34"/>
                  <a:gd name="T8" fmla="*/ 29 w 29"/>
                  <a:gd name="T9" fmla="*/ 34 h 34"/>
                  <a:gd name="T10" fmla="*/ 20 w 29"/>
                  <a:gd name="T11" fmla="*/ 34 h 34"/>
                  <a:gd name="T12" fmla="*/ 0 w 29"/>
                  <a:gd name="T13" fmla="*/ 0 h 34"/>
                  <a:gd name="T14" fmla="*/ 0 w 29"/>
                  <a:gd name="T15" fmla="*/ 0 h 34"/>
                  <a:gd name="T16" fmla="*/ 0 w 29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4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9" y="34"/>
                    </a:lnTo>
                    <a:lnTo>
                      <a:pt x="20" y="3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" name="Freeform 287"/>
              <p:cNvSpPr>
                <a:spLocks/>
              </p:cNvSpPr>
              <p:nvPr/>
            </p:nvSpPr>
            <p:spPr bwMode="auto">
              <a:xfrm>
                <a:off x="197" y="1570"/>
                <a:ext cx="15" cy="6"/>
              </a:xfrm>
              <a:custGeom>
                <a:avLst/>
                <a:gdLst>
                  <a:gd name="T0" fmla="*/ 0 w 14"/>
                  <a:gd name="T1" fmla="*/ 5 h 5"/>
                  <a:gd name="T2" fmla="*/ 0 w 14"/>
                  <a:gd name="T3" fmla="*/ 0 h 5"/>
                  <a:gd name="T4" fmla="*/ 5 w 14"/>
                  <a:gd name="T5" fmla="*/ 0 h 5"/>
                  <a:gd name="T6" fmla="*/ 5 w 14"/>
                  <a:gd name="T7" fmla="*/ 0 h 5"/>
                  <a:gd name="T8" fmla="*/ 14 w 14"/>
                  <a:gd name="T9" fmla="*/ 0 h 5"/>
                  <a:gd name="T10" fmla="*/ 14 w 14"/>
                  <a:gd name="T11" fmla="*/ 5 h 5"/>
                  <a:gd name="T12" fmla="*/ 0 w 1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5">
                    <a:moveTo>
                      <a:pt x="0" y="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" name="Freeform 288"/>
              <p:cNvSpPr>
                <a:spLocks/>
              </p:cNvSpPr>
              <p:nvPr/>
            </p:nvSpPr>
            <p:spPr bwMode="auto">
              <a:xfrm>
                <a:off x="203" y="1570"/>
                <a:ext cx="1" cy="13"/>
              </a:xfrm>
              <a:custGeom>
                <a:avLst/>
                <a:gdLst>
                  <a:gd name="T0" fmla="*/ 11 h 11"/>
                  <a:gd name="T1" fmla="*/ 5 h 11"/>
                  <a:gd name="T2" fmla="*/ 0 h 11"/>
                  <a:gd name="T3" fmla="*/ 5 h 11"/>
                  <a:gd name="T4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" name="Freeform 289"/>
              <p:cNvSpPr>
                <a:spLocks/>
              </p:cNvSpPr>
              <p:nvPr/>
            </p:nvSpPr>
            <p:spPr bwMode="auto">
              <a:xfrm>
                <a:off x="203" y="1570"/>
                <a:ext cx="9" cy="6"/>
              </a:xfrm>
              <a:custGeom>
                <a:avLst/>
                <a:gdLst>
                  <a:gd name="T0" fmla="*/ 0 w 9"/>
                  <a:gd name="T1" fmla="*/ 0 h 5"/>
                  <a:gd name="T2" fmla="*/ 5 w 9"/>
                  <a:gd name="T3" fmla="*/ 0 h 5"/>
                  <a:gd name="T4" fmla="*/ 5 w 9"/>
                  <a:gd name="T5" fmla="*/ 0 h 5"/>
                  <a:gd name="T6" fmla="*/ 9 w 9"/>
                  <a:gd name="T7" fmla="*/ 5 h 5"/>
                  <a:gd name="T8" fmla="*/ 9 w 9"/>
                  <a:gd name="T9" fmla="*/ 5 h 5"/>
                  <a:gd name="T10" fmla="*/ 0 w 9"/>
                  <a:gd name="T11" fmla="*/ 5 h 5"/>
                  <a:gd name="T12" fmla="*/ 0 w 9"/>
                  <a:gd name="T13" fmla="*/ 5 h 5"/>
                  <a:gd name="T14" fmla="*/ 0 w 9"/>
                  <a:gd name="T15" fmla="*/ 0 h 5"/>
                  <a:gd name="T16" fmla="*/ 0 w 9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7" name="Freeform 290"/>
              <p:cNvSpPr>
                <a:spLocks/>
              </p:cNvSpPr>
              <p:nvPr/>
            </p:nvSpPr>
            <p:spPr bwMode="auto">
              <a:xfrm>
                <a:off x="203" y="1576"/>
                <a:ext cx="9" cy="7"/>
              </a:xfrm>
              <a:custGeom>
                <a:avLst/>
                <a:gdLst>
                  <a:gd name="T0" fmla="*/ 0 w 9"/>
                  <a:gd name="T1" fmla="*/ 6 h 6"/>
                  <a:gd name="T2" fmla="*/ 0 w 9"/>
                  <a:gd name="T3" fmla="*/ 0 h 6"/>
                  <a:gd name="T4" fmla="*/ 0 w 9"/>
                  <a:gd name="T5" fmla="*/ 0 h 6"/>
                  <a:gd name="T6" fmla="*/ 0 w 9"/>
                  <a:gd name="T7" fmla="*/ 0 h 6"/>
                  <a:gd name="T8" fmla="*/ 9 w 9"/>
                  <a:gd name="T9" fmla="*/ 0 h 6"/>
                  <a:gd name="T10" fmla="*/ 9 w 9"/>
                  <a:gd name="T11" fmla="*/ 6 h 6"/>
                  <a:gd name="T12" fmla="*/ 0 w 9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8" name="Freeform 291"/>
              <p:cNvSpPr>
                <a:spLocks/>
              </p:cNvSpPr>
              <p:nvPr/>
            </p:nvSpPr>
            <p:spPr bwMode="auto">
              <a:xfrm>
                <a:off x="203" y="1576"/>
                <a:ext cx="5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6 h 11"/>
                  <a:gd name="T4" fmla="*/ 5 w 5"/>
                  <a:gd name="T5" fmla="*/ 0 h 11"/>
                  <a:gd name="T6" fmla="*/ 5 w 5"/>
                  <a:gd name="T7" fmla="*/ 6 h 11"/>
                  <a:gd name="T8" fmla="*/ 5 w 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5" y="11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9" name="Freeform 292"/>
              <p:cNvSpPr>
                <a:spLocks/>
              </p:cNvSpPr>
              <p:nvPr/>
            </p:nvSpPr>
            <p:spPr bwMode="auto">
              <a:xfrm>
                <a:off x="208" y="1576"/>
                <a:ext cx="4" cy="7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0 h 6"/>
                  <a:gd name="T4" fmla="*/ 4 w 4"/>
                  <a:gd name="T5" fmla="*/ 0 h 6"/>
                  <a:gd name="T6" fmla="*/ 4 w 4"/>
                  <a:gd name="T7" fmla="*/ 0 h 6"/>
                  <a:gd name="T8" fmla="*/ 4 w 4"/>
                  <a:gd name="T9" fmla="*/ 6 h 6"/>
                  <a:gd name="T10" fmla="*/ 0 w 4"/>
                  <a:gd name="T11" fmla="*/ 6 h 6"/>
                  <a:gd name="T12" fmla="*/ 0 w 4"/>
                  <a:gd name="T13" fmla="*/ 6 h 6"/>
                  <a:gd name="T14" fmla="*/ 0 w 4"/>
                  <a:gd name="T15" fmla="*/ 0 h 6"/>
                  <a:gd name="T16" fmla="*/ 0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Freeform 293"/>
              <p:cNvSpPr>
                <a:spLocks/>
              </p:cNvSpPr>
              <p:nvPr/>
            </p:nvSpPr>
            <p:spPr bwMode="auto">
              <a:xfrm>
                <a:off x="208" y="1583"/>
                <a:ext cx="10" cy="5"/>
              </a:xfrm>
              <a:custGeom>
                <a:avLst/>
                <a:gdLst>
                  <a:gd name="T0" fmla="*/ 0 w 9"/>
                  <a:gd name="T1" fmla="*/ 5 h 5"/>
                  <a:gd name="T2" fmla="*/ 0 w 9"/>
                  <a:gd name="T3" fmla="*/ 0 h 5"/>
                  <a:gd name="T4" fmla="*/ 0 w 9"/>
                  <a:gd name="T5" fmla="*/ 0 h 5"/>
                  <a:gd name="T6" fmla="*/ 0 w 9"/>
                  <a:gd name="T7" fmla="*/ 0 h 5"/>
                  <a:gd name="T8" fmla="*/ 4 w 9"/>
                  <a:gd name="T9" fmla="*/ 0 h 5"/>
                  <a:gd name="T10" fmla="*/ 9 w 9"/>
                  <a:gd name="T11" fmla="*/ 5 h 5"/>
                  <a:gd name="T12" fmla="*/ 0 w 9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Freeform 294"/>
              <p:cNvSpPr>
                <a:spLocks/>
              </p:cNvSpPr>
              <p:nvPr/>
            </p:nvSpPr>
            <p:spPr bwMode="auto">
              <a:xfrm>
                <a:off x="266" y="1601"/>
                <a:ext cx="1" cy="6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Freeform 295"/>
              <p:cNvSpPr>
                <a:spLocks/>
              </p:cNvSpPr>
              <p:nvPr/>
            </p:nvSpPr>
            <p:spPr bwMode="auto">
              <a:xfrm>
                <a:off x="266" y="1601"/>
                <a:ext cx="16" cy="6"/>
              </a:xfrm>
              <a:custGeom>
                <a:avLst/>
                <a:gdLst>
                  <a:gd name="T0" fmla="*/ 0 w 15"/>
                  <a:gd name="T1" fmla="*/ 6 h 6"/>
                  <a:gd name="T2" fmla="*/ 0 w 15"/>
                  <a:gd name="T3" fmla="*/ 6 h 6"/>
                  <a:gd name="T4" fmla="*/ 0 w 15"/>
                  <a:gd name="T5" fmla="*/ 0 h 6"/>
                  <a:gd name="T6" fmla="*/ 5 w 15"/>
                  <a:gd name="T7" fmla="*/ 0 h 6"/>
                  <a:gd name="T8" fmla="*/ 10 w 15"/>
                  <a:gd name="T9" fmla="*/ 0 h 6"/>
                  <a:gd name="T10" fmla="*/ 15 w 15"/>
                  <a:gd name="T11" fmla="*/ 6 h 6"/>
                  <a:gd name="T12" fmla="*/ 0 w 1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5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Freeform 296"/>
              <p:cNvSpPr>
                <a:spLocks/>
              </p:cNvSpPr>
              <p:nvPr/>
            </p:nvSpPr>
            <p:spPr bwMode="auto">
              <a:xfrm>
                <a:off x="223" y="1588"/>
                <a:ext cx="6" cy="7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5 w 5"/>
                  <a:gd name="T5" fmla="*/ 0 h 6"/>
                  <a:gd name="T6" fmla="*/ 5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4" name="Freeform 297"/>
              <p:cNvSpPr>
                <a:spLocks/>
              </p:cNvSpPr>
              <p:nvPr/>
            </p:nvSpPr>
            <p:spPr bwMode="auto">
              <a:xfrm>
                <a:off x="229" y="1588"/>
                <a:ext cx="5" cy="7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0 h 6"/>
                  <a:gd name="T4" fmla="*/ 5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0 w 5"/>
                  <a:gd name="T11" fmla="*/ 6 h 6"/>
                  <a:gd name="T12" fmla="*/ 0 w 5"/>
                  <a:gd name="T13" fmla="*/ 0 h 6"/>
                  <a:gd name="T14" fmla="*/ 0 w 5"/>
                  <a:gd name="T15" fmla="*/ 0 h 6"/>
                  <a:gd name="T16" fmla="*/ 0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5" name="Freeform 298"/>
              <p:cNvSpPr>
                <a:spLocks/>
              </p:cNvSpPr>
              <p:nvPr/>
            </p:nvSpPr>
            <p:spPr bwMode="auto">
              <a:xfrm>
                <a:off x="229" y="1595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5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6" name="Freeform 299"/>
              <p:cNvSpPr>
                <a:spLocks/>
              </p:cNvSpPr>
              <p:nvPr/>
            </p:nvSpPr>
            <p:spPr bwMode="auto">
              <a:xfrm>
                <a:off x="229" y="1595"/>
                <a:ext cx="11" cy="6"/>
              </a:xfrm>
              <a:custGeom>
                <a:avLst/>
                <a:gdLst>
                  <a:gd name="T0" fmla="*/ 0 w 10"/>
                  <a:gd name="T1" fmla="*/ 0 h 5"/>
                  <a:gd name="T2" fmla="*/ 5 w 10"/>
                  <a:gd name="T3" fmla="*/ 0 h 5"/>
                  <a:gd name="T4" fmla="*/ 5 w 10"/>
                  <a:gd name="T5" fmla="*/ 0 h 5"/>
                  <a:gd name="T6" fmla="*/ 5 w 10"/>
                  <a:gd name="T7" fmla="*/ 0 h 5"/>
                  <a:gd name="T8" fmla="*/ 10 w 10"/>
                  <a:gd name="T9" fmla="*/ 5 h 5"/>
                  <a:gd name="T10" fmla="*/ 0 w 10"/>
                  <a:gd name="T11" fmla="*/ 5 h 5"/>
                  <a:gd name="T12" fmla="*/ 0 w 10"/>
                  <a:gd name="T13" fmla="*/ 0 h 5"/>
                  <a:gd name="T14" fmla="*/ 0 w 10"/>
                  <a:gd name="T15" fmla="*/ 0 h 5"/>
                  <a:gd name="T16" fmla="*/ 0 w 10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7" name="Freeform 300"/>
              <p:cNvSpPr>
                <a:spLocks/>
              </p:cNvSpPr>
              <p:nvPr/>
            </p:nvSpPr>
            <p:spPr bwMode="auto">
              <a:xfrm>
                <a:off x="229" y="1601"/>
                <a:ext cx="11" cy="1"/>
              </a:xfrm>
              <a:custGeom>
                <a:avLst/>
                <a:gdLst>
                  <a:gd name="T0" fmla="*/ 0 w 10"/>
                  <a:gd name="T1" fmla="*/ 0 w 10"/>
                  <a:gd name="T2" fmla="*/ 0 w 10"/>
                  <a:gd name="T3" fmla="*/ 0 w 10"/>
                  <a:gd name="T4" fmla="*/ 10 w 10"/>
                  <a:gd name="T5" fmla="*/ 10 w 10"/>
                  <a:gd name="T6" fmla="*/ 0 w 1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Freeform 301"/>
              <p:cNvSpPr>
                <a:spLocks/>
              </p:cNvSpPr>
              <p:nvPr/>
            </p:nvSpPr>
            <p:spPr bwMode="auto">
              <a:xfrm>
                <a:off x="240" y="1595"/>
                <a:ext cx="10" cy="12"/>
              </a:xfrm>
              <a:custGeom>
                <a:avLst/>
                <a:gdLst>
                  <a:gd name="T0" fmla="*/ 5 w 10"/>
                  <a:gd name="T1" fmla="*/ 11 h 11"/>
                  <a:gd name="T2" fmla="*/ 0 w 10"/>
                  <a:gd name="T3" fmla="*/ 0 h 11"/>
                  <a:gd name="T4" fmla="*/ 0 w 10"/>
                  <a:gd name="T5" fmla="*/ 0 h 11"/>
                  <a:gd name="T6" fmla="*/ 0 w 10"/>
                  <a:gd name="T7" fmla="*/ 0 h 11"/>
                  <a:gd name="T8" fmla="*/ 0 w 10"/>
                  <a:gd name="T9" fmla="*/ 0 h 11"/>
                  <a:gd name="T10" fmla="*/ 10 w 10"/>
                  <a:gd name="T11" fmla="*/ 11 h 11"/>
                  <a:gd name="T12" fmla="*/ 5 w 1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">
                    <a:moveTo>
                      <a:pt x="5" y="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11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Freeform 302"/>
              <p:cNvSpPr>
                <a:spLocks/>
              </p:cNvSpPr>
              <p:nvPr/>
            </p:nvSpPr>
            <p:spPr bwMode="auto">
              <a:xfrm>
                <a:off x="240" y="1595"/>
                <a:ext cx="26" cy="12"/>
              </a:xfrm>
              <a:custGeom>
                <a:avLst/>
                <a:gdLst>
                  <a:gd name="T0" fmla="*/ 0 w 24"/>
                  <a:gd name="T1" fmla="*/ 0 h 11"/>
                  <a:gd name="T2" fmla="*/ 10 w 24"/>
                  <a:gd name="T3" fmla="*/ 0 h 11"/>
                  <a:gd name="T4" fmla="*/ 10 w 24"/>
                  <a:gd name="T5" fmla="*/ 0 h 11"/>
                  <a:gd name="T6" fmla="*/ 10 w 24"/>
                  <a:gd name="T7" fmla="*/ 0 h 11"/>
                  <a:gd name="T8" fmla="*/ 10 w 24"/>
                  <a:gd name="T9" fmla="*/ 5 h 11"/>
                  <a:gd name="T10" fmla="*/ 19 w 24"/>
                  <a:gd name="T11" fmla="*/ 5 h 11"/>
                  <a:gd name="T12" fmla="*/ 24 w 24"/>
                  <a:gd name="T13" fmla="*/ 5 h 11"/>
                  <a:gd name="T14" fmla="*/ 24 w 24"/>
                  <a:gd name="T15" fmla="*/ 5 h 11"/>
                  <a:gd name="T16" fmla="*/ 24 w 24"/>
                  <a:gd name="T17" fmla="*/ 11 h 11"/>
                  <a:gd name="T18" fmla="*/ 10 w 24"/>
                  <a:gd name="T19" fmla="*/ 11 h 11"/>
                  <a:gd name="T20" fmla="*/ 5 w 24"/>
                  <a:gd name="T21" fmla="*/ 11 h 11"/>
                  <a:gd name="T22" fmla="*/ 0 w 24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1">
                    <a:moveTo>
                      <a:pt x="0" y="0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19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11"/>
                    </a:lnTo>
                    <a:lnTo>
                      <a:pt x="10" y="11"/>
                    </a:lnTo>
                    <a:lnTo>
                      <a:pt x="5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Freeform 303"/>
              <p:cNvSpPr>
                <a:spLocks/>
              </p:cNvSpPr>
              <p:nvPr/>
            </p:nvSpPr>
            <p:spPr bwMode="auto">
              <a:xfrm>
                <a:off x="245" y="1607"/>
                <a:ext cx="21" cy="2"/>
              </a:xfrm>
              <a:custGeom>
                <a:avLst/>
                <a:gdLst>
                  <a:gd name="T0" fmla="*/ 0 w 19"/>
                  <a:gd name="T1" fmla="*/ 0 w 19"/>
                  <a:gd name="T2" fmla="*/ 5 w 19"/>
                  <a:gd name="T3" fmla="*/ 5 w 19"/>
                  <a:gd name="T4" fmla="*/ 19 w 19"/>
                  <a:gd name="T5" fmla="*/ 19 w 19"/>
                  <a:gd name="T6" fmla="*/ 0 w 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9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Freeform 304"/>
              <p:cNvSpPr>
                <a:spLocks/>
              </p:cNvSpPr>
              <p:nvPr/>
            </p:nvSpPr>
            <p:spPr bwMode="auto">
              <a:xfrm>
                <a:off x="223" y="1620"/>
                <a:ext cx="107" cy="19"/>
              </a:xfrm>
              <a:custGeom>
                <a:avLst/>
                <a:gdLst>
                  <a:gd name="T0" fmla="*/ 5 w 98"/>
                  <a:gd name="T1" fmla="*/ 0 h 17"/>
                  <a:gd name="T2" fmla="*/ 0 w 98"/>
                  <a:gd name="T3" fmla="*/ 5 h 17"/>
                  <a:gd name="T4" fmla="*/ 0 w 98"/>
                  <a:gd name="T5" fmla="*/ 5 h 17"/>
                  <a:gd name="T6" fmla="*/ 0 w 98"/>
                  <a:gd name="T7" fmla="*/ 11 h 17"/>
                  <a:gd name="T8" fmla="*/ 0 w 98"/>
                  <a:gd name="T9" fmla="*/ 17 h 17"/>
                  <a:gd name="T10" fmla="*/ 0 w 98"/>
                  <a:gd name="T11" fmla="*/ 17 h 17"/>
                  <a:gd name="T12" fmla="*/ 0 w 98"/>
                  <a:gd name="T13" fmla="*/ 17 h 17"/>
                  <a:gd name="T14" fmla="*/ 93 w 98"/>
                  <a:gd name="T15" fmla="*/ 17 h 17"/>
                  <a:gd name="T16" fmla="*/ 98 w 98"/>
                  <a:gd name="T17" fmla="*/ 17 h 17"/>
                  <a:gd name="T18" fmla="*/ 98 w 98"/>
                  <a:gd name="T19" fmla="*/ 11 h 17"/>
                  <a:gd name="T20" fmla="*/ 98 w 98"/>
                  <a:gd name="T21" fmla="*/ 5 h 17"/>
                  <a:gd name="T22" fmla="*/ 98 w 98"/>
                  <a:gd name="T23" fmla="*/ 5 h 17"/>
                  <a:gd name="T24" fmla="*/ 98 w 98"/>
                  <a:gd name="T25" fmla="*/ 0 h 17"/>
                  <a:gd name="T26" fmla="*/ 93 w 98"/>
                  <a:gd name="T27" fmla="*/ 0 h 17"/>
                  <a:gd name="T28" fmla="*/ 5 w 98"/>
                  <a:gd name="T2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7">
                    <a:moveTo>
                      <a:pt x="5" y="0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3" y="17"/>
                    </a:lnTo>
                    <a:lnTo>
                      <a:pt x="98" y="17"/>
                    </a:lnTo>
                    <a:lnTo>
                      <a:pt x="98" y="11"/>
                    </a:lnTo>
                    <a:lnTo>
                      <a:pt x="98" y="5"/>
                    </a:lnTo>
                    <a:lnTo>
                      <a:pt x="98" y="5"/>
                    </a:lnTo>
                    <a:lnTo>
                      <a:pt x="98" y="0"/>
                    </a:lnTo>
                    <a:lnTo>
                      <a:pt x="9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0202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Freeform 305"/>
              <p:cNvSpPr>
                <a:spLocks/>
              </p:cNvSpPr>
              <p:nvPr/>
            </p:nvSpPr>
            <p:spPr bwMode="auto">
              <a:xfrm>
                <a:off x="234" y="1625"/>
                <a:ext cx="90" cy="7"/>
              </a:xfrm>
              <a:custGeom>
                <a:avLst/>
                <a:gdLst>
                  <a:gd name="T0" fmla="*/ 0 w 83"/>
                  <a:gd name="T1" fmla="*/ 0 h 6"/>
                  <a:gd name="T2" fmla="*/ 0 w 83"/>
                  <a:gd name="T3" fmla="*/ 6 h 6"/>
                  <a:gd name="T4" fmla="*/ 19 w 83"/>
                  <a:gd name="T5" fmla="*/ 6 h 6"/>
                  <a:gd name="T6" fmla="*/ 19 w 83"/>
                  <a:gd name="T7" fmla="*/ 6 h 6"/>
                  <a:gd name="T8" fmla="*/ 63 w 83"/>
                  <a:gd name="T9" fmla="*/ 6 h 6"/>
                  <a:gd name="T10" fmla="*/ 63 w 83"/>
                  <a:gd name="T11" fmla="*/ 6 h 6"/>
                  <a:gd name="T12" fmla="*/ 83 w 83"/>
                  <a:gd name="T13" fmla="*/ 6 h 6"/>
                  <a:gd name="T14" fmla="*/ 83 w 83"/>
                  <a:gd name="T15" fmla="*/ 0 h 6"/>
                  <a:gd name="T16" fmla="*/ 63 w 83"/>
                  <a:gd name="T17" fmla="*/ 0 h 6"/>
                  <a:gd name="T18" fmla="*/ 63 w 83"/>
                  <a:gd name="T19" fmla="*/ 0 h 6"/>
                  <a:gd name="T20" fmla="*/ 19 w 83"/>
                  <a:gd name="T21" fmla="*/ 0 h 6"/>
                  <a:gd name="T22" fmla="*/ 19 w 83"/>
                  <a:gd name="T23" fmla="*/ 0 h 6"/>
                  <a:gd name="T24" fmla="*/ 0 w 83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6">
                    <a:moveTo>
                      <a:pt x="0" y="0"/>
                    </a:moveTo>
                    <a:lnTo>
                      <a:pt x="0" y="6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63" y="6"/>
                    </a:lnTo>
                    <a:lnTo>
                      <a:pt x="63" y="6"/>
                    </a:lnTo>
                    <a:lnTo>
                      <a:pt x="83" y="6"/>
                    </a:lnTo>
                    <a:lnTo>
                      <a:pt x="83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Rectangle 306"/>
              <p:cNvSpPr>
                <a:spLocks noChangeArrowheads="1"/>
              </p:cNvSpPr>
              <p:nvPr/>
            </p:nvSpPr>
            <p:spPr bwMode="auto">
              <a:xfrm>
                <a:off x="308" y="1632"/>
                <a:ext cx="16" cy="7"/>
              </a:xfrm>
              <a:prstGeom prst="rect">
                <a:avLst/>
              </a:prstGeom>
              <a:solidFill>
                <a:srgbClr val="20202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Freeform 307"/>
              <p:cNvSpPr>
                <a:spLocks/>
              </p:cNvSpPr>
              <p:nvPr/>
            </p:nvSpPr>
            <p:spPr bwMode="auto">
              <a:xfrm>
                <a:off x="414" y="1583"/>
                <a:ext cx="28" cy="30"/>
              </a:xfrm>
              <a:custGeom>
                <a:avLst/>
                <a:gdLst>
                  <a:gd name="T0" fmla="*/ 15 w 25"/>
                  <a:gd name="T1" fmla="*/ 5 h 27"/>
                  <a:gd name="T2" fmla="*/ 10 w 25"/>
                  <a:gd name="T3" fmla="*/ 0 h 27"/>
                  <a:gd name="T4" fmla="*/ 5 w 25"/>
                  <a:gd name="T5" fmla="*/ 5 h 27"/>
                  <a:gd name="T6" fmla="*/ 5 w 25"/>
                  <a:gd name="T7" fmla="*/ 5 h 27"/>
                  <a:gd name="T8" fmla="*/ 0 w 25"/>
                  <a:gd name="T9" fmla="*/ 5 h 27"/>
                  <a:gd name="T10" fmla="*/ 0 w 25"/>
                  <a:gd name="T11" fmla="*/ 11 h 27"/>
                  <a:gd name="T12" fmla="*/ 0 w 25"/>
                  <a:gd name="T13" fmla="*/ 16 h 27"/>
                  <a:gd name="T14" fmla="*/ 0 w 25"/>
                  <a:gd name="T15" fmla="*/ 27 h 27"/>
                  <a:gd name="T16" fmla="*/ 25 w 25"/>
                  <a:gd name="T17" fmla="*/ 27 h 27"/>
                  <a:gd name="T18" fmla="*/ 20 w 25"/>
                  <a:gd name="T19" fmla="*/ 11 h 27"/>
                  <a:gd name="T20" fmla="*/ 20 w 25"/>
                  <a:gd name="T21" fmla="*/ 5 h 27"/>
                  <a:gd name="T22" fmla="*/ 15 w 25"/>
                  <a:gd name="T23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7">
                    <a:moveTo>
                      <a:pt x="15" y="5"/>
                    </a:moveTo>
                    <a:lnTo>
                      <a:pt x="10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27"/>
                    </a:lnTo>
                    <a:lnTo>
                      <a:pt x="25" y="27"/>
                    </a:lnTo>
                    <a:lnTo>
                      <a:pt x="20" y="11"/>
                    </a:lnTo>
                    <a:lnTo>
                      <a:pt x="20" y="5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404040"/>
              </a:solidFill>
              <a:ln w="0">
                <a:solidFill>
                  <a:srgbClr val="40404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308"/>
              <p:cNvSpPr>
                <a:spLocks/>
              </p:cNvSpPr>
              <p:nvPr/>
            </p:nvSpPr>
            <p:spPr bwMode="auto">
              <a:xfrm>
                <a:off x="303" y="1488"/>
                <a:ext cx="117" cy="100"/>
              </a:xfrm>
              <a:custGeom>
                <a:avLst/>
                <a:gdLst>
                  <a:gd name="T0" fmla="*/ 0 w 108"/>
                  <a:gd name="T1" fmla="*/ 0 h 89"/>
                  <a:gd name="T2" fmla="*/ 108 w 108"/>
                  <a:gd name="T3" fmla="*/ 89 h 89"/>
                  <a:gd name="T4" fmla="*/ 103 w 108"/>
                  <a:gd name="T5" fmla="*/ 89 h 89"/>
                  <a:gd name="T6" fmla="*/ 103 w 108"/>
                  <a:gd name="T7" fmla="*/ 89 h 89"/>
                  <a:gd name="T8" fmla="*/ 0 w 108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89">
                    <a:moveTo>
                      <a:pt x="0" y="0"/>
                    </a:moveTo>
                    <a:lnTo>
                      <a:pt x="108" y="89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" name="Freeform 309"/>
              <p:cNvSpPr>
                <a:spLocks/>
              </p:cNvSpPr>
              <p:nvPr/>
            </p:nvSpPr>
            <p:spPr bwMode="auto">
              <a:xfrm>
                <a:off x="383" y="1551"/>
                <a:ext cx="37" cy="50"/>
              </a:xfrm>
              <a:custGeom>
                <a:avLst/>
                <a:gdLst>
                  <a:gd name="T0" fmla="*/ 0 w 34"/>
                  <a:gd name="T1" fmla="*/ 11 h 44"/>
                  <a:gd name="T2" fmla="*/ 0 w 34"/>
                  <a:gd name="T3" fmla="*/ 11 h 44"/>
                  <a:gd name="T4" fmla="*/ 5 w 34"/>
                  <a:gd name="T5" fmla="*/ 5 h 44"/>
                  <a:gd name="T6" fmla="*/ 10 w 34"/>
                  <a:gd name="T7" fmla="*/ 5 h 44"/>
                  <a:gd name="T8" fmla="*/ 14 w 34"/>
                  <a:gd name="T9" fmla="*/ 5 h 44"/>
                  <a:gd name="T10" fmla="*/ 14 w 34"/>
                  <a:gd name="T11" fmla="*/ 0 h 44"/>
                  <a:gd name="T12" fmla="*/ 34 w 34"/>
                  <a:gd name="T13" fmla="*/ 17 h 44"/>
                  <a:gd name="T14" fmla="*/ 34 w 34"/>
                  <a:gd name="T15" fmla="*/ 22 h 44"/>
                  <a:gd name="T16" fmla="*/ 29 w 34"/>
                  <a:gd name="T17" fmla="*/ 22 h 44"/>
                  <a:gd name="T18" fmla="*/ 24 w 34"/>
                  <a:gd name="T19" fmla="*/ 22 h 44"/>
                  <a:gd name="T20" fmla="*/ 19 w 34"/>
                  <a:gd name="T21" fmla="*/ 28 h 44"/>
                  <a:gd name="T22" fmla="*/ 19 w 34"/>
                  <a:gd name="T23" fmla="*/ 28 h 44"/>
                  <a:gd name="T24" fmla="*/ 14 w 34"/>
                  <a:gd name="T25" fmla="*/ 39 h 44"/>
                  <a:gd name="T26" fmla="*/ 14 w 34"/>
                  <a:gd name="T27" fmla="*/ 39 h 44"/>
                  <a:gd name="T28" fmla="*/ 19 w 34"/>
                  <a:gd name="T29" fmla="*/ 44 h 44"/>
                  <a:gd name="T30" fmla="*/ 0 w 34"/>
                  <a:gd name="T31" fmla="*/ 28 h 44"/>
                  <a:gd name="T32" fmla="*/ 0 w 34"/>
                  <a:gd name="T33" fmla="*/ 17 h 44"/>
                  <a:gd name="T34" fmla="*/ 0 w 34"/>
                  <a:gd name="T35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44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10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34" y="17"/>
                    </a:lnTo>
                    <a:lnTo>
                      <a:pt x="34" y="22"/>
                    </a:lnTo>
                    <a:lnTo>
                      <a:pt x="29" y="22"/>
                    </a:lnTo>
                    <a:lnTo>
                      <a:pt x="24" y="22"/>
                    </a:lnTo>
                    <a:lnTo>
                      <a:pt x="19" y="28"/>
                    </a:lnTo>
                    <a:lnTo>
                      <a:pt x="19" y="28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9" y="44"/>
                    </a:lnTo>
                    <a:lnTo>
                      <a:pt x="0" y="28"/>
                    </a:lnTo>
                    <a:lnTo>
                      <a:pt x="0" y="17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40404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Line 310"/>
              <p:cNvSpPr>
                <a:spLocks noChangeShapeType="1"/>
              </p:cNvSpPr>
              <p:nvPr/>
            </p:nvSpPr>
            <p:spPr bwMode="auto">
              <a:xfrm>
                <a:off x="398" y="1557"/>
                <a:ext cx="22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Freeform 311"/>
              <p:cNvSpPr>
                <a:spLocks/>
              </p:cNvSpPr>
              <p:nvPr/>
            </p:nvSpPr>
            <p:spPr bwMode="auto">
              <a:xfrm>
                <a:off x="308" y="1488"/>
                <a:ext cx="27" cy="38"/>
              </a:xfrm>
              <a:custGeom>
                <a:avLst/>
                <a:gdLst>
                  <a:gd name="T0" fmla="*/ 0 w 25"/>
                  <a:gd name="T1" fmla="*/ 12 h 34"/>
                  <a:gd name="T2" fmla="*/ 5 w 25"/>
                  <a:gd name="T3" fmla="*/ 6 h 34"/>
                  <a:gd name="T4" fmla="*/ 5 w 25"/>
                  <a:gd name="T5" fmla="*/ 6 h 34"/>
                  <a:gd name="T6" fmla="*/ 10 w 25"/>
                  <a:gd name="T7" fmla="*/ 6 h 34"/>
                  <a:gd name="T8" fmla="*/ 15 w 25"/>
                  <a:gd name="T9" fmla="*/ 6 h 34"/>
                  <a:gd name="T10" fmla="*/ 15 w 25"/>
                  <a:gd name="T11" fmla="*/ 0 h 34"/>
                  <a:gd name="T12" fmla="*/ 25 w 25"/>
                  <a:gd name="T13" fmla="*/ 12 h 34"/>
                  <a:gd name="T14" fmla="*/ 25 w 25"/>
                  <a:gd name="T15" fmla="*/ 17 h 34"/>
                  <a:gd name="T16" fmla="*/ 20 w 25"/>
                  <a:gd name="T17" fmla="*/ 17 h 34"/>
                  <a:gd name="T18" fmla="*/ 20 w 25"/>
                  <a:gd name="T19" fmla="*/ 17 h 34"/>
                  <a:gd name="T20" fmla="*/ 15 w 25"/>
                  <a:gd name="T21" fmla="*/ 17 h 34"/>
                  <a:gd name="T22" fmla="*/ 15 w 25"/>
                  <a:gd name="T23" fmla="*/ 17 h 34"/>
                  <a:gd name="T24" fmla="*/ 10 w 25"/>
                  <a:gd name="T25" fmla="*/ 17 h 34"/>
                  <a:gd name="T26" fmla="*/ 10 w 25"/>
                  <a:gd name="T27" fmla="*/ 23 h 34"/>
                  <a:gd name="T28" fmla="*/ 10 w 25"/>
                  <a:gd name="T29" fmla="*/ 34 h 34"/>
                  <a:gd name="T30" fmla="*/ 0 w 25"/>
                  <a:gd name="T31" fmla="*/ 23 h 34"/>
                  <a:gd name="T32" fmla="*/ 0 w 25"/>
                  <a:gd name="T33" fmla="*/ 17 h 34"/>
                  <a:gd name="T34" fmla="*/ 0 w 25"/>
                  <a:gd name="T35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4">
                    <a:moveTo>
                      <a:pt x="0" y="12"/>
                    </a:moveTo>
                    <a:lnTo>
                      <a:pt x="5" y="6"/>
                    </a:lnTo>
                    <a:lnTo>
                      <a:pt x="5" y="6"/>
                    </a:lnTo>
                    <a:lnTo>
                      <a:pt x="10" y="6"/>
                    </a:lnTo>
                    <a:lnTo>
                      <a:pt x="15" y="6"/>
                    </a:lnTo>
                    <a:lnTo>
                      <a:pt x="15" y="0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0" y="17"/>
                    </a:lnTo>
                    <a:lnTo>
                      <a:pt x="10" y="23"/>
                    </a:lnTo>
                    <a:lnTo>
                      <a:pt x="10" y="34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40404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Freeform 312"/>
              <p:cNvSpPr>
                <a:spLocks/>
              </p:cNvSpPr>
              <p:nvPr/>
            </p:nvSpPr>
            <p:spPr bwMode="auto">
              <a:xfrm>
                <a:off x="361" y="1544"/>
                <a:ext cx="22" cy="26"/>
              </a:xfrm>
              <a:custGeom>
                <a:avLst/>
                <a:gdLst>
                  <a:gd name="T0" fmla="*/ 20 w 20"/>
                  <a:gd name="T1" fmla="*/ 0 h 23"/>
                  <a:gd name="T2" fmla="*/ 10 w 20"/>
                  <a:gd name="T3" fmla="*/ 0 h 23"/>
                  <a:gd name="T4" fmla="*/ 5 w 20"/>
                  <a:gd name="T5" fmla="*/ 0 h 23"/>
                  <a:gd name="T6" fmla="*/ 5 w 20"/>
                  <a:gd name="T7" fmla="*/ 6 h 23"/>
                  <a:gd name="T8" fmla="*/ 0 w 20"/>
                  <a:gd name="T9" fmla="*/ 11 h 23"/>
                  <a:gd name="T10" fmla="*/ 0 w 20"/>
                  <a:gd name="T11" fmla="*/ 23 h 23"/>
                  <a:gd name="T12" fmla="*/ 0 w 20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3">
                    <a:moveTo>
                      <a:pt x="20" y="0"/>
                    </a:moveTo>
                    <a:lnTo>
                      <a:pt x="10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0" y="11"/>
                    </a:lnTo>
                    <a:lnTo>
                      <a:pt x="0" y="23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Freeform 313"/>
              <p:cNvSpPr>
                <a:spLocks/>
              </p:cNvSpPr>
              <p:nvPr/>
            </p:nvSpPr>
            <p:spPr bwMode="auto">
              <a:xfrm>
                <a:off x="361" y="1538"/>
                <a:ext cx="16" cy="25"/>
              </a:xfrm>
              <a:custGeom>
                <a:avLst/>
                <a:gdLst>
                  <a:gd name="T0" fmla="*/ 15 w 15"/>
                  <a:gd name="T1" fmla="*/ 0 h 22"/>
                  <a:gd name="T2" fmla="*/ 5 w 15"/>
                  <a:gd name="T3" fmla="*/ 0 h 22"/>
                  <a:gd name="T4" fmla="*/ 0 w 15"/>
                  <a:gd name="T5" fmla="*/ 0 h 22"/>
                  <a:gd name="T6" fmla="*/ 0 w 15"/>
                  <a:gd name="T7" fmla="*/ 5 h 22"/>
                  <a:gd name="T8" fmla="*/ 0 w 15"/>
                  <a:gd name="T9" fmla="*/ 11 h 22"/>
                  <a:gd name="T10" fmla="*/ 0 w 15"/>
                  <a:gd name="T11" fmla="*/ 22 h 22"/>
                  <a:gd name="T12" fmla="*/ 0 w 1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2">
                    <a:moveTo>
                      <a:pt x="15" y="0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Freeform 314"/>
              <p:cNvSpPr>
                <a:spLocks/>
              </p:cNvSpPr>
              <p:nvPr/>
            </p:nvSpPr>
            <p:spPr bwMode="auto">
              <a:xfrm>
                <a:off x="356" y="1532"/>
                <a:ext cx="16" cy="25"/>
              </a:xfrm>
              <a:custGeom>
                <a:avLst/>
                <a:gdLst>
                  <a:gd name="T0" fmla="*/ 15 w 15"/>
                  <a:gd name="T1" fmla="*/ 6 h 22"/>
                  <a:gd name="T2" fmla="*/ 5 w 15"/>
                  <a:gd name="T3" fmla="*/ 0 h 22"/>
                  <a:gd name="T4" fmla="*/ 5 w 15"/>
                  <a:gd name="T5" fmla="*/ 6 h 22"/>
                  <a:gd name="T6" fmla="*/ 0 w 15"/>
                  <a:gd name="T7" fmla="*/ 6 h 22"/>
                  <a:gd name="T8" fmla="*/ 0 w 15"/>
                  <a:gd name="T9" fmla="*/ 17 h 22"/>
                  <a:gd name="T10" fmla="*/ 0 w 15"/>
                  <a:gd name="T11" fmla="*/ 22 h 22"/>
                  <a:gd name="T12" fmla="*/ 0 w 1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2">
                    <a:moveTo>
                      <a:pt x="15" y="6"/>
                    </a:move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Freeform 315"/>
              <p:cNvSpPr>
                <a:spLocks/>
              </p:cNvSpPr>
              <p:nvPr/>
            </p:nvSpPr>
            <p:spPr bwMode="auto">
              <a:xfrm>
                <a:off x="350" y="1532"/>
                <a:ext cx="17" cy="25"/>
              </a:xfrm>
              <a:custGeom>
                <a:avLst/>
                <a:gdLst>
                  <a:gd name="T0" fmla="*/ 15 w 15"/>
                  <a:gd name="T1" fmla="*/ 0 h 22"/>
                  <a:gd name="T2" fmla="*/ 5 w 15"/>
                  <a:gd name="T3" fmla="*/ 0 h 22"/>
                  <a:gd name="T4" fmla="*/ 5 w 15"/>
                  <a:gd name="T5" fmla="*/ 0 h 22"/>
                  <a:gd name="T6" fmla="*/ 0 w 15"/>
                  <a:gd name="T7" fmla="*/ 6 h 22"/>
                  <a:gd name="T8" fmla="*/ 0 w 15"/>
                  <a:gd name="T9" fmla="*/ 11 h 22"/>
                  <a:gd name="T10" fmla="*/ 0 w 15"/>
                  <a:gd name="T11" fmla="*/ 22 h 22"/>
                  <a:gd name="T12" fmla="*/ 0 w 1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2">
                    <a:moveTo>
                      <a:pt x="15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Freeform 316"/>
              <p:cNvSpPr>
                <a:spLocks/>
              </p:cNvSpPr>
              <p:nvPr/>
            </p:nvSpPr>
            <p:spPr bwMode="auto">
              <a:xfrm>
                <a:off x="346" y="1526"/>
                <a:ext cx="15" cy="25"/>
              </a:xfrm>
              <a:custGeom>
                <a:avLst/>
                <a:gdLst>
                  <a:gd name="T0" fmla="*/ 14 w 14"/>
                  <a:gd name="T1" fmla="*/ 0 h 22"/>
                  <a:gd name="T2" fmla="*/ 4 w 14"/>
                  <a:gd name="T3" fmla="*/ 0 h 22"/>
                  <a:gd name="T4" fmla="*/ 4 w 14"/>
                  <a:gd name="T5" fmla="*/ 0 h 22"/>
                  <a:gd name="T6" fmla="*/ 0 w 14"/>
                  <a:gd name="T7" fmla="*/ 5 h 22"/>
                  <a:gd name="T8" fmla="*/ 0 w 14"/>
                  <a:gd name="T9" fmla="*/ 11 h 22"/>
                  <a:gd name="T10" fmla="*/ 0 w 14"/>
                  <a:gd name="T11" fmla="*/ 22 h 22"/>
                  <a:gd name="T12" fmla="*/ 0 w 14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2">
                    <a:moveTo>
                      <a:pt x="1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Freeform 317"/>
              <p:cNvSpPr>
                <a:spLocks/>
              </p:cNvSpPr>
              <p:nvPr/>
            </p:nvSpPr>
            <p:spPr bwMode="auto">
              <a:xfrm>
                <a:off x="341" y="1519"/>
                <a:ext cx="15" cy="25"/>
              </a:xfrm>
              <a:custGeom>
                <a:avLst/>
                <a:gdLst>
                  <a:gd name="T0" fmla="*/ 14 w 14"/>
                  <a:gd name="T1" fmla="*/ 0 h 22"/>
                  <a:gd name="T2" fmla="*/ 5 w 14"/>
                  <a:gd name="T3" fmla="*/ 0 h 22"/>
                  <a:gd name="T4" fmla="*/ 5 w 14"/>
                  <a:gd name="T5" fmla="*/ 6 h 22"/>
                  <a:gd name="T6" fmla="*/ 0 w 14"/>
                  <a:gd name="T7" fmla="*/ 6 h 22"/>
                  <a:gd name="T8" fmla="*/ 0 w 14"/>
                  <a:gd name="T9" fmla="*/ 11 h 22"/>
                  <a:gd name="T10" fmla="*/ 0 w 14"/>
                  <a:gd name="T11" fmla="*/ 22 h 22"/>
                  <a:gd name="T12" fmla="*/ 0 w 14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2">
                    <a:moveTo>
                      <a:pt x="14" y="0"/>
                    </a:moveTo>
                    <a:lnTo>
                      <a:pt x="5" y="0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Freeform 318"/>
              <p:cNvSpPr>
                <a:spLocks/>
              </p:cNvSpPr>
              <p:nvPr/>
            </p:nvSpPr>
            <p:spPr bwMode="auto">
              <a:xfrm>
                <a:off x="335" y="1519"/>
                <a:ext cx="15" cy="19"/>
              </a:xfrm>
              <a:custGeom>
                <a:avLst/>
                <a:gdLst>
                  <a:gd name="T0" fmla="*/ 14 w 14"/>
                  <a:gd name="T1" fmla="*/ 0 h 17"/>
                  <a:gd name="T2" fmla="*/ 10 w 14"/>
                  <a:gd name="T3" fmla="*/ 0 h 17"/>
                  <a:gd name="T4" fmla="*/ 5 w 14"/>
                  <a:gd name="T5" fmla="*/ 0 h 17"/>
                  <a:gd name="T6" fmla="*/ 0 w 14"/>
                  <a:gd name="T7" fmla="*/ 0 h 17"/>
                  <a:gd name="T8" fmla="*/ 0 w 14"/>
                  <a:gd name="T9" fmla="*/ 6 h 17"/>
                  <a:gd name="T10" fmla="*/ 0 w 14"/>
                  <a:gd name="T11" fmla="*/ 17 h 17"/>
                  <a:gd name="T12" fmla="*/ 0 w 1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7"/>
                    </a:lnTo>
                    <a:lnTo>
                      <a:pt x="0" y="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Freeform 319"/>
              <p:cNvSpPr>
                <a:spLocks/>
              </p:cNvSpPr>
              <p:nvPr/>
            </p:nvSpPr>
            <p:spPr bwMode="auto">
              <a:xfrm>
                <a:off x="330" y="1514"/>
                <a:ext cx="16" cy="24"/>
              </a:xfrm>
              <a:custGeom>
                <a:avLst/>
                <a:gdLst>
                  <a:gd name="T0" fmla="*/ 15 w 15"/>
                  <a:gd name="T1" fmla="*/ 0 h 22"/>
                  <a:gd name="T2" fmla="*/ 10 w 15"/>
                  <a:gd name="T3" fmla="*/ 0 h 22"/>
                  <a:gd name="T4" fmla="*/ 5 w 15"/>
                  <a:gd name="T5" fmla="*/ 0 h 22"/>
                  <a:gd name="T6" fmla="*/ 0 w 15"/>
                  <a:gd name="T7" fmla="*/ 5 h 22"/>
                  <a:gd name="T8" fmla="*/ 0 w 15"/>
                  <a:gd name="T9" fmla="*/ 11 h 22"/>
                  <a:gd name="T10" fmla="*/ 0 w 15"/>
                  <a:gd name="T11" fmla="*/ 22 h 22"/>
                  <a:gd name="T12" fmla="*/ 0 w 1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2">
                    <a:moveTo>
                      <a:pt x="15" y="0"/>
                    </a:moveTo>
                    <a:lnTo>
                      <a:pt x="10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Freeform 320"/>
              <p:cNvSpPr>
                <a:spLocks/>
              </p:cNvSpPr>
              <p:nvPr/>
            </p:nvSpPr>
            <p:spPr bwMode="auto">
              <a:xfrm>
                <a:off x="324" y="1494"/>
                <a:ext cx="17" cy="13"/>
              </a:xfrm>
              <a:custGeom>
                <a:avLst/>
                <a:gdLst>
                  <a:gd name="T0" fmla="*/ 0 w 15"/>
                  <a:gd name="T1" fmla="*/ 0 h 11"/>
                  <a:gd name="T2" fmla="*/ 10 w 15"/>
                  <a:gd name="T3" fmla="*/ 11 h 11"/>
                  <a:gd name="T4" fmla="*/ 15 w 15"/>
                  <a:gd name="T5" fmla="*/ 11 h 11"/>
                  <a:gd name="T6" fmla="*/ 10 w 15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1">
                    <a:moveTo>
                      <a:pt x="0" y="0"/>
                    </a:moveTo>
                    <a:lnTo>
                      <a:pt x="10" y="11"/>
                    </a:lnTo>
                    <a:lnTo>
                      <a:pt x="15" y="11"/>
                    </a:lnTo>
                    <a:lnTo>
                      <a:pt x="10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Oval 321"/>
              <p:cNvSpPr>
                <a:spLocks noChangeArrowheads="1"/>
              </p:cNvSpPr>
              <p:nvPr/>
            </p:nvSpPr>
            <p:spPr bwMode="auto">
              <a:xfrm>
                <a:off x="335" y="1601"/>
                <a:ext cx="26" cy="19"/>
              </a:xfrm>
              <a:prstGeom prst="ellipse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9" name="Oval 322"/>
              <p:cNvSpPr>
                <a:spLocks noChangeArrowheads="1"/>
              </p:cNvSpPr>
              <p:nvPr/>
            </p:nvSpPr>
            <p:spPr bwMode="auto">
              <a:xfrm>
                <a:off x="361" y="1601"/>
                <a:ext cx="27" cy="12"/>
              </a:xfrm>
              <a:prstGeom prst="ellipse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0" name="Oval 323"/>
              <p:cNvSpPr>
                <a:spLocks noChangeArrowheads="1"/>
              </p:cNvSpPr>
              <p:nvPr/>
            </p:nvSpPr>
            <p:spPr bwMode="auto">
              <a:xfrm>
                <a:off x="335" y="1601"/>
                <a:ext cx="26" cy="1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1" name="Oval 324"/>
              <p:cNvSpPr>
                <a:spLocks noChangeArrowheads="1"/>
              </p:cNvSpPr>
              <p:nvPr/>
            </p:nvSpPr>
            <p:spPr bwMode="auto">
              <a:xfrm>
                <a:off x="356" y="1601"/>
                <a:ext cx="27" cy="1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6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162260"/>
            <a:ext cx="457200" cy="38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485" y="4624074"/>
            <a:ext cx="350658" cy="45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3850" y="5181600"/>
            <a:ext cx="457200" cy="38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95" name="Straight Arrow Connector 694"/>
          <p:cNvCxnSpPr/>
          <p:nvPr/>
        </p:nvCxnSpPr>
        <p:spPr>
          <a:xfrm flipH="1" flipV="1">
            <a:off x="1519240" y="3048000"/>
            <a:ext cx="606057" cy="271443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Straight Arrow Connector 695"/>
          <p:cNvCxnSpPr/>
          <p:nvPr/>
        </p:nvCxnSpPr>
        <p:spPr>
          <a:xfrm flipH="1">
            <a:off x="1141698" y="3387799"/>
            <a:ext cx="831199" cy="53789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Straight Arrow Connector 696"/>
          <p:cNvCxnSpPr/>
          <p:nvPr/>
        </p:nvCxnSpPr>
        <p:spPr>
          <a:xfrm flipH="1">
            <a:off x="1245638" y="4760257"/>
            <a:ext cx="957703" cy="50298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Straight Arrow Connector 697"/>
          <p:cNvCxnSpPr/>
          <p:nvPr/>
        </p:nvCxnSpPr>
        <p:spPr>
          <a:xfrm flipH="1">
            <a:off x="1822268" y="4953000"/>
            <a:ext cx="505244" cy="304800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9" name="Freeform 698"/>
          <p:cNvSpPr/>
          <p:nvPr/>
        </p:nvSpPr>
        <p:spPr>
          <a:xfrm>
            <a:off x="4071626" y="3682139"/>
            <a:ext cx="2332495" cy="217231"/>
          </a:xfrm>
          <a:custGeom>
            <a:avLst/>
            <a:gdLst>
              <a:gd name="connsiteX0" fmla="*/ 2332495 w 2332495"/>
              <a:gd name="connsiteY0" fmla="*/ 0 h 217231"/>
              <a:gd name="connsiteX1" fmla="*/ 1193369 w 2332495"/>
              <a:gd name="connsiteY1" fmla="*/ 185980 h 217231"/>
              <a:gd name="connsiteX2" fmla="*/ 0 w 2332495"/>
              <a:gd name="connsiteY2" fmla="*/ 216976 h 217231"/>
              <a:gd name="connsiteX3" fmla="*/ 0 w 2332495"/>
              <a:gd name="connsiteY3" fmla="*/ 216976 h 21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495" h="217231">
                <a:moveTo>
                  <a:pt x="2332495" y="0"/>
                </a:moveTo>
                <a:cubicBezTo>
                  <a:pt x="1957306" y="74908"/>
                  <a:pt x="1582118" y="149817"/>
                  <a:pt x="1193369" y="185980"/>
                </a:cubicBezTo>
                <a:cubicBezTo>
                  <a:pt x="804620" y="222143"/>
                  <a:pt x="0" y="216976"/>
                  <a:pt x="0" y="216976"/>
                </a:cubicBezTo>
                <a:lnTo>
                  <a:pt x="0" y="216976"/>
                </a:lnTo>
              </a:path>
            </a:pathLst>
          </a:custGeom>
          <a:ln w="3810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0" name="Freeform 699"/>
          <p:cNvSpPr/>
          <p:nvPr/>
        </p:nvSpPr>
        <p:spPr>
          <a:xfrm>
            <a:off x="4030298" y="3990982"/>
            <a:ext cx="2350576" cy="47800"/>
          </a:xfrm>
          <a:custGeom>
            <a:avLst/>
            <a:gdLst>
              <a:gd name="connsiteX0" fmla="*/ 2270501 w 2270501"/>
              <a:gd name="connsiteY0" fmla="*/ 0 h 38927"/>
              <a:gd name="connsiteX1" fmla="*/ 1077132 w 2270501"/>
              <a:gd name="connsiteY1" fmla="*/ 38746 h 38927"/>
              <a:gd name="connsiteX2" fmla="*/ 0 w 2270501"/>
              <a:gd name="connsiteY2" fmla="*/ 15499 h 38927"/>
              <a:gd name="connsiteX3" fmla="*/ 0 w 2270501"/>
              <a:gd name="connsiteY3" fmla="*/ 15499 h 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0501" h="38927">
                <a:moveTo>
                  <a:pt x="2270501" y="0"/>
                </a:moveTo>
                <a:cubicBezTo>
                  <a:pt x="1863025" y="18081"/>
                  <a:pt x="1455549" y="36163"/>
                  <a:pt x="1077132" y="38746"/>
                </a:cubicBezTo>
                <a:cubicBezTo>
                  <a:pt x="698715" y="41329"/>
                  <a:pt x="0" y="15499"/>
                  <a:pt x="0" y="15499"/>
                </a:cubicBezTo>
                <a:lnTo>
                  <a:pt x="0" y="15499"/>
                </a:lnTo>
              </a:path>
            </a:pathLst>
          </a:custGeom>
          <a:ln w="381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1" name="Straight Arrow Connector 700"/>
          <p:cNvCxnSpPr/>
          <p:nvPr/>
        </p:nvCxnSpPr>
        <p:spPr>
          <a:xfrm flipH="1">
            <a:off x="3940639" y="2362200"/>
            <a:ext cx="351128" cy="13473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Straight Arrow Connector 702"/>
          <p:cNvCxnSpPr/>
          <p:nvPr/>
        </p:nvCxnSpPr>
        <p:spPr>
          <a:xfrm>
            <a:off x="4639898" y="2362200"/>
            <a:ext cx="2362199" cy="105697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4" name="TextBox 703"/>
          <p:cNvSpPr txBox="1"/>
          <p:nvPr/>
        </p:nvSpPr>
        <p:spPr>
          <a:xfrm>
            <a:off x="5780573" y="3505200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VLAN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705" name="TextBox 704"/>
          <p:cNvSpPr txBox="1"/>
          <p:nvPr/>
        </p:nvSpPr>
        <p:spPr>
          <a:xfrm>
            <a:off x="5782897" y="4038600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VLAN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706" name="TextBox 705"/>
          <p:cNvSpPr txBox="1"/>
          <p:nvPr/>
        </p:nvSpPr>
        <p:spPr>
          <a:xfrm>
            <a:off x="2590800" y="2369403"/>
            <a:ext cx="145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Mapping of application connectivity to network VPN</a:t>
            </a:r>
            <a:endParaRPr lang="en-US" sz="1200" dirty="0"/>
          </a:p>
        </p:txBody>
      </p:sp>
      <p:sp>
        <p:nvSpPr>
          <p:cNvPr id="707" name="Oval 706"/>
          <p:cNvSpPr/>
          <p:nvPr/>
        </p:nvSpPr>
        <p:spPr>
          <a:xfrm rot="21011080">
            <a:off x="3891250" y="2579091"/>
            <a:ext cx="1676400" cy="300591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0" name="Straight Connector 709"/>
          <p:cNvCxnSpPr/>
          <p:nvPr/>
        </p:nvCxnSpPr>
        <p:spPr>
          <a:xfrm>
            <a:off x="2539113" y="5075735"/>
            <a:ext cx="0" cy="44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traight Connector 713"/>
          <p:cNvCxnSpPr/>
          <p:nvPr/>
        </p:nvCxnSpPr>
        <p:spPr>
          <a:xfrm>
            <a:off x="6415037" y="4274452"/>
            <a:ext cx="18873" cy="1248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Straight Arrow Connector 717"/>
          <p:cNvCxnSpPr/>
          <p:nvPr/>
        </p:nvCxnSpPr>
        <p:spPr>
          <a:xfrm>
            <a:off x="2557986" y="5299526"/>
            <a:ext cx="387592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TextBox 718"/>
          <p:cNvSpPr txBox="1"/>
          <p:nvPr/>
        </p:nvSpPr>
        <p:spPr>
          <a:xfrm>
            <a:off x="3200400" y="5029200"/>
            <a:ext cx="263168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Network VPN infrastructure</a:t>
            </a:r>
          </a:p>
          <a:p>
            <a:pPr algn="ctr"/>
            <a:r>
              <a:rPr lang="en-US" sz="1400" dirty="0" smtClean="0"/>
              <a:t>(TE, SPB, PBB, EVPN, </a:t>
            </a:r>
            <a:r>
              <a:rPr lang="en-US" sz="1400" dirty="0" err="1" smtClean="0"/>
              <a:t>OpenFlow</a:t>
            </a:r>
            <a:r>
              <a:rPr lang="en-US" sz="1400" dirty="0" smtClean="0"/>
              <a:t>…)</a:t>
            </a:r>
            <a:endParaRPr lang="en-US" sz="1400" dirty="0"/>
          </a:p>
        </p:txBody>
      </p:sp>
      <p:cxnSp>
        <p:nvCxnSpPr>
          <p:cNvPr id="721" name="Straight Connector 720"/>
          <p:cNvCxnSpPr/>
          <p:nvPr/>
        </p:nvCxnSpPr>
        <p:spPr>
          <a:xfrm>
            <a:off x="1496313" y="57150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2" name="Straight Connector 721"/>
          <p:cNvCxnSpPr/>
          <p:nvPr/>
        </p:nvCxnSpPr>
        <p:spPr>
          <a:xfrm>
            <a:off x="7162800" y="4134418"/>
            <a:ext cx="0" cy="2371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4" name="Straight Arrow Connector 723"/>
          <p:cNvCxnSpPr/>
          <p:nvPr/>
        </p:nvCxnSpPr>
        <p:spPr>
          <a:xfrm>
            <a:off x="1477970" y="6057900"/>
            <a:ext cx="567652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" name="TextBox 725"/>
          <p:cNvSpPr txBox="1"/>
          <p:nvPr/>
        </p:nvSpPr>
        <p:spPr>
          <a:xfrm>
            <a:off x="2474764" y="5791200"/>
            <a:ext cx="384983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Application VPN</a:t>
            </a:r>
          </a:p>
          <a:p>
            <a:pPr algn="ctr"/>
            <a:r>
              <a:rPr lang="en-US" sz="1400" dirty="0" smtClean="0"/>
              <a:t>(with various connectivity and SLA requirements) </a:t>
            </a:r>
            <a:endParaRPr lang="en-US" sz="1400" dirty="0"/>
          </a:p>
        </p:txBody>
      </p:sp>
      <p:sp>
        <p:nvSpPr>
          <p:cNvPr id="728" name="Rectangle 727"/>
          <p:cNvSpPr/>
          <p:nvPr/>
        </p:nvSpPr>
        <p:spPr>
          <a:xfrm>
            <a:off x="7356613" y="3505200"/>
            <a:ext cx="644387" cy="2414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App1</a:t>
            </a:r>
            <a:endParaRPr lang="en-US" sz="1400" dirty="0"/>
          </a:p>
        </p:txBody>
      </p:sp>
      <p:sp>
        <p:nvSpPr>
          <p:cNvPr id="730" name="Rectangle 729"/>
          <p:cNvSpPr/>
          <p:nvPr/>
        </p:nvSpPr>
        <p:spPr>
          <a:xfrm>
            <a:off x="7356613" y="3878425"/>
            <a:ext cx="644387" cy="2363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App2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194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271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SDN Problem Statement and Use Cases for Data Center Applications</vt:lpstr>
      <vt:lpstr>Problem</vt:lpstr>
      <vt:lpstr>What is needed to address the problem…</vt:lpstr>
      <vt:lpstr>User Case #1: VM Migration: traditional model (Dedicated network devices, and manual configuration)</vt:lpstr>
      <vt:lpstr>User Case #1 (cont.): Manage via network virtualization (A software solution by constructing L2 over L3,  but no awareness on the underlying network links) </vt:lpstr>
      <vt:lpstr>User Case #1 (cont.): Mange via SDN Controller (Support network virtualization by interfacing with the  underlying physical network, and leveraging existing techniques to provide provisioning, VPN and SLA support)</vt:lpstr>
      <vt:lpstr>User Case #2 (cont.): Application-to-Network VPN Mapping</vt:lpstr>
    </vt:vector>
  </TitlesOfParts>
  <Company>Infinera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SDN Problem Statement and Framework</dc:title>
  <dc:creator>Ping</dc:creator>
  <cp:lastModifiedBy>Ping Pan</cp:lastModifiedBy>
  <cp:revision>40</cp:revision>
  <dcterms:created xsi:type="dcterms:W3CDTF">2011-08-31T06:23:55Z</dcterms:created>
  <dcterms:modified xsi:type="dcterms:W3CDTF">2011-11-15T02:40:06Z</dcterms:modified>
</cp:coreProperties>
</file>