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47" r:id="rId2"/>
    <p:sldId id="598" r:id="rId3"/>
    <p:sldId id="662" r:id="rId4"/>
    <p:sldId id="666" r:id="rId5"/>
    <p:sldId id="667" r:id="rId6"/>
    <p:sldId id="669" r:id="rId7"/>
    <p:sldId id="672" r:id="rId8"/>
  </p:sldIdLst>
  <p:sldSz cx="9144000" cy="6858000" type="screen4x3"/>
  <p:notesSz cx="7099300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3" autoAdjust="0"/>
    <p:restoredTop sz="86395" autoAdjust="0"/>
  </p:normalViewPr>
  <p:slideViewPr>
    <p:cSldViewPr>
      <p:cViewPr varScale="1">
        <p:scale>
          <a:sx n="66" d="100"/>
          <a:sy n="66" d="100"/>
        </p:scale>
        <p:origin x="-8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0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76575" cy="511175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1140" y="2"/>
            <a:ext cx="3076575" cy="511175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F320AB6D-FBC7-4CA9-832B-C1B180A8A8FE}" type="datetimeFigureOut">
              <a:rPr lang="ko-KR" altLang="en-US" smtClean="0"/>
              <a:pPr/>
              <a:t>2011-11-16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850"/>
            <a:ext cx="3076575" cy="511175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1140" y="9721850"/>
            <a:ext cx="3076575" cy="511175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0FD29035-6025-4924-B6F8-43F2BCA07FE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76363" cy="511731"/>
          </a:xfrm>
          <a:prstGeom prst="rect">
            <a:avLst/>
          </a:prstGeom>
        </p:spPr>
        <p:txBody>
          <a:bodyPr vert="horz" lIns="99033" tIns="49517" rIns="99033" bIns="49517" rtlCol="0"/>
          <a:lstStyle>
            <a:lvl1pPr algn="l">
              <a:defRPr sz="14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1297" y="2"/>
            <a:ext cx="3076363" cy="511731"/>
          </a:xfrm>
          <a:prstGeom prst="rect">
            <a:avLst/>
          </a:prstGeom>
        </p:spPr>
        <p:txBody>
          <a:bodyPr vert="horz" lIns="99033" tIns="49517" rIns="99033" bIns="49517" rtlCol="0"/>
          <a:lstStyle>
            <a:lvl1pPr algn="r">
              <a:defRPr sz="1400"/>
            </a:lvl1pPr>
          </a:lstStyle>
          <a:p>
            <a:fld id="{9DDA2590-8082-46AC-BD9D-6F100C7840A0}" type="datetimeFigureOut">
              <a:rPr lang="ko-KR" altLang="en-US" smtClean="0"/>
              <a:pPr/>
              <a:t>2011-11-16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3" tIns="49517" rIns="99033" bIns="4951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931" y="4861441"/>
            <a:ext cx="5679440" cy="4605576"/>
          </a:xfrm>
          <a:prstGeom prst="rect">
            <a:avLst/>
          </a:prstGeom>
        </p:spPr>
        <p:txBody>
          <a:bodyPr vert="horz" lIns="99033" tIns="49517" rIns="99033" bIns="49517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721107"/>
            <a:ext cx="3076363" cy="511731"/>
          </a:xfrm>
          <a:prstGeom prst="rect">
            <a:avLst/>
          </a:prstGeom>
        </p:spPr>
        <p:txBody>
          <a:bodyPr vert="horz" lIns="99033" tIns="49517" rIns="99033" bIns="49517" rtlCol="0" anchor="b"/>
          <a:lstStyle>
            <a:lvl1pPr algn="l">
              <a:defRPr sz="14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1297" y="9721107"/>
            <a:ext cx="3076363" cy="511731"/>
          </a:xfrm>
          <a:prstGeom prst="rect">
            <a:avLst/>
          </a:prstGeom>
        </p:spPr>
        <p:txBody>
          <a:bodyPr vert="horz" lIns="99033" tIns="49517" rIns="99033" bIns="49517" rtlCol="0" anchor="b"/>
          <a:lstStyle>
            <a:lvl1pPr algn="r">
              <a:defRPr sz="1400"/>
            </a:lvl1pPr>
          </a:lstStyle>
          <a:p>
            <a:fld id="{8AF49443-1E9E-468A-92B1-0F2B560FD9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49443-1E9E-468A-92B1-0F2B560FD93E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7495-E818-4AAB-AFEE-C4E5D9E39F8B}" type="datetime1">
              <a:rPr lang="ko-KR" altLang="en-US" smtClean="0"/>
              <a:pPr/>
              <a:t>2011-11-16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AA5B-A11D-47FA-8514-5749A173F1D2}" type="datetime1">
              <a:rPr lang="ko-KR" altLang="en-US" smtClean="0"/>
              <a:pPr/>
              <a:t>2011-11-16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45280-155D-4FFD-8884-D0DF8A823421}" type="datetime1">
              <a:rPr lang="ko-KR" altLang="en-US" smtClean="0"/>
              <a:pPr/>
              <a:t>2011-11-16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D8F3A-47AF-456B-9FD0-21AB2BFFBD60}" type="datetime1">
              <a:rPr lang="ko-KR" altLang="en-US" smtClean="0"/>
              <a:pPr/>
              <a:t>2011-11-16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B30A-BCE3-4B71-A006-436F59790819}" type="datetime1">
              <a:rPr lang="ko-KR" altLang="en-US" smtClean="0"/>
              <a:pPr/>
              <a:t>2011-11-16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DC271-61F7-484E-BE28-4ED42E329355}" type="datetime1">
              <a:rPr lang="ko-KR" altLang="en-US" smtClean="0"/>
              <a:pPr/>
              <a:t>2011-11-16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A58B-2212-429E-AA7D-BAD60A4056E6}" type="datetime1">
              <a:rPr lang="ko-KR" altLang="en-US" smtClean="0"/>
              <a:pPr/>
              <a:t>2011-11-16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3479-1333-4EB5-85C7-071F80C70326}" type="datetime1">
              <a:rPr lang="ko-KR" altLang="en-US" smtClean="0"/>
              <a:pPr/>
              <a:t>2011-11-16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66C0-5BBA-4A1F-B7A2-9237DD54D422}" type="datetime1">
              <a:rPr lang="ko-KR" altLang="en-US" smtClean="0"/>
              <a:pPr/>
              <a:t>2011-11-16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59125-1549-47B8-BF26-EF79D962ED18}" type="datetime1">
              <a:rPr lang="ko-KR" altLang="en-US" smtClean="0"/>
              <a:pPr/>
              <a:t>2011-11-16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335DB-5407-40D8-98CC-5F00E466ADDE}" type="datetime1">
              <a:rPr lang="ko-KR" altLang="en-US" smtClean="0"/>
              <a:pPr/>
              <a:t>2011-11-16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E01D1-D7BC-4320-8B2F-52A0261A2F6A}" type="datetime1">
              <a:rPr lang="ko-KR" altLang="en-US" smtClean="0"/>
              <a:pPr/>
              <a:t>2011-11-16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D9428-A225-46A1-8A69-A336D32AE8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offman@nsn.com" TargetMode="External"/><Relationship Id="rId2" Type="http://schemas.openxmlformats.org/officeDocument/2006/relationships/hyperlink" Target="mailto:mkshin@etri.re.kr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00034" y="1643051"/>
            <a:ext cx="8072494" cy="1428759"/>
          </a:xfrm>
        </p:spPr>
        <p:txBody>
          <a:bodyPr>
            <a:noAutofit/>
          </a:bodyPr>
          <a:lstStyle/>
          <a:p>
            <a:r>
              <a:rPr lang="en-US" altLang="ko-KR" sz="4800" i="1" dirty="0" smtClean="0">
                <a:latin typeface="Gill Sans MT" pitchFamily="34" charset="0"/>
              </a:rPr>
              <a:t> </a:t>
            </a:r>
            <a:r>
              <a:rPr lang="en-US" altLang="ko-KR" sz="4800" dirty="0" smtClean="0">
                <a:latin typeface="Gill Sans MT" pitchFamily="34" charset="0"/>
              </a:rPr>
              <a:t>Software-Defined Networking </a:t>
            </a:r>
            <a:br>
              <a:rPr lang="en-US" altLang="ko-KR" sz="4800" dirty="0" smtClean="0">
                <a:latin typeface="Gill Sans MT" pitchFamily="34" charset="0"/>
              </a:rPr>
            </a:br>
            <a:r>
              <a:rPr lang="en-US" altLang="ko-KR" sz="3200" i="1" dirty="0" smtClean="0">
                <a:latin typeface="Gill Sans MT" pitchFamily="34" charset="0"/>
              </a:rPr>
              <a:t>- Attributes, candidate approaches, and use cases -  </a:t>
            </a:r>
            <a:r>
              <a:rPr lang="en-US" altLang="ko-KR" sz="4000" i="1" dirty="0" smtClean="0">
                <a:latin typeface="Gill Sans MT" pitchFamily="34" charset="0"/>
              </a:rPr>
              <a:t/>
            </a:r>
            <a:br>
              <a:rPr lang="en-US" altLang="ko-KR" sz="4000" i="1" dirty="0" smtClean="0">
                <a:latin typeface="Gill Sans MT" pitchFamily="34" charset="0"/>
              </a:rPr>
            </a:br>
            <a:endParaRPr lang="ko-KR" altLang="en-US" sz="4000" i="1" dirty="0">
              <a:latin typeface="Gill Sans MT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248036"/>
            <a:ext cx="7572428" cy="1752600"/>
          </a:xfrm>
        </p:spPr>
        <p:txBody>
          <a:bodyPr>
            <a:noAutofit/>
          </a:bodyPr>
          <a:lstStyle/>
          <a:p>
            <a:endParaRPr lang="en-US" altLang="ko-KR" sz="2000" dirty="0" smtClean="0">
              <a:latin typeface="Gill Sans MT" pitchFamily="34" charset="0"/>
            </a:endParaRPr>
          </a:p>
          <a:p>
            <a:r>
              <a:rPr lang="en-US" altLang="ko-KR" sz="2400" dirty="0" smtClean="0">
                <a:solidFill>
                  <a:srgbClr val="898989"/>
                </a:solidFill>
                <a:latin typeface="Gill Sans MT" pitchFamily="34" charset="0"/>
                <a:cs typeface="Arial" pitchFamily="34" charset="0"/>
              </a:rPr>
              <a:t>MK. Shin,  </a:t>
            </a:r>
            <a:r>
              <a:rPr lang="en-US" altLang="ko-KR" sz="2400" dirty="0" smtClean="0">
                <a:solidFill>
                  <a:srgbClr val="898989"/>
                </a:solidFill>
                <a:latin typeface="Gill Sans MT" pitchFamily="34" charset="0"/>
                <a:cs typeface="Arial" pitchFamily="34" charset="0"/>
                <a:hlinkClick r:id="rId2"/>
              </a:rPr>
              <a:t>mkshin@etri.re.kr</a:t>
            </a:r>
            <a:r>
              <a:rPr lang="en-US" altLang="ko-KR" sz="2400" dirty="0" smtClean="0">
                <a:solidFill>
                  <a:srgbClr val="898989"/>
                </a:solidFill>
                <a:latin typeface="Gill Sans MT" pitchFamily="34" charset="0"/>
                <a:cs typeface="Arial" pitchFamily="34" charset="0"/>
              </a:rPr>
              <a:t>, ETRI</a:t>
            </a:r>
          </a:p>
          <a:p>
            <a:pPr>
              <a:lnSpc>
                <a:spcPct val="80000"/>
              </a:lnSpc>
              <a:defRPr/>
            </a:pPr>
            <a:r>
              <a:rPr lang="en-US" altLang="ko-KR" sz="2400" dirty="0" smtClean="0">
                <a:solidFill>
                  <a:srgbClr val="898989"/>
                </a:solidFill>
                <a:latin typeface="Gill Sans MT" pitchFamily="34" charset="0"/>
                <a:cs typeface="Arial" pitchFamily="34" charset="0"/>
              </a:rPr>
              <a:t>M</a:t>
            </a:r>
            <a:r>
              <a:rPr lang="en-US" altLang="ko-KR" sz="2400" dirty="0" smtClean="0">
                <a:solidFill>
                  <a:srgbClr val="898989"/>
                </a:solidFill>
                <a:latin typeface="Gill Sans MT" pitchFamily="34" charset="0"/>
                <a:cs typeface="Arial" pitchFamily="34" charset="0"/>
              </a:rPr>
              <a:t>. Hoffmann, </a:t>
            </a:r>
            <a:r>
              <a:rPr lang="en-US" altLang="ko-KR" sz="2400" dirty="0" smtClean="0">
                <a:solidFill>
                  <a:srgbClr val="898989"/>
                </a:solidFill>
                <a:latin typeface="Gill Sans MT" pitchFamily="34" charset="0"/>
                <a:cs typeface="Arial" pitchFamily="34" charset="0"/>
                <a:hlinkClick r:id="rId3"/>
              </a:rPr>
              <a:t>hoffmann@nsn.com</a:t>
            </a:r>
            <a:r>
              <a:rPr lang="en-US" altLang="ko-KR" sz="2400" dirty="0" smtClean="0">
                <a:solidFill>
                  <a:srgbClr val="898989"/>
                </a:solidFill>
                <a:latin typeface="Gill Sans MT" pitchFamily="34" charset="0"/>
                <a:cs typeface="Arial" pitchFamily="34" charset="0"/>
              </a:rPr>
              <a:t>, NSN</a:t>
            </a:r>
          </a:p>
          <a:p>
            <a:pPr>
              <a:defRPr/>
            </a:pPr>
            <a:endParaRPr lang="en-US" altLang="ko-KR" sz="2000" dirty="0" smtClean="0">
              <a:solidFill>
                <a:srgbClr val="898989"/>
              </a:solidFill>
              <a:latin typeface="Gill Sans MT" pitchFamily="34" charset="0"/>
              <a:cs typeface="Arial" pitchFamily="34" charset="0"/>
            </a:endParaRPr>
          </a:p>
          <a:p>
            <a:pPr>
              <a:defRPr/>
            </a:pPr>
            <a:endParaRPr lang="en-US" altLang="ko-KR" sz="2000" dirty="0" smtClean="0">
              <a:solidFill>
                <a:srgbClr val="898989"/>
              </a:solidFill>
              <a:latin typeface="Gill Sans MT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altLang="ko-KR" sz="2000" dirty="0" smtClean="0">
                <a:solidFill>
                  <a:srgbClr val="898989"/>
                </a:solidFill>
                <a:latin typeface="Gill Sans MT" pitchFamily="34" charset="0"/>
                <a:cs typeface="Arial" pitchFamily="34" charset="0"/>
              </a:rPr>
              <a:t>SDN </a:t>
            </a:r>
            <a:r>
              <a:rPr lang="en-US" altLang="ko-KR" sz="2000" dirty="0" err="1" smtClean="0">
                <a:solidFill>
                  <a:srgbClr val="898989"/>
                </a:solidFill>
                <a:latin typeface="Gill Sans MT" pitchFamily="34" charset="0"/>
                <a:cs typeface="Arial" pitchFamily="34" charset="0"/>
              </a:rPr>
              <a:t>BoF</a:t>
            </a:r>
            <a:r>
              <a:rPr lang="en-US" altLang="ko-KR" sz="2000" dirty="0" smtClean="0">
                <a:solidFill>
                  <a:srgbClr val="898989"/>
                </a:solidFill>
                <a:latin typeface="Gill Sans MT" pitchFamily="34" charset="0"/>
                <a:cs typeface="Arial" pitchFamily="34" charset="0"/>
              </a:rPr>
              <a:t> - IETF82@Taipei</a:t>
            </a:r>
          </a:p>
          <a:p>
            <a:pPr>
              <a:defRPr/>
            </a:pPr>
            <a:r>
              <a:rPr lang="en-US" altLang="ko-KR" sz="2000" dirty="0" smtClean="0">
                <a:solidFill>
                  <a:srgbClr val="898989"/>
                </a:solidFill>
                <a:latin typeface="Gill Sans MT" pitchFamily="34" charset="0"/>
                <a:cs typeface="Arial" pitchFamily="34" charset="0"/>
              </a:rPr>
              <a:t> 17th November 2011</a:t>
            </a:r>
            <a:endParaRPr lang="ko-KR" altLang="en-US" sz="2000" dirty="0">
              <a:solidFill>
                <a:srgbClr val="898989"/>
              </a:solidFill>
              <a:latin typeface="Gill Sans MT" pitchFamily="34" charset="0"/>
              <a:cs typeface="Arial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4000" i="1" dirty="0" smtClean="0">
                <a:latin typeface="Gill Sans MT" pitchFamily="34" charset="0"/>
                <a:cs typeface="Arial" charset="0"/>
              </a:rPr>
              <a:t>Why SDN from Operators’ perspective ?</a:t>
            </a:r>
            <a:endParaRPr lang="ko-KR" altLang="en-US" sz="4000" i="1" dirty="0" smtClean="0">
              <a:latin typeface="Gill Sans MT" pitchFamily="34" charset="0"/>
              <a:cs typeface="Arial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5257800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dirty="0" smtClean="0">
                <a:latin typeface="Gill Sans MT" pitchFamily="34" charset="0"/>
              </a:rPr>
              <a:t>Intelligence on networks and resource sharing </a:t>
            </a:r>
          </a:p>
          <a:p>
            <a:pPr lvl="1"/>
            <a:r>
              <a:rPr lang="en-US" altLang="ko-KR" dirty="0" smtClean="0">
                <a:latin typeface="Gill Sans MT" pitchFamily="34" charset="0"/>
              </a:rPr>
              <a:t>A lot of the information is stored and processed on computers out on the network</a:t>
            </a:r>
          </a:p>
          <a:p>
            <a:pPr lvl="2"/>
            <a:r>
              <a:rPr lang="en-US" altLang="ko-KR" dirty="0" smtClean="0">
                <a:latin typeface="Gill Sans MT" pitchFamily="34" charset="0"/>
              </a:rPr>
              <a:t>Data center, distributed clouds, etc.</a:t>
            </a:r>
          </a:p>
          <a:p>
            <a:r>
              <a:rPr lang="en-US" altLang="ko-KR" dirty="0" smtClean="0">
                <a:latin typeface="Gill Sans MT" pitchFamily="34" charset="0"/>
              </a:rPr>
              <a:t>Programmability </a:t>
            </a:r>
          </a:p>
          <a:p>
            <a:pPr lvl="1"/>
            <a:r>
              <a:rPr lang="en-US" altLang="ko-KR" dirty="0" smtClean="0">
                <a:latin typeface="Gill Sans MT" pitchFamily="34" charset="0"/>
              </a:rPr>
              <a:t>Add operators’ own processing, control, program, etc.</a:t>
            </a:r>
          </a:p>
          <a:p>
            <a:pPr lvl="2"/>
            <a:r>
              <a:rPr lang="en-US" altLang="ko-KR" dirty="0" smtClean="0">
                <a:latin typeface="Gill Sans MT" pitchFamily="34" charset="0"/>
              </a:rPr>
              <a:t>More intelligent control systems to orchestrate the behavior of thousands of routing machines </a:t>
            </a:r>
          </a:p>
          <a:p>
            <a:r>
              <a:rPr lang="en-US" altLang="ko-KR" dirty="0" smtClean="0">
                <a:latin typeface="Gill Sans MT" pitchFamily="34" charset="0"/>
              </a:rPr>
              <a:t>Service awareness</a:t>
            </a:r>
          </a:p>
          <a:p>
            <a:pPr lvl="1"/>
            <a:r>
              <a:rPr lang="en-US" altLang="ko-KR" sz="2400" dirty="0" smtClean="0">
                <a:latin typeface="Gill Sans MT" pitchFamily="34" charset="0"/>
              </a:rPr>
              <a:t>E.g., On-demand “express lanes</a:t>
            </a:r>
            <a:r>
              <a:rPr lang="en-US" altLang="ko-KR" sz="2500" dirty="0" smtClean="0">
                <a:latin typeface="Gill Sans MT" pitchFamily="34" charset="0"/>
              </a:rPr>
              <a:t>” with guaranteed </a:t>
            </a:r>
            <a:r>
              <a:rPr lang="en-US" altLang="ko-KR" sz="2500" dirty="0" err="1" smtClean="0">
                <a:latin typeface="Gill Sans MT" pitchFamily="34" charset="0"/>
              </a:rPr>
              <a:t>QoS</a:t>
            </a:r>
            <a:r>
              <a:rPr lang="en-US" altLang="ko-KR" sz="2500" dirty="0" smtClean="0">
                <a:latin typeface="Gill Sans MT" pitchFamily="34" charset="0"/>
              </a:rPr>
              <a:t> for </a:t>
            </a:r>
            <a:r>
              <a:rPr lang="en-US" altLang="ko-KR" sz="2400" dirty="0" smtClean="0">
                <a:latin typeface="Gill Sans MT" pitchFamily="34" charset="0"/>
              </a:rPr>
              <a:t>voice and data traffic that is time-sensitive</a:t>
            </a:r>
          </a:p>
          <a:p>
            <a:r>
              <a:rPr lang="en-US" altLang="ko-KR" dirty="0" smtClean="0">
                <a:latin typeface="Gill Sans MT" pitchFamily="34" charset="0"/>
              </a:rPr>
              <a:t>Management and Operations</a:t>
            </a:r>
          </a:p>
          <a:p>
            <a:pPr lvl="1"/>
            <a:r>
              <a:rPr lang="en-US" altLang="ko-KR" dirty="0" smtClean="0">
                <a:latin typeface="Gill Sans MT" pitchFamily="34" charset="0"/>
              </a:rPr>
              <a:t>Much easier to reduce management complexity rather than in configured networks </a:t>
            </a:r>
          </a:p>
          <a:p>
            <a:pPr lvl="2"/>
            <a:r>
              <a:rPr lang="en-US" altLang="ko-KR" dirty="0" smtClean="0">
                <a:latin typeface="Gill Sans MT" pitchFamily="34" charset="0"/>
              </a:rPr>
              <a:t>Optimize resources, Decrease energy consumption</a:t>
            </a:r>
          </a:p>
          <a:p>
            <a:pPr lvl="2"/>
            <a:r>
              <a:rPr lang="en-US" altLang="ko-KR" sz="2500" dirty="0" smtClean="0">
                <a:latin typeface="Gill Sans MT" pitchFamily="34" charset="0"/>
              </a:rPr>
              <a:t>CAPEX/OPEX reduction (cheap NEs)</a:t>
            </a:r>
          </a:p>
          <a:p>
            <a:pPr lvl="2"/>
            <a:endParaRPr lang="en-US" altLang="ko-KR" dirty="0" smtClean="0">
              <a:latin typeface="Gill Sans MT" pitchFamily="34" charset="0"/>
            </a:endParaRPr>
          </a:p>
          <a:p>
            <a:pPr lvl="1"/>
            <a:endParaRPr lang="en-US" altLang="ko-KR" dirty="0" smtClean="0">
              <a:latin typeface="Gill Sans MT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3" descr="MCj043161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713623"/>
            <a:ext cx="64294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모서리가 둥근 직사각형 38"/>
          <p:cNvSpPr/>
          <p:nvPr/>
        </p:nvSpPr>
        <p:spPr>
          <a:xfrm>
            <a:off x="785786" y="1428736"/>
            <a:ext cx="1857388" cy="1285884"/>
          </a:xfrm>
          <a:prstGeom prst="roundRect">
            <a:avLst/>
          </a:prstGeom>
          <a:solidFill>
            <a:schemeClr val="bg1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Gill Sans MT" pitchFamily="34" charset="0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857224" y="2214554"/>
            <a:ext cx="171451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latin typeface="Gill Sans MT" pitchFamily="34" charset="0"/>
              </a:rPr>
              <a:t>Data Plane</a:t>
            </a:r>
          </a:p>
          <a:p>
            <a:pPr algn="ctr"/>
            <a:r>
              <a:rPr lang="en-US" altLang="ko-KR" sz="1200" dirty="0" smtClean="0">
                <a:latin typeface="Gill Sans MT" pitchFamily="34" charset="0"/>
              </a:rPr>
              <a:t>(Specialized Hardware)</a:t>
            </a:r>
          </a:p>
        </p:txBody>
      </p:sp>
      <p:sp>
        <p:nvSpPr>
          <p:cNvPr id="41" name="모서리가 둥근 직사각형 40"/>
          <p:cNvSpPr/>
          <p:nvPr/>
        </p:nvSpPr>
        <p:spPr>
          <a:xfrm>
            <a:off x="857224" y="1500174"/>
            <a:ext cx="1714512" cy="428628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chemeClr val="tx1"/>
                </a:solidFill>
                <a:latin typeface="Gill Sans MT" pitchFamily="34" charset="0"/>
              </a:rPr>
              <a:t>Control Plane</a:t>
            </a: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1643050"/>
            <a:ext cx="928694" cy="964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모서리가 둥근 직사각형 47"/>
          <p:cNvSpPr/>
          <p:nvPr/>
        </p:nvSpPr>
        <p:spPr>
          <a:xfrm>
            <a:off x="5494580" y="2036329"/>
            <a:ext cx="1857388" cy="571504"/>
          </a:xfrm>
          <a:prstGeom prst="roundRect">
            <a:avLst/>
          </a:prstGeom>
          <a:solidFill>
            <a:schemeClr val="bg1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Gill Sans MT" pitchFamily="34" charset="0"/>
            </a:endParaRPr>
          </a:p>
        </p:txBody>
      </p:sp>
      <p:sp>
        <p:nvSpPr>
          <p:cNvPr id="49" name="모서리가 둥근 직사각형 48"/>
          <p:cNvSpPr/>
          <p:nvPr/>
        </p:nvSpPr>
        <p:spPr>
          <a:xfrm>
            <a:off x="5566018" y="2107767"/>
            <a:ext cx="171451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latin typeface="Gill Sans MT" pitchFamily="34" charset="0"/>
              </a:rPr>
              <a:t>Data Plane</a:t>
            </a:r>
          </a:p>
          <a:p>
            <a:pPr algn="ctr"/>
            <a:r>
              <a:rPr lang="en-US" altLang="ko-KR" sz="1200" dirty="0" smtClean="0">
                <a:latin typeface="Gill Sans MT" pitchFamily="34" charset="0"/>
              </a:rPr>
              <a:t>(Specialized Hardware)</a:t>
            </a:r>
          </a:p>
        </p:txBody>
      </p:sp>
      <p:sp>
        <p:nvSpPr>
          <p:cNvPr id="51" name="모서리가 둥근 직사각형 50"/>
          <p:cNvSpPr/>
          <p:nvPr/>
        </p:nvSpPr>
        <p:spPr>
          <a:xfrm>
            <a:off x="714348" y="3785061"/>
            <a:ext cx="490542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400" dirty="0" smtClean="0">
              <a:latin typeface="Gill Sans MT" pitchFamily="34" charset="0"/>
            </a:endParaRP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14348" y="3642185"/>
            <a:ext cx="500066" cy="21431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600" b="1" dirty="0" smtClean="0">
              <a:solidFill>
                <a:schemeClr val="tx1"/>
              </a:solidFill>
              <a:latin typeface="Gill Sans MT" pitchFamily="34" charset="0"/>
            </a:endParaRPr>
          </a:p>
        </p:txBody>
      </p:sp>
      <p:sp>
        <p:nvSpPr>
          <p:cNvPr id="55" name="모서리가 둥근 직사각형 54"/>
          <p:cNvSpPr/>
          <p:nvPr/>
        </p:nvSpPr>
        <p:spPr>
          <a:xfrm>
            <a:off x="1643042" y="3427871"/>
            <a:ext cx="490542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400" dirty="0" smtClean="0">
              <a:latin typeface="Gill Sans MT" pitchFamily="34" charset="0"/>
            </a:endParaRPr>
          </a:p>
        </p:txBody>
      </p:sp>
      <p:sp>
        <p:nvSpPr>
          <p:cNvPr id="57" name="모서리가 둥근 직사각형 56"/>
          <p:cNvSpPr/>
          <p:nvPr/>
        </p:nvSpPr>
        <p:spPr>
          <a:xfrm>
            <a:off x="1643042" y="3284995"/>
            <a:ext cx="500066" cy="21431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600" b="1" dirty="0" smtClean="0">
              <a:solidFill>
                <a:schemeClr val="tx1"/>
              </a:solidFill>
              <a:latin typeface="Gill Sans MT" pitchFamily="34" charset="0"/>
            </a:endParaRPr>
          </a:p>
        </p:txBody>
      </p:sp>
      <p:sp>
        <p:nvSpPr>
          <p:cNvPr id="60" name="모서리가 둥근 직사각형 59"/>
          <p:cNvSpPr/>
          <p:nvPr/>
        </p:nvSpPr>
        <p:spPr>
          <a:xfrm>
            <a:off x="1643042" y="4356565"/>
            <a:ext cx="490542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400" dirty="0" smtClean="0">
              <a:latin typeface="Gill Sans MT" pitchFamily="34" charset="0"/>
            </a:endParaRPr>
          </a:p>
        </p:txBody>
      </p:sp>
      <p:sp>
        <p:nvSpPr>
          <p:cNvPr id="61" name="모서리가 둥근 직사각형 60"/>
          <p:cNvSpPr/>
          <p:nvPr/>
        </p:nvSpPr>
        <p:spPr>
          <a:xfrm>
            <a:off x="1643042" y="4213689"/>
            <a:ext cx="500066" cy="21431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600" b="1" dirty="0" smtClean="0">
              <a:solidFill>
                <a:schemeClr val="tx1"/>
              </a:solidFill>
              <a:latin typeface="Gill Sans MT" pitchFamily="34" charset="0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2500298" y="3785061"/>
            <a:ext cx="490542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400" dirty="0" smtClean="0">
              <a:latin typeface="Gill Sans MT" pitchFamily="34" charset="0"/>
            </a:endParaRPr>
          </a:p>
        </p:txBody>
      </p:sp>
      <p:sp>
        <p:nvSpPr>
          <p:cNvPr id="63" name="모서리가 둥근 직사각형 62"/>
          <p:cNvSpPr/>
          <p:nvPr/>
        </p:nvSpPr>
        <p:spPr>
          <a:xfrm>
            <a:off x="2500298" y="3642185"/>
            <a:ext cx="500066" cy="21431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600" b="1" dirty="0" smtClean="0">
              <a:solidFill>
                <a:schemeClr val="tx1"/>
              </a:solidFill>
              <a:latin typeface="Gill Sans MT" pitchFamily="34" charset="0"/>
            </a:endParaRPr>
          </a:p>
        </p:txBody>
      </p:sp>
      <p:cxnSp>
        <p:nvCxnSpPr>
          <p:cNvPr id="65" name="직선 연결선 64"/>
          <p:cNvCxnSpPr>
            <a:stCxn id="51" idx="3"/>
          </p:cNvCxnSpPr>
          <p:nvPr/>
        </p:nvCxnSpPr>
        <p:spPr>
          <a:xfrm flipV="1">
            <a:off x="1204890" y="3642185"/>
            <a:ext cx="509590" cy="28575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연결선 66"/>
          <p:cNvCxnSpPr>
            <a:stCxn id="60" idx="3"/>
          </p:cNvCxnSpPr>
          <p:nvPr/>
        </p:nvCxnSpPr>
        <p:spPr>
          <a:xfrm flipV="1">
            <a:off x="2133584" y="4070813"/>
            <a:ext cx="438152" cy="42862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연결선 68"/>
          <p:cNvCxnSpPr>
            <a:endCxn id="60" idx="1"/>
          </p:cNvCxnSpPr>
          <p:nvPr/>
        </p:nvCxnSpPr>
        <p:spPr>
          <a:xfrm>
            <a:off x="1142976" y="4070813"/>
            <a:ext cx="500066" cy="42862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직선 연결선 71"/>
          <p:cNvCxnSpPr/>
          <p:nvPr/>
        </p:nvCxnSpPr>
        <p:spPr>
          <a:xfrm>
            <a:off x="2071670" y="3642185"/>
            <a:ext cx="500066" cy="35719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직선 연결선 76"/>
          <p:cNvCxnSpPr/>
          <p:nvPr/>
        </p:nvCxnSpPr>
        <p:spPr>
          <a:xfrm flipV="1">
            <a:off x="357158" y="4000963"/>
            <a:ext cx="357190" cy="1412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연결선 79"/>
          <p:cNvCxnSpPr/>
          <p:nvPr/>
        </p:nvCxnSpPr>
        <p:spPr>
          <a:xfrm>
            <a:off x="2928926" y="3997787"/>
            <a:ext cx="50006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C:\Documents and Settings\mkshin\Local Settings\Temporary Internet Files\Content.IE5\7DI17DI4\MC900428949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2" y="3927937"/>
            <a:ext cx="500066" cy="624521"/>
          </a:xfrm>
          <a:prstGeom prst="rect">
            <a:avLst/>
          </a:prstGeom>
          <a:noFill/>
        </p:spPr>
      </p:pic>
      <p:sp>
        <p:nvSpPr>
          <p:cNvPr id="82" name="모서리가 둥근 직사각형 81"/>
          <p:cNvSpPr/>
          <p:nvPr/>
        </p:nvSpPr>
        <p:spPr>
          <a:xfrm>
            <a:off x="5494580" y="1179073"/>
            <a:ext cx="1857388" cy="571504"/>
          </a:xfrm>
          <a:prstGeom prst="roundRect">
            <a:avLst/>
          </a:prstGeom>
          <a:solidFill>
            <a:schemeClr val="bg1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Gill Sans MT" pitchFamily="34" charset="0"/>
            </a:endParaRPr>
          </a:p>
        </p:txBody>
      </p:sp>
      <p:sp>
        <p:nvSpPr>
          <p:cNvPr id="83" name="모서리가 둥근 직사각형 82"/>
          <p:cNvSpPr/>
          <p:nvPr/>
        </p:nvSpPr>
        <p:spPr>
          <a:xfrm>
            <a:off x="5566018" y="1250511"/>
            <a:ext cx="1714512" cy="428628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chemeClr val="tx1"/>
                </a:solidFill>
                <a:latin typeface="Gill Sans MT" pitchFamily="34" charset="0"/>
              </a:rPr>
              <a:t>Control Plane</a:t>
            </a:r>
          </a:p>
        </p:txBody>
      </p:sp>
      <p:pic>
        <p:nvPicPr>
          <p:cNvPr id="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37720" y="1964891"/>
            <a:ext cx="928694" cy="964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C:\Documents and Settings\mkshin\Local Settings\Temporary Internet Files\Content.IE5\0THD16WH\MC900434845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80596" y="1179073"/>
            <a:ext cx="785818" cy="785818"/>
          </a:xfrm>
          <a:prstGeom prst="rect">
            <a:avLst/>
          </a:prstGeom>
          <a:noFill/>
        </p:spPr>
      </p:pic>
      <p:pic>
        <p:nvPicPr>
          <p:cNvPr id="90" name="Picture 13" descr="MCj043161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66348" y="4396095"/>
            <a:ext cx="64294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" name="모서리가 둥근 직사각형 90"/>
          <p:cNvSpPr/>
          <p:nvPr/>
        </p:nvSpPr>
        <p:spPr>
          <a:xfrm>
            <a:off x="5494580" y="4467533"/>
            <a:ext cx="490542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400" dirty="0" smtClean="0">
              <a:latin typeface="Gill Sans MT" pitchFamily="34" charset="0"/>
            </a:endParaRPr>
          </a:p>
        </p:txBody>
      </p:sp>
      <p:sp>
        <p:nvSpPr>
          <p:cNvPr id="93" name="모서리가 둥근 직사각형 92"/>
          <p:cNvSpPr/>
          <p:nvPr/>
        </p:nvSpPr>
        <p:spPr>
          <a:xfrm>
            <a:off x="6423274" y="4110343"/>
            <a:ext cx="490542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400" dirty="0" smtClean="0">
              <a:latin typeface="Gill Sans MT" pitchFamily="34" charset="0"/>
            </a:endParaRPr>
          </a:p>
        </p:txBody>
      </p:sp>
      <p:sp>
        <p:nvSpPr>
          <p:cNvPr id="95" name="모서리가 둥근 직사각형 94"/>
          <p:cNvSpPr/>
          <p:nvPr/>
        </p:nvSpPr>
        <p:spPr>
          <a:xfrm>
            <a:off x="6423274" y="5039037"/>
            <a:ext cx="490542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400" dirty="0" smtClean="0">
              <a:latin typeface="Gill Sans MT" pitchFamily="34" charset="0"/>
            </a:endParaRPr>
          </a:p>
        </p:txBody>
      </p:sp>
      <p:sp>
        <p:nvSpPr>
          <p:cNvPr id="96" name="모서리가 둥근 직사각형 95"/>
          <p:cNvSpPr/>
          <p:nvPr/>
        </p:nvSpPr>
        <p:spPr>
          <a:xfrm>
            <a:off x="6413750" y="3395963"/>
            <a:ext cx="500066" cy="21431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600" b="1" dirty="0" smtClean="0">
              <a:solidFill>
                <a:schemeClr val="tx1"/>
              </a:solidFill>
              <a:latin typeface="Gill Sans MT" pitchFamily="34" charset="0"/>
            </a:endParaRPr>
          </a:p>
        </p:txBody>
      </p:sp>
      <p:sp>
        <p:nvSpPr>
          <p:cNvPr id="97" name="모서리가 둥근 직사각형 96"/>
          <p:cNvSpPr/>
          <p:nvPr/>
        </p:nvSpPr>
        <p:spPr>
          <a:xfrm>
            <a:off x="7280530" y="4467533"/>
            <a:ext cx="490542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400" dirty="0" smtClean="0">
              <a:latin typeface="Gill Sans MT" pitchFamily="34" charset="0"/>
            </a:endParaRPr>
          </a:p>
        </p:txBody>
      </p:sp>
      <p:cxnSp>
        <p:nvCxnSpPr>
          <p:cNvPr id="99" name="직선 연결선 98"/>
          <p:cNvCxnSpPr>
            <a:stCxn id="91" idx="3"/>
          </p:cNvCxnSpPr>
          <p:nvPr/>
        </p:nvCxnSpPr>
        <p:spPr>
          <a:xfrm flipV="1">
            <a:off x="5985122" y="4324657"/>
            <a:ext cx="509590" cy="28575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직선 연결선 99"/>
          <p:cNvCxnSpPr>
            <a:stCxn id="95" idx="3"/>
          </p:cNvCxnSpPr>
          <p:nvPr/>
        </p:nvCxnSpPr>
        <p:spPr>
          <a:xfrm flipV="1">
            <a:off x="6913816" y="4753285"/>
            <a:ext cx="438152" cy="42862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직선 연결선 100"/>
          <p:cNvCxnSpPr>
            <a:endCxn id="95" idx="1"/>
          </p:cNvCxnSpPr>
          <p:nvPr/>
        </p:nvCxnSpPr>
        <p:spPr>
          <a:xfrm>
            <a:off x="5923208" y="4753285"/>
            <a:ext cx="500066" cy="42862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직선 연결선 101"/>
          <p:cNvCxnSpPr/>
          <p:nvPr/>
        </p:nvCxnSpPr>
        <p:spPr>
          <a:xfrm>
            <a:off x="6851902" y="4324657"/>
            <a:ext cx="500066" cy="35719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직선 연결선 102"/>
          <p:cNvCxnSpPr/>
          <p:nvPr/>
        </p:nvCxnSpPr>
        <p:spPr>
          <a:xfrm flipV="1">
            <a:off x="5137390" y="4683435"/>
            <a:ext cx="357190" cy="1412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직선 연결선 103"/>
          <p:cNvCxnSpPr/>
          <p:nvPr/>
        </p:nvCxnSpPr>
        <p:spPr>
          <a:xfrm>
            <a:off x="7709158" y="4680259"/>
            <a:ext cx="50006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" name="Picture 4" descr="C:\Documents and Settings\mkshin\Local Settings\Temporary Internet Files\Content.IE5\7DI17DI4\MC900428949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4610409"/>
            <a:ext cx="500066" cy="624521"/>
          </a:xfrm>
          <a:prstGeom prst="rect">
            <a:avLst/>
          </a:prstGeom>
          <a:noFill/>
        </p:spPr>
      </p:pic>
      <p:sp>
        <p:nvSpPr>
          <p:cNvPr id="107" name="모서리가 둥근 직사각형 106"/>
          <p:cNvSpPr/>
          <p:nvPr/>
        </p:nvSpPr>
        <p:spPr>
          <a:xfrm>
            <a:off x="857224" y="1928802"/>
            <a:ext cx="1714512" cy="28575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latin typeface="Gill Sans MT" pitchFamily="34" charset="0"/>
              </a:rPr>
              <a:t>Network OS</a:t>
            </a:r>
          </a:p>
        </p:txBody>
      </p:sp>
      <p:sp>
        <p:nvSpPr>
          <p:cNvPr id="108" name="모서리가 둥근 직사각형 107"/>
          <p:cNvSpPr/>
          <p:nvPr/>
        </p:nvSpPr>
        <p:spPr>
          <a:xfrm>
            <a:off x="714348" y="3785061"/>
            <a:ext cx="428628" cy="7143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200" dirty="0" smtClean="0">
              <a:latin typeface="Gill Sans MT" pitchFamily="34" charset="0"/>
            </a:endParaRPr>
          </a:p>
        </p:txBody>
      </p:sp>
      <p:sp>
        <p:nvSpPr>
          <p:cNvPr id="109" name="모서리가 둥근 직사각형 108"/>
          <p:cNvSpPr/>
          <p:nvPr/>
        </p:nvSpPr>
        <p:spPr>
          <a:xfrm>
            <a:off x="1643042" y="3427871"/>
            <a:ext cx="428628" cy="7143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200" dirty="0" smtClean="0">
              <a:latin typeface="Gill Sans MT" pitchFamily="34" charset="0"/>
            </a:endParaRPr>
          </a:p>
        </p:txBody>
      </p:sp>
      <p:sp>
        <p:nvSpPr>
          <p:cNvPr id="110" name="모서리가 둥근 직사각형 109"/>
          <p:cNvSpPr/>
          <p:nvPr/>
        </p:nvSpPr>
        <p:spPr>
          <a:xfrm>
            <a:off x="2500298" y="3785061"/>
            <a:ext cx="428628" cy="7143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200" dirty="0" smtClean="0">
              <a:latin typeface="Gill Sans MT" pitchFamily="34" charset="0"/>
            </a:endParaRPr>
          </a:p>
        </p:txBody>
      </p:sp>
      <p:sp>
        <p:nvSpPr>
          <p:cNvPr id="111" name="모서리가 둥근 직사각형 110"/>
          <p:cNvSpPr/>
          <p:nvPr/>
        </p:nvSpPr>
        <p:spPr>
          <a:xfrm>
            <a:off x="1643042" y="4356565"/>
            <a:ext cx="428628" cy="7143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200" dirty="0" smtClean="0">
              <a:latin typeface="Gill Sans MT" pitchFamily="34" charset="0"/>
            </a:endParaRPr>
          </a:p>
        </p:txBody>
      </p:sp>
      <p:sp>
        <p:nvSpPr>
          <p:cNvPr id="112" name="모서리가 둥근 직사각형 111"/>
          <p:cNvSpPr/>
          <p:nvPr/>
        </p:nvSpPr>
        <p:spPr>
          <a:xfrm>
            <a:off x="6413750" y="3538839"/>
            <a:ext cx="428628" cy="7143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200" dirty="0" smtClean="0">
              <a:latin typeface="Gill Sans MT" pitchFamily="34" charset="0"/>
            </a:endParaRPr>
          </a:p>
        </p:txBody>
      </p:sp>
      <p:pic>
        <p:nvPicPr>
          <p:cNvPr id="1032" name="Picture 8" descr="C:\Documents and Settings\mkshin\Local Settings\Temporary Internet Files\Content.IE5\BUVCUB58\MC90043305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15272" y="3357562"/>
            <a:ext cx="714380" cy="714380"/>
          </a:xfrm>
          <a:prstGeom prst="rect">
            <a:avLst/>
          </a:prstGeom>
          <a:noFill/>
        </p:spPr>
      </p:pic>
      <p:cxnSp>
        <p:nvCxnSpPr>
          <p:cNvPr id="114" name="직선 연결선 113"/>
          <p:cNvCxnSpPr>
            <a:stCxn id="112" idx="2"/>
            <a:endCxn id="91" idx="0"/>
          </p:cNvCxnSpPr>
          <p:nvPr/>
        </p:nvCxnSpPr>
        <p:spPr>
          <a:xfrm rot="5400000">
            <a:off x="5755330" y="3594799"/>
            <a:ext cx="857256" cy="888213"/>
          </a:xfrm>
          <a:prstGeom prst="line">
            <a:avLst/>
          </a:prstGeom>
          <a:ln w="19050">
            <a:solidFill>
              <a:srgbClr val="00B05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직선 연결선 114"/>
          <p:cNvCxnSpPr>
            <a:stCxn id="112" idx="2"/>
          </p:cNvCxnSpPr>
          <p:nvPr/>
        </p:nvCxnSpPr>
        <p:spPr>
          <a:xfrm rot="16200000" flipH="1">
            <a:off x="6449469" y="3788872"/>
            <a:ext cx="500068" cy="142878"/>
          </a:xfrm>
          <a:prstGeom prst="line">
            <a:avLst/>
          </a:prstGeom>
          <a:ln w="19050">
            <a:solidFill>
              <a:srgbClr val="00B05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직선 연결선 118"/>
          <p:cNvCxnSpPr>
            <a:stCxn id="112" idx="2"/>
          </p:cNvCxnSpPr>
          <p:nvPr/>
        </p:nvCxnSpPr>
        <p:spPr>
          <a:xfrm rot="5400000">
            <a:off x="5877965" y="4288938"/>
            <a:ext cx="1428761" cy="71438"/>
          </a:xfrm>
          <a:prstGeom prst="line">
            <a:avLst/>
          </a:prstGeom>
          <a:ln w="19050">
            <a:solidFill>
              <a:srgbClr val="00B05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직선 연결선 120"/>
          <p:cNvCxnSpPr>
            <a:stCxn id="112" idx="2"/>
            <a:endCxn id="97" idx="0"/>
          </p:cNvCxnSpPr>
          <p:nvPr/>
        </p:nvCxnSpPr>
        <p:spPr>
          <a:xfrm rot="16200000" flipH="1">
            <a:off x="6648304" y="3590036"/>
            <a:ext cx="857256" cy="897737"/>
          </a:xfrm>
          <a:prstGeom prst="line">
            <a:avLst/>
          </a:prstGeom>
          <a:ln w="19050">
            <a:solidFill>
              <a:srgbClr val="00B05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직선 연결선 126"/>
          <p:cNvCxnSpPr/>
          <p:nvPr/>
        </p:nvCxnSpPr>
        <p:spPr>
          <a:xfrm rot="10800000" flipV="1">
            <a:off x="7056694" y="3467401"/>
            <a:ext cx="857254" cy="71440"/>
          </a:xfrm>
          <a:prstGeom prst="line">
            <a:avLst/>
          </a:prstGeom>
          <a:ln w="19050">
            <a:solidFill>
              <a:srgbClr val="00B05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직사각형 128"/>
          <p:cNvSpPr/>
          <p:nvPr/>
        </p:nvSpPr>
        <p:spPr>
          <a:xfrm>
            <a:off x="6056560" y="2824459"/>
            <a:ext cx="962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dirty="0" smtClean="0">
                <a:latin typeface="Gill Sans MT" pitchFamily="34" charset="0"/>
              </a:rPr>
              <a:t>Controller</a:t>
            </a:r>
          </a:p>
          <a:p>
            <a:pPr algn="ctr"/>
            <a:r>
              <a:rPr lang="en-US" altLang="ko-KR" sz="1400" dirty="0" smtClean="0">
                <a:latin typeface="Gill Sans MT" pitchFamily="34" charset="0"/>
              </a:rPr>
              <a:t>(Software)</a:t>
            </a:r>
            <a:endParaRPr lang="ko-KR" altLang="en-US" sz="1400" dirty="0">
              <a:latin typeface="Gill Sans MT" pitchFamily="34" charset="0"/>
            </a:endParaRPr>
          </a:p>
        </p:txBody>
      </p:sp>
      <p:sp>
        <p:nvSpPr>
          <p:cNvPr id="131" name="직사각형 130"/>
          <p:cNvSpPr/>
          <p:nvPr/>
        </p:nvSpPr>
        <p:spPr>
          <a:xfrm>
            <a:off x="5127866" y="3896029"/>
            <a:ext cx="13631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dirty="0" smtClean="0">
                <a:latin typeface="Gill Sans MT" pitchFamily="34" charset="0"/>
              </a:rPr>
              <a:t>(e.g.,)</a:t>
            </a:r>
            <a:r>
              <a:rPr lang="ko-KR" altLang="en-US" sz="1400" dirty="0" smtClean="0">
                <a:latin typeface="Gill Sans MT" pitchFamily="34" charset="0"/>
              </a:rPr>
              <a:t> </a:t>
            </a:r>
            <a:r>
              <a:rPr lang="en-US" altLang="ko-KR" sz="1400" dirty="0" err="1" smtClean="0">
                <a:latin typeface="Gill Sans MT" pitchFamily="34" charset="0"/>
              </a:rPr>
              <a:t>Openflow</a:t>
            </a:r>
            <a:endParaRPr lang="en-US" altLang="ko-KR" sz="1400" dirty="0" smtClean="0">
              <a:latin typeface="Gill Sans MT" pitchFamily="34" charset="0"/>
            </a:endParaRPr>
          </a:p>
          <a:p>
            <a:pPr algn="ctr"/>
            <a:r>
              <a:rPr lang="en-US" altLang="ko-KR" sz="1400" dirty="0" smtClean="0">
                <a:latin typeface="Gill Sans MT" pitchFamily="34" charset="0"/>
              </a:rPr>
              <a:t>protocol</a:t>
            </a:r>
          </a:p>
        </p:txBody>
      </p:sp>
      <p:sp>
        <p:nvSpPr>
          <p:cNvPr id="132" name="직사각형 131"/>
          <p:cNvSpPr/>
          <p:nvPr/>
        </p:nvSpPr>
        <p:spPr>
          <a:xfrm>
            <a:off x="6929454" y="2928934"/>
            <a:ext cx="22452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dirty="0" smtClean="0">
                <a:latin typeface="Gill Sans MT" pitchFamily="34" charset="0"/>
              </a:rPr>
              <a:t>Abstract Network Model</a:t>
            </a:r>
          </a:p>
          <a:p>
            <a:pPr algn="ctr"/>
            <a:r>
              <a:rPr lang="en-US" altLang="ko-KR" sz="1400" dirty="0" smtClean="0">
                <a:latin typeface="Gill Sans MT" pitchFamily="34" charset="0"/>
              </a:rPr>
              <a:t>(Open API, Script, Language)</a:t>
            </a:r>
          </a:p>
        </p:txBody>
      </p:sp>
      <p:cxnSp>
        <p:nvCxnSpPr>
          <p:cNvPr id="134" name="직선 연결선 133"/>
          <p:cNvCxnSpPr/>
          <p:nvPr/>
        </p:nvCxnSpPr>
        <p:spPr>
          <a:xfrm>
            <a:off x="5065952" y="1931854"/>
            <a:ext cx="37147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직사각형 134"/>
          <p:cNvSpPr/>
          <p:nvPr/>
        </p:nvSpPr>
        <p:spPr>
          <a:xfrm>
            <a:off x="4714876" y="1679139"/>
            <a:ext cx="9557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dirty="0" smtClean="0">
                <a:latin typeface="Gill Sans MT" pitchFamily="34" charset="0"/>
              </a:rPr>
              <a:t>Separation</a:t>
            </a:r>
          </a:p>
        </p:txBody>
      </p:sp>
      <p:sp>
        <p:nvSpPr>
          <p:cNvPr id="179" name="타원 178"/>
          <p:cNvSpPr/>
          <p:nvPr/>
        </p:nvSpPr>
        <p:spPr>
          <a:xfrm>
            <a:off x="5137390" y="5716604"/>
            <a:ext cx="2143140" cy="42862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dirty="0" err="1" smtClean="0">
              <a:solidFill>
                <a:schemeClr val="dk1"/>
              </a:solidFill>
              <a:latin typeface="Gill Sans MT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1" name="타원 180"/>
          <p:cNvSpPr/>
          <p:nvPr/>
        </p:nvSpPr>
        <p:spPr>
          <a:xfrm>
            <a:off x="5137390" y="5645166"/>
            <a:ext cx="2143140" cy="42862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dirty="0" err="1" smtClean="0">
              <a:solidFill>
                <a:schemeClr val="dk1"/>
              </a:solidFill>
              <a:latin typeface="Gill Sans MT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2" name="타원 181"/>
          <p:cNvSpPr/>
          <p:nvPr/>
        </p:nvSpPr>
        <p:spPr>
          <a:xfrm>
            <a:off x="928662" y="5286388"/>
            <a:ext cx="2143140" cy="42862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dirty="0" err="1" smtClean="0">
              <a:solidFill>
                <a:schemeClr val="dk1"/>
              </a:solidFill>
              <a:latin typeface="Gill Sans MT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3" name="타원 182"/>
          <p:cNvSpPr/>
          <p:nvPr/>
        </p:nvSpPr>
        <p:spPr>
          <a:xfrm>
            <a:off x="928662" y="5214950"/>
            <a:ext cx="2143140" cy="42862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dirty="0" err="1" smtClean="0">
              <a:solidFill>
                <a:schemeClr val="dk1"/>
              </a:solidFill>
              <a:latin typeface="Gill Sans MT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4" name="타원 183"/>
          <p:cNvSpPr/>
          <p:nvPr/>
        </p:nvSpPr>
        <p:spPr>
          <a:xfrm>
            <a:off x="5637456" y="6002356"/>
            <a:ext cx="1714512" cy="35719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dirty="0" err="1" smtClean="0">
              <a:solidFill>
                <a:schemeClr val="dk1"/>
              </a:solidFill>
              <a:latin typeface="Gill Sans MT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5" name="타원 184"/>
          <p:cNvSpPr/>
          <p:nvPr/>
        </p:nvSpPr>
        <p:spPr>
          <a:xfrm>
            <a:off x="5637456" y="5930918"/>
            <a:ext cx="1714512" cy="35719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dirty="0" err="1" smtClean="0">
              <a:solidFill>
                <a:schemeClr val="dk1"/>
              </a:solidFill>
              <a:latin typeface="Gill Sans MT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6" name="타원 185"/>
          <p:cNvSpPr/>
          <p:nvPr/>
        </p:nvSpPr>
        <p:spPr>
          <a:xfrm>
            <a:off x="6780464" y="5788042"/>
            <a:ext cx="1714512" cy="35719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dirty="0" err="1" smtClean="0">
              <a:solidFill>
                <a:schemeClr val="dk1"/>
              </a:solidFill>
              <a:latin typeface="Gill Sans MT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7" name="타원 186"/>
          <p:cNvSpPr/>
          <p:nvPr/>
        </p:nvSpPr>
        <p:spPr>
          <a:xfrm>
            <a:off x="6780464" y="5716604"/>
            <a:ext cx="1714512" cy="35719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dirty="0" err="1" smtClean="0">
              <a:solidFill>
                <a:schemeClr val="dk1"/>
              </a:solidFill>
              <a:latin typeface="Gill Sans MT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2" name="직사각형 191"/>
          <p:cNvSpPr/>
          <p:nvPr/>
        </p:nvSpPr>
        <p:spPr>
          <a:xfrm>
            <a:off x="714348" y="5715016"/>
            <a:ext cx="27461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 smtClean="0">
                <a:latin typeface="Gill Sans MT" pitchFamily="34" charset="0"/>
              </a:rPr>
              <a:t>A Single Physical Infrastructure</a:t>
            </a:r>
            <a:endParaRPr lang="ko-KR" altLang="en-US" sz="1600" dirty="0">
              <a:latin typeface="Gill Sans MT" pitchFamily="34" charset="0"/>
            </a:endParaRPr>
          </a:p>
        </p:txBody>
      </p:sp>
      <p:sp>
        <p:nvSpPr>
          <p:cNvPr id="216" name="타원 215"/>
          <p:cNvSpPr/>
          <p:nvPr/>
        </p:nvSpPr>
        <p:spPr>
          <a:xfrm>
            <a:off x="1133452" y="5286388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Gill Sans MT" pitchFamily="34" charset="0"/>
            </a:endParaRPr>
          </a:p>
        </p:txBody>
      </p:sp>
      <p:sp>
        <p:nvSpPr>
          <p:cNvPr id="217" name="타원 216"/>
          <p:cNvSpPr/>
          <p:nvPr/>
        </p:nvSpPr>
        <p:spPr>
          <a:xfrm>
            <a:off x="1562080" y="550070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Gill Sans MT" pitchFamily="34" charset="0"/>
            </a:endParaRPr>
          </a:p>
        </p:txBody>
      </p:sp>
      <p:sp>
        <p:nvSpPr>
          <p:cNvPr id="218" name="타원 217"/>
          <p:cNvSpPr/>
          <p:nvPr/>
        </p:nvSpPr>
        <p:spPr>
          <a:xfrm>
            <a:off x="1776394" y="5286388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Gill Sans MT" pitchFamily="34" charset="0"/>
            </a:endParaRPr>
          </a:p>
        </p:txBody>
      </p:sp>
      <p:sp>
        <p:nvSpPr>
          <p:cNvPr id="219" name="타원 218"/>
          <p:cNvSpPr/>
          <p:nvPr/>
        </p:nvSpPr>
        <p:spPr>
          <a:xfrm>
            <a:off x="2062146" y="550070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Gill Sans MT" pitchFamily="34" charset="0"/>
            </a:endParaRPr>
          </a:p>
        </p:txBody>
      </p:sp>
      <p:sp>
        <p:nvSpPr>
          <p:cNvPr id="220" name="타원 219"/>
          <p:cNvSpPr/>
          <p:nvPr/>
        </p:nvSpPr>
        <p:spPr>
          <a:xfrm>
            <a:off x="2419336" y="550070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Gill Sans MT" pitchFamily="34" charset="0"/>
            </a:endParaRPr>
          </a:p>
        </p:txBody>
      </p:sp>
      <p:sp>
        <p:nvSpPr>
          <p:cNvPr id="221" name="타원 220"/>
          <p:cNvSpPr/>
          <p:nvPr/>
        </p:nvSpPr>
        <p:spPr>
          <a:xfrm>
            <a:off x="2633650" y="5286388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Gill Sans MT" pitchFamily="34" charset="0"/>
            </a:endParaRPr>
          </a:p>
        </p:txBody>
      </p:sp>
      <p:cxnSp>
        <p:nvCxnSpPr>
          <p:cNvPr id="222" name="직선 연결선 221"/>
          <p:cNvCxnSpPr>
            <a:stCxn id="216" idx="5"/>
            <a:endCxn id="217" idx="0"/>
          </p:cNvCxnSpPr>
          <p:nvPr/>
        </p:nvCxnSpPr>
        <p:spPr>
          <a:xfrm rot="16200000" flipH="1">
            <a:off x="1319444" y="5222347"/>
            <a:ext cx="153338" cy="4033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직선 연결선 222"/>
          <p:cNvCxnSpPr>
            <a:endCxn id="218" idx="5"/>
          </p:cNvCxnSpPr>
          <p:nvPr/>
        </p:nvCxnSpPr>
        <p:spPr>
          <a:xfrm flipV="1">
            <a:off x="1633518" y="5347364"/>
            <a:ext cx="203852" cy="1533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직선 연결선 223"/>
          <p:cNvCxnSpPr>
            <a:stCxn id="218" idx="4"/>
            <a:endCxn id="219" idx="1"/>
          </p:cNvCxnSpPr>
          <p:nvPr/>
        </p:nvCxnSpPr>
        <p:spPr>
          <a:xfrm rot="16200000" flipH="1">
            <a:off x="1865691" y="5304247"/>
            <a:ext cx="153338" cy="2604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직선 연결선 224"/>
          <p:cNvCxnSpPr/>
          <p:nvPr/>
        </p:nvCxnSpPr>
        <p:spPr>
          <a:xfrm rot="16200000" flipH="1">
            <a:off x="2286128" y="5419596"/>
            <a:ext cx="1588" cy="3066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직선 연결선 225"/>
          <p:cNvCxnSpPr>
            <a:stCxn id="220" idx="0"/>
            <a:endCxn id="221" idx="4"/>
          </p:cNvCxnSpPr>
          <p:nvPr/>
        </p:nvCxnSpPr>
        <p:spPr>
          <a:xfrm rot="5400000" flipH="1" flipV="1">
            <a:off x="2490774" y="5322107"/>
            <a:ext cx="142876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직선 연결선 226"/>
          <p:cNvCxnSpPr>
            <a:endCxn id="228" idx="0"/>
          </p:cNvCxnSpPr>
          <p:nvPr/>
        </p:nvCxnSpPr>
        <p:spPr>
          <a:xfrm>
            <a:off x="2633650" y="5357826"/>
            <a:ext cx="188119" cy="80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타원 227"/>
          <p:cNvSpPr/>
          <p:nvPr/>
        </p:nvSpPr>
        <p:spPr>
          <a:xfrm>
            <a:off x="2786050" y="5438788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Gill Sans MT" pitchFamily="34" charset="0"/>
            </a:endParaRPr>
          </a:p>
        </p:txBody>
      </p:sp>
      <p:sp>
        <p:nvSpPr>
          <p:cNvPr id="230" name="타원 229"/>
          <p:cNvSpPr/>
          <p:nvPr/>
        </p:nvSpPr>
        <p:spPr>
          <a:xfrm>
            <a:off x="5423142" y="585789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FF00"/>
              </a:solidFill>
              <a:latin typeface="Gill Sans MT" pitchFamily="34" charset="0"/>
            </a:endParaRPr>
          </a:p>
        </p:txBody>
      </p:sp>
      <p:sp>
        <p:nvSpPr>
          <p:cNvPr id="231" name="타원 230"/>
          <p:cNvSpPr/>
          <p:nvPr/>
        </p:nvSpPr>
        <p:spPr>
          <a:xfrm>
            <a:off x="5637456" y="578804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FF00"/>
              </a:solidFill>
              <a:latin typeface="Gill Sans MT" pitchFamily="34" charset="0"/>
            </a:endParaRPr>
          </a:p>
        </p:txBody>
      </p:sp>
      <p:sp>
        <p:nvSpPr>
          <p:cNvPr id="232" name="타원 231"/>
          <p:cNvSpPr/>
          <p:nvPr/>
        </p:nvSpPr>
        <p:spPr>
          <a:xfrm>
            <a:off x="5923208" y="585789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FF00"/>
              </a:solidFill>
              <a:latin typeface="Gill Sans MT" pitchFamily="34" charset="0"/>
            </a:endParaRPr>
          </a:p>
        </p:txBody>
      </p:sp>
      <p:sp>
        <p:nvSpPr>
          <p:cNvPr id="234" name="타원 233"/>
          <p:cNvSpPr/>
          <p:nvPr/>
        </p:nvSpPr>
        <p:spPr>
          <a:xfrm>
            <a:off x="6494712" y="5643578"/>
            <a:ext cx="71438" cy="7143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FF00"/>
              </a:solidFill>
              <a:latin typeface="Gill Sans MT" pitchFamily="34" charset="0"/>
            </a:endParaRPr>
          </a:p>
        </p:txBody>
      </p:sp>
      <p:cxnSp>
        <p:nvCxnSpPr>
          <p:cNvPr id="236" name="직선 연결선 235"/>
          <p:cNvCxnSpPr>
            <a:stCxn id="230" idx="6"/>
            <a:endCxn id="231" idx="5"/>
          </p:cNvCxnSpPr>
          <p:nvPr/>
        </p:nvCxnSpPr>
        <p:spPr>
          <a:xfrm flipV="1">
            <a:off x="5494580" y="5849018"/>
            <a:ext cx="203852" cy="44593"/>
          </a:xfrm>
          <a:prstGeom prst="lin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7" name="직선 연결선 236"/>
          <p:cNvCxnSpPr>
            <a:stCxn id="231" idx="4"/>
            <a:endCxn id="232" idx="1"/>
          </p:cNvCxnSpPr>
          <p:nvPr/>
        </p:nvCxnSpPr>
        <p:spPr>
          <a:xfrm rot="16200000" flipH="1">
            <a:off x="5798985" y="5733669"/>
            <a:ext cx="8874" cy="260495"/>
          </a:xfrm>
          <a:prstGeom prst="lin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8" name="직선 연결선 237"/>
          <p:cNvCxnSpPr>
            <a:endCxn id="246" idx="5"/>
          </p:cNvCxnSpPr>
          <p:nvPr/>
        </p:nvCxnSpPr>
        <p:spPr>
          <a:xfrm flipV="1">
            <a:off x="5994646" y="5777580"/>
            <a:ext cx="275290" cy="151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직선 연결선 238"/>
          <p:cNvCxnSpPr>
            <a:stCxn id="246" idx="5"/>
            <a:endCxn id="234" idx="4"/>
          </p:cNvCxnSpPr>
          <p:nvPr/>
        </p:nvCxnSpPr>
        <p:spPr>
          <a:xfrm rot="5400000" flipH="1" flipV="1">
            <a:off x="6368901" y="5616050"/>
            <a:ext cx="62564" cy="2604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직선 연결선 239"/>
          <p:cNvCxnSpPr>
            <a:endCxn id="241" idx="0"/>
          </p:cNvCxnSpPr>
          <p:nvPr/>
        </p:nvCxnSpPr>
        <p:spPr>
          <a:xfrm>
            <a:off x="6494712" y="5715016"/>
            <a:ext cx="188119" cy="80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타원 240"/>
          <p:cNvSpPr/>
          <p:nvPr/>
        </p:nvSpPr>
        <p:spPr>
          <a:xfrm>
            <a:off x="6647112" y="5795978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FF00"/>
              </a:solidFill>
              <a:latin typeface="Gill Sans MT" pitchFamily="34" charset="0"/>
            </a:endParaRPr>
          </a:p>
        </p:txBody>
      </p:sp>
      <p:sp>
        <p:nvSpPr>
          <p:cNvPr id="243" name="타원 242"/>
          <p:cNvSpPr/>
          <p:nvPr/>
        </p:nvSpPr>
        <p:spPr>
          <a:xfrm>
            <a:off x="6280398" y="614523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FF00"/>
              </a:solidFill>
              <a:latin typeface="Gill Sans MT" pitchFamily="34" charset="0"/>
            </a:endParaRPr>
          </a:p>
        </p:txBody>
      </p:sp>
      <p:sp>
        <p:nvSpPr>
          <p:cNvPr id="245" name="타원 244"/>
          <p:cNvSpPr/>
          <p:nvPr/>
        </p:nvSpPr>
        <p:spPr>
          <a:xfrm>
            <a:off x="6780464" y="614523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FF00"/>
              </a:solidFill>
              <a:latin typeface="Gill Sans MT" pitchFamily="34" charset="0"/>
            </a:endParaRPr>
          </a:p>
        </p:txBody>
      </p:sp>
      <p:sp>
        <p:nvSpPr>
          <p:cNvPr id="246" name="타원 245"/>
          <p:cNvSpPr/>
          <p:nvPr/>
        </p:nvSpPr>
        <p:spPr>
          <a:xfrm>
            <a:off x="6208960" y="5716604"/>
            <a:ext cx="71438" cy="7143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FF00"/>
              </a:solidFill>
              <a:latin typeface="Gill Sans MT" pitchFamily="34" charset="0"/>
            </a:endParaRPr>
          </a:p>
        </p:txBody>
      </p:sp>
      <p:cxnSp>
        <p:nvCxnSpPr>
          <p:cNvPr id="249" name="직선 연결선 248"/>
          <p:cNvCxnSpPr>
            <a:endCxn id="245" idx="2"/>
          </p:cNvCxnSpPr>
          <p:nvPr/>
        </p:nvCxnSpPr>
        <p:spPr>
          <a:xfrm>
            <a:off x="6280398" y="6145233"/>
            <a:ext cx="500066" cy="35718"/>
          </a:xfrm>
          <a:prstGeom prst="lin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53" name="타원 252"/>
          <p:cNvSpPr/>
          <p:nvPr/>
        </p:nvSpPr>
        <p:spPr>
          <a:xfrm>
            <a:off x="7137654" y="5788042"/>
            <a:ext cx="71438" cy="7143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FF00"/>
              </a:solidFill>
              <a:latin typeface="Gill Sans MT" pitchFamily="34" charset="0"/>
            </a:endParaRPr>
          </a:p>
        </p:txBody>
      </p:sp>
      <p:sp>
        <p:nvSpPr>
          <p:cNvPr id="254" name="타원 253"/>
          <p:cNvSpPr/>
          <p:nvPr/>
        </p:nvSpPr>
        <p:spPr>
          <a:xfrm>
            <a:off x="7566282" y="600235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FF00"/>
              </a:solidFill>
              <a:latin typeface="Gill Sans MT" pitchFamily="34" charset="0"/>
            </a:endParaRPr>
          </a:p>
        </p:txBody>
      </p:sp>
      <p:sp>
        <p:nvSpPr>
          <p:cNvPr id="255" name="타원 254"/>
          <p:cNvSpPr/>
          <p:nvPr/>
        </p:nvSpPr>
        <p:spPr>
          <a:xfrm>
            <a:off x="7780596" y="578804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FF00"/>
              </a:solidFill>
              <a:latin typeface="Gill Sans MT" pitchFamily="34" charset="0"/>
            </a:endParaRPr>
          </a:p>
        </p:txBody>
      </p:sp>
      <p:sp>
        <p:nvSpPr>
          <p:cNvPr id="256" name="타원 255"/>
          <p:cNvSpPr/>
          <p:nvPr/>
        </p:nvSpPr>
        <p:spPr>
          <a:xfrm>
            <a:off x="8066348" y="600235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FF00"/>
              </a:solidFill>
              <a:latin typeface="Gill Sans MT" pitchFamily="34" charset="0"/>
            </a:endParaRPr>
          </a:p>
        </p:txBody>
      </p:sp>
      <p:cxnSp>
        <p:nvCxnSpPr>
          <p:cNvPr id="257" name="직선 연결선 256"/>
          <p:cNvCxnSpPr>
            <a:stCxn id="253" idx="5"/>
            <a:endCxn id="254" idx="0"/>
          </p:cNvCxnSpPr>
          <p:nvPr/>
        </p:nvCxnSpPr>
        <p:spPr>
          <a:xfrm rot="16200000" flipH="1">
            <a:off x="7323646" y="5724001"/>
            <a:ext cx="153338" cy="403371"/>
          </a:xfrm>
          <a:prstGeom prst="lin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8" name="직선 연결선 257"/>
          <p:cNvCxnSpPr/>
          <p:nvPr/>
        </p:nvCxnSpPr>
        <p:spPr>
          <a:xfrm flipV="1">
            <a:off x="7637720" y="5849018"/>
            <a:ext cx="203852" cy="153339"/>
          </a:xfrm>
          <a:prstGeom prst="lin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9" name="직선 연결선 258"/>
          <p:cNvCxnSpPr>
            <a:stCxn id="255" idx="4"/>
            <a:endCxn id="256" idx="1"/>
          </p:cNvCxnSpPr>
          <p:nvPr/>
        </p:nvCxnSpPr>
        <p:spPr>
          <a:xfrm rot="16200000" flipH="1">
            <a:off x="7869893" y="5805901"/>
            <a:ext cx="153338" cy="260495"/>
          </a:xfrm>
          <a:prstGeom prst="lin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0" name="타원 259"/>
          <p:cNvSpPr/>
          <p:nvPr/>
        </p:nvSpPr>
        <p:spPr>
          <a:xfrm>
            <a:off x="6066084" y="6073794"/>
            <a:ext cx="71438" cy="7143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FF00"/>
              </a:solidFill>
              <a:latin typeface="Gill Sans MT" pitchFamily="34" charset="0"/>
            </a:endParaRPr>
          </a:p>
        </p:txBody>
      </p:sp>
      <p:cxnSp>
        <p:nvCxnSpPr>
          <p:cNvPr id="261" name="직선 연결선 260"/>
          <p:cNvCxnSpPr>
            <a:endCxn id="243" idx="6"/>
          </p:cNvCxnSpPr>
          <p:nvPr/>
        </p:nvCxnSpPr>
        <p:spPr>
          <a:xfrm>
            <a:off x="6137522" y="6073794"/>
            <a:ext cx="214314" cy="1071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직사각형 267"/>
          <p:cNvSpPr/>
          <p:nvPr/>
        </p:nvSpPr>
        <p:spPr>
          <a:xfrm>
            <a:off x="5137390" y="6478809"/>
            <a:ext cx="32130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dirty="0" smtClean="0">
                <a:latin typeface="Gill Sans MT" pitchFamily="34" charset="0"/>
              </a:rPr>
              <a:t>Virtualized Programmable Infrastructure </a:t>
            </a:r>
          </a:p>
        </p:txBody>
      </p:sp>
      <p:sp>
        <p:nvSpPr>
          <p:cNvPr id="271" name="모서리가 둥근 직사각형 270"/>
          <p:cNvSpPr/>
          <p:nvPr/>
        </p:nvSpPr>
        <p:spPr>
          <a:xfrm>
            <a:off x="5637456" y="1607701"/>
            <a:ext cx="1714512" cy="28575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latin typeface="Gill Sans MT" pitchFamily="34" charset="0"/>
              </a:rPr>
              <a:t>Network OS</a:t>
            </a:r>
          </a:p>
        </p:txBody>
      </p:sp>
      <p:sp>
        <p:nvSpPr>
          <p:cNvPr id="272" name="직사각형 271"/>
          <p:cNvSpPr/>
          <p:nvPr/>
        </p:nvSpPr>
        <p:spPr>
          <a:xfrm>
            <a:off x="1382664" y="169111"/>
            <a:ext cx="59754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4800" i="1" dirty="0" smtClean="0">
                <a:latin typeface="Gill Sans MT" pitchFamily="34" charset="0"/>
                <a:ea typeface="+mj-ea"/>
                <a:cs typeface="Arial" charset="0"/>
              </a:rPr>
              <a:t>Today’s Network vs. SDN</a:t>
            </a:r>
            <a:endParaRPr lang="ko-KR" altLang="en-US" sz="4800" i="1" dirty="0" smtClean="0">
              <a:latin typeface="Gill Sans MT" pitchFamily="34" charset="0"/>
              <a:ea typeface="+mj-ea"/>
              <a:cs typeface="Arial" charset="0"/>
            </a:endParaRPr>
          </a:p>
        </p:txBody>
      </p:sp>
      <p:cxnSp>
        <p:nvCxnSpPr>
          <p:cNvPr id="276" name="직선 연결선 275"/>
          <p:cNvCxnSpPr/>
          <p:nvPr/>
        </p:nvCxnSpPr>
        <p:spPr>
          <a:xfrm rot="5400000">
            <a:off x="1856562" y="4000504"/>
            <a:ext cx="5287206" cy="79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직사각형 112"/>
          <p:cNvSpPr/>
          <p:nvPr/>
        </p:nvSpPr>
        <p:spPr>
          <a:xfrm>
            <a:off x="8268247" y="3500438"/>
            <a:ext cx="8757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dirty="0" smtClean="0">
                <a:latin typeface="Gill Sans MT" pitchFamily="34" charset="0"/>
              </a:rPr>
              <a:t>Content</a:t>
            </a:r>
          </a:p>
          <a:p>
            <a:pPr algn="ctr"/>
            <a:r>
              <a:rPr lang="en-US" altLang="ko-KR" sz="1400" dirty="0" smtClean="0">
                <a:latin typeface="Gill Sans MT" pitchFamily="34" charset="0"/>
              </a:rPr>
              <a:t>Providers</a:t>
            </a:r>
            <a:endParaRPr lang="ko-KR" altLang="en-US" sz="1400" dirty="0">
              <a:latin typeface="Gill Sans MT" pitchFamily="34" charset="0"/>
            </a:endParaRPr>
          </a:p>
        </p:txBody>
      </p:sp>
      <p:sp>
        <p:nvSpPr>
          <p:cNvPr id="118" name="직사각형 117"/>
          <p:cNvSpPr/>
          <p:nvPr/>
        </p:nvSpPr>
        <p:spPr>
          <a:xfrm>
            <a:off x="2357422" y="4191664"/>
            <a:ext cx="9541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dirty="0" smtClean="0">
                <a:latin typeface="Gill Sans MT" pitchFamily="34" charset="0"/>
              </a:rPr>
              <a:t>Network </a:t>
            </a:r>
          </a:p>
          <a:p>
            <a:pPr algn="ctr"/>
            <a:r>
              <a:rPr lang="en-US" altLang="ko-KR" sz="1400" dirty="0" smtClean="0">
                <a:latin typeface="Gill Sans MT" pitchFamily="34" charset="0"/>
              </a:rPr>
              <a:t>Operators</a:t>
            </a:r>
            <a:endParaRPr lang="ko-KR" altLang="en-US" sz="1400" dirty="0">
              <a:latin typeface="Gill Sans MT" pitchFamily="34" charset="0"/>
            </a:endParaRPr>
          </a:p>
        </p:txBody>
      </p:sp>
      <p:sp>
        <p:nvSpPr>
          <p:cNvPr id="120" name="직사각형 119"/>
          <p:cNvSpPr/>
          <p:nvPr/>
        </p:nvSpPr>
        <p:spPr>
          <a:xfrm>
            <a:off x="4714876" y="5110475"/>
            <a:ext cx="5629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200" dirty="0" smtClean="0">
                <a:latin typeface="Gill Sans MT" pitchFamily="34" charset="0"/>
              </a:rPr>
              <a:t>Client</a:t>
            </a:r>
            <a:endParaRPr lang="ko-KR" altLang="en-US" sz="1200" dirty="0">
              <a:latin typeface="Gill Sans MT" pitchFamily="34" charset="0"/>
            </a:endParaRPr>
          </a:p>
        </p:txBody>
      </p:sp>
      <p:sp>
        <p:nvSpPr>
          <p:cNvPr id="122" name="직사각형 121"/>
          <p:cNvSpPr/>
          <p:nvPr/>
        </p:nvSpPr>
        <p:spPr>
          <a:xfrm>
            <a:off x="0" y="4428003"/>
            <a:ext cx="5838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200" dirty="0" smtClean="0">
                <a:latin typeface="Gill Sans MT" pitchFamily="34" charset="0"/>
              </a:rPr>
              <a:t>Client</a:t>
            </a:r>
            <a:endParaRPr lang="ko-KR" altLang="en-US" sz="1200" dirty="0">
              <a:latin typeface="Gill Sans MT" pitchFamily="34" charset="0"/>
            </a:endParaRPr>
          </a:p>
        </p:txBody>
      </p:sp>
      <p:sp>
        <p:nvSpPr>
          <p:cNvPr id="123" name="직사각형 122"/>
          <p:cNvSpPr/>
          <p:nvPr/>
        </p:nvSpPr>
        <p:spPr>
          <a:xfrm>
            <a:off x="3286116" y="4213689"/>
            <a:ext cx="7681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200" dirty="0" smtClean="0">
                <a:latin typeface="Gill Sans MT" pitchFamily="34" charset="0"/>
              </a:rPr>
              <a:t>Contents</a:t>
            </a:r>
          </a:p>
          <a:p>
            <a:pPr algn="ctr"/>
            <a:r>
              <a:rPr lang="en-US" altLang="ko-KR" sz="1200" dirty="0" smtClean="0">
                <a:latin typeface="Gill Sans MT" pitchFamily="34" charset="0"/>
              </a:rPr>
              <a:t>Server</a:t>
            </a:r>
            <a:endParaRPr lang="ko-KR" altLang="en-US" sz="1200" dirty="0">
              <a:latin typeface="Gill Sans MT" pitchFamily="34" charset="0"/>
            </a:endParaRPr>
          </a:p>
        </p:txBody>
      </p:sp>
      <p:sp>
        <p:nvSpPr>
          <p:cNvPr id="124" name="직사각형 123"/>
          <p:cNvSpPr/>
          <p:nvPr/>
        </p:nvSpPr>
        <p:spPr>
          <a:xfrm>
            <a:off x="1428728" y="3856499"/>
            <a:ext cx="878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en-US" sz="1200" dirty="0" smtClean="0">
                <a:latin typeface="Gill Sans MT" pitchFamily="34" charset="0"/>
              </a:rPr>
              <a:t>Dumb Pipe</a:t>
            </a:r>
          </a:p>
        </p:txBody>
      </p:sp>
      <p:sp>
        <p:nvSpPr>
          <p:cNvPr id="125" name="직사각형 124"/>
          <p:cNvSpPr/>
          <p:nvPr/>
        </p:nvSpPr>
        <p:spPr>
          <a:xfrm>
            <a:off x="6215074" y="4538971"/>
            <a:ext cx="8610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en-US" sz="1200" dirty="0" smtClean="0">
                <a:latin typeface="Gill Sans MT" pitchFamily="34" charset="0"/>
              </a:rPr>
              <a:t>Smart Pipe</a:t>
            </a:r>
          </a:p>
        </p:txBody>
      </p:sp>
      <p:sp>
        <p:nvSpPr>
          <p:cNvPr id="130" name="직사각형 129"/>
          <p:cNvSpPr/>
          <p:nvPr/>
        </p:nvSpPr>
        <p:spPr>
          <a:xfrm>
            <a:off x="7072330" y="4786322"/>
            <a:ext cx="9541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dirty="0" smtClean="0">
                <a:latin typeface="Gill Sans MT" pitchFamily="34" charset="0"/>
              </a:rPr>
              <a:t>Network </a:t>
            </a:r>
          </a:p>
          <a:p>
            <a:pPr algn="ctr"/>
            <a:r>
              <a:rPr lang="en-US" altLang="ko-KR" sz="1400" dirty="0" smtClean="0">
                <a:latin typeface="Gill Sans MT" pitchFamily="34" charset="0"/>
              </a:rPr>
              <a:t>Operators</a:t>
            </a:r>
            <a:endParaRPr lang="ko-KR" altLang="en-US" sz="1400" dirty="0">
              <a:latin typeface="Gill Sans MT" pitchFamily="34" charset="0"/>
            </a:endParaRPr>
          </a:p>
        </p:txBody>
      </p:sp>
      <p:sp>
        <p:nvSpPr>
          <p:cNvPr id="133" name="직사각형 132"/>
          <p:cNvSpPr/>
          <p:nvPr/>
        </p:nvSpPr>
        <p:spPr>
          <a:xfrm>
            <a:off x="8072462" y="4929198"/>
            <a:ext cx="7681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200" dirty="0" smtClean="0">
                <a:latin typeface="Gill Sans MT" pitchFamily="34" charset="0"/>
              </a:rPr>
              <a:t>Contents</a:t>
            </a:r>
          </a:p>
          <a:p>
            <a:pPr algn="ctr"/>
            <a:r>
              <a:rPr lang="en-US" altLang="ko-KR" sz="1200" dirty="0" smtClean="0">
                <a:latin typeface="Gill Sans MT" pitchFamily="34" charset="0"/>
              </a:rPr>
              <a:t>Server</a:t>
            </a:r>
            <a:endParaRPr lang="ko-KR" altLang="en-US" sz="1200" dirty="0">
              <a:latin typeface="Gill Sans MT" pitchFamily="34" charset="0"/>
            </a:endParaRPr>
          </a:p>
        </p:txBody>
      </p:sp>
      <p:sp>
        <p:nvSpPr>
          <p:cNvPr id="136" name="오른쪽 화살표 135"/>
          <p:cNvSpPr/>
          <p:nvPr/>
        </p:nvSpPr>
        <p:spPr>
          <a:xfrm>
            <a:off x="4214810" y="2571744"/>
            <a:ext cx="500066" cy="1500198"/>
          </a:xfrm>
          <a:prstGeom prst="right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117" name="직사각형 116"/>
          <p:cNvSpPr/>
          <p:nvPr/>
        </p:nvSpPr>
        <p:spPr>
          <a:xfrm>
            <a:off x="7286644" y="5429264"/>
            <a:ext cx="7713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dirty="0" smtClean="0">
                <a:latin typeface="Gill Sans MT" pitchFamily="34" charset="0"/>
              </a:rPr>
              <a:t>Mobility</a:t>
            </a:r>
          </a:p>
        </p:txBody>
      </p:sp>
      <p:sp>
        <p:nvSpPr>
          <p:cNvPr id="126" name="직사각형 125"/>
          <p:cNvSpPr/>
          <p:nvPr/>
        </p:nvSpPr>
        <p:spPr>
          <a:xfrm>
            <a:off x="5500694" y="5357826"/>
            <a:ext cx="11464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dirty="0" smtClean="0">
                <a:latin typeface="Gill Sans MT" pitchFamily="34" charset="0"/>
              </a:rPr>
              <a:t>Data Routing</a:t>
            </a:r>
          </a:p>
        </p:txBody>
      </p:sp>
      <p:sp>
        <p:nvSpPr>
          <p:cNvPr id="128" name="직사각형 127"/>
          <p:cNvSpPr/>
          <p:nvPr/>
        </p:nvSpPr>
        <p:spPr>
          <a:xfrm>
            <a:off x="6958048" y="6193057"/>
            <a:ext cx="21859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dirty="0" smtClean="0">
                <a:latin typeface="Gill Sans MT" pitchFamily="34" charset="0"/>
              </a:rPr>
              <a:t> Energy efficient forwarding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4800" i="1" dirty="0" smtClean="0">
                <a:latin typeface="Gill Sans MT" pitchFamily="34" charset="0"/>
                <a:cs typeface="Arial" charset="0"/>
              </a:rPr>
              <a:t>SDN - Attributes</a:t>
            </a:r>
            <a:endParaRPr lang="ko-KR" altLang="en-US" sz="4800" i="1" dirty="0" smtClean="0">
              <a:latin typeface="Gill Sans MT" pitchFamily="34" charset="0"/>
              <a:cs typeface="Arial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68632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GB" altLang="ko-KR" sz="2800" dirty="0" smtClean="0">
                <a:latin typeface="Gill Sans MT" pitchFamily="34" charset="0"/>
              </a:rPr>
              <a:t>(1) Separation of data and control planes</a:t>
            </a:r>
          </a:p>
          <a:p>
            <a:pPr marL="514350" indent="-514350">
              <a:buAutoNum type="arabicParenBoth"/>
            </a:pPr>
            <a:endParaRPr lang="en-GB" altLang="ko-KR" sz="2400" dirty="0" smtClean="0">
              <a:latin typeface="Gill Sans MT" pitchFamily="34" charset="0"/>
            </a:endParaRPr>
          </a:p>
          <a:p>
            <a:pPr>
              <a:buNone/>
            </a:pPr>
            <a:r>
              <a:rPr lang="en-GB" altLang="ko-KR" sz="2800" dirty="0" smtClean="0">
                <a:latin typeface="Gill Sans MT" pitchFamily="34" charset="0"/>
              </a:rPr>
              <a:t>(2) Open interface to control planes</a:t>
            </a:r>
            <a:endParaRPr lang="en-GB" altLang="ko-KR" sz="2800" i="1" dirty="0" smtClean="0">
              <a:latin typeface="Gill Sans MT" pitchFamily="34" charset="0"/>
            </a:endParaRPr>
          </a:p>
          <a:p>
            <a:pPr>
              <a:buNone/>
            </a:pPr>
            <a:endParaRPr lang="en-GB" altLang="ko-KR" sz="2400" dirty="0" smtClean="0">
              <a:latin typeface="Gill Sans MT" pitchFamily="34" charset="0"/>
            </a:endParaRPr>
          </a:p>
          <a:p>
            <a:pPr>
              <a:buNone/>
            </a:pPr>
            <a:r>
              <a:rPr lang="en-GB" altLang="ko-KR" sz="2800" dirty="0" smtClean="0">
                <a:latin typeface="Gill Sans MT" pitchFamily="34" charset="0"/>
              </a:rPr>
              <a:t>(3) </a:t>
            </a:r>
            <a:r>
              <a:rPr lang="en-US" altLang="ko-KR" sz="2800" dirty="0" smtClean="0">
                <a:latin typeface="Gill Sans MT" pitchFamily="34" charset="0"/>
              </a:rPr>
              <a:t>Open interface between control and data planes</a:t>
            </a:r>
          </a:p>
          <a:p>
            <a:pPr>
              <a:buNone/>
            </a:pPr>
            <a:endParaRPr lang="en-GB" altLang="ko-KR" sz="2400" dirty="0" smtClean="0">
              <a:latin typeface="Gill Sans MT" pitchFamily="34" charset="0"/>
            </a:endParaRPr>
          </a:p>
          <a:p>
            <a:pPr>
              <a:buNone/>
            </a:pPr>
            <a:r>
              <a:rPr lang="en-GB" altLang="ko-KR" sz="2800" dirty="0" smtClean="0">
                <a:latin typeface="Gill Sans MT" pitchFamily="34" charset="0"/>
              </a:rPr>
              <a:t>(4) Virtualization and slicing of the underlying network</a:t>
            </a:r>
          </a:p>
          <a:p>
            <a:pPr>
              <a:buNone/>
            </a:pPr>
            <a:endParaRPr lang="en-GB" altLang="ko-KR" sz="2400" dirty="0" smtClean="0">
              <a:latin typeface="Gill Sans MT" pitchFamily="34" charset="0"/>
            </a:endParaRPr>
          </a:p>
          <a:p>
            <a:pPr>
              <a:buNone/>
            </a:pPr>
            <a:endParaRPr lang="en-GB" altLang="ko-KR" sz="2400" dirty="0" smtClean="0">
              <a:latin typeface="Gill Sans MT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4800" i="1" dirty="0" smtClean="0">
                <a:latin typeface="Gill Sans MT" pitchFamily="34" charset="0"/>
                <a:cs typeface="Arial" charset="0"/>
              </a:rPr>
              <a:t>SDN – Candidate Approaches ? </a:t>
            </a:r>
            <a:endParaRPr lang="ko-KR" altLang="en-US" sz="4800" i="1" dirty="0" smtClean="0">
              <a:latin typeface="Gill Sans MT" pitchFamily="34" charset="0"/>
              <a:cs typeface="Arial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829196"/>
          </a:xfrm>
        </p:spPr>
        <p:txBody>
          <a:bodyPr>
            <a:normAutofit/>
          </a:bodyPr>
          <a:lstStyle/>
          <a:p>
            <a:pPr marL="514350" indent="-514350">
              <a:buAutoNum type="arabicParenBoth"/>
            </a:pPr>
            <a:r>
              <a:rPr lang="en-GB" altLang="ko-KR" sz="2800" dirty="0" smtClean="0">
                <a:latin typeface="Gill Sans MT" pitchFamily="34" charset="0"/>
              </a:rPr>
              <a:t>Separation of data and control planes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en-US" altLang="ko-KR" sz="2400" i="1" dirty="0" smtClean="0">
                <a:latin typeface="Gill Sans MT" pitchFamily="34" charset="0"/>
              </a:rPr>
              <a:t>Abstract Network Model ? </a:t>
            </a:r>
            <a:endParaRPr lang="en-GB" altLang="ko-KR" sz="2400" i="1" dirty="0" smtClean="0">
              <a:latin typeface="Gill Sans MT" pitchFamily="34" charset="0"/>
            </a:endParaRPr>
          </a:p>
          <a:p>
            <a:pPr>
              <a:buNone/>
            </a:pPr>
            <a:r>
              <a:rPr lang="en-GB" altLang="ko-KR" sz="2800" dirty="0" smtClean="0">
                <a:latin typeface="Gill Sans MT" pitchFamily="34" charset="0"/>
              </a:rPr>
              <a:t>(2) Open interface to control planes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en-US" altLang="ko-KR" sz="2400" i="1" dirty="0" smtClean="0">
                <a:latin typeface="Gill Sans MT" pitchFamily="34" charset="0"/>
              </a:rPr>
              <a:t>Abstract Network Model </a:t>
            </a:r>
            <a:r>
              <a:rPr lang="en-GB" altLang="ko-KR" sz="2400" i="1" dirty="0" smtClean="0">
                <a:latin typeface="Gill Sans MT" pitchFamily="34" charset="0"/>
                <a:sym typeface="Wingdings" pitchFamily="2" charset="2"/>
              </a:rPr>
              <a:t> </a:t>
            </a:r>
            <a:r>
              <a:rPr lang="en-US" altLang="ko-KR" sz="2400" i="1" dirty="0" smtClean="0">
                <a:latin typeface="Gill Sans MT" pitchFamily="34" charset="0"/>
              </a:rPr>
              <a:t>APIs, Script, Formal description languages, etc.</a:t>
            </a:r>
            <a:endParaRPr lang="en-GB" altLang="ko-KR" sz="2400" i="1" dirty="0" smtClean="0">
              <a:latin typeface="Gill Sans MT" pitchFamily="34" charset="0"/>
            </a:endParaRPr>
          </a:p>
          <a:p>
            <a:pPr>
              <a:buNone/>
            </a:pPr>
            <a:r>
              <a:rPr lang="en-GB" altLang="ko-KR" sz="2800" dirty="0" smtClean="0">
                <a:latin typeface="Gill Sans MT" pitchFamily="34" charset="0"/>
              </a:rPr>
              <a:t>(3) </a:t>
            </a:r>
            <a:r>
              <a:rPr lang="en-US" altLang="ko-KR" sz="2800" dirty="0" smtClean="0">
                <a:latin typeface="Gill Sans MT" pitchFamily="34" charset="0"/>
              </a:rPr>
              <a:t>Open interface between control and data planes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ko-KR" sz="2400" dirty="0" smtClean="0">
                <a:latin typeface="Gill Sans MT" pitchFamily="34" charset="0"/>
              </a:rPr>
              <a:t>  E.g., </a:t>
            </a:r>
            <a:r>
              <a:rPr lang="en-US" altLang="ko-KR" sz="2400" i="1" dirty="0" smtClean="0">
                <a:latin typeface="Gill Sans MT" pitchFamily="34" charset="0"/>
              </a:rPr>
              <a:t>OF Extensions …</a:t>
            </a:r>
            <a:endParaRPr lang="en-GB" altLang="ko-KR" sz="2400" dirty="0" smtClean="0">
              <a:latin typeface="Gill Sans MT" pitchFamily="34" charset="0"/>
            </a:endParaRPr>
          </a:p>
          <a:p>
            <a:pPr>
              <a:buNone/>
            </a:pPr>
            <a:r>
              <a:rPr lang="en-GB" altLang="ko-KR" sz="2800" dirty="0" smtClean="0">
                <a:latin typeface="Gill Sans MT" pitchFamily="34" charset="0"/>
              </a:rPr>
              <a:t>(4) Virtualization and slicing of the underlying network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ko-KR" sz="2400" i="1" dirty="0" smtClean="0">
                <a:latin typeface="Gill Sans MT" pitchFamily="34" charset="0"/>
              </a:rPr>
              <a:t>  Virtualization of resources (VM, </a:t>
            </a:r>
            <a:r>
              <a:rPr lang="en-US" altLang="ko-KR" sz="2400" i="1" dirty="0" err="1" smtClean="0">
                <a:latin typeface="Gill Sans MT" pitchFamily="34" charset="0"/>
              </a:rPr>
              <a:t>Rspec</a:t>
            </a:r>
            <a:r>
              <a:rPr lang="en-US" altLang="ko-KR" sz="2400" i="1" dirty="0" smtClean="0">
                <a:latin typeface="Gill Sans MT" pitchFamily="34" charset="0"/>
              </a:rPr>
              <a:t>, etc.)</a:t>
            </a:r>
            <a:endParaRPr lang="en-GB" altLang="ko-KR" sz="2800" dirty="0" smtClean="0">
              <a:latin typeface="Gill Sans MT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4800" i="1" dirty="0" smtClean="0">
                <a:latin typeface="Gill Sans MT" pitchFamily="34" charset="0"/>
                <a:cs typeface="Arial" charset="0"/>
              </a:rPr>
              <a:t>Use Cases and Goals</a:t>
            </a:r>
            <a:endParaRPr lang="ko-KR" altLang="en-US" sz="4800" i="1" dirty="0" smtClean="0">
              <a:latin typeface="Gill Sans MT" pitchFamily="34" charset="0"/>
              <a:cs typeface="Arial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829196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dirty="0" smtClean="0">
                <a:latin typeface="Gill Sans MT" pitchFamily="34" charset="0"/>
              </a:rPr>
              <a:t>Data center and distributed clouds</a:t>
            </a:r>
          </a:p>
          <a:p>
            <a:pPr lvl="1"/>
            <a:r>
              <a:rPr lang="en-US" altLang="ko-KR" dirty="0" smtClean="0">
                <a:latin typeface="Gill Sans MT" pitchFamily="34" charset="0"/>
              </a:rPr>
              <a:t>Increase network functionality while lowering the cost associated with operating networks </a:t>
            </a:r>
          </a:p>
          <a:p>
            <a:pPr lvl="1"/>
            <a:r>
              <a:rPr lang="en-US" altLang="ko-KR" dirty="0" smtClean="0">
                <a:latin typeface="Gill Sans MT" pitchFamily="34" charset="0"/>
              </a:rPr>
              <a:t>Optimize resources (business-driven)</a:t>
            </a:r>
          </a:p>
          <a:p>
            <a:pPr lvl="1"/>
            <a:r>
              <a:rPr lang="en-US" altLang="ko-KR" dirty="0" smtClean="0">
                <a:latin typeface="Gill Sans MT" pitchFamily="34" charset="0"/>
              </a:rPr>
              <a:t>Decrease energy consumption (routing planning)</a:t>
            </a:r>
          </a:p>
          <a:p>
            <a:r>
              <a:rPr lang="en-US" altLang="ko-KR" dirty="0" smtClean="0">
                <a:latin typeface="Gill Sans MT" pitchFamily="34" charset="0"/>
              </a:rPr>
              <a:t>Home network management</a:t>
            </a:r>
          </a:p>
          <a:p>
            <a:pPr lvl="1"/>
            <a:r>
              <a:rPr lang="en-US" altLang="ko-KR" dirty="0" smtClean="0">
                <a:latin typeface="Gill Sans MT" pitchFamily="34" charset="0"/>
              </a:rPr>
              <a:t>Avoid complexity of management for heterogeneous devices</a:t>
            </a:r>
          </a:p>
          <a:p>
            <a:pPr lvl="1"/>
            <a:r>
              <a:rPr lang="en-US" altLang="ko-KR" dirty="0" smtClean="0">
                <a:latin typeface="Gill Sans MT" pitchFamily="34" charset="0"/>
              </a:rPr>
              <a:t>Access broker</a:t>
            </a:r>
          </a:p>
          <a:p>
            <a:r>
              <a:rPr lang="en-US" altLang="ko-KR" dirty="0" smtClean="0">
                <a:latin typeface="Gill Sans MT" pitchFamily="34" charset="0"/>
              </a:rPr>
              <a:t>Mobile operator</a:t>
            </a:r>
          </a:p>
          <a:p>
            <a:pPr lvl="1"/>
            <a:r>
              <a:rPr lang="en-US" altLang="ko-KR" dirty="0" smtClean="0">
                <a:latin typeface="Gill Sans MT" pitchFamily="34" charset="0"/>
              </a:rPr>
              <a:t>MVNO extensions</a:t>
            </a:r>
          </a:p>
          <a:p>
            <a:pPr lvl="1"/>
            <a:r>
              <a:rPr lang="en-US" altLang="ko-KR" dirty="0" smtClean="0">
                <a:latin typeface="Gill Sans MT" pitchFamily="34" charset="0"/>
              </a:rPr>
              <a:t>Service Component Mobility</a:t>
            </a:r>
          </a:p>
          <a:p>
            <a:r>
              <a:rPr lang="en-US" altLang="ko-KR" dirty="0" smtClean="0">
                <a:latin typeface="Gill Sans MT" pitchFamily="34" charset="0"/>
              </a:rPr>
              <a:t>Campus networks and testing</a:t>
            </a:r>
          </a:p>
          <a:p>
            <a:pPr lvl="1"/>
            <a:r>
              <a:rPr lang="en-US" altLang="ko-KR" dirty="0" smtClean="0">
                <a:latin typeface="Gill Sans MT" pitchFamily="34" charset="0"/>
              </a:rPr>
              <a:t>Experimentation (e.g., GENI racks, Beta slice)</a:t>
            </a:r>
          </a:p>
          <a:p>
            <a:pPr lvl="1"/>
            <a:r>
              <a:rPr lang="en-US" altLang="ko-KR" dirty="0" smtClean="0">
                <a:latin typeface="Gill Sans MT" pitchFamily="34" charset="0"/>
              </a:rPr>
              <a:t>Polymorphic networks (e.g., CCN + IP legacy routing) 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4800" i="1" dirty="0" smtClean="0">
                <a:latin typeface="Gill Sans MT" pitchFamily="34" charset="0"/>
                <a:cs typeface="Arial" charset="0"/>
              </a:rPr>
              <a:t>Challenging Issues (In-Scope ?)</a:t>
            </a:r>
            <a:endParaRPr lang="ko-KR" altLang="en-US" sz="4800" i="1" dirty="0" smtClean="0">
              <a:latin typeface="Gill Sans MT" pitchFamily="34" charset="0"/>
              <a:cs typeface="Arial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sz="2800" dirty="0" smtClean="0">
                <a:latin typeface="Gill Sans MT" pitchFamily="34" charset="0"/>
              </a:rPr>
              <a:t>Scalability</a:t>
            </a:r>
          </a:p>
          <a:p>
            <a:pPr lvl="1"/>
            <a:r>
              <a:rPr lang="en-US" altLang="ko-KR" sz="2400" dirty="0" smtClean="0">
                <a:latin typeface="Gill Sans MT" pitchFamily="34" charset="0"/>
              </a:rPr>
              <a:t>A single controller : a single point of failure</a:t>
            </a:r>
          </a:p>
          <a:p>
            <a:pPr lvl="1"/>
            <a:r>
              <a:rPr lang="en-US" altLang="ko-KR" sz="2400" dirty="0" smtClean="0">
                <a:latin typeface="Gill Sans MT" pitchFamily="34" charset="0"/>
              </a:rPr>
              <a:t>Inter-domain issues</a:t>
            </a:r>
          </a:p>
          <a:p>
            <a:r>
              <a:rPr lang="en-GB" altLang="ko-KR" sz="2800" dirty="0" smtClean="0">
                <a:latin typeface="Gill Sans MT" pitchFamily="34" charset="0"/>
              </a:rPr>
              <a:t>Interoperability</a:t>
            </a:r>
          </a:p>
          <a:p>
            <a:pPr lvl="1"/>
            <a:r>
              <a:rPr lang="en-US" altLang="ko-KR" sz="2400" dirty="0" smtClean="0">
                <a:latin typeface="Gill Sans MT" pitchFamily="34" charset="0"/>
              </a:rPr>
              <a:t>Multi-controllers, multi-operators, etc.</a:t>
            </a:r>
            <a:endParaRPr lang="en-US" altLang="ko-KR" sz="2800" dirty="0" smtClean="0">
              <a:latin typeface="Gill Sans MT" pitchFamily="34" charset="0"/>
            </a:endParaRPr>
          </a:p>
          <a:p>
            <a:r>
              <a:rPr lang="en-US" altLang="ko-KR" sz="2800" dirty="0" smtClean="0">
                <a:latin typeface="Gill Sans MT" pitchFamily="34" charset="0"/>
              </a:rPr>
              <a:t>Security</a:t>
            </a:r>
          </a:p>
          <a:p>
            <a:pPr lvl="1"/>
            <a:r>
              <a:rPr lang="en-US" altLang="ko-KR" sz="2400" dirty="0" smtClean="0">
                <a:latin typeface="Gill Sans MT" pitchFamily="34" charset="0"/>
              </a:rPr>
              <a:t>Controllers attacked </a:t>
            </a:r>
          </a:p>
          <a:p>
            <a:pPr lvl="2"/>
            <a:r>
              <a:rPr lang="en-US" altLang="ko-KR" sz="2000" dirty="0" smtClean="0">
                <a:latin typeface="Gill Sans MT" pitchFamily="34" charset="0"/>
              </a:rPr>
              <a:t>Malicious controllers destroy whole networks</a:t>
            </a:r>
          </a:p>
          <a:p>
            <a:r>
              <a:rPr lang="en-GB" altLang="ko-KR" sz="2800" dirty="0" smtClean="0">
                <a:latin typeface="Gill Sans MT" pitchFamily="34" charset="0"/>
              </a:rPr>
              <a:t>Validation and verification </a:t>
            </a:r>
            <a:r>
              <a:rPr lang="en-GB" altLang="ko-KR" sz="2400" dirty="0" smtClean="0">
                <a:latin typeface="Gill Sans MT" pitchFamily="34" charset="0"/>
              </a:rPr>
              <a:t>(of dynamically defined networks)</a:t>
            </a:r>
            <a:endParaRPr lang="en-US" altLang="ko-KR" sz="2400" dirty="0" smtClean="0">
              <a:latin typeface="Gill Sans MT" pitchFamily="34" charset="0"/>
            </a:endParaRPr>
          </a:p>
          <a:p>
            <a:r>
              <a:rPr lang="en-US" altLang="ko-KR" sz="2800" dirty="0" smtClean="0">
                <a:latin typeface="Gill Sans MT" pitchFamily="34" charset="0"/>
              </a:rPr>
              <a:t>Carrier grade</a:t>
            </a:r>
          </a:p>
          <a:p>
            <a:r>
              <a:rPr lang="en-US" altLang="ko-KR" sz="2800" dirty="0" smtClean="0">
                <a:latin typeface="Gill Sans MT" pitchFamily="34" charset="0"/>
              </a:rPr>
              <a:t>Monitoring</a:t>
            </a:r>
            <a:endParaRPr lang="ko-KR" altLang="en-US" sz="2800" dirty="0" smtClean="0">
              <a:latin typeface="Gill Sans MT" pitchFamily="34" charset="0"/>
            </a:endParaRPr>
          </a:p>
          <a:p>
            <a:endParaRPr lang="ko-KR" altLang="en-US" dirty="0" smtClean="0">
              <a:latin typeface="Gill Sans MT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9428-A225-46A1-8A69-A336D32AE81D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9226</TotalTime>
  <Words>450</Words>
  <Application>Microsoft Macintosh PowerPoint</Application>
  <PresentationFormat>화면 슬라이드 쇼(4:3)</PresentationFormat>
  <Paragraphs>106</Paragraphs>
  <Slides>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 Software-Defined Networking  - Attributes, candidate approaches, and use cases -   </vt:lpstr>
      <vt:lpstr>Why SDN from Operators’ perspective ?</vt:lpstr>
      <vt:lpstr>슬라이드 3</vt:lpstr>
      <vt:lpstr>SDN - Attributes</vt:lpstr>
      <vt:lpstr>SDN – Candidate Approaches ? </vt:lpstr>
      <vt:lpstr>Use Cases and Goals</vt:lpstr>
      <vt:lpstr>Challenging Issues (In-Scope ?)</vt:lpstr>
    </vt:vector>
  </TitlesOfParts>
  <Company>etri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objects carried  in Control framework</dc:title>
  <dc:creator>mkshin</dc:creator>
  <cp:lastModifiedBy>신명기</cp:lastModifiedBy>
  <cp:revision>588</cp:revision>
  <dcterms:created xsi:type="dcterms:W3CDTF">2010-09-16T09:09:48Z</dcterms:created>
  <dcterms:modified xsi:type="dcterms:W3CDTF">2011-11-16T04:57:15Z</dcterms:modified>
</cp:coreProperties>
</file>