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3" r:id="rId9"/>
    <p:sldId id="264" r:id="rId10"/>
  </p:sldIdLst>
  <p:sldSz cx="9144000" cy="6858000" type="screen4x3"/>
  <p:notesSz cx="7315200" cy="9601200"/>
  <p:defaultTextStyle>
    <a:defPPr>
      <a:defRPr lang="en-GB"/>
    </a:defPPr>
    <a:lvl1pPr algn="l" defTabSz="457200" rtl="0" fontAlgn="base">
      <a:spcBef>
        <a:spcPct val="0"/>
      </a:spcBef>
      <a:spcAft>
        <a:spcPct val="0"/>
      </a:spcAft>
      <a:buClr>
        <a:srgbClr val="000000"/>
      </a:buClr>
      <a:buSzPct val="100000"/>
      <a:buFont typeface="Times New Roman" charset="0"/>
      <a:defRPr sz="2400" kern="1200">
        <a:solidFill>
          <a:schemeClr val="bg1"/>
        </a:solidFill>
        <a:latin typeface="Arial" charset="0"/>
        <a:ea typeface="+mn-ea"/>
        <a:cs typeface="+mn-cs"/>
      </a:defRPr>
    </a:lvl1pPr>
    <a:lvl2pPr marL="742950" indent="-285750" algn="l" defTabSz="457200" rtl="0" fontAlgn="base">
      <a:spcBef>
        <a:spcPct val="0"/>
      </a:spcBef>
      <a:spcAft>
        <a:spcPct val="0"/>
      </a:spcAft>
      <a:buClr>
        <a:srgbClr val="000000"/>
      </a:buClr>
      <a:buSzPct val="100000"/>
      <a:buFont typeface="Times New Roman" charset="0"/>
      <a:defRPr sz="2400" kern="1200">
        <a:solidFill>
          <a:schemeClr val="bg1"/>
        </a:solidFill>
        <a:latin typeface="Arial" charset="0"/>
        <a:ea typeface="+mn-ea"/>
        <a:cs typeface="+mn-cs"/>
      </a:defRPr>
    </a:lvl2pPr>
    <a:lvl3pPr marL="11430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Arial" charset="0"/>
        <a:ea typeface="+mn-ea"/>
        <a:cs typeface="+mn-cs"/>
      </a:defRPr>
    </a:lvl3pPr>
    <a:lvl4pPr marL="16002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Arial" charset="0"/>
        <a:ea typeface="+mn-ea"/>
        <a:cs typeface="+mn-cs"/>
      </a:defRPr>
    </a:lvl4pPr>
    <a:lvl5pPr marL="2057400" indent="-228600" algn="l" defTabSz="457200" rtl="0" fontAlgn="base">
      <a:spcBef>
        <a:spcPct val="0"/>
      </a:spcBef>
      <a:spcAft>
        <a:spcPct val="0"/>
      </a:spcAft>
      <a:buClr>
        <a:srgbClr val="000000"/>
      </a:buClr>
      <a:buSzPct val="100000"/>
      <a:buFont typeface="Times New Roman" charset="0"/>
      <a:defRPr sz="2400" kern="1200">
        <a:solidFill>
          <a:schemeClr val="bg1"/>
        </a:solidFill>
        <a:latin typeface="Arial" charset="0"/>
        <a:ea typeface="+mn-ea"/>
        <a:cs typeface="+mn-cs"/>
      </a:defRPr>
    </a:lvl5pPr>
    <a:lvl6pPr marL="2286000" algn="l" defTabSz="457200" rtl="0" eaLnBrk="1" latinLnBrk="0" hangingPunct="1">
      <a:defRPr sz="2400" kern="1200">
        <a:solidFill>
          <a:schemeClr val="bg1"/>
        </a:solidFill>
        <a:latin typeface="Arial" charset="0"/>
        <a:ea typeface="+mn-ea"/>
        <a:cs typeface="+mn-cs"/>
      </a:defRPr>
    </a:lvl6pPr>
    <a:lvl7pPr marL="2743200" algn="l" defTabSz="457200" rtl="0" eaLnBrk="1" latinLnBrk="0" hangingPunct="1">
      <a:defRPr sz="2400" kern="1200">
        <a:solidFill>
          <a:schemeClr val="bg1"/>
        </a:solidFill>
        <a:latin typeface="Arial" charset="0"/>
        <a:ea typeface="+mn-ea"/>
        <a:cs typeface="+mn-cs"/>
      </a:defRPr>
    </a:lvl7pPr>
    <a:lvl8pPr marL="3200400" algn="l" defTabSz="457200" rtl="0" eaLnBrk="1" latinLnBrk="0" hangingPunct="1">
      <a:defRPr sz="2400" kern="1200">
        <a:solidFill>
          <a:schemeClr val="bg1"/>
        </a:solidFill>
        <a:latin typeface="Arial" charset="0"/>
        <a:ea typeface="+mn-ea"/>
        <a:cs typeface="+mn-cs"/>
      </a:defRPr>
    </a:lvl8pPr>
    <a:lvl9pPr marL="3657600" algn="l" defTabSz="457200" rtl="0" eaLnBrk="1" latinLnBrk="0" hangingPunct="1">
      <a:defRPr sz="2400"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42" autoAdjust="0"/>
  </p:normalViewPr>
  <p:slideViewPr>
    <p:cSldViewPr snapToGrid="0" snapToObjects="1">
      <p:cViewPr varScale="1">
        <p:scale>
          <a:sx n="106" d="100"/>
          <a:sy n="106" d="100"/>
        </p:scale>
        <p:origin x="-104" y="-2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65CD0135-6338-8045-8142-E14B908874D4}" type="datetimeFigureOut">
              <a:rPr lang="en-US" smtClean="0"/>
              <a:t>11/15/11</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03816CEB-390B-3047-AC6A-FC3A81711C11}" type="slidenum">
              <a:rPr lang="en-US" smtClean="0"/>
              <a:t>‹#›</a:t>
            </a:fld>
            <a:endParaRPr lang="en-US"/>
          </a:p>
        </p:txBody>
      </p:sp>
    </p:spTree>
    <p:extLst>
      <p:ext uri="{BB962C8B-B14F-4D97-AF65-F5344CB8AC3E}">
        <p14:creationId xmlns:p14="http://schemas.microsoft.com/office/powerpoint/2010/main" val="17208957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067A37FA-29F6-3544-9DEF-C09C5CEB7CD8}" type="datetimeFigureOut">
              <a:rPr lang="en-US" smtClean="0"/>
              <a:t>11/15/11</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B9A3204F-62DC-8E4C-8111-AFC3E5CE4742}" type="slidenum">
              <a:rPr lang="en-US" smtClean="0"/>
              <a:t>‹#›</a:t>
            </a:fld>
            <a:endParaRPr lang="en-US"/>
          </a:p>
        </p:txBody>
      </p:sp>
    </p:spTree>
    <p:extLst>
      <p:ext uri="{BB962C8B-B14F-4D97-AF65-F5344CB8AC3E}">
        <p14:creationId xmlns:p14="http://schemas.microsoft.com/office/powerpoint/2010/main" val="225950231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4</a:t>
            </a:fld>
            <a:endParaRPr lang="en-US"/>
          </a:p>
        </p:txBody>
      </p:sp>
    </p:spTree>
    <p:extLst>
      <p:ext uri="{BB962C8B-B14F-4D97-AF65-F5344CB8AC3E}">
        <p14:creationId xmlns:p14="http://schemas.microsoft.com/office/powerpoint/2010/main" val="1421830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5</a:t>
            </a:fld>
            <a:endParaRPr lang="en-US"/>
          </a:p>
        </p:txBody>
      </p:sp>
    </p:spTree>
    <p:extLst>
      <p:ext uri="{BB962C8B-B14F-4D97-AF65-F5344CB8AC3E}">
        <p14:creationId xmlns:p14="http://schemas.microsoft.com/office/powerpoint/2010/main" val="1421830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6</a:t>
            </a:fld>
            <a:endParaRPr lang="en-US"/>
          </a:p>
        </p:txBody>
      </p:sp>
    </p:spTree>
    <p:extLst>
      <p:ext uri="{BB962C8B-B14F-4D97-AF65-F5344CB8AC3E}">
        <p14:creationId xmlns:p14="http://schemas.microsoft.com/office/powerpoint/2010/main" val="1421830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7</a:t>
            </a:fld>
            <a:endParaRPr lang="en-US"/>
          </a:p>
        </p:txBody>
      </p:sp>
    </p:spTree>
    <p:extLst>
      <p:ext uri="{BB962C8B-B14F-4D97-AF65-F5344CB8AC3E}">
        <p14:creationId xmlns:p14="http://schemas.microsoft.com/office/powerpoint/2010/main" val="1421830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8</a:t>
            </a:fld>
            <a:endParaRPr lang="en-US"/>
          </a:p>
        </p:txBody>
      </p:sp>
    </p:spTree>
    <p:extLst>
      <p:ext uri="{BB962C8B-B14F-4D97-AF65-F5344CB8AC3E}">
        <p14:creationId xmlns:p14="http://schemas.microsoft.com/office/powerpoint/2010/main" val="1421830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A3204F-62DC-8E4C-8111-AFC3E5CE4742}" type="slidenum">
              <a:rPr lang="en-US" smtClean="0"/>
              <a:t>9</a:t>
            </a:fld>
            <a:endParaRPr lang="en-US"/>
          </a:p>
        </p:txBody>
      </p:sp>
    </p:spTree>
    <p:extLst>
      <p:ext uri="{BB962C8B-B14F-4D97-AF65-F5344CB8AC3E}">
        <p14:creationId xmlns:p14="http://schemas.microsoft.com/office/powerpoint/2010/main" val="1421830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tabLst>
                <a:tab pos="723900" algn="l"/>
                <a:tab pos="1447800" algn="l"/>
              </a:tabLst>
              <a:defRPr dirty="0" smtClean="0"/>
            </a:lvl1p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lvl1pPr>
              <a:defRPr smtClean="0"/>
            </a:lvl1pPr>
          </a:lstStyle>
          <a:p>
            <a:pPr>
              <a:defRPr/>
            </a:pPr>
            <a:fld id="{3B211684-FC22-8A43-9606-F2D4C72120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6D8FF"/>
        </a:solidFill>
        <a:effectLst/>
      </p:bgPr>
    </p:bg>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bwMode="auto">
          <a:xfrm>
            <a:off x="0" y="0"/>
            <a:ext cx="9204325" cy="1222129"/>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dirty="0"/>
              <a:t>Click to edit the title text format</a:t>
            </a:r>
          </a:p>
        </p:txBody>
      </p:sp>
      <p:sp>
        <p:nvSpPr>
          <p:cNvPr id="37891" name="Rectangle 2"/>
          <p:cNvSpPr>
            <a:spLocks noGrp="1" noChangeArrowheads="1"/>
          </p:cNvSpPr>
          <p:nvPr>
            <p:ph type="body" idx="1"/>
          </p:nvPr>
        </p:nvSpPr>
        <p:spPr bwMode="auto">
          <a:xfrm>
            <a:off x="457200" y="1600200"/>
            <a:ext cx="8226425" cy="4522788"/>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4099" name="Rectangle 3"/>
          <p:cNvSpPr>
            <a:spLocks noGrp="1" noChangeArrowheads="1"/>
          </p:cNvSpPr>
          <p:nvPr>
            <p:ph type="dt"/>
          </p:nvPr>
        </p:nvSpPr>
        <p:spPr bwMode="auto">
          <a:xfrm>
            <a:off x="0" y="6618288"/>
            <a:ext cx="2160588" cy="23653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nSpc>
                <a:spcPct val="93000"/>
              </a:lnSpc>
              <a:defRPr sz="1000">
                <a:solidFill>
                  <a:srgbClr val="000000"/>
                </a:solidFill>
                <a:latin typeface="Arial"/>
              </a:defRPr>
            </a:lvl1pPr>
          </a:lstStyle>
          <a:p>
            <a:r>
              <a:rPr lang="en-US" smtClean="0"/>
              <a:t>2011.11.15 sidr origin ops</a:t>
            </a:r>
            <a:endParaRPr lang="en-US" dirty="0"/>
          </a:p>
        </p:txBody>
      </p:sp>
      <p:sp>
        <p:nvSpPr>
          <p:cNvPr id="4100" name="Text Box 4"/>
          <p:cNvSpPr txBox="1">
            <a:spLocks noChangeArrowheads="1"/>
          </p:cNvSpPr>
          <p:nvPr/>
        </p:nvSpPr>
        <p:spPr bwMode="auto">
          <a:xfrm>
            <a:off x="3124200" y="6245225"/>
            <a:ext cx="2894013" cy="474663"/>
          </a:xfrm>
          <a:prstGeom prst="rect">
            <a:avLst/>
          </a:prstGeom>
          <a:noFill/>
          <a:ln w="9525">
            <a:noFill/>
            <a:round/>
            <a:headEnd/>
            <a:tailEnd/>
          </a:ln>
          <a:effectLst/>
        </p:spPr>
        <p:txBody>
          <a:bodyPr wrap="none" anchor="ctr">
            <a:prstTxWarp prst="textNoShape">
              <a:avLst/>
            </a:prstTxWarp>
          </a:bodyPr>
          <a:lstStyle/>
          <a:p>
            <a:pPr>
              <a:defRPr/>
            </a:pPr>
            <a:endParaRPr lang="en-US" dirty="0"/>
          </a:p>
        </p:txBody>
      </p:sp>
      <p:sp>
        <p:nvSpPr>
          <p:cNvPr id="4101" name="Rectangle 5"/>
          <p:cNvSpPr>
            <a:spLocks noGrp="1" noChangeArrowheads="1"/>
          </p:cNvSpPr>
          <p:nvPr>
            <p:ph type="sldNum"/>
          </p:nvPr>
        </p:nvSpPr>
        <p:spPr bwMode="auto">
          <a:xfrm>
            <a:off x="8683625" y="6618287"/>
            <a:ext cx="458788" cy="25082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tabLst>
                <a:tab pos="723900" algn="l"/>
                <a:tab pos="1447800" algn="l"/>
              </a:tabLst>
              <a:defRPr sz="1000">
                <a:solidFill>
                  <a:schemeClr val="tx1"/>
                </a:solidFill>
                <a:latin typeface="Arial"/>
                <a:ea typeface="+mn-ea"/>
                <a:cs typeface="+mn-cs"/>
              </a:defRPr>
            </a:lvl1pPr>
          </a:lstStyle>
          <a:p>
            <a:pPr>
              <a:defRPr/>
            </a:pPr>
            <a:fld id="{4746A2CF-36C2-9048-9432-4945EA95EDC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80" r:id="rId1"/>
  </p:sldLayoutIdLst>
  <p:hf hdr="0" ftr="0"/>
  <p:txStyles>
    <p:titleStyle>
      <a:lvl1pPr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mj-lt"/>
          <a:ea typeface="+mj-ea"/>
          <a:cs typeface="+mj-cs"/>
        </a:defRPr>
      </a:lvl1pPr>
      <a:lvl2pPr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2pPr>
      <a:lvl3pPr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3pPr>
      <a:lvl4pPr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4pPr>
      <a:lvl5pPr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5pPr>
      <a:lvl6pPr marL="2514600" indent="-228600"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6pPr>
      <a:lvl7pPr marL="2971800" indent="-228600"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7pPr>
      <a:lvl8pPr marL="3429000" indent="-228600"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8pPr>
      <a:lvl9pPr marL="3886200" indent="-228600" algn="ctr" defTabSz="457200" rtl="0" eaLnBrk="1" fontAlgn="base" hangingPunct="1">
        <a:lnSpc>
          <a:spcPct val="116000"/>
        </a:lnSpc>
        <a:spcBef>
          <a:spcPct val="0"/>
        </a:spcBef>
        <a:spcAft>
          <a:spcPct val="0"/>
        </a:spcAft>
        <a:buClr>
          <a:srgbClr val="000000"/>
        </a:buClr>
        <a:buSzPct val="100000"/>
        <a:buFont typeface="Times New Roman" charset="0"/>
        <a:defRPr sz="6000" b="1">
          <a:solidFill>
            <a:srgbClr val="FF00FF"/>
          </a:solidFill>
          <a:latin typeface="Comic Sans MS" charset="0"/>
          <a:ea typeface="Arial Unicode MS" charset="0"/>
          <a:cs typeface="Arial Unicode MS" charset="0"/>
        </a:defRPr>
      </a:lvl9pPr>
    </p:titleStyle>
    <p:bodyStyle>
      <a:lvl1pPr marL="457200" indent="-457200" algn="l" defTabSz="457200" rtl="0" eaLnBrk="1" fontAlgn="base" hangingPunct="1">
        <a:lnSpc>
          <a:spcPct val="116000"/>
        </a:lnSpc>
        <a:spcBef>
          <a:spcPts val="800"/>
        </a:spcBef>
        <a:spcAft>
          <a:spcPct val="0"/>
        </a:spcAft>
        <a:buClr>
          <a:srgbClr val="000000"/>
        </a:buClr>
        <a:buSzPct val="100000"/>
        <a:buFont typeface="Arial"/>
        <a:buChar char="•"/>
        <a:defRPr sz="3200">
          <a:solidFill>
            <a:srgbClr val="000000"/>
          </a:solidFill>
          <a:latin typeface="+mn-lt"/>
          <a:ea typeface="+mn-ea"/>
          <a:cs typeface="+mn-cs"/>
        </a:defRPr>
      </a:lvl1pPr>
      <a:lvl2pPr marL="914400" indent="-457200" algn="l" defTabSz="457200" rtl="0" eaLnBrk="1" fontAlgn="base" hangingPunct="1">
        <a:lnSpc>
          <a:spcPct val="116000"/>
        </a:lnSpc>
        <a:spcBef>
          <a:spcPts val="700"/>
        </a:spcBef>
        <a:spcAft>
          <a:spcPct val="0"/>
        </a:spcAft>
        <a:buClr>
          <a:srgbClr val="000000"/>
        </a:buClr>
        <a:buSzPct val="100000"/>
        <a:buFont typeface="Arial"/>
        <a:buChar char="•"/>
        <a:defRPr sz="2800">
          <a:solidFill>
            <a:srgbClr val="000000"/>
          </a:solidFill>
          <a:latin typeface="+mn-lt"/>
          <a:ea typeface="+mn-ea"/>
          <a:cs typeface="+mn-cs"/>
        </a:defRPr>
      </a:lvl2pPr>
      <a:lvl3pPr marL="1257300" indent="-342900" algn="l" defTabSz="457200" rtl="0" eaLnBrk="1" fontAlgn="base" hangingPunct="1">
        <a:lnSpc>
          <a:spcPct val="116000"/>
        </a:lnSpc>
        <a:spcBef>
          <a:spcPts val="600"/>
        </a:spcBef>
        <a:spcAft>
          <a:spcPct val="0"/>
        </a:spcAft>
        <a:buClr>
          <a:srgbClr val="000000"/>
        </a:buClr>
        <a:buSzPct val="100000"/>
        <a:buFont typeface="Arial"/>
        <a:buChar char="•"/>
        <a:defRPr sz="2400">
          <a:solidFill>
            <a:srgbClr val="000000"/>
          </a:solidFill>
          <a:latin typeface="+mn-lt"/>
          <a:ea typeface="+mn-ea"/>
          <a:cs typeface="+mn-cs"/>
        </a:defRPr>
      </a:lvl3pPr>
      <a:lvl4pPr marL="1714500" indent="-342900" algn="l" defTabSz="457200" rtl="0" eaLnBrk="1" fontAlgn="base" hangingPunct="1">
        <a:lnSpc>
          <a:spcPct val="116000"/>
        </a:lnSpc>
        <a:spcBef>
          <a:spcPts val="500"/>
        </a:spcBef>
        <a:spcAft>
          <a:spcPct val="0"/>
        </a:spcAft>
        <a:buClr>
          <a:srgbClr val="000000"/>
        </a:buClr>
        <a:buSzPct val="100000"/>
        <a:buFont typeface="Arial"/>
        <a:buChar char="•"/>
        <a:defRPr sz="2000">
          <a:solidFill>
            <a:srgbClr val="000000"/>
          </a:solidFill>
          <a:latin typeface="+mn-lt"/>
          <a:ea typeface="+mn-ea"/>
          <a:cs typeface="+mn-cs"/>
        </a:defRPr>
      </a:lvl4pPr>
      <a:lvl5pPr marL="2171700" indent="-342900" algn="l" defTabSz="457200" rtl="0" eaLnBrk="1" fontAlgn="base" hangingPunct="1">
        <a:lnSpc>
          <a:spcPct val="116000"/>
        </a:lnSpc>
        <a:spcBef>
          <a:spcPts val="500"/>
        </a:spcBef>
        <a:spcAft>
          <a:spcPct val="0"/>
        </a:spcAft>
        <a:buClr>
          <a:srgbClr val="000000"/>
        </a:buClr>
        <a:buSzPct val="100000"/>
        <a:buFont typeface="Arial"/>
        <a:buChar char="•"/>
        <a:defRPr sz="2000">
          <a:solidFill>
            <a:srgbClr val="000000"/>
          </a:solidFill>
          <a:latin typeface="+mn-lt"/>
          <a:ea typeface="+mn-ea"/>
          <a:cs typeface="+mn-cs"/>
        </a:defRPr>
      </a:lvl5pPr>
      <a:lvl6pPr marL="2514600" indent="-228600" algn="l" defTabSz="457200" rtl="0" eaLnBrk="1" fontAlgn="base" hangingPunct="1">
        <a:lnSpc>
          <a:spcPct val="116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1" fontAlgn="base" hangingPunct="1">
        <a:lnSpc>
          <a:spcPct val="116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1" fontAlgn="base" hangingPunct="1">
        <a:lnSpc>
          <a:spcPct val="116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1" fontAlgn="base" hangingPunct="1">
        <a:lnSpc>
          <a:spcPct val="116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7813" y="1049855"/>
            <a:ext cx="7772400" cy="2030979"/>
          </a:xfrm>
        </p:spPr>
        <p:txBody>
          <a:bodyPr/>
          <a:lstStyle/>
          <a:p>
            <a:r>
              <a:rPr lang="en-US" sz="4000" dirty="0"/>
              <a:t>draft-ietf-sidr-origin-ops-</a:t>
            </a:r>
            <a:r>
              <a:rPr lang="en-US" sz="4000" dirty="0" smtClean="0"/>
              <a:t>13</a:t>
            </a:r>
            <a:br>
              <a:rPr lang="en-US" sz="4000" dirty="0" smtClean="0"/>
            </a:br>
            <a:r>
              <a:rPr lang="en-US" sz="4000" dirty="0" smtClean="0"/>
              <a:t>diffs from -10 (July)</a:t>
            </a:r>
            <a:r>
              <a:rPr lang="en-US" sz="4000" dirty="0" smtClean="0"/>
              <a:t> </a:t>
            </a:r>
            <a:endParaRPr lang="en-US" sz="4000" dirty="0"/>
          </a:p>
        </p:txBody>
      </p:sp>
      <p:sp>
        <p:nvSpPr>
          <p:cNvPr id="3" name="Subtitle 2"/>
          <p:cNvSpPr>
            <a:spLocks noGrp="1"/>
          </p:cNvSpPr>
          <p:nvPr>
            <p:ph type="subTitle" idx="1"/>
          </p:nvPr>
        </p:nvSpPr>
        <p:spPr/>
        <p:txBody>
          <a:bodyPr/>
          <a:lstStyle/>
          <a:p>
            <a:r>
              <a:rPr lang="en-US" dirty="0" err="1" smtClean="0"/>
              <a:t>sidr</a:t>
            </a:r>
            <a:r>
              <a:rPr lang="en-US" dirty="0" smtClean="0"/>
              <a:t> / IETF Taipei</a:t>
            </a:r>
          </a:p>
          <a:p>
            <a:r>
              <a:rPr lang="en-US" sz="1600" dirty="0" smtClean="0"/>
              <a:t>2011.11.15</a:t>
            </a:r>
          </a:p>
          <a:p>
            <a:endParaRPr lang="en-US" sz="1600" dirty="0"/>
          </a:p>
          <a:p>
            <a:r>
              <a:rPr lang="en-US" sz="1600" dirty="0" smtClean="0"/>
              <a:t>Randy Bush &lt;</a:t>
            </a:r>
            <a:r>
              <a:rPr lang="en-US" sz="1600" dirty="0" err="1" smtClean="0"/>
              <a:t>randy</a:t>
            </a:r>
            <a:r>
              <a:rPr lang="en-US" sz="1600" err="1" smtClean="0"/>
              <a:t>@</a:t>
            </a:r>
            <a:r>
              <a:rPr lang="en-US" sz="1600" smtClean="0"/>
              <a:t>psg.com&gt;</a:t>
            </a:r>
            <a:endParaRPr lang="en-US" sz="1800" dirty="0"/>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1</a:t>
            </a:fld>
            <a:endParaRPr lang="en-US" dirty="0"/>
          </a:p>
        </p:txBody>
      </p:sp>
    </p:spTree>
    <p:extLst>
      <p:ext uri="{BB962C8B-B14F-4D97-AF65-F5344CB8AC3E}">
        <p14:creationId xmlns:p14="http://schemas.microsoft.com/office/powerpoint/2010/main" val="3540481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28"/>
            <a:ext cx="7772400" cy="1470025"/>
          </a:xfrm>
        </p:spPr>
        <p:txBody>
          <a:bodyPr/>
          <a:lstStyle/>
          <a:p>
            <a:r>
              <a:rPr lang="en-US" dirty="0" smtClean="0"/>
              <a:t>Timing of Cache</a:t>
            </a:r>
            <a:endParaRPr lang="en-US" dirty="0"/>
          </a:p>
        </p:txBody>
      </p:sp>
      <p:sp>
        <p:nvSpPr>
          <p:cNvPr id="3" name="Subtitle 2"/>
          <p:cNvSpPr>
            <a:spLocks noGrp="1"/>
          </p:cNvSpPr>
          <p:nvPr>
            <p:ph type="subTitle" idx="1"/>
          </p:nvPr>
        </p:nvSpPr>
        <p:spPr>
          <a:xfrm>
            <a:off x="100587" y="1773052"/>
            <a:ext cx="9043413" cy="4765862"/>
          </a:xfrm>
        </p:spPr>
        <p:txBody>
          <a:bodyPr/>
          <a:lstStyle/>
          <a:p>
            <a:pPr algn="l"/>
            <a:r>
              <a:rPr lang="en-US" sz="2800" dirty="0">
                <a:solidFill>
                  <a:srgbClr val="008000"/>
                </a:solidFill>
              </a:rPr>
              <a:t>Timing of inter-cache synchronization is outside the scope of this document, but depends on things such as how often routers feed from the caches, how often the operator feels the global RPKI changes significantly, </a:t>
            </a:r>
            <a:r>
              <a:rPr lang="en-US" sz="2800" dirty="0" smtClean="0">
                <a:solidFill>
                  <a:srgbClr val="008000"/>
                </a:solidFill>
              </a:rPr>
              <a:t>etc.</a:t>
            </a:r>
          </a:p>
          <a:p>
            <a:pPr algn="l"/>
            <a:endParaRPr lang="en-US" sz="2800" dirty="0">
              <a:solidFill>
                <a:srgbClr val="008000"/>
              </a:solidFill>
            </a:endParaRPr>
          </a:p>
          <a:p>
            <a:pPr algn="l"/>
            <a:r>
              <a:rPr lang="en-US" sz="2800" dirty="0" smtClean="0">
                <a:solidFill>
                  <a:srgbClr val="008000"/>
                </a:solidFill>
              </a:rPr>
              <a:t>As </a:t>
            </a:r>
            <a:r>
              <a:rPr lang="en-US" sz="2800" dirty="0">
                <a:solidFill>
                  <a:srgbClr val="008000"/>
                </a:solidFill>
              </a:rPr>
              <a:t>inter-cache synchronization within an operator does not impact global RPKI resources, an operator MAY choose to synchronize quite frequently. </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2</a:t>
            </a:fld>
            <a:endParaRPr lang="en-US" dirty="0"/>
          </a:p>
        </p:txBody>
      </p:sp>
    </p:spTree>
    <p:extLst>
      <p:ext uri="{BB962C8B-B14F-4D97-AF65-F5344CB8AC3E}">
        <p14:creationId xmlns:p14="http://schemas.microsoft.com/office/powerpoint/2010/main" val="1517190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28"/>
            <a:ext cx="7772400" cy="1470025"/>
          </a:xfrm>
        </p:spPr>
        <p:txBody>
          <a:bodyPr/>
          <a:lstStyle/>
          <a:p>
            <a:r>
              <a:rPr lang="en-US" dirty="0" smtClean="0"/>
              <a:t>‘Close’</a:t>
            </a:r>
            <a:endParaRPr lang="en-US" dirty="0"/>
          </a:p>
        </p:txBody>
      </p:sp>
      <p:sp>
        <p:nvSpPr>
          <p:cNvPr id="3" name="Subtitle 2"/>
          <p:cNvSpPr>
            <a:spLocks noGrp="1"/>
          </p:cNvSpPr>
          <p:nvPr>
            <p:ph type="subTitle" idx="1"/>
          </p:nvPr>
        </p:nvSpPr>
        <p:spPr>
          <a:xfrm>
            <a:off x="440070" y="2351494"/>
            <a:ext cx="8311012" cy="4187420"/>
          </a:xfrm>
        </p:spPr>
        <p:txBody>
          <a:bodyPr/>
          <a:lstStyle/>
          <a:p>
            <a:pPr algn="l"/>
            <a:r>
              <a:rPr lang="en-US" sz="2800" dirty="0"/>
              <a:t>As RPKI-based origin validation relies on the availability of RPKI data, operators SHOULD locate caches close to routers that require these data and services. </a:t>
            </a:r>
            <a:r>
              <a:rPr lang="en-US" sz="2800" strike="sngStrike" dirty="0">
                <a:solidFill>
                  <a:srgbClr val="FF0000"/>
                </a:solidFill>
              </a:rPr>
              <a:t>A router can peer with one or more nearby caches.</a:t>
            </a:r>
            <a:r>
              <a:rPr lang="en-US" sz="2800" dirty="0"/>
              <a:t> </a:t>
            </a:r>
            <a:r>
              <a:rPr lang="en-US" sz="2800" dirty="0">
                <a:solidFill>
                  <a:srgbClr val="008000"/>
                </a:solidFill>
              </a:rPr>
              <a:t>'Close' is, of course, complex. One should consider trust boundaries, routing bootstrap reachability, latency, etc.</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3</a:t>
            </a:fld>
            <a:endParaRPr lang="en-US" dirty="0"/>
          </a:p>
        </p:txBody>
      </p:sp>
    </p:spTree>
    <p:extLst>
      <p:ext uri="{BB962C8B-B14F-4D97-AF65-F5344CB8AC3E}">
        <p14:creationId xmlns:p14="http://schemas.microsoft.com/office/powerpoint/2010/main" val="3231126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28"/>
            <a:ext cx="7772400" cy="1470025"/>
          </a:xfrm>
        </p:spPr>
        <p:txBody>
          <a:bodyPr/>
          <a:lstStyle/>
          <a:p>
            <a:r>
              <a:rPr lang="en-US" dirty="0" smtClean="0"/>
              <a:t>Multi-Origin</a:t>
            </a:r>
            <a:endParaRPr lang="en-US" dirty="0"/>
          </a:p>
        </p:txBody>
      </p:sp>
      <p:sp>
        <p:nvSpPr>
          <p:cNvPr id="3" name="Subtitle 2"/>
          <p:cNvSpPr>
            <a:spLocks noGrp="1"/>
          </p:cNvSpPr>
          <p:nvPr>
            <p:ph type="subTitle" idx="1"/>
          </p:nvPr>
        </p:nvSpPr>
        <p:spPr>
          <a:xfrm>
            <a:off x="440070" y="2351494"/>
            <a:ext cx="8311012" cy="4187420"/>
          </a:xfrm>
        </p:spPr>
        <p:txBody>
          <a:bodyPr/>
          <a:lstStyle/>
          <a:p>
            <a:pPr algn="l"/>
            <a:r>
              <a:rPr lang="en-US" sz="2800" dirty="0">
                <a:solidFill>
                  <a:srgbClr val="008000"/>
                </a:solidFill>
              </a:rPr>
              <a:t>If a prefix is legitimately announced by more than one AS, ROAs for all of the ASs SHOULD be issued so that all are considered Valid</a:t>
            </a:r>
            <a:r>
              <a:rPr lang="en-US" sz="2800" dirty="0" smtClean="0">
                <a:solidFill>
                  <a:srgbClr val="008000"/>
                </a:solidFill>
              </a:rPr>
              <a:t>.</a:t>
            </a:r>
          </a:p>
          <a:p>
            <a:pPr algn="l"/>
            <a:r>
              <a:rPr lang="en-US" sz="2800" dirty="0" smtClean="0">
                <a:solidFill>
                  <a:srgbClr val="008000"/>
                </a:solidFill>
              </a:rPr>
              <a:t>…</a:t>
            </a:r>
          </a:p>
          <a:p>
            <a:pPr algn="l"/>
            <a:r>
              <a:rPr lang="en-US" sz="2800" dirty="0">
                <a:solidFill>
                  <a:srgbClr val="008000"/>
                </a:solidFill>
              </a:rPr>
              <a:t>Operators owning prefix P should issue ROAs for all ASs which may announce P.</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4</a:t>
            </a:fld>
            <a:endParaRPr lang="en-US" dirty="0"/>
          </a:p>
        </p:txBody>
      </p:sp>
    </p:spTree>
    <p:extLst>
      <p:ext uri="{BB962C8B-B14F-4D97-AF65-F5344CB8AC3E}">
        <p14:creationId xmlns:p14="http://schemas.microsoft.com/office/powerpoint/2010/main" val="1020863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28"/>
            <a:ext cx="7772400" cy="1470025"/>
          </a:xfrm>
        </p:spPr>
        <p:txBody>
          <a:bodyPr/>
          <a:lstStyle/>
          <a:p>
            <a:r>
              <a:rPr lang="en-US" dirty="0" smtClean="0"/>
              <a:t>Which Attribute</a:t>
            </a:r>
            <a:endParaRPr lang="en-US" dirty="0"/>
          </a:p>
        </p:txBody>
      </p:sp>
      <p:sp>
        <p:nvSpPr>
          <p:cNvPr id="3" name="Subtitle 2"/>
          <p:cNvSpPr>
            <a:spLocks noGrp="1"/>
          </p:cNvSpPr>
          <p:nvPr>
            <p:ph type="subTitle" idx="1"/>
          </p:nvPr>
        </p:nvSpPr>
        <p:spPr>
          <a:xfrm>
            <a:off x="440070" y="1835926"/>
            <a:ext cx="8311012" cy="4702988"/>
          </a:xfrm>
        </p:spPr>
        <p:txBody>
          <a:bodyPr/>
          <a:lstStyle/>
          <a:p>
            <a:pPr algn="l"/>
            <a:r>
              <a:rPr lang="en-US" sz="2400" dirty="0"/>
              <a:t>Some </a:t>
            </a:r>
            <a:r>
              <a:rPr lang="en-US" sz="2400" dirty="0">
                <a:solidFill>
                  <a:srgbClr val="008000"/>
                </a:solidFill>
              </a:rPr>
              <a:t>providers </a:t>
            </a:r>
            <a:r>
              <a:rPr lang="en-US" sz="2400" dirty="0"/>
              <a:t>may choose to </a:t>
            </a:r>
            <a:r>
              <a:rPr lang="en-US" sz="2400" strike="sngStrike" dirty="0">
                <a:solidFill>
                  <a:srgbClr val="FF0000"/>
                </a:solidFill>
              </a:rPr>
              <a:t>use the large</a:t>
            </a:r>
            <a:r>
              <a:rPr lang="en-US" sz="2400" dirty="0">
                <a:solidFill>
                  <a:srgbClr val="FF0000"/>
                </a:solidFill>
              </a:rPr>
              <a:t> </a:t>
            </a:r>
            <a:r>
              <a:rPr lang="en-US" sz="2400" dirty="0">
                <a:solidFill>
                  <a:srgbClr val="008000"/>
                </a:solidFill>
              </a:rPr>
              <a:t>set </a:t>
            </a:r>
            <a:r>
              <a:rPr lang="en-US" sz="2400" dirty="0"/>
              <a:t>Local-Preference </a:t>
            </a:r>
            <a:r>
              <a:rPr lang="en-US" sz="2400" strike="sngStrike" dirty="0">
                <a:solidFill>
                  <a:srgbClr val="FF0000"/>
                </a:solidFill>
              </a:rPr>
              <a:t>hammer. Others might choose </a:t>
            </a:r>
            <a:r>
              <a:rPr lang="en-US" sz="2400" dirty="0">
                <a:solidFill>
                  <a:srgbClr val="008000"/>
                </a:solidFill>
              </a:rPr>
              <a:t>based on the RPKI validation result. Other providers may not want the RPKI validation result </a:t>
            </a:r>
            <a:r>
              <a:rPr lang="en-US" sz="2400" dirty="0"/>
              <a:t>to </a:t>
            </a:r>
            <a:r>
              <a:rPr lang="en-US" sz="2400" strike="sngStrike" dirty="0">
                <a:solidFill>
                  <a:srgbClr val="FF0000"/>
                </a:solidFill>
              </a:rPr>
              <a:t>let AS-Path rule and set their internal metric, which comes </a:t>
            </a:r>
            <a:r>
              <a:rPr lang="en-US" sz="2400" dirty="0">
                <a:solidFill>
                  <a:srgbClr val="008000"/>
                </a:solidFill>
              </a:rPr>
              <a:t>be more important than AS-path length -- these providers would need to map RPKI validation result to some BGP attribute that is evaluated in BGP's path selection process after AS-Path </a:t>
            </a:r>
            <a:r>
              <a:rPr lang="en-US" sz="2400" dirty="0" smtClean="0">
                <a:solidFill>
                  <a:srgbClr val="008000"/>
                </a:solidFill>
              </a:rPr>
              <a:t>is </a:t>
            </a:r>
            <a:r>
              <a:rPr lang="en-US" sz="2400" dirty="0">
                <a:solidFill>
                  <a:srgbClr val="008000"/>
                </a:solidFill>
              </a:rPr>
              <a:t>evaluated. Routers implementing RPKI-based origin validation MUST provide such options to operators.</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5</a:t>
            </a:fld>
            <a:endParaRPr lang="en-US" dirty="0"/>
          </a:p>
        </p:txBody>
      </p:sp>
    </p:spTree>
    <p:extLst>
      <p:ext uri="{BB962C8B-B14F-4D97-AF65-F5344CB8AC3E}">
        <p14:creationId xmlns:p14="http://schemas.microsoft.com/office/powerpoint/2010/main" val="3149761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28"/>
            <a:ext cx="9144000" cy="1470025"/>
          </a:xfrm>
        </p:spPr>
        <p:txBody>
          <a:bodyPr/>
          <a:lstStyle/>
          <a:p>
            <a:r>
              <a:rPr lang="en-US" dirty="0" smtClean="0"/>
              <a:t>Overloading Local-</a:t>
            </a:r>
            <a:r>
              <a:rPr lang="en-US" dirty="0" err="1" smtClean="0"/>
              <a:t>Pref</a:t>
            </a:r>
            <a:endParaRPr lang="en-US" dirty="0"/>
          </a:p>
        </p:txBody>
      </p:sp>
      <p:sp>
        <p:nvSpPr>
          <p:cNvPr id="3" name="Subtitle 2"/>
          <p:cNvSpPr>
            <a:spLocks noGrp="1"/>
          </p:cNvSpPr>
          <p:nvPr>
            <p:ph type="subTitle" idx="1"/>
          </p:nvPr>
        </p:nvSpPr>
        <p:spPr>
          <a:xfrm>
            <a:off x="440070" y="1835926"/>
            <a:ext cx="8311012" cy="4702988"/>
          </a:xfrm>
        </p:spPr>
        <p:txBody>
          <a:bodyPr/>
          <a:lstStyle/>
          <a:p>
            <a:pPr algn="l"/>
            <a:r>
              <a:rPr lang="en-US" sz="2800" dirty="0">
                <a:solidFill>
                  <a:srgbClr val="008000"/>
                </a:solidFill>
              </a:rPr>
              <a:t>Local-Preference may be used to carry both the validity state of a prefix along with it's traffic engineering characteristic(s). It is likely that an operator already using Local-Preference will have to change policy so they can encode these two separate characteristics in the same BGP decision process. attribute without negatively impact or opening privilege escalation attacks.</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6</a:t>
            </a:fld>
            <a:endParaRPr lang="en-US" dirty="0"/>
          </a:p>
        </p:txBody>
      </p:sp>
    </p:spTree>
    <p:extLst>
      <p:ext uri="{BB962C8B-B14F-4D97-AF65-F5344CB8AC3E}">
        <p14:creationId xmlns:p14="http://schemas.microsoft.com/office/powerpoint/2010/main" val="1988645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28"/>
            <a:ext cx="9144000" cy="1470025"/>
          </a:xfrm>
        </p:spPr>
        <p:txBody>
          <a:bodyPr/>
          <a:lstStyle/>
          <a:p>
            <a:r>
              <a:rPr lang="en-US" dirty="0" smtClean="0"/>
              <a:t>Accepting Invalid</a:t>
            </a:r>
            <a:endParaRPr lang="en-US" dirty="0"/>
          </a:p>
        </p:txBody>
      </p:sp>
      <p:sp>
        <p:nvSpPr>
          <p:cNvPr id="3" name="Subtitle 2"/>
          <p:cNvSpPr>
            <a:spLocks noGrp="1"/>
          </p:cNvSpPr>
          <p:nvPr>
            <p:ph type="subTitle" idx="1"/>
          </p:nvPr>
        </p:nvSpPr>
        <p:spPr>
          <a:xfrm>
            <a:off x="440070" y="1835926"/>
            <a:ext cx="8311012" cy="4702988"/>
          </a:xfrm>
        </p:spPr>
        <p:txBody>
          <a:bodyPr/>
          <a:lstStyle/>
          <a:p>
            <a:pPr algn="l"/>
            <a:r>
              <a:rPr lang="en-US" dirty="0"/>
              <a:t>Announcements with Invalid origins </a:t>
            </a:r>
            <a:r>
              <a:rPr lang="en-US" strike="sngStrike" dirty="0">
                <a:solidFill>
                  <a:srgbClr val="FF0000"/>
                </a:solidFill>
              </a:rPr>
              <a:t>MAY </a:t>
            </a:r>
            <a:r>
              <a:rPr lang="en-US" dirty="0">
                <a:solidFill>
                  <a:srgbClr val="008000"/>
                </a:solidFill>
              </a:rPr>
              <a:t>SHOULD NOT </a:t>
            </a:r>
            <a:r>
              <a:rPr lang="en-US" dirty="0"/>
              <a:t>be used, but </a:t>
            </a:r>
            <a:r>
              <a:rPr lang="en-US" strike="sngStrike" dirty="0">
                <a:solidFill>
                  <a:srgbClr val="FF0000"/>
                </a:solidFill>
              </a:rPr>
              <a:t>SHOULD</a:t>
            </a:r>
            <a:r>
              <a:rPr lang="en-US" dirty="0"/>
              <a:t> </a:t>
            </a:r>
            <a:r>
              <a:rPr lang="en-US" dirty="0">
                <a:solidFill>
                  <a:srgbClr val="008000"/>
                </a:solidFill>
              </a:rPr>
              <a:t>MAY </a:t>
            </a:r>
            <a:r>
              <a:rPr lang="en-US" dirty="0"/>
              <a:t>be </a:t>
            </a:r>
            <a:r>
              <a:rPr lang="en-US" strike="sngStrike" dirty="0">
                <a:solidFill>
                  <a:srgbClr val="FF0000"/>
                </a:solidFill>
              </a:rPr>
              <a:t>less preferred </a:t>
            </a:r>
            <a:r>
              <a:rPr lang="en-US" dirty="0">
                <a:solidFill>
                  <a:srgbClr val="008000"/>
                </a:solidFill>
              </a:rPr>
              <a:t>used to meet special operational needs. In such circumstances, the announcement SHOULD have a lower preference </a:t>
            </a:r>
            <a:r>
              <a:rPr lang="en-US" dirty="0"/>
              <a:t>than </a:t>
            </a:r>
            <a:r>
              <a:rPr lang="en-US" strike="sngStrike" dirty="0">
                <a:solidFill>
                  <a:srgbClr val="FF0000"/>
                </a:solidFill>
              </a:rPr>
              <a:t>those with </a:t>
            </a:r>
            <a:r>
              <a:rPr lang="en-US" dirty="0">
                <a:solidFill>
                  <a:srgbClr val="008000"/>
                </a:solidFill>
              </a:rPr>
              <a:t>that given </a:t>
            </a:r>
            <a:r>
              <a:rPr lang="en-US" dirty="0"/>
              <a:t>to Valid or </a:t>
            </a:r>
            <a:r>
              <a:rPr lang="en-US" dirty="0" err="1"/>
              <a:t>NotFound</a:t>
            </a:r>
            <a:r>
              <a:rPr lang="en-US" dirty="0"/>
              <a:t>.</a:t>
            </a:r>
            <a:endParaRPr lang="en-US" dirty="0">
              <a:solidFill>
                <a:srgbClr val="008000"/>
              </a:solidFill>
            </a:endParaRP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7</a:t>
            </a:fld>
            <a:endParaRPr lang="en-US" dirty="0"/>
          </a:p>
        </p:txBody>
      </p:sp>
    </p:spTree>
    <p:extLst>
      <p:ext uri="{BB962C8B-B14F-4D97-AF65-F5344CB8AC3E}">
        <p14:creationId xmlns:p14="http://schemas.microsoft.com/office/powerpoint/2010/main" val="2389998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28"/>
            <a:ext cx="9144000" cy="1470025"/>
          </a:xfrm>
        </p:spPr>
        <p:txBody>
          <a:bodyPr/>
          <a:lstStyle/>
          <a:p>
            <a:r>
              <a:rPr lang="en-US" dirty="0" smtClean="0"/>
              <a:t>No State Signaling</a:t>
            </a:r>
            <a:endParaRPr lang="en-US" dirty="0"/>
          </a:p>
        </p:txBody>
      </p:sp>
      <p:sp>
        <p:nvSpPr>
          <p:cNvPr id="3" name="Subtitle 2"/>
          <p:cNvSpPr>
            <a:spLocks noGrp="1"/>
          </p:cNvSpPr>
          <p:nvPr>
            <p:ph type="subTitle" idx="1"/>
          </p:nvPr>
        </p:nvSpPr>
        <p:spPr>
          <a:xfrm>
            <a:off x="440070" y="1835926"/>
            <a:ext cx="8311012" cy="4702988"/>
          </a:xfrm>
        </p:spPr>
        <p:txBody>
          <a:bodyPr/>
          <a:lstStyle/>
          <a:p>
            <a:pPr algn="l"/>
            <a:r>
              <a:rPr lang="en-US" sz="3600" dirty="0">
                <a:solidFill>
                  <a:srgbClr val="008000"/>
                </a:solidFill>
              </a:rPr>
              <a:t>Validity state </a:t>
            </a:r>
            <a:r>
              <a:rPr lang="en-US" sz="3600" dirty="0" smtClean="0">
                <a:solidFill>
                  <a:srgbClr val="008000"/>
                </a:solidFill>
              </a:rPr>
              <a:t>signaling SHOULD </a:t>
            </a:r>
            <a:r>
              <a:rPr lang="en-US" sz="3600" dirty="0">
                <a:solidFill>
                  <a:srgbClr val="008000"/>
                </a:solidFill>
              </a:rPr>
              <a:t>NOT be accepted from a neighbor AS. The validity state of a received announcement has only local scope due to issues such as scope of trust, RPKI synchrony, and [I-</a:t>
            </a:r>
            <a:r>
              <a:rPr lang="en-US" sz="3600" dirty="0" err="1">
                <a:solidFill>
                  <a:srgbClr val="008000"/>
                </a:solidFill>
              </a:rPr>
              <a:t>D.ietf</a:t>
            </a:r>
            <a:r>
              <a:rPr lang="en-US" sz="3600" dirty="0">
                <a:solidFill>
                  <a:srgbClr val="008000"/>
                </a:solidFill>
              </a:rPr>
              <a:t>-</a:t>
            </a:r>
            <a:r>
              <a:rPr lang="en-US" sz="3600" dirty="0" err="1">
                <a:solidFill>
                  <a:srgbClr val="008000"/>
                </a:solidFill>
              </a:rPr>
              <a:t>sidr-ltamgmt</a:t>
            </a:r>
            <a:r>
              <a:rPr lang="en-US" sz="3600" dirty="0">
                <a:solidFill>
                  <a:srgbClr val="008000"/>
                </a:solidFill>
              </a:rPr>
              <a:t>]. </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8</a:t>
            </a:fld>
            <a:endParaRPr lang="en-US" dirty="0"/>
          </a:p>
        </p:txBody>
      </p:sp>
    </p:spTree>
    <p:extLst>
      <p:ext uri="{BB962C8B-B14F-4D97-AF65-F5344CB8AC3E}">
        <p14:creationId xmlns:p14="http://schemas.microsoft.com/office/powerpoint/2010/main" val="200116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28"/>
            <a:ext cx="9144000" cy="1470025"/>
          </a:xfrm>
        </p:spPr>
        <p:txBody>
          <a:bodyPr/>
          <a:lstStyle/>
          <a:p>
            <a:r>
              <a:rPr lang="en-US" dirty="0" smtClean="0"/>
              <a:t>Cache Timing</a:t>
            </a:r>
            <a:endParaRPr lang="en-US" dirty="0"/>
          </a:p>
        </p:txBody>
      </p:sp>
      <p:sp>
        <p:nvSpPr>
          <p:cNvPr id="3" name="Subtitle 2"/>
          <p:cNvSpPr>
            <a:spLocks noGrp="1"/>
          </p:cNvSpPr>
          <p:nvPr>
            <p:ph type="subTitle" idx="1"/>
          </p:nvPr>
        </p:nvSpPr>
        <p:spPr>
          <a:xfrm>
            <a:off x="440070" y="1835926"/>
            <a:ext cx="8311012" cy="4702988"/>
          </a:xfrm>
        </p:spPr>
        <p:txBody>
          <a:bodyPr/>
          <a:lstStyle/>
          <a:p>
            <a:pPr algn="l"/>
            <a:r>
              <a:rPr lang="en-US" sz="4000" dirty="0">
                <a:solidFill>
                  <a:srgbClr val="008000"/>
                </a:solidFill>
              </a:rPr>
              <a:t>It is hoped that testing and deployment will produce advice on relying party cache loading and timing.</a:t>
            </a:r>
          </a:p>
        </p:txBody>
      </p:sp>
      <p:sp>
        <p:nvSpPr>
          <p:cNvPr id="4" name="Date Placeholder 3"/>
          <p:cNvSpPr>
            <a:spLocks noGrp="1"/>
          </p:cNvSpPr>
          <p:nvPr>
            <p:ph type="dt" idx="10"/>
          </p:nvPr>
        </p:nvSpPr>
        <p:spPr/>
        <p:txBody>
          <a:bodyPr/>
          <a:lstStyle/>
          <a:p>
            <a:pPr>
              <a:defRPr/>
            </a:pPr>
            <a:r>
              <a:rPr lang="en-US" smtClean="0"/>
              <a:t>2011.11.15 sidr origin ops</a:t>
            </a:r>
            <a:endParaRPr lang="en-US" dirty="0"/>
          </a:p>
        </p:txBody>
      </p:sp>
      <p:sp>
        <p:nvSpPr>
          <p:cNvPr id="5" name="Slide Number Placeholder 4"/>
          <p:cNvSpPr>
            <a:spLocks noGrp="1"/>
          </p:cNvSpPr>
          <p:nvPr>
            <p:ph type="sldNum" idx="11"/>
          </p:nvPr>
        </p:nvSpPr>
        <p:spPr/>
        <p:txBody>
          <a:bodyPr/>
          <a:lstStyle/>
          <a:p>
            <a:pPr>
              <a:defRPr/>
            </a:pPr>
            <a:fld id="{3B211684-FC22-8A43-9606-F2D4C7212086}" type="slidenum">
              <a:rPr lang="en-US" smtClean="0"/>
              <a:pPr>
                <a:defRPr/>
              </a:pPr>
              <a:t>9</a:t>
            </a:fld>
            <a:endParaRPr lang="en-US" dirty="0"/>
          </a:p>
        </p:txBody>
      </p:sp>
    </p:spTree>
    <p:extLst>
      <p:ext uri="{BB962C8B-B14F-4D97-AF65-F5344CB8AC3E}">
        <p14:creationId xmlns:p14="http://schemas.microsoft.com/office/powerpoint/2010/main" val="2538619048"/>
      </p:ext>
    </p:extLst>
  </p:cSld>
  <p:clrMapOvr>
    <a:masterClrMapping/>
  </p:clrMapOvr>
</p:sld>
</file>

<file path=ppt/theme/theme1.xml><?xml version="1.0" encoding="utf-8"?>
<a:theme xmlns:a="http://schemas.openxmlformats.org/drawingml/2006/main" name="randy">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omic Sans MS"/>
        <a:ea typeface="Arial Unicode MS"/>
        <a:cs typeface="Arial Unicode MS"/>
      </a:majorFont>
      <a:minorFont>
        <a:latin typeface="Comic Sans MS"/>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randy.potx</Template>
  <TotalTime>35</TotalTime>
  <Words>541</Words>
  <Application>Microsoft Macintosh PowerPoint</Application>
  <PresentationFormat>On-screen Show (4:3)</PresentationFormat>
  <Paragraphs>49</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randy</vt:lpstr>
      <vt:lpstr>draft-ietf-sidr-origin-ops-13 diffs from -10 (July) </vt:lpstr>
      <vt:lpstr>Timing of Cache</vt:lpstr>
      <vt:lpstr>‘Close’</vt:lpstr>
      <vt:lpstr>Multi-Origin</vt:lpstr>
      <vt:lpstr>Which Attribute</vt:lpstr>
      <vt:lpstr>Overloading Local-Pref</vt:lpstr>
      <vt:lpstr>Accepting Invalid</vt:lpstr>
      <vt:lpstr>No State Signaling</vt:lpstr>
      <vt:lpstr>Cache Timing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Randy Bush</dc:creator>
  <cp:lastModifiedBy>Randy Bush</cp:lastModifiedBy>
  <cp:revision>16</cp:revision>
  <dcterms:created xsi:type="dcterms:W3CDTF">2011-11-15T01:08:04Z</dcterms:created>
  <dcterms:modified xsi:type="dcterms:W3CDTF">2011-11-15T01:45:23Z</dcterms:modified>
</cp:coreProperties>
</file>