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1" r:id="rId1"/>
  </p:sldMasterIdLst>
  <p:notesMasterIdLst>
    <p:notesMasterId r:id="rId6"/>
  </p:notesMasterIdLst>
  <p:handoutMasterIdLst>
    <p:handoutMasterId r:id="rId7"/>
  </p:handoutMasterIdLst>
  <p:sldIdLst>
    <p:sldId id="256" r:id="rId2"/>
    <p:sldId id="257" r:id="rId3"/>
    <p:sldId id="258" r:id="rId4"/>
    <p:sldId id="259" r:id="rId5"/>
  </p:sldIdLst>
  <p:sldSz cx="9144000" cy="6858000" type="screen4x3"/>
  <p:notesSz cx="7315200" cy="9601200"/>
  <p:defaultTextStyle>
    <a:defPPr>
      <a:defRPr lang="en-GB"/>
    </a:defPPr>
    <a:lvl1pPr algn="l" defTabSz="457200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charset="0"/>
      <a:defRPr sz="2400" kern="1200">
        <a:solidFill>
          <a:schemeClr val="bg1"/>
        </a:solidFill>
        <a:latin typeface="Arial" charset="0"/>
        <a:ea typeface="+mn-ea"/>
        <a:cs typeface="+mn-cs"/>
      </a:defRPr>
    </a:lvl1pPr>
    <a:lvl2pPr marL="742950" indent="-285750" algn="l" defTabSz="457200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charset="0"/>
      <a:defRPr sz="2400" kern="1200">
        <a:solidFill>
          <a:schemeClr val="bg1"/>
        </a:solidFill>
        <a:latin typeface="Arial" charset="0"/>
        <a:ea typeface="+mn-ea"/>
        <a:cs typeface="+mn-cs"/>
      </a:defRPr>
    </a:lvl2pPr>
    <a:lvl3pPr marL="1143000" indent="-228600" algn="l" defTabSz="457200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charset="0"/>
      <a:defRPr sz="2400" kern="1200">
        <a:solidFill>
          <a:schemeClr val="bg1"/>
        </a:solidFill>
        <a:latin typeface="Arial" charset="0"/>
        <a:ea typeface="+mn-ea"/>
        <a:cs typeface="+mn-cs"/>
      </a:defRPr>
    </a:lvl3pPr>
    <a:lvl4pPr marL="1600200" indent="-228600" algn="l" defTabSz="457200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charset="0"/>
      <a:defRPr sz="2400" kern="1200">
        <a:solidFill>
          <a:schemeClr val="bg1"/>
        </a:solidFill>
        <a:latin typeface="Arial" charset="0"/>
        <a:ea typeface="+mn-ea"/>
        <a:cs typeface="+mn-cs"/>
      </a:defRPr>
    </a:lvl4pPr>
    <a:lvl5pPr marL="2057400" indent="-228600" algn="l" defTabSz="457200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charset="0"/>
      <a:defRPr sz="2400" kern="1200">
        <a:solidFill>
          <a:schemeClr val="bg1"/>
        </a:solidFill>
        <a:latin typeface="Arial" charset="0"/>
        <a:ea typeface="+mn-ea"/>
        <a:cs typeface="+mn-cs"/>
      </a:defRPr>
    </a:lvl5pPr>
    <a:lvl6pPr marL="2286000" algn="l" defTabSz="457200" rtl="0" eaLnBrk="1" latinLnBrk="0" hangingPunct="1">
      <a:defRPr sz="2400" kern="1200">
        <a:solidFill>
          <a:schemeClr val="bg1"/>
        </a:solidFill>
        <a:latin typeface="Arial" charset="0"/>
        <a:ea typeface="+mn-ea"/>
        <a:cs typeface="+mn-cs"/>
      </a:defRPr>
    </a:lvl6pPr>
    <a:lvl7pPr marL="2743200" algn="l" defTabSz="457200" rtl="0" eaLnBrk="1" latinLnBrk="0" hangingPunct="1">
      <a:defRPr sz="2400" kern="1200">
        <a:solidFill>
          <a:schemeClr val="bg1"/>
        </a:solidFill>
        <a:latin typeface="Arial" charset="0"/>
        <a:ea typeface="+mn-ea"/>
        <a:cs typeface="+mn-cs"/>
      </a:defRPr>
    </a:lvl7pPr>
    <a:lvl8pPr marL="3200400" algn="l" defTabSz="457200" rtl="0" eaLnBrk="1" latinLnBrk="0" hangingPunct="1">
      <a:defRPr sz="2400" kern="1200">
        <a:solidFill>
          <a:schemeClr val="bg1"/>
        </a:solidFill>
        <a:latin typeface="Arial" charset="0"/>
        <a:ea typeface="+mn-ea"/>
        <a:cs typeface="+mn-cs"/>
      </a:defRPr>
    </a:lvl8pPr>
    <a:lvl9pPr marL="3657600" algn="l" defTabSz="457200" rtl="0" eaLnBrk="1" latinLnBrk="0" hangingPunct="1">
      <a:defRPr sz="2400" kern="1200">
        <a:solidFill>
          <a:schemeClr val="bg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9842" autoAdjust="0"/>
  </p:normalViewPr>
  <p:slideViewPr>
    <p:cSldViewPr snapToGrid="0" snapToObjects="1">
      <p:cViewPr varScale="1">
        <p:scale>
          <a:sx n="112" d="100"/>
          <a:sy n="112" d="100"/>
        </p:scale>
        <p:origin x="-528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notesMaster" Target="notesMasters/notesMaster1.xml"/><Relationship Id="rId7" Type="http://schemas.openxmlformats.org/officeDocument/2006/relationships/handoutMaster" Target="handoutMasters/handoutMaster1.xml"/><Relationship Id="rId8" Type="http://schemas.openxmlformats.org/officeDocument/2006/relationships/printerSettings" Target="printerSettings/printerSettings1.bin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143375" y="0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5CD0135-6338-8045-8142-E14B908874D4}" type="datetimeFigureOut">
              <a:rPr lang="en-US" smtClean="0"/>
              <a:t>11/15/11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120188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143375" y="9120188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816CEB-390B-3047-AC6A-FC3A81711C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089579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375" y="0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67A37FA-29F6-3544-9DEF-C09C5CEB7CD8}" type="datetimeFigureOut">
              <a:rPr lang="en-US" smtClean="0"/>
              <a:t>11/15/11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20725"/>
            <a:ext cx="4800600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838" y="4560888"/>
            <a:ext cx="5851525" cy="43195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20188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375" y="9120188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9A3204F-62DC-8E4C-8111-AFC3E5CE47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950231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A3204F-62DC-8E4C-8111-AFC3E5CE4742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18303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tabLst>
                <a:tab pos="723900" algn="l"/>
                <a:tab pos="1447800" algn="l"/>
              </a:tabLst>
              <a:defRPr dirty="0" smtClean="0"/>
            </a:lvl1pPr>
          </a:lstStyle>
          <a:p>
            <a:pPr>
              <a:defRPr/>
            </a:pPr>
            <a:r>
              <a:rPr lang="en-US" smtClean="0"/>
              <a:t>2011.11.15 sidr bgpsec ops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3B211684-FC22-8A43-9606-F2D4C721208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6D8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9204325" cy="1222129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the title text format</a:t>
            </a:r>
          </a:p>
        </p:txBody>
      </p:sp>
      <p:sp>
        <p:nvSpPr>
          <p:cNvPr id="37891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6425" cy="452278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the outline text format</a:t>
            </a:r>
          </a:p>
          <a:p>
            <a:pPr lvl="1"/>
            <a:r>
              <a:rPr lang="en-GB" dirty="0"/>
              <a:t>Second Outline Level</a:t>
            </a:r>
          </a:p>
          <a:p>
            <a:pPr lvl="2"/>
            <a:r>
              <a:rPr lang="en-GB" dirty="0"/>
              <a:t>Third Outline Level</a:t>
            </a:r>
          </a:p>
          <a:p>
            <a:pPr lvl="3"/>
            <a:r>
              <a:rPr lang="en-GB" dirty="0"/>
              <a:t>Fourth Outline Level</a:t>
            </a:r>
          </a:p>
          <a:p>
            <a:pPr lvl="4"/>
            <a:r>
              <a:rPr lang="en-GB" dirty="0"/>
              <a:t>Fifth Outline Level</a:t>
            </a:r>
          </a:p>
          <a:p>
            <a:pPr lvl="4"/>
            <a:r>
              <a:rPr lang="en-GB" dirty="0"/>
              <a:t>Sixth Outline Level</a:t>
            </a:r>
          </a:p>
          <a:p>
            <a:pPr lvl="4"/>
            <a:r>
              <a:rPr lang="en-GB" dirty="0"/>
              <a:t>Seventh Outline Level</a:t>
            </a:r>
          </a:p>
          <a:p>
            <a:pPr lvl="4"/>
            <a:r>
              <a:rPr lang="en-GB" dirty="0"/>
              <a:t>Eighth Outline Level</a:t>
            </a:r>
          </a:p>
          <a:p>
            <a:pPr lvl="4"/>
            <a:r>
              <a:rPr lang="en-GB" dirty="0"/>
              <a:t>Ninth Outline Level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0" y="6618288"/>
            <a:ext cx="2160588" cy="2365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>
              <a:lnSpc>
                <a:spcPct val="93000"/>
              </a:lnSpc>
              <a:defRPr sz="1000">
                <a:solidFill>
                  <a:srgbClr val="000000"/>
                </a:solidFill>
                <a:latin typeface="Arial"/>
              </a:defRPr>
            </a:lvl1pPr>
          </a:lstStyle>
          <a:p>
            <a:r>
              <a:rPr lang="en-US" smtClean="0"/>
              <a:t>2011.11.15 sidr bgpsec ops</a:t>
            </a:r>
            <a:endParaRPr lang="en-US" dirty="0"/>
          </a:p>
        </p:txBody>
      </p:sp>
      <p:sp>
        <p:nvSpPr>
          <p:cNvPr id="4100" name="Text Box 4"/>
          <p:cNvSpPr txBox="1">
            <a:spLocks noChangeArrowheads="1"/>
          </p:cNvSpPr>
          <p:nvPr/>
        </p:nvSpPr>
        <p:spPr bwMode="auto">
          <a:xfrm>
            <a:off x="3124200" y="6245225"/>
            <a:ext cx="2894013" cy="4746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>
              <a:defRPr/>
            </a:pPr>
            <a:endParaRPr lang="en-US" dirty="0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8683625" y="6618287"/>
            <a:ext cx="458788" cy="2508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 algn="r">
              <a:tabLst>
                <a:tab pos="723900" algn="l"/>
                <a:tab pos="1447800" algn="l"/>
              </a:tabLst>
              <a:defRPr sz="1000">
                <a:solidFill>
                  <a:schemeClr val="tx1"/>
                </a:solidFill>
                <a:latin typeface="Arial"/>
                <a:ea typeface="+mn-ea"/>
                <a:cs typeface="+mn-cs"/>
              </a:defRPr>
            </a:lvl1pPr>
          </a:lstStyle>
          <a:p>
            <a:pPr>
              <a:defRPr/>
            </a:pPr>
            <a:fld id="{4746A2CF-36C2-9048-9432-4945EA95EDC5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80" r:id="rId1"/>
  </p:sldLayoutIdLst>
  <p:hf hdr="0" ftr="0"/>
  <p:txStyles>
    <p:titleStyle>
      <a:lvl1pPr algn="ctr" defTabSz="457200" rtl="0" eaLnBrk="1" fontAlgn="base" hangingPunct="1">
        <a:lnSpc>
          <a:spcPct val="116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6000" b="1">
          <a:solidFill>
            <a:srgbClr val="FF00FF"/>
          </a:solidFill>
          <a:latin typeface="+mj-lt"/>
          <a:ea typeface="+mj-ea"/>
          <a:cs typeface="+mj-cs"/>
        </a:defRPr>
      </a:lvl1pPr>
      <a:lvl2pPr algn="ctr" defTabSz="457200" rtl="0" eaLnBrk="1" fontAlgn="base" hangingPunct="1">
        <a:lnSpc>
          <a:spcPct val="116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6000" b="1">
          <a:solidFill>
            <a:srgbClr val="FF00FF"/>
          </a:solidFill>
          <a:latin typeface="Comic Sans MS" charset="0"/>
          <a:ea typeface="Arial Unicode MS" charset="0"/>
          <a:cs typeface="Arial Unicode MS" charset="0"/>
        </a:defRPr>
      </a:lvl2pPr>
      <a:lvl3pPr algn="ctr" defTabSz="457200" rtl="0" eaLnBrk="1" fontAlgn="base" hangingPunct="1">
        <a:lnSpc>
          <a:spcPct val="116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6000" b="1">
          <a:solidFill>
            <a:srgbClr val="FF00FF"/>
          </a:solidFill>
          <a:latin typeface="Comic Sans MS" charset="0"/>
          <a:ea typeface="Arial Unicode MS" charset="0"/>
          <a:cs typeface="Arial Unicode MS" charset="0"/>
        </a:defRPr>
      </a:lvl3pPr>
      <a:lvl4pPr algn="ctr" defTabSz="457200" rtl="0" eaLnBrk="1" fontAlgn="base" hangingPunct="1">
        <a:lnSpc>
          <a:spcPct val="116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6000" b="1">
          <a:solidFill>
            <a:srgbClr val="FF00FF"/>
          </a:solidFill>
          <a:latin typeface="Comic Sans MS" charset="0"/>
          <a:ea typeface="Arial Unicode MS" charset="0"/>
          <a:cs typeface="Arial Unicode MS" charset="0"/>
        </a:defRPr>
      </a:lvl4pPr>
      <a:lvl5pPr algn="ctr" defTabSz="457200" rtl="0" eaLnBrk="1" fontAlgn="base" hangingPunct="1">
        <a:lnSpc>
          <a:spcPct val="116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6000" b="1">
          <a:solidFill>
            <a:srgbClr val="FF00FF"/>
          </a:solidFill>
          <a:latin typeface="Comic Sans MS" charset="0"/>
          <a:ea typeface="Arial Unicode MS" charset="0"/>
          <a:cs typeface="Arial Unicode MS" charset="0"/>
        </a:defRPr>
      </a:lvl5pPr>
      <a:lvl6pPr marL="2514600" indent="-228600" algn="ctr" defTabSz="457200" rtl="0" eaLnBrk="1" fontAlgn="base" hangingPunct="1">
        <a:lnSpc>
          <a:spcPct val="116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6000" b="1">
          <a:solidFill>
            <a:srgbClr val="FF00FF"/>
          </a:solidFill>
          <a:latin typeface="Comic Sans MS" charset="0"/>
          <a:ea typeface="Arial Unicode MS" charset="0"/>
          <a:cs typeface="Arial Unicode MS" charset="0"/>
        </a:defRPr>
      </a:lvl6pPr>
      <a:lvl7pPr marL="2971800" indent="-228600" algn="ctr" defTabSz="457200" rtl="0" eaLnBrk="1" fontAlgn="base" hangingPunct="1">
        <a:lnSpc>
          <a:spcPct val="116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6000" b="1">
          <a:solidFill>
            <a:srgbClr val="FF00FF"/>
          </a:solidFill>
          <a:latin typeface="Comic Sans MS" charset="0"/>
          <a:ea typeface="Arial Unicode MS" charset="0"/>
          <a:cs typeface="Arial Unicode MS" charset="0"/>
        </a:defRPr>
      </a:lvl7pPr>
      <a:lvl8pPr marL="3429000" indent="-228600" algn="ctr" defTabSz="457200" rtl="0" eaLnBrk="1" fontAlgn="base" hangingPunct="1">
        <a:lnSpc>
          <a:spcPct val="116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6000" b="1">
          <a:solidFill>
            <a:srgbClr val="FF00FF"/>
          </a:solidFill>
          <a:latin typeface="Comic Sans MS" charset="0"/>
          <a:ea typeface="Arial Unicode MS" charset="0"/>
          <a:cs typeface="Arial Unicode MS" charset="0"/>
        </a:defRPr>
      </a:lvl8pPr>
      <a:lvl9pPr marL="3886200" indent="-228600" algn="ctr" defTabSz="457200" rtl="0" eaLnBrk="1" fontAlgn="base" hangingPunct="1">
        <a:lnSpc>
          <a:spcPct val="116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6000" b="1">
          <a:solidFill>
            <a:srgbClr val="FF00FF"/>
          </a:solidFill>
          <a:latin typeface="Comic Sans MS" charset="0"/>
          <a:ea typeface="Arial Unicode MS" charset="0"/>
          <a:cs typeface="Arial Unicode MS" charset="0"/>
        </a:defRPr>
      </a:lvl9pPr>
    </p:titleStyle>
    <p:bodyStyle>
      <a:lvl1pPr marL="457200" indent="-457200" algn="l" defTabSz="457200" rtl="0" eaLnBrk="1" fontAlgn="base" hangingPunct="1">
        <a:lnSpc>
          <a:spcPct val="116000"/>
        </a:lnSpc>
        <a:spcBef>
          <a:spcPts val="800"/>
        </a:spcBef>
        <a:spcAft>
          <a:spcPct val="0"/>
        </a:spcAft>
        <a:buClr>
          <a:srgbClr val="000000"/>
        </a:buClr>
        <a:buSzPct val="100000"/>
        <a:buFont typeface="Arial"/>
        <a:buChar char="•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914400" indent="-457200" algn="l" defTabSz="457200" rtl="0" eaLnBrk="1" fontAlgn="base" hangingPunct="1">
        <a:lnSpc>
          <a:spcPct val="116000"/>
        </a:lnSpc>
        <a:spcBef>
          <a:spcPts val="700"/>
        </a:spcBef>
        <a:spcAft>
          <a:spcPct val="0"/>
        </a:spcAft>
        <a:buClr>
          <a:srgbClr val="000000"/>
        </a:buClr>
        <a:buSzPct val="100000"/>
        <a:buFont typeface="Arial"/>
        <a:buChar char="•"/>
        <a:defRPr sz="2800">
          <a:solidFill>
            <a:srgbClr val="000000"/>
          </a:solidFill>
          <a:latin typeface="+mn-lt"/>
          <a:ea typeface="+mn-ea"/>
          <a:cs typeface="+mn-cs"/>
        </a:defRPr>
      </a:lvl2pPr>
      <a:lvl3pPr marL="1257300" indent="-342900" algn="l" defTabSz="457200" rtl="0" eaLnBrk="1" fontAlgn="base" hangingPunct="1">
        <a:lnSpc>
          <a:spcPct val="116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Arial"/>
        <a:buChar char="•"/>
        <a:defRPr sz="2400">
          <a:solidFill>
            <a:srgbClr val="000000"/>
          </a:solidFill>
          <a:latin typeface="+mn-lt"/>
          <a:ea typeface="+mn-ea"/>
          <a:cs typeface="+mn-cs"/>
        </a:defRPr>
      </a:lvl3pPr>
      <a:lvl4pPr marL="1714500" indent="-342900" algn="l" defTabSz="457200" rtl="0" eaLnBrk="1" fontAlgn="base" hangingPunct="1">
        <a:lnSpc>
          <a:spcPct val="116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Arial"/>
        <a:buChar char="•"/>
        <a:defRPr sz="2000">
          <a:solidFill>
            <a:srgbClr val="000000"/>
          </a:solidFill>
          <a:latin typeface="+mn-lt"/>
          <a:ea typeface="+mn-ea"/>
          <a:cs typeface="+mn-cs"/>
        </a:defRPr>
      </a:lvl4pPr>
      <a:lvl5pPr marL="2171700" indent="-342900" algn="l" defTabSz="457200" rtl="0" eaLnBrk="1" fontAlgn="base" hangingPunct="1">
        <a:lnSpc>
          <a:spcPct val="116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Arial"/>
        <a:buChar char="•"/>
        <a:defRPr sz="20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457200" rtl="0" eaLnBrk="1" fontAlgn="base" hangingPunct="1">
        <a:lnSpc>
          <a:spcPct val="116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6pPr>
      <a:lvl7pPr marL="2971800" indent="-228600" algn="l" defTabSz="457200" rtl="0" eaLnBrk="1" fontAlgn="base" hangingPunct="1">
        <a:lnSpc>
          <a:spcPct val="116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7pPr>
      <a:lvl8pPr marL="3429000" indent="-228600" algn="l" defTabSz="457200" rtl="0" eaLnBrk="1" fontAlgn="base" hangingPunct="1">
        <a:lnSpc>
          <a:spcPct val="116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8pPr>
      <a:lvl9pPr marL="3886200" indent="-228600" algn="l" defTabSz="457200" rtl="0" eaLnBrk="1" fontAlgn="base" hangingPunct="1">
        <a:lnSpc>
          <a:spcPct val="116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7813" y="1049855"/>
            <a:ext cx="7772400" cy="2030979"/>
          </a:xfrm>
        </p:spPr>
        <p:txBody>
          <a:bodyPr/>
          <a:lstStyle/>
          <a:p>
            <a:r>
              <a:rPr lang="en-US" sz="4000" dirty="0"/>
              <a:t>draft-ietf-sidr-bgpsec-ops-02</a:t>
            </a:r>
            <a:r>
              <a:rPr lang="en-US" sz="4000" dirty="0" smtClean="0"/>
              <a:t/>
            </a:r>
            <a:br>
              <a:rPr lang="en-US" sz="4000" dirty="0" smtClean="0"/>
            </a:br>
            <a:r>
              <a:rPr lang="en-US" sz="4000" dirty="0" smtClean="0"/>
              <a:t>diffs from -00 (Jul)</a:t>
            </a:r>
            <a:r>
              <a:rPr lang="en-US" sz="4000" dirty="0" smtClean="0"/>
              <a:t> </a:t>
            </a:r>
            <a:endParaRPr lang="en-US" sz="4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sidr</a:t>
            </a:r>
            <a:r>
              <a:rPr lang="en-US" dirty="0" smtClean="0"/>
              <a:t> / IETF Taipei</a:t>
            </a:r>
          </a:p>
          <a:p>
            <a:r>
              <a:rPr lang="en-US" sz="1600" dirty="0" smtClean="0"/>
              <a:t>2011.11.15</a:t>
            </a:r>
          </a:p>
          <a:p>
            <a:endParaRPr lang="en-US" sz="1600" dirty="0"/>
          </a:p>
          <a:p>
            <a:r>
              <a:rPr lang="en-US" sz="1600" dirty="0" smtClean="0"/>
              <a:t>Randy Bush &lt;</a:t>
            </a:r>
            <a:r>
              <a:rPr lang="en-US" sz="1600" dirty="0" err="1" smtClean="0"/>
              <a:t>randy</a:t>
            </a:r>
            <a:r>
              <a:rPr lang="en-US" sz="1600" err="1" smtClean="0"/>
              <a:t>@</a:t>
            </a:r>
            <a:r>
              <a:rPr lang="en-US" sz="1600" smtClean="0"/>
              <a:t>psg.com&gt;</a:t>
            </a:r>
            <a:endParaRPr lang="en-US" sz="1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2011.11.15 sidr bgpsec ops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pPr>
              <a:defRPr/>
            </a:pPr>
            <a:fld id="{3B211684-FC22-8A43-9606-F2D4C7212086}" type="slidenum">
              <a:rPr lang="en-US" smtClean="0"/>
              <a:pPr>
                <a:defRPr/>
              </a:pPr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04819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30428"/>
            <a:ext cx="9144000" cy="1470025"/>
          </a:xfrm>
        </p:spPr>
        <p:txBody>
          <a:bodyPr/>
          <a:lstStyle/>
          <a:p>
            <a:r>
              <a:rPr lang="en-US" dirty="0" smtClean="0"/>
              <a:t>Fetch From Upstream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8456" y="1927838"/>
            <a:ext cx="7689744" cy="4497674"/>
          </a:xfrm>
        </p:spPr>
        <p:txBody>
          <a:bodyPr/>
          <a:lstStyle/>
          <a:p>
            <a:pPr algn="l"/>
            <a:r>
              <a:rPr lang="en-US" sz="2800" dirty="0"/>
              <a:t>A transit provider or a network with peers SHOULD validate NLRI in announcements made by </a:t>
            </a:r>
            <a:r>
              <a:rPr lang="en-US" sz="2800" dirty="0" err="1"/>
              <a:t>upstreams</a:t>
            </a:r>
            <a:r>
              <a:rPr lang="en-US" sz="2800" dirty="0"/>
              <a:t>, </a:t>
            </a:r>
            <a:r>
              <a:rPr lang="en-US" sz="2800" dirty="0" err="1"/>
              <a:t>downstreams</a:t>
            </a:r>
            <a:r>
              <a:rPr lang="en-US" sz="2800" dirty="0"/>
              <a:t>, and peers. </a:t>
            </a:r>
            <a:r>
              <a:rPr lang="en-US" sz="2800" strike="sngStrike" dirty="0">
                <a:solidFill>
                  <a:srgbClr val="FF0000"/>
                </a:solidFill>
              </a:rPr>
              <a:t>They still SHOULD trust</a:t>
            </a:r>
            <a:r>
              <a:rPr lang="en-US" sz="2800" dirty="0"/>
              <a:t> </a:t>
            </a:r>
            <a:r>
              <a:rPr lang="en-US" sz="2800" dirty="0">
                <a:solidFill>
                  <a:srgbClr val="008000"/>
                </a:solidFill>
              </a:rPr>
              <a:t>To minimize impact on the global RPKI, they SHOULD fetch from and then revalidate data from </a:t>
            </a:r>
            <a:r>
              <a:rPr lang="en-US" sz="2800" dirty="0"/>
              <a:t>caches provided by their </a:t>
            </a:r>
            <a:r>
              <a:rPr lang="en-US" sz="2800" dirty="0" err="1"/>
              <a:t>upstreams</a:t>
            </a:r>
            <a:r>
              <a:rPr lang="en-US" sz="2800" dirty="0"/>
              <a:t>.</a:t>
            </a:r>
            <a:endParaRPr lang="en-US" sz="2800" dirty="0">
              <a:solidFill>
                <a:srgbClr val="00800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2011.11.15 sidr bgpsec ops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pPr>
              <a:defRPr/>
            </a:pPr>
            <a:fld id="{3B211684-FC22-8A43-9606-F2D4C7212086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71908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0428"/>
            <a:ext cx="7772400" cy="1470025"/>
          </a:xfrm>
        </p:spPr>
        <p:txBody>
          <a:bodyPr/>
          <a:lstStyle/>
          <a:p>
            <a:r>
              <a:rPr lang="en-US" dirty="0" smtClean="0"/>
              <a:t>Transparent RSs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3751" y="2494849"/>
            <a:ext cx="7180166" cy="3601796"/>
          </a:xfrm>
        </p:spPr>
        <p:txBody>
          <a:bodyPr/>
          <a:lstStyle/>
          <a:p>
            <a:pPr algn="l"/>
            <a:r>
              <a:rPr lang="en-US" sz="2800" dirty="0">
                <a:solidFill>
                  <a:srgbClr val="008000"/>
                </a:solidFill>
              </a:rPr>
              <a:t>If it is known that a BGPsec neighbor is not a transparent route server, and the router provides a knob to disallow a received </a:t>
            </a:r>
            <a:r>
              <a:rPr lang="en-US" sz="2800" dirty="0" err="1">
                <a:solidFill>
                  <a:srgbClr val="008000"/>
                </a:solidFill>
              </a:rPr>
              <a:t>pCount</a:t>
            </a:r>
            <a:r>
              <a:rPr lang="en-US" sz="2800" dirty="0">
                <a:solidFill>
                  <a:srgbClr val="008000"/>
                </a:solidFill>
              </a:rPr>
              <a:t> (prepend count, zero for transparent route servers) of zero, that knob SHOULD be applied.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2011.11.15 sidr bgpsec ops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pPr>
              <a:defRPr/>
            </a:pPr>
            <a:fld id="{3B211684-FC22-8A43-9606-F2D4C7212086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11261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0428"/>
            <a:ext cx="7772400" cy="1470025"/>
          </a:xfrm>
        </p:spPr>
        <p:txBody>
          <a:bodyPr/>
          <a:lstStyle/>
          <a:p>
            <a:r>
              <a:rPr lang="en-US" dirty="0" smtClean="0"/>
              <a:t>Confederation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1165" y="1852524"/>
            <a:ext cx="6454429" cy="3397999"/>
          </a:xfrm>
        </p:spPr>
        <p:txBody>
          <a:bodyPr/>
          <a:lstStyle/>
          <a:p>
            <a:pPr algn="l"/>
            <a:r>
              <a:rPr lang="en-US" sz="2800" dirty="0">
                <a:solidFill>
                  <a:srgbClr val="008000"/>
                </a:solidFill>
              </a:rPr>
              <a:t>To prevent exposure of the internals of BGP Confederations [RFC5065]</a:t>
            </a:r>
            <a:r>
              <a:rPr lang="en-US" sz="2800" dirty="0" smtClean="0">
                <a:solidFill>
                  <a:srgbClr val="008000"/>
                </a:solidFill>
              </a:rPr>
              <a:t>,  </a:t>
            </a:r>
            <a:r>
              <a:rPr lang="en-US" sz="2800" dirty="0">
                <a:solidFill>
                  <a:srgbClr val="008000"/>
                </a:solidFill>
              </a:rPr>
              <a:t>a BGPsec speaker which is a Member-AS of a Confederation MUST </a:t>
            </a:r>
            <a:r>
              <a:rPr lang="en-US" sz="2800" dirty="0" smtClean="0">
                <a:solidFill>
                  <a:srgbClr val="008000"/>
                </a:solidFill>
              </a:rPr>
              <a:t>NOT sign </a:t>
            </a:r>
            <a:r>
              <a:rPr lang="en-US" sz="2800" dirty="0">
                <a:solidFill>
                  <a:srgbClr val="008000"/>
                </a:solidFill>
              </a:rPr>
              <a:t>updates sent to another Member-AS of the same Confederation</a:t>
            </a:r>
            <a:r>
              <a:rPr lang="en-US" sz="2800" dirty="0" smtClean="0">
                <a:solidFill>
                  <a:srgbClr val="008000"/>
                </a:solidFill>
              </a:rPr>
              <a:t>.</a:t>
            </a:r>
            <a:endParaRPr lang="en-US" sz="2800" dirty="0" smtClean="0">
              <a:solidFill>
                <a:srgbClr val="FF6600"/>
              </a:solidFill>
            </a:endParaRPr>
          </a:p>
          <a:p>
            <a:pPr algn="l"/>
            <a:endParaRPr lang="en-US" sz="2800" dirty="0">
              <a:solidFill>
                <a:srgbClr val="FF6600"/>
              </a:solidFill>
            </a:endParaRPr>
          </a:p>
          <a:p>
            <a:r>
              <a:rPr lang="en-US" sz="2800" dirty="0" smtClean="0">
                <a:solidFill>
                  <a:srgbClr val="FF0000"/>
                </a:solidFill>
              </a:rPr>
              <a:t>JGS has a better formulation!</a:t>
            </a:r>
            <a:endParaRPr lang="en-US" sz="2800" dirty="0">
              <a:solidFill>
                <a:srgbClr val="FF000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2011.11.15 sidr bgpsec ops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pPr>
              <a:defRPr/>
            </a:pPr>
            <a:fld id="{3B211684-FC22-8A43-9606-F2D4C7212086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0863170"/>
      </p:ext>
    </p:extLst>
  </p:cSld>
  <p:clrMapOvr>
    <a:masterClrMapping/>
  </p:clrMapOvr>
</p:sld>
</file>

<file path=ppt/theme/theme1.xml><?xml version="1.0" encoding="utf-8"?>
<a:theme xmlns:a="http://schemas.openxmlformats.org/drawingml/2006/main" name="randy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Comic Sans MS"/>
        <a:ea typeface="Arial Unicode MS"/>
        <a:cs typeface="Arial Unicode MS"/>
      </a:majorFont>
      <a:minorFont>
        <a:latin typeface="Comic Sans MS"/>
        <a:ea typeface="Arial Unicode MS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randy.potx</Template>
  <TotalTime>44</TotalTime>
  <Words>190</Words>
  <Application>Microsoft Macintosh PowerPoint</Application>
  <PresentationFormat>On-screen Show (4:3)</PresentationFormat>
  <Paragraphs>22</Paragraphs>
  <Slides>4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randy</vt:lpstr>
      <vt:lpstr>draft-ietf-sidr-bgpsec-ops-02 diffs from -00 (Jul) </vt:lpstr>
      <vt:lpstr>Fetch From Upstream</vt:lpstr>
      <vt:lpstr>Transparent RSs</vt:lpstr>
      <vt:lpstr>Confederation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Randy Bush</dc:creator>
  <cp:lastModifiedBy>Randy Bush</cp:lastModifiedBy>
  <cp:revision>23</cp:revision>
  <dcterms:created xsi:type="dcterms:W3CDTF">2011-11-15T01:08:04Z</dcterms:created>
  <dcterms:modified xsi:type="dcterms:W3CDTF">2011-11-15T01:54:25Z</dcterms:modified>
</cp:coreProperties>
</file>