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22.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Masters/slideMaster2.xml" ContentType="application/vnd.openxmlformats-officedocument.presentationml.slideMaster+xml"/>
  <Override PartName="/ppt/slides/slide5.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16"/>
  </p:notesMasterIdLst>
  <p:sldIdLst>
    <p:sldId id="258" r:id="rId3"/>
    <p:sldId id="276" r:id="rId4"/>
    <p:sldId id="275" r:id="rId5"/>
    <p:sldId id="257" r:id="rId6"/>
    <p:sldId id="286" r:id="rId7"/>
    <p:sldId id="312" r:id="rId8"/>
    <p:sldId id="295" r:id="rId9"/>
    <p:sldId id="279" r:id="rId10"/>
    <p:sldId id="263" r:id="rId11"/>
    <p:sldId id="308" r:id="rId12"/>
    <p:sldId id="309" r:id="rId13"/>
    <p:sldId id="311" r:id="rId14"/>
    <p:sldId id="266" r:id="rId15"/>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3265" autoAdjust="0"/>
    <p:restoredTop sz="92091" autoAdjust="0"/>
  </p:normalViewPr>
  <p:slideViewPr>
    <p:cSldViewPr>
      <p:cViewPr>
        <p:scale>
          <a:sx n="70" d="100"/>
          <a:sy n="70" d="100"/>
        </p:scale>
        <p:origin x="-1170" y="-7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p:cViewPr varScale="1">
        <p:scale>
          <a:sx n="56" d="100"/>
          <a:sy n="56" d="100"/>
        </p:scale>
        <p:origin x="-2628" y="-102"/>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viewProps" Target="viewProp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slide" Target="slides/slide13.xml"/><Relationship Id="rId10" Type="http://schemas.openxmlformats.org/officeDocument/2006/relationships/slide" Target="slides/slide8.xml"/><Relationship Id="rId19"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defRPr>
            </a:lvl1pPr>
          </a:lstStyle>
          <a:p>
            <a:pPr>
              <a:defRPr/>
            </a:pPr>
            <a:fld id="{443A22D6-1EE7-42E4-BE92-CB1AD489B653}" type="datetimeFigureOut">
              <a:rPr lang="en-US"/>
              <a:pPr>
                <a:defRPr/>
              </a:pPr>
              <a:t>11/16/2011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defRPr>
            </a:lvl1pPr>
          </a:lstStyle>
          <a:p>
            <a:pPr>
              <a:defRPr/>
            </a:pPr>
            <a:fld id="{D0E673FD-DFE6-4CB5-94AC-D4CDFE4BA97C}" type="slidenum">
              <a:rPr lang="en-US"/>
              <a:pPr>
                <a:defRPr/>
              </a:pPr>
              <a:t>‹#›</a:t>
            </a:fld>
            <a:endParaRPr lang="en-US"/>
          </a:p>
        </p:txBody>
      </p:sp>
    </p:spTree>
    <p:extLst>
      <p:ext uri="{BB962C8B-B14F-4D97-AF65-F5344CB8AC3E}">
        <p14:creationId xmlns="" xmlns:p14="http://schemas.microsoft.com/office/powerpoint/2010/main" val="4085049634"/>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3" Type="http://schemas.openxmlformats.org/officeDocument/2006/relationships/hyperlink" Target="http://www.ietf.org/mail-archive/web/siprec/current/msg02585.html" TargetMode="External"/><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Rectangle 2"/>
          <p:cNvSpPr>
            <a:spLocks noGrp="1" noRot="1" noChangeAspect="1" noTextEdit="1"/>
          </p:cNvSpPr>
          <p:nvPr>
            <p:ph type="sldImg"/>
          </p:nvPr>
        </p:nvSpPr>
        <p:spPr bwMode="auto">
          <a:noFill/>
          <a:ln>
            <a:solidFill>
              <a:srgbClr val="000000"/>
            </a:solidFill>
            <a:miter lim="800000"/>
            <a:headEnd/>
            <a:tailEnd/>
          </a:ln>
        </p:spPr>
      </p:sp>
      <p:sp>
        <p:nvSpPr>
          <p:cNvPr id="27650" name="Rectangle 3"/>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changes to the model has been already discussed in the previous slides</a:t>
            </a:r>
            <a:endParaRPr lang="en-US" dirty="0"/>
          </a:p>
        </p:txBody>
      </p:sp>
      <p:sp>
        <p:nvSpPr>
          <p:cNvPr id="4" name="Slide Number Placeholder 3"/>
          <p:cNvSpPr>
            <a:spLocks noGrp="1"/>
          </p:cNvSpPr>
          <p:nvPr>
            <p:ph type="sldNum" sz="quarter" idx="10"/>
          </p:nvPr>
        </p:nvSpPr>
        <p:spPr/>
        <p:txBody>
          <a:bodyPr/>
          <a:lstStyle/>
          <a:p>
            <a:pPr>
              <a:defRPr/>
            </a:pPr>
            <a:fld id="{D0E673FD-DFE6-4CB5-94AC-D4CDFE4BA97C}" type="slidenum">
              <a:rPr lang="en-US" smtClean="0"/>
              <a:pPr>
                <a:defRPr/>
              </a:pPr>
              <a:t>11</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err="1" smtClean="0"/>
              <a:t>csrc</a:t>
            </a:r>
            <a:r>
              <a:rPr lang="en-US" dirty="0" smtClean="0"/>
              <a:t>  XML element has been added to schema. This element will have the contributing </a:t>
            </a:r>
            <a:r>
              <a:rPr lang="en-US" dirty="0" err="1" smtClean="0"/>
              <a:t>SSRC</a:t>
            </a:r>
            <a:r>
              <a:rPr lang="en-US" dirty="0" smtClean="0"/>
              <a:t> for</a:t>
            </a:r>
            <a:r>
              <a:rPr lang="en-US" baseline="0" dirty="0" smtClean="0"/>
              <a:t> cases where a mixed stream is being recorded. In case </a:t>
            </a:r>
            <a:r>
              <a:rPr lang="en-US" baseline="0" dirty="0" err="1" smtClean="0"/>
              <a:t>SRC</a:t>
            </a:r>
            <a:r>
              <a:rPr lang="en-US" baseline="0" dirty="0" smtClean="0"/>
              <a:t> is acting as mixer it may insert the contributing source in this XML element.</a:t>
            </a:r>
          </a:p>
          <a:p>
            <a:r>
              <a:rPr lang="en-US" baseline="0" dirty="0" smtClean="0"/>
              <a:t>In case </a:t>
            </a:r>
            <a:r>
              <a:rPr lang="en-US" baseline="0" dirty="0" err="1" smtClean="0"/>
              <a:t>SRC</a:t>
            </a:r>
            <a:r>
              <a:rPr lang="en-US" baseline="0" dirty="0" smtClean="0"/>
              <a:t> is receiving a pre-mixed stream, it may learn this information from conf event package.</a:t>
            </a:r>
          </a:p>
          <a:p>
            <a:r>
              <a:rPr lang="en-US" baseline="0" dirty="0" smtClean="0"/>
              <a:t>This is an optional XML element as per the schema definition.</a:t>
            </a:r>
          </a:p>
          <a:p>
            <a:endParaRPr lang="en-US" baseline="0" dirty="0" smtClean="0"/>
          </a:p>
          <a:p>
            <a:r>
              <a:rPr lang="en-US" baseline="0" dirty="0" err="1" smtClean="0"/>
              <a:t>NameID</a:t>
            </a:r>
            <a:r>
              <a:rPr lang="en-US" baseline="0" dirty="0" smtClean="0"/>
              <a:t> element has been added and it will have name/</a:t>
            </a:r>
            <a:r>
              <a:rPr lang="en-US" baseline="0" dirty="0" err="1" smtClean="0"/>
              <a:t>AoR</a:t>
            </a:r>
            <a:r>
              <a:rPr lang="en-US" baseline="0" dirty="0" smtClean="0"/>
              <a:t> pair</a:t>
            </a:r>
          </a:p>
          <a:p>
            <a:endParaRPr lang="en-US" baseline="0" dirty="0" smtClean="0"/>
          </a:p>
          <a:p>
            <a:r>
              <a:rPr lang="en-US" baseline="0" dirty="0" smtClean="0"/>
              <a:t>In the last interim it was agreed to have </a:t>
            </a:r>
            <a:r>
              <a:rPr lang="en-US" baseline="0" dirty="0" err="1" smtClean="0"/>
              <a:t>base64</a:t>
            </a:r>
            <a:r>
              <a:rPr lang="en-US" baseline="0" dirty="0" smtClean="0"/>
              <a:t> encoding representation of </a:t>
            </a:r>
            <a:r>
              <a:rPr lang="en-US" baseline="0" dirty="0" err="1" smtClean="0"/>
              <a:t>UUID</a:t>
            </a:r>
            <a:r>
              <a:rPr lang="en-US" baseline="0" dirty="0" smtClean="0"/>
              <a:t> in the XML for all the IDs.</a:t>
            </a:r>
            <a:endParaRPr lang="en-US" dirty="0"/>
          </a:p>
        </p:txBody>
      </p:sp>
      <p:sp>
        <p:nvSpPr>
          <p:cNvPr id="4" name="Slide Number Placeholder 3"/>
          <p:cNvSpPr>
            <a:spLocks noGrp="1"/>
          </p:cNvSpPr>
          <p:nvPr>
            <p:ph type="sldNum" sz="quarter" idx="10"/>
          </p:nvPr>
        </p:nvSpPr>
        <p:spPr/>
        <p:txBody>
          <a:bodyPr/>
          <a:lstStyle/>
          <a:p>
            <a:pPr>
              <a:defRPr/>
            </a:pPr>
            <a:fld id="{D0E673FD-DFE6-4CB5-94AC-D4CDFE4BA97C}" type="slidenum">
              <a:rPr lang="en-US" smtClean="0"/>
              <a:pPr>
                <a:defRPr/>
              </a:pPr>
              <a:t>3</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Rectangle 2"/>
          <p:cNvSpPr>
            <a:spLocks noGrp="1" noRot="1" noChangeAspect="1" noTextEdit="1"/>
          </p:cNvSpPr>
          <p:nvPr>
            <p:ph type="sldImg"/>
          </p:nvPr>
        </p:nvSpPr>
        <p:spPr bwMode="auto">
          <a:noFill/>
          <a:ln>
            <a:solidFill>
              <a:srgbClr val="000000"/>
            </a:solidFill>
            <a:miter lim="800000"/>
            <a:headEnd/>
            <a:tailEnd/>
          </a:ln>
        </p:spPr>
      </p:sp>
      <p:sp>
        <p:nvSpPr>
          <p:cNvPr id="31746" name="Rectangle 3"/>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dirty="0" smtClean="0"/>
              <a:t>The above model represents Metadata as viewed by SRS. </a:t>
            </a:r>
          </a:p>
          <a:p>
            <a:pPr eaLnBrk="1" hangingPunct="1">
              <a:spcBef>
                <a:spcPct val="0"/>
              </a:spcBef>
            </a:pPr>
            <a:r>
              <a:rPr lang="en-US" dirty="0" smtClean="0"/>
              <a:t>This model is an abstract thing (class) . There can be several instances (objects) of this model for each RS.</a:t>
            </a:r>
          </a:p>
          <a:p>
            <a:pPr eaLnBrk="1" hangingPunct="1">
              <a:spcBef>
                <a:spcPct val="0"/>
              </a:spcBef>
            </a:pPr>
            <a:endParaRPr lang="en-US" dirty="0" smtClean="0"/>
          </a:p>
          <a:p>
            <a:pPr marL="0" marR="0" lvl="1" indent="0" algn="l" defTabSz="914400" rtl="0" eaLnBrk="1" fontAlgn="base" latinLnBrk="0" hangingPunct="1">
              <a:lnSpc>
                <a:spcPct val="100000"/>
              </a:lnSpc>
              <a:spcBef>
                <a:spcPct val="0"/>
              </a:spcBef>
              <a:spcAft>
                <a:spcPct val="0"/>
              </a:spcAft>
              <a:buClrTx/>
              <a:buSzTx/>
              <a:buFontTx/>
              <a:buNone/>
              <a:tabLst/>
              <a:defRPr/>
            </a:pPr>
            <a:r>
              <a:rPr lang="en-US" sz="1800" dirty="0" smtClean="0"/>
              <a:t>the advantage of </a:t>
            </a:r>
            <a:r>
              <a:rPr lang="en-US" sz="1800" dirty="0" err="1" smtClean="0"/>
              <a:t>UML</a:t>
            </a:r>
            <a:r>
              <a:rPr lang="en-US" sz="1800" dirty="0" smtClean="0"/>
              <a:t> is that it is very concise - you can express a *lot* in one or two diagrams.</a:t>
            </a:r>
          </a:p>
          <a:p>
            <a:pPr eaLnBrk="1" hangingPunct="1">
              <a:spcBef>
                <a:spcPct val="0"/>
              </a:spcBef>
            </a:pPr>
            <a:endParaRPr lang="en-US" dirty="0"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lvl="1" eaLnBrk="1" hangingPunct="1"/>
            <a:r>
              <a:rPr lang="en-US" sz="1800" dirty="0" smtClean="0"/>
              <a:t>A Persistent recording session(e.g. setup from agent phone(</a:t>
            </a:r>
            <a:r>
              <a:rPr lang="en-US" sz="1800" dirty="0" err="1" smtClean="0"/>
              <a:t>SRC</a:t>
            </a:r>
            <a:r>
              <a:rPr lang="en-US" sz="1800" dirty="0" smtClean="0"/>
              <a:t>) to SRS) . If an </a:t>
            </a:r>
            <a:r>
              <a:rPr lang="en-US" sz="1800" dirty="0" err="1" smtClean="0"/>
              <a:t>SRC</a:t>
            </a:r>
            <a:r>
              <a:rPr lang="en-US" sz="1800" dirty="0" smtClean="0"/>
              <a:t> sends a snapshot before a CS starts it may have participant information without any session.</a:t>
            </a:r>
          </a:p>
          <a:p>
            <a:pPr marR="0" lvl="1" eaLnBrk="1" hangingPunct="1"/>
            <a:r>
              <a:rPr lang="en-US" sz="1800" dirty="0" smtClean="0"/>
              <a:t>This would help with the mapping to xml. If we go with </a:t>
            </a:r>
            <a:r>
              <a:rPr lang="en-US" sz="1800" dirty="0" err="1" smtClean="0"/>
              <a:t>participantSessAssoc</a:t>
            </a:r>
            <a:r>
              <a:rPr lang="en-US" sz="1800" dirty="0" smtClean="0"/>
              <a:t> (mentioned later) it becomes *possible* to define a participant with no associations to sessions. Allowing the same in the model at least makes them consistent.</a:t>
            </a:r>
          </a:p>
          <a:p>
            <a:endParaRPr lang="en-US" dirty="0"/>
          </a:p>
        </p:txBody>
      </p:sp>
      <p:sp>
        <p:nvSpPr>
          <p:cNvPr id="4" name="Slide Number Placeholder 3"/>
          <p:cNvSpPr>
            <a:spLocks noGrp="1"/>
          </p:cNvSpPr>
          <p:nvPr>
            <p:ph type="sldNum" sz="quarter" idx="10"/>
          </p:nvPr>
        </p:nvSpPr>
        <p:spPr/>
        <p:txBody>
          <a:bodyPr/>
          <a:lstStyle/>
          <a:p>
            <a:pPr>
              <a:defRPr/>
            </a:pPr>
            <a:fld id="{D0E673FD-DFE6-4CB5-94AC-D4CDFE4BA97C}" type="slidenum">
              <a:rPr lang="en-US" smtClean="0"/>
              <a:pPr>
                <a:defRPr/>
              </a:pPr>
              <a:t>5</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lvl="1" eaLnBrk="1" hangingPunct="1"/>
            <a:r>
              <a:rPr lang="en-US" sz="1800" dirty="0" smtClean="0"/>
              <a:t>A Persistent recording session(e.g. setup from agent phone(</a:t>
            </a:r>
            <a:r>
              <a:rPr lang="en-US" sz="1800" dirty="0" err="1" smtClean="0"/>
              <a:t>SRC</a:t>
            </a:r>
            <a:r>
              <a:rPr lang="en-US" sz="1800" dirty="0" smtClean="0"/>
              <a:t>) to SRS) . If an </a:t>
            </a:r>
            <a:r>
              <a:rPr lang="en-US" sz="1800" dirty="0" err="1" smtClean="0"/>
              <a:t>SRC</a:t>
            </a:r>
            <a:r>
              <a:rPr lang="en-US" sz="1800" dirty="0" smtClean="0"/>
              <a:t> sends a snapshot before a CS starts it may have participant information without any session.</a:t>
            </a:r>
          </a:p>
          <a:p>
            <a:pPr lvl="1" eaLnBrk="1" hangingPunct="1"/>
            <a:r>
              <a:rPr lang="en-US" sz="1800" dirty="0" smtClean="0"/>
              <a:t>In this case if the RS has media stream</a:t>
            </a:r>
            <a:r>
              <a:rPr lang="en-US" sz="1800" baseline="0" dirty="0" smtClean="0"/>
              <a:t> (m-line) it may not have any senders/receivers and any CS associated.</a:t>
            </a:r>
          </a:p>
          <a:p>
            <a:pPr lvl="1" eaLnBrk="1" hangingPunct="1"/>
            <a:endParaRPr lang="en-US" sz="1800" dirty="0" smtClean="0"/>
          </a:p>
          <a:p>
            <a:pPr marR="0" lvl="1" eaLnBrk="1" hangingPunct="1"/>
            <a:r>
              <a:rPr lang="en-US" sz="1800" dirty="0" smtClean="0"/>
              <a:t>This would help with the mapping to xml. If we go with &lt;</a:t>
            </a:r>
            <a:r>
              <a:rPr lang="en-US" sz="1800" dirty="0" err="1" smtClean="0"/>
              <a:t>participantStreamAssoc</a:t>
            </a:r>
            <a:r>
              <a:rPr lang="en-US" sz="1800" dirty="0" smtClean="0"/>
              <a:t>&gt; (mentioned later)  to represent Attributes</a:t>
            </a:r>
            <a:r>
              <a:rPr lang="en-US" sz="1800" baseline="0" dirty="0" smtClean="0"/>
              <a:t> of association of participant to a stream, </a:t>
            </a:r>
            <a:r>
              <a:rPr lang="en-US" sz="1800" dirty="0" smtClean="0"/>
              <a:t>it becomes *possible* to define a stream with no associations to sessions in XML. In that way the XML schema will be consistent.  Allowing the same in the model makes them consistent.</a:t>
            </a:r>
          </a:p>
          <a:p>
            <a:endParaRPr lang="en-US" dirty="0"/>
          </a:p>
        </p:txBody>
      </p:sp>
      <p:sp>
        <p:nvSpPr>
          <p:cNvPr id="4" name="Slide Number Placeholder 3"/>
          <p:cNvSpPr>
            <a:spLocks noGrp="1"/>
          </p:cNvSpPr>
          <p:nvPr>
            <p:ph type="sldNum" sz="quarter" idx="10"/>
          </p:nvPr>
        </p:nvSpPr>
        <p:spPr/>
        <p:txBody>
          <a:bodyPr/>
          <a:lstStyle/>
          <a:p>
            <a:pPr>
              <a:defRPr/>
            </a:pPr>
            <a:fld id="{D0E673FD-DFE6-4CB5-94AC-D4CDFE4BA97C}" type="slidenum">
              <a:rPr lang="en-US" smtClean="0"/>
              <a:pPr>
                <a:defRPr/>
              </a:pPr>
              <a:t>6</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1" indent="0" algn="l" defTabSz="914400" rtl="0" eaLnBrk="0" fontAlgn="base" latinLnBrk="0" hangingPunct="0">
              <a:lnSpc>
                <a:spcPct val="100000"/>
              </a:lnSpc>
              <a:spcBef>
                <a:spcPct val="30000"/>
              </a:spcBef>
              <a:spcAft>
                <a:spcPct val="0"/>
              </a:spcAft>
              <a:buClrTx/>
              <a:buSzTx/>
              <a:buFontTx/>
              <a:buNone/>
              <a:tabLst/>
              <a:defRPr/>
            </a:pPr>
            <a:r>
              <a:rPr lang="en-US" sz="1600" dirty="0" smtClean="0">
                <a:solidFill>
                  <a:srgbClr val="000000"/>
                </a:solidFill>
              </a:rPr>
              <a:t>Studio recording – </a:t>
            </a:r>
            <a:r>
              <a:rPr lang="en-US" sz="1600" dirty="0" err="1" smtClean="0">
                <a:solidFill>
                  <a:srgbClr val="000000"/>
                </a:solidFill>
              </a:rPr>
              <a:t>SRC</a:t>
            </a:r>
            <a:r>
              <a:rPr lang="en-US" sz="1600" dirty="0" smtClean="0">
                <a:solidFill>
                  <a:srgbClr val="000000"/>
                </a:solidFill>
              </a:rPr>
              <a:t>(also</a:t>
            </a:r>
            <a:r>
              <a:rPr lang="en-US" sz="1600" baseline="0" dirty="0" smtClean="0">
                <a:solidFill>
                  <a:srgbClr val="000000"/>
                </a:solidFill>
              </a:rPr>
              <a:t> acting participant) directly calls studio (SRS). Of course in this case SRS is logically the second UA</a:t>
            </a:r>
            <a:endParaRPr lang="en-US" sz="1600" dirty="0" smtClean="0">
              <a:solidFill>
                <a:srgbClr val="000000"/>
              </a:solidFill>
            </a:endParaRPr>
          </a:p>
          <a:p>
            <a:pPr marL="0" marR="0" lvl="1" indent="0" algn="l" defTabSz="914400" rtl="0" eaLnBrk="0" fontAlgn="base" latinLnBrk="0" hangingPunct="0">
              <a:lnSpc>
                <a:spcPct val="100000"/>
              </a:lnSpc>
              <a:spcBef>
                <a:spcPct val="30000"/>
              </a:spcBef>
              <a:spcAft>
                <a:spcPct val="0"/>
              </a:spcAft>
              <a:buClrTx/>
              <a:buSzTx/>
              <a:buFontTx/>
              <a:buNone/>
              <a:tabLst/>
              <a:defRPr/>
            </a:pPr>
            <a:r>
              <a:rPr lang="en-US" sz="1600" dirty="0" smtClean="0">
                <a:solidFill>
                  <a:srgbClr val="000000"/>
                </a:solidFill>
              </a:rPr>
              <a:t>If an </a:t>
            </a:r>
            <a:r>
              <a:rPr lang="en-US" sz="1600" dirty="0" err="1" smtClean="0">
                <a:solidFill>
                  <a:srgbClr val="000000"/>
                </a:solidFill>
              </a:rPr>
              <a:t>SRC</a:t>
            </a:r>
            <a:r>
              <a:rPr lang="en-US" sz="1600" dirty="0" smtClean="0">
                <a:solidFill>
                  <a:srgbClr val="000000"/>
                </a:solidFill>
              </a:rPr>
              <a:t> sends a complete metadata having zero or one participant SRS should still accept the metadata.</a:t>
            </a:r>
          </a:p>
          <a:p>
            <a:pPr marL="0" marR="0" lvl="1" indent="0" algn="l" defTabSz="914400" rtl="0" eaLnBrk="0" fontAlgn="base" latinLnBrk="0" hangingPunct="0">
              <a:lnSpc>
                <a:spcPct val="100000"/>
              </a:lnSpc>
              <a:spcBef>
                <a:spcPct val="30000"/>
              </a:spcBef>
              <a:spcAft>
                <a:spcPct val="0"/>
              </a:spcAft>
              <a:buClrTx/>
              <a:buSzTx/>
              <a:buFontTx/>
              <a:buNone/>
              <a:tabLst/>
              <a:defRPr/>
            </a:pPr>
            <a:endParaRPr lang="en-US" sz="1600" dirty="0" smtClean="0">
              <a:solidFill>
                <a:srgbClr val="000000"/>
              </a:solidFill>
            </a:endParaRPr>
          </a:p>
          <a:p>
            <a:pPr marL="0" marR="0" lvl="1" indent="0" algn="l" defTabSz="914400" rtl="0" eaLnBrk="0" fontAlgn="base" latinLnBrk="0" hangingPunct="0">
              <a:lnSpc>
                <a:spcPct val="100000"/>
              </a:lnSpc>
              <a:spcBef>
                <a:spcPct val="30000"/>
              </a:spcBef>
              <a:spcAft>
                <a:spcPct val="0"/>
              </a:spcAft>
              <a:buClrTx/>
              <a:buSzTx/>
              <a:buFontTx/>
              <a:buNone/>
              <a:tabLst/>
              <a:defRPr/>
            </a:pPr>
            <a:r>
              <a:rPr lang="en-US" sz="1600" dirty="0" smtClean="0">
                <a:solidFill>
                  <a:srgbClr val="000000"/>
                </a:solidFill>
              </a:rPr>
              <a:t>In the current model, when</a:t>
            </a:r>
            <a:r>
              <a:rPr lang="en-US" sz="1600" baseline="0" dirty="0" smtClean="0">
                <a:solidFill>
                  <a:srgbClr val="000000"/>
                </a:solidFill>
              </a:rPr>
              <a:t> a first participant joins ( it is start of session), when the last participant drops the session ends. Now this assumption goes wrong if we have a session with zero participants. Do we need to explicitly indicate start/stop for CS in addition to association times ?</a:t>
            </a:r>
            <a:endParaRPr lang="en-US" sz="1600" dirty="0" smtClean="0">
              <a:solidFill>
                <a:srgbClr val="000000"/>
              </a:solidFill>
            </a:endParaRPr>
          </a:p>
          <a:p>
            <a:pPr marL="0" marR="0" lvl="1" indent="0" algn="l" defTabSz="914400" rtl="0" eaLnBrk="0" fontAlgn="base" latinLnBrk="0" hangingPunct="0">
              <a:lnSpc>
                <a:spcPct val="100000"/>
              </a:lnSpc>
              <a:spcBef>
                <a:spcPct val="30000"/>
              </a:spcBef>
              <a:spcAft>
                <a:spcPct val="0"/>
              </a:spcAft>
              <a:buClrTx/>
              <a:buSzTx/>
              <a:buFontTx/>
              <a:buNone/>
              <a:tabLst/>
              <a:defRPr/>
            </a:pPr>
            <a:endParaRPr lang="en-US" sz="1600" dirty="0" smtClean="0">
              <a:solidFill>
                <a:srgbClr val="000000"/>
              </a:solidFill>
            </a:endParaRPr>
          </a:p>
          <a:p>
            <a:pPr marL="0" marR="0" lvl="1" indent="0" algn="l" defTabSz="914400" rtl="0" eaLnBrk="0" fontAlgn="base" latinLnBrk="0" hangingPunct="0">
              <a:lnSpc>
                <a:spcPct val="100000"/>
              </a:lnSpc>
              <a:spcBef>
                <a:spcPct val="30000"/>
              </a:spcBef>
              <a:spcAft>
                <a:spcPct val="0"/>
              </a:spcAft>
              <a:buClrTx/>
              <a:buSzTx/>
              <a:buFontTx/>
              <a:buNone/>
              <a:tabLst/>
              <a:defRPr/>
            </a:pPr>
            <a:r>
              <a:rPr lang="en-US" sz="1600" dirty="0" smtClean="0"/>
              <a:t>Persistent Communication</a:t>
            </a:r>
            <a:r>
              <a:rPr lang="en-US" sz="1600" baseline="0" dirty="0" smtClean="0"/>
              <a:t> Session (e.g. Hotline ? )</a:t>
            </a:r>
            <a:endParaRPr lang="en-US" sz="1600" dirty="0" smtClean="0"/>
          </a:p>
          <a:p>
            <a:endParaRPr lang="en-US" dirty="0"/>
          </a:p>
        </p:txBody>
      </p:sp>
      <p:sp>
        <p:nvSpPr>
          <p:cNvPr id="4" name="Slide Number Placeholder 3"/>
          <p:cNvSpPr>
            <a:spLocks noGrp="1"/>
          </p:cNvSpPr>
          <p:nvPr>
            <p:ph type="sldNum" sz="quarter" idx="10"/>
          </p:nvPr>
        </p:nvSpPr>
        <p:spPr/>
        <p:txBody>
          <a:bodyPr/>
          <a:lstStyle/>
          <a:p>
            <a:pPr>
              <a:defRPr/>
            </a:pPr>
            <a:fld id="{D0E673FD-DFE6-4CB5-94AC-D4CDFE4BA97C}" type="slidenum">
              <a:rPr lang="en-US" smtClean="0"/>
              <a:pPr>
                <a:defRPr/>
              </a:pPr>
              <a:t>7</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Rectangle 2"/>
          <p:cNvSpPr>
            <a:spLocks noGrp="1" noRot="1" noChangeAspect="1" noTextEdit="1"/>
          </p:cNvSpPr>
          <p:nvPr>
            <p:ph type="sldImg"/>
          </p:nvPr>
        </p:nvSpPr>
        <p:spPr bwMode="auto">
          <a:noFill/>
          <a:ln>
            <a:solidFill>
              <a:srgbClr val="000000"/>
            </a:solidFill>
            <a:miter lim="800000"/>
            <a:headEnd/>
            <a:tailEnd/>
          </a:ln>
        </p:spPr>
      </p:sp>
      <p:sp>
        <p:nvSpPr>
          <p:cNvPr id="40962" name="Rectangle 3"/>
          <p:cNvSpPr>
            <a:spLocks noGrp="1"/>
          </p:cNvSpPr>
          <p:nvPr>
            <p:ph type="body" idx="1"/>
          </p:nvPr>
        </p:nvSpPr>
        <p:spPr bwMode="auto">
          <a:noFill/>
        </p:spPr>
        <p:txBody>
          <a:bodyPr wrap="square" numCol="1" anchor="t" anchorCtr="0" compatLnSpc="1">
            <a:prstTxWarp prst="textNoShape">
              <a:avLst/>
            </a:prstTxWarp>
          </a:bodyPr>
          <a:lstStyle/>
          <a:p>
            <a:pPr>
              <a:buFont typeface="Wingdings" pitchFamily="2" charset="2"/>
              <a:buChar char="Ø"/>
            </a:pPr>
            <a:r>
              <a:rPr lang="en-US" sz="1600" dirty="0" smtClean="0"/>
              <a:t>Associate/Disassociate gives more flexibility listed in </a:t>
            </a:r>
            <a:r>
              <a:rPr lang="en-US" sz="1200" dirty="0" smtClean="0">
                <a:hlinkClick r:id="rId3"/>
              </a:rPr>
              <a:t>http://www.ietf.org/mail-archive/web/siprec/current/msg02585.html</a:t>
            </a:r>
            <a:endParaRPr lang="en-US" sz="1200" dirty="0" smtClean="0"/>
          </a:p>
          <a:p>
            <a:pPr>
              <a:buNone/>
            </a:pPr>
            <a:r>
              <a:rPr lang="en-US" sz="1200" dirty="0" smtClean="0"/>
              <a:t>(e.g. Cases where  parts of  CS is recorded via multiple </a:t>
            </a:r>
            <a:r>
              <a:rPr lang="en-US" sz="1200" dirty="0" err="1" smtClean="0"/>
              <a:t>RSs</a:t>
            </a:r>
            <a:r>
              <a:rPr lang="en-US" sz="1200" dirty="0" smtClean="0"/>
              <a:t> )</a:t>
            </a:r>
          </a:p>
          <a:p>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e.g. An </a:t>
            </a:r>
            <a:r>
              <a:rPr lang="en-US" sz="1200" kern="1200" dirty="0" err="1" smtClean="0">
                <a:solidFill>
                  <a:schemeClr val="tx1"/>
                </a:solidFill>
                <a:latin typeface="+mn-lt"/>
                <a:ea typeface="+mn-ea"/>
                <a:cs typeface="+mn-cs"/>
              </a:rPr>
              <a:t>SRC</a:t>
            </a:r>
            <a:r>
              <a:rPr lang="en-US" sz="1200" kern="1200" dirty="0" smtClean="0">
                <a:solidFill>
                  <a:schemeClr val="tx1"/>
                </a:solidFill>
                <a:latin typeface="+mn-lt"/>
                <a:ea typeface="+mn-ea"/>
                <a:cs typeface="+mn-cs"/>
              </a:rPr>
              <a:t> starts recording a </a:t>
            </a:r>
            <a:r>
              <a:rPr lang="en-US" sz="1200" kern="1200" dirty="0" err="1" smtClean="0">
                <a:solidFill>
                  <a:schemeClr val="tx1"/>
                </a:solidFill>
                <a:latin typeface="+mn-lt"/>
                <a:ea typeface="+mn-ea"/>
                <a:cs typeface="+mn-cs"/>
              </a:rPr>
              <a:t>CS1</a:t>
            </a:r>
            <a:r>
              <a:rPr lang="en-US" sz="1200" kern="1200" dirty="0" smtClean="0">
                <a:solidFill>
                  <a:schemeClr val="tx1"/>
                </a:solidFill>
                <a:latin typeface="+mn-lt"/>
                <a:ea typeface="+mn-ea"/>
                <a:cs typeface="+mn-cs"/>
              </a:rPr>
              <a:t> as part of </a:t>
            </a:r>
            <a:r>
              <a:rPr lang="en-US" sz="1200" kern="1200" dirty="0" err="1" smtClean="0">
                <a:solidFill>
                  <a:schemeClr val="tx1"/>
                </a:solidFill>
                <a:latin typeface="+mn-lt"/>
                <a:ea typeface="+mn-ea"/>
                <a:cs typeface="+mn-cs"/>
              </a:rPr>
              <a:t>RS1</a:t>
            </a:r>
            <a:r>
              <a:rPr lang="en-US" sz="1200" kern="1200" dirty="0" smtClean="0">
                <a:solidFill>
                  <a:schemeClr val="tx1"/>
                </a:solidFill>
                <a:latin typeface="+mn-lt"/>
                <a:ea typeface="+mn-ea"/>
                <a:cs typeface="+mn-cs"/>
              </a:rPr>
              <a:t>.  For policy reasons</a:t>
            </a:r>
            <a:r>
              <a:rPr lang="en-US" sz="1200" kern="1200" baseline="0" dirty="0" smtClean="0">
                <a:solidFill>
                  <a:schemeClr val="tx1"/>
                </a:solidFill>
                <a:latin typeface="+mn-lt"/>
                <a:ea typeface="+mn-ea"/>
                <a:cs typeface="+mn-cs"/>
              </a:rPr>
              <a:t> </a:t>
            </a:r>
            <a:r>
              <a:rPr lang="en-US" sz="1200" kern="1200" dirty="0" smtClean="0">
                <a:solidFill>
                  <a:schemeClr val="tx1"/>
                </a:solidFill>
                <a:latin typeface="+mn-lt"/>
                <a:ea typeface="+mn-ea"/>
                <a:cs typeface="+mn-cs"/>
              </a:rPr>
              <a:t>the recording of </a:t>
            </a:r>
            <a:r>
              <a:rPr lang="en-US" sz="1200" kern="1200" dirty="0" err="1" smtClean="0">
                <a:solidFill>
                  <a:schemeClr val="tx1"/>
                </a:solidFill>
                <a:latin typeface="+mn-lt"/>
                <a:ea typeface="+mn-ea"/>
                <a:cs typeface="+mn-cs"/>
              </a:rPr>
              <a:t>CS1</a:t>
            </a:r>
            <a:r>
              <a:rPr lang="en-US" sz="1200" kern="1200" dirty="0" smtClean="0">
                <a:solidFill>
                  <a:schemeClr val="tx1"/>
                </a:solidFill>
                <a:latin typeface="+mn-lt"/>
                <a:ea typeface="+mn-ea"/>
                <a:cs typeface="+mn-cs"/>
              </a:rPr>
              <a:t> is stopped for a while. </a:t>
            </a:r>
          </a:p>
          <a:p>
            <a:r>
              <a:rPr lang="en-US" sz="1200" kern="1200" dirty="0" smtClean="0">
                <a:solidFill>
                  <a:schemeClr val="tx1"/>
                </a:solidFill>
                <a:latin typeface="+mn-lt"/>
                <a:ea typeface="+mn-ea"/>
                <a:cs typeface="+mn-cs"/>
              </a:rPr>
              <a:t>After some time when </a:t>
            </a:r>
            <a:r>
              <a:rPr lang="en-US" sz="1200" kern="1200" dirty="0" err="1" smtClean="0">
                <a:solidFill>
                  <a:schemeClr val="tx1"/>
                </a:solidFill>
                <a:latin typeface="+mn-lt"/>
                <a:ea typeface="+mn-ea"/>
                <a:cs typeface="+mn-cs"/>
              </a:rPr>
              <a:t>SRC</a:t>
            </a:r>
            <a:r>
              <a:rPr lang="en-US" sz="1200" kern="1200" dirty="0" smtClean="0">
                <a:solidFill>
                  <a:schemeClr val="tx1"/>
                </a:solidFill>
                <a:latin typeface="+mn-lt"/>
                <a:ea typeface="+mn-ea"/>
                <a:cs typeface="+mn-cs"/>
              </a:rPr>
              <a:t> wants to resume recording of </a:t>
            </a:r>
            <a:r>
              <a:rPr lang="en-US" sz="1200" kern="1200" dirty="0" err="1" smtClean="0">
                <a:solidFill>
                  <a:schemeClr val="tx1"/>
                </a:solidFill>
                <a:latin typeface="+mn-lt"/>
                <a:ea typeface="+mn-ea"/>
                <a:cs typeface="+mn-cs"/>
              </a:rPr>
              <a:t>CS1</a:t>
            </a:r>
            <a:r>
              <a:rPr lang="en-US" sz="1200" kern="1200" dirty="0" smtClean="0">
                <a:solidFill>
                  <a:schemeClr val="tx1"/>
                </a:solidFill>
                <a:latin typeface="+mn-lt"/>
                <a:ea typeface="+mn-ea"/>
                <a:cs typeface="+mn-cs"/>
              </a:rPr>
              <a:t>. There are different possibilities:</a:t>
            </a:r>
          </a:p>
          <a:p>
            <a:r>
              <a:rPr lang="en-US" sz="1200" kern="1200" dirty="0" smtClean="0">
                <a:solidFill>
                  <a:schemeClr val="tx1"/>
                </a:solidFill>
                <a:latin typeface="+mn-lt"/>
                <a:ea typeface="+mn-ea"/>
                <a:cs typeface="+mn-cs"/>
              </a:rPr>
              <a:t>1) </a:t>
            </a:r>
            <a:r>
              <a:rPr lang="en-US" sz="1200" kern="1200" dirty="0" err="1" smtClean="0">
                <a:solidFill>
                  <a:schemeClr val="tx1"/>
                </a:solidFill>
                <a:latin typeface="+mn-lt"/>
                <a:ea typeface="+mn-ea"/>
                <a:cs typeface="+mn-cs"/>
              </a:rPr>
              <a:t>SRC</a:t>
            </a:r>
            <a:r>
              <a:rPr lang="en-US" sz="1200" kern="1200" dirty="0" smtClean="0">
                <a:solidFill>
                  <a:schemeClr val="tx1"/>
                </a:solidFill>
                <a:latin typeface="+mn-lt"/>
                <a:ea typeface="+mn-ea"/>
                <a:cs typeface="+mn-cs"/>
              </a:rPr>
              <a:t> may have disconnected </a:t>
            </a:r>
            <a:r>
              <a:rPr lang="en-US" sz="1200" kern="1200" dirty="0" err="1" smtClean="0">
                <a:solidFill>
                  <a:schemeClr val="tx1"/>
                </a:solidFill>
                <a:latin typeface="+mn-lt"/>
                <a:ea typeface="+mn-ea"/>
                <a:cs typeface="+mn-cs"/>
              </a:rPr>
              <a:t>RS1</a:t>
            </a:r>
            <a:r>
              <a:rPr lang="en-US" sz="1200" kern="1200" dirty="0" smtClean="0">
                <a:solidFill>
                  <a:schemeClr val="tx1"/>
                </a:solidFill>
                <a:latin typeface="+mn-lt"/>
                <a:ea typeface="+mn-ea"/>
                <a:cs typeface="+mn-cs"/>
              </a:rPr>
              <a:t>. So, </a:t>
            </a:r>
            <a:r>
              <a:rPr lang="en-US" sz="1200" kern="1200" dirty="0" err="1" smtClean="0">
                <a:solidFill>
                  <a:schemeClr val="tx1"/>
                </a:solidFill>
                <a:latin typeface="+mn-lt"/>
                <a:ea typeface="+mn-ea"/>
                <a:cs typeface="+mn-cs"/>
              </a:rPr>
              <a:t>SRC</a:t>
            </a:r>
            <a:r>
              <a:rPr lang="en-US" sz="1200" kern="1200" dirty="0" smtClean="0">
                <a:solidFill>
                  <a:schemeClr val="tx1"/>
                </a:solidFill>
                <a:latin typeface="+mn-lt"/>
                <a:ea typeface="+mn-ea"/>
                <a:cs typeface="+mn-cs"/>
              </a:rPr>
              <a:t> may setup </a:t>
            </a:r>
            <a:r>
              <a:rPr lang="en-US" sz="1200" kern="1200" dirty="0" err="1" smtClean="0">
                <a:solidFill>
                  <a:schemeClr val="tx1"/>
                </a:solidFill>
                <a:latin typeface="+mn-lt"/>
                <a:ea typeface="+mn-ea"/>
                <a:cs typeface="+mn-cs"/>
              </a:rPr>
              <a:t>RS2</a:t>
            </a:r>
            <a:r>
              <a:rPr lang="en-US" sz="1200" kern="1200" dirty="0" smtClean="0">
                <a:solidFill>
                  <a:schemeClr val="tx1"/>
                </a:solidFill>
                <a:latin typeface="+mn-lt"/>
                <a:ea typeface="+mn-ea"/>
                <a:cs typeface="+mn-cs"/>
              </a:rPr>
              <a:t> and continue to record </a:t>
            </a:r>
            <a:r>
              <a:rPr lang="en-US" sz="1200" kern="1200" dirty="0" err="1" smtClean="0">
                <a:solidFill>
                  <a:schemeClr val="tx1"/>
                </a:solidFill>
                <a:latin typeface="+mn-lt"/>
                <a:ea typeface="+mn-ea"/>
                <a:cs typeface="+mn-cs"/>
              </a:rPr>
              <a:t>CS1</a:t>
            </a:r>
            <a:r>
              <a:rPr lang="en-US" sz="1200" kern="1200" dirty="0" smtClean="0">
                <a:solidFill>
                  <a:schemeClr val="tx1"/>
                </a:solidFill>
                <a:latin typeface="+mn-lt"/>
                <a:ea typeface="+mn-ea"/>
                <a:cs typeface="+mn-cs"/>
              </a:rPr>
              <a:t>. In this case </a:t>
            </a:r>
            <a:r>
              <a:rPr lang="en-US" sz="1200" kern="1200" dirty="0" err="1" smtClean="0">
                <a:solidFill>
                  <a:schemeClr val="tx1"/>
                </a:solidFill>
                <a:latin typeface="+mn-lt"/>
                <a:ea typeface="+mn-ea"/>
                <a:cs typeface="+mn-cs"/>
              </a:rPr>
              <a:t>SRC</a:t>
            </a:r>
            <a:r>
              <a:rPr lang="en-US" sz="1200" kern="1200" dirty="0" smtClean="0">
                <a:solidFill>
                  <a:schemeClr val="tx1"/>
                </a:solidFill>
                <a:latin typeface="+mn-lt"/>
                <a:ea typeface="+mn-ea"/>
                <a:cs typeface="+mn-cs"/>
              </a:rPr>
              <a:t> after the </a:t>
            </a:r>
            <a:r>
              <a:rPr lang="en-US" sz="1200" kern="1200" dirty="0" err="1" smtClean="0">
                <a:solidFill>
                  <a:schemeClr val="tx1"/>
                </a:solidFill>
                <a:latin typeface="+mn-lt"/>
                <a:ea typeface="+mn-ea"/>
                <a:cs typeface="+mn-cs"/>
              </a:rPr>
              <a:t>CS1</a:t>
            </a:r>
            <a:r>
              <a:rPr lang="en-US" sz="1200" kern="1200" dirty="0" smtClean="0">
                <a:solidFill>
                  <a:schemeClr val="tx1"/>
                </a:solidFill>
                <a:latin typeface="+mn-lt"/>
                <a:ea typeface="+mn-ea"/>
                <a:cs typeface="+mn-cs"/>
              </a:rPr>
              <a:t> finishes will indicate End Time in </a:t>
            </a:r>
            <a:r>
              <a:rPr lang="en-US" sz="1200" kern="1200" dirty="0" err="1" smtClean="0">
                <a:solidFill>
                  <a:schemeClr val="tx1"/>
                </a:solidFill>
                <a:latin typeface="+mn-lt"/>
                <a:ea typeface="+mn-ea"/>
                <a:cs typeface="+mn-cs"/>
              </a:rPr>
              <a:t>RS2</a:t>
            </a:r>
            <a:r>
              <a:rPr lang="en-US" sz="1200" kern="1200" dirty="0" smtClean="0">
                <a:solidFill>
                  <a:schemeClr val="tx1"/>
                </a:solidFill>
                <a:latin typeface="+mn-lt"/>
                <a:ea typeface="+mn-ea"/>
                <a:cs typeface="+mn-cs"/>
              </a:rPr>
              <a:t>.</a:t>
            </a:r>
          </a:p>
          <a:p>
            <a:r>
              <a:rPr lang="en-US" sz="1200" kern="1200" dirty="0" smtClean="0">
                <a:solidFill>
                  <a:schemeClr val="tx1"/>
                </a:solidFill>
                <a:latin typeface="+mn-lt"/>
                <a:ea typeface="+mn-ea"/>
                <a:cs typeface="+mn-cs"/>
              </a:rPr>
              <a:t>2) </a:t>
            </a:r>
            <a:r>
              <a:rPr lang="en-US" sz="1200" kern="1200" dirty="0" err="1" smtClean="0">
                <a:solidFill>
                  <a:schemeClr val="tx1"/>
                </a:solidFill>
                <a:latin typeface="+mn-lt"/>
                <a:ea typeface="+mn-ea"/>
                <a:cs typeface="+mn-cs"/>
              </a:rPr>
              <a:t>SRC</a:t>
            </a:r>
            <a:r>
              <a:rPr lang="en-US" sz="1200" kern="1200" dirty="0" smtClean="0">
                <a:solidFill>
                  <a:schemeClr val="tx1"/>
                </a:solidFill>
                <a:latin typeface="+mn-lt"/>
                <a:ea typeface="+mn-ea"/>
                <a:cs typeface="+mn-cs"/>
              </a:rPr>
              <a:t> will not disconnect </a:t>
            </a:r>
            <a:r>
              <a:rPr lang="en-US" sz="1200" kern="1200" dirty="0" err="1" smtClean="0">
                <a:solidFill>
                  <a:schemeClr val="tx1"/>
                </a:solidFill>
                <a:latin typeface="+mn-lt"/>
                <a:ea typeface="+mn-ea"/>
                <a:cs typeface="+mn-cs"/>
              </a:rPr>
              <a:t>RS1</a:t>
            </a:r>
            <a:r>
              <a:rPr lang="en-US" sz="1200" kern="1200" dirty="0" smtClean="0">
                <a:solidFill>
                  <a:schemeClr val="tx1"/>
                </a:solidFill>
                <a:latin typeface="+mn-lt"/>
                <a:ea typeface="+mn-ea"/>
                <a:cs typeface="+mn-cs"/>
              </a:rPr>
              <a:t> (as it is persistent) and continues to record </a:t>
            </a:r>
            <a:r>
              <a:rPr lang="en-US" sz="1200" kern="1200" dirty="0" err="1" smtClean="0">
                <a:solidFill>
                  <a:schemeClr val="tx1"/>
                </a:solidFill>
                <a:latin typeface="+mn-lt"/>
                <a:ea typeface="+mn-ea"/>
                <a:cs typeface="+mn-cs"/>
              </a:rPr>
              <a:t>CS1</a:t>
            </a:r>
            <a:r>
              <a:rPr lang="en-US" sz="1200" kern="1200" dirty="0" smtClean="0">
                <a:solidFill>
                  <a:schemeClr val="tx1"/>
                </a:solidFill>
                <a:latin typeface="+mn-lt"/>
                <a:ea typeface="+mn-ea"/>
                <a:cs typeface="+mn-cs"/>
              </a:rPr>
              <a:t> as part of </a:t>
            </a:r>
            <a:r>
              <a:rPr lang="en-US" sz="1200" kern="1200" dirty="0" err="1" smtClean="0">
                <a:solidFill>
                  <a:schemeClr val="tx1"/>
                </a:solidFill>
                <a:latin typeface="+mn-lt"/>
                <a:ea typeface="+mn-ea"/>
                <a:cs typeface="+mn-cs"/>
              </a:rPr>
              <a:t>RS1</a:t>
            </a:r>
            <a:r>
              <a:rPr lang="en-US" sz="1200" kern="1200" dirty="0" smtClean="0">
                <a:solidFill>
                  <a:schemeClr val="tx1"/>
                </a:solidFill>
                <a:latin typeface="+mn-lt"/>
                <a:ea typeface="+mn-ea"/>
                <a:cs typeface="+mn-cs"/>
              </a:rPr>
              <a:t> itself. </a:t>
            </a:r>
          </a:p>
          <a:p>
            <a:r>
              <a:rPr lang="en-US" sz="1200" kern="1200" dirty="0" smtClean="0">
                <a:solidFill>
                  <a:schemeClr val="tx1"/>
                </a:solidFill>
                <a:latin typeface="+mn-lt"/>
                <a:ea typeface="+mn-ea"/>
                <a:cs typeface="+mn-cs"/>
              </a:rPr>
              <a:t>3) </a:t>
            </a:r>
            <a:r>
              <a:rPr lang="en-US" sz="1200" kern="1200" dirty="0" err="1" smtClean="0">
                <a:solidFill>
                  <a:schemeClr val="tx1"/>
                </a:solidFill>
                <a:latin typeface="+mn-lt"/>
                <a:ea typeface="+mn-ea"/>
                <a:cs typeface="+mn-cs"/>
              </a:rPr>
              <a:t>SRC</a:t>
            </a:r>
            <a:r>
              <a:rPr lang="en-US" sz="1200" kern="1200" dirty="0" smtClean="0">
                <a:solidFill>
                  <a:schemeClr val="tx1"/>
                </a:solidFill>
                <a:latin typeface="+mn-lt"/>
                <a:ea typeface="+mn-ea"/>
                <a:cs typeface="+mn-cs"/>
              </a:rPr>
              <a:t> will not disconnect </a:t>
            </a:r>
            <a:r>
              <a:rPr lang="en-US" sz="1200" kern="1200" dirty="0" err="1" smtClean="0">
                <a:solidFill>
                  <a:schemeClr val="tx1"/>
                </a:solidFill>
                <a:latin typeface="+mn-lt"/>
                <a:ea typeface="+mn-ea"/>
                <a:cs typeface="+mn-cs"/>
              </a:rPr>
              <a:t>RS1</a:t>
            </a:r>
            <a:r>
              <a:rPr lang="en-US" sz="1200" kern="1200" dirty="0" smtClean="0">
                <a:solidFill>
                  <a:schemeClr val="tx1"/>
                </a:solidFill>
                <a:latin typeface="+mn-lt"/>
                <a:ea typeface="+mn-ea"/>
                <a:cs typeface="+mn-cs"/>
              </a:rPr>
              <a:t>(persistent). But will continue to record </a:t>
            </a:r>
            <a:r>
              <a:rPr lang="en-US" sz="1200" kern="1200" dirty="0" err="1" smtClean="0">
                <a:solidFill>
                  <a:schemeClr val="tx1"/>
                </a:solidFill>
                <a:latin typeface="+mn-lt"/>
                <a:ea typeface="+mn-ea"/>
                <a:cs typeface="+mn-cs"/>
              </a:rPr>
              <a:t>CS1</a:t>
            </a:r>
            <a:r>
              <a:rPr lang="en-US" sz="1200" kern="1200" dirty="0" smtClean="0">
                <a:solidFill>
                  <a:schemeClr val="tx1"/>
                </a:solidFill>
                <a:latin typeface="+mn-lt"/>
                <a:ea typeface="+mn-ea"/>
                <a:cs typeface="+mn-cs"/>
              </a:rPr>
              <a:t> as part of another RS (</a:t>
            </a:r>
            <a:r>
              <a:rPr lang="en-US" sz="1200" kern="1200" dirty="0" err="1" smtClean="0">
                <a:solidFill>
                  <a:schemeClr val="tx1"/>
                </a:solidFill>
                <a:latin typeface="+mn-lt"/>
                <a:ea typeface="+mn-ea"/>
                <a:cs typeface="+mn-cs"/>
              </a:rPr>
              <a:t>RS2</a:t>
            </a:r>
            <a:r>
              <a:rPr lang="en-US" sz="1200" kern="1200" dirty="0" smtClean="0">
                <a:solidFill>
                  <a:schemeClr val="tx1"/>
                </a:solidFill>
                <a:latin typeface="+mn-lt"/>
                <a:ea typeface="+mn-ea"/>
                <a:cs typeface="+mn-cs"/>
              </a:rPr>
              <a:t>). </a:t>
            </a:r>
          </a:p>
          <a:p>
            <a:r>
              <a:rPr lang="en-US" sz="1200" kern="1200" dirty="0" smtClean="0">
                <a:solidFill>
                  <a:schemeClr val="tx1"/>
                </a:solidFill>
                <a:latin typeface="+mn-lt"/>
                <a:ea typeface="+mn-ea"/>
                <a:cs typeface="+mn-cs"/>
              </a:rPr>
              <a:t>2) </a:t>
            </a:r>
            <a:r>
              <a:rPr lang="en-US" sz="1200" kern="1200" dirty="0" err="1" smtClean="0">
                <a:solidFill>
                  <a:schemeClr val="tx1"/>
                </a:solidFill>
                <a:latin typeface="+mn-lt"/>
                <a:ea typeface="+mn-ea"/>
                <a:cs typeface="+mn-cs"/>
              </a:rPr>
              <a:t>SRC</a:t>
            </a:r>
            <a:r>
              <a:rPr lang="en-US" sz="1200" kern="1200" dirty="0" smtClean="0">
                <a:solidFill>
                  <a:schemeClr val="tx1"/>
                </a:solidFill>
                <a:latin typeface="+mn-lt"/>
                <a:ea typeface="+mn-ea"/>
                <a:cs typeface="+mn-cs"/>
              </a:rPr>
              <a:t> does not setup any more Recording Session for this CS (</a:t>
            </a:r>
            <a:r>
              <a:rPr lang="en-US" sz="1200" kern="1200" dirty="0" err="1" smtClean="0">
                <a:solidFill>
                  <a:schemeClr val="tx1"/>
                </a:solidFill>
                <a:latin typeface="+mn-lt"/>
                <a:ea typeface="+mn-ea"/>
                <a:cs typeface="+mn-cs"/>
              </a:rPr>
              <a:t>CS1</a:t>
            </a:r>
            <a:r>
              <a:rPr lang="en-US" sz="1200" kern="1200" dirty="0" smtClean="0">
                <a:solidFill>
                  <a:schemeClr val="tx1"/>
                </a:solidFill>
                <a:latin typeface="+mn-lt"/>
                <a:ea typeface="+mn-ea"/>
                <a:cs typeface="+mn-cs"/>
              </a:rPr>
              <a:t>).  End Time for CS will never be indicated. Since End Time is optional, this is still fine.</a:t>
            </a:r>
          </a:p>
          <a:p>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Points:</a:t>
            </a:r>
          </a:p>
          <a:p>
            <a:r>
              <a:rPr lang="en-US" sz="1200" kern="1200" dirty="0" smtClean="0">
                <a:solidFill>
                  <a:schemeClr val="tx1"/>
                </a:solidFill>
                <a:latin typeface="+mn-lt"/>
                <a:ea typeface="+mn-ea"/>
                <a:cs typeface="+mn-cs"/>
              </a:rPr>
              <a:t>Associate/Disassociate time</a:t>
            </a:r>
            <a:r>
              <a:rPr lang="en-US" sz="1200" kern="1200" baseline="0" dirty="0" smtClean="0">
                <a:solidFill>
                  <a:schemeClr val="tx1"/>
                </a:solidFill>
                <a:latin typeface="+mn-lt"/>
                <a:ea typeface="+mn-ea"/>
                <a:cs typeface="+mn-cs"/>
              </a:rPr>
              <a:t>s are actually attributes of association if we want to retain it.</a:t>
            </a:r>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 </a:t>
            </a:r>
          </a:p>
          <a:p>
            <a:r>
              <a:rPr lang="en-US" sz="1800" dirty="0" smtClean="0"/>
              <a:t>If we allow a</a:t>
            </a:r>
            <a:r>
              <a:rPr lang="en-US" sz="1800" baseline="0" dirty="0" smtClean="0"/>
              <a:t> CS to have Zero participants, how do we determine CS stop time ? The earlier discussions it was agreed that stop-time is the time the last participant drops from the CS.</a:t>
            </a:r>
            <a:endParaRPr lang="en-US" sz="1800" dirty="0" smtClean="0"/>
          </a:p>
          <a:p>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If Start/End time is needed we</a:t>
            </a:r>
            <a:r>
              <a:rPr lang="en-US" sz="1200" kern="1200" baseline="0" dirty="0" smtClean="0">
                <a:solidFill>
                  <a:schemeClr val="tx1"/>
                </a:solidFill>
                <a:latin typeface="+mn-lt"/>
                <a:ea typeface="+mn-ea"/>
                <a:cs typeface="+mn-cs"/>
              </a:rPr>
              <a:t> will define it as:</a:t>
            </a:r>
          </a:p>
          <a:p>
            <a:pPr lvl="1" eaLnBrk="1" hangingPunct="1"/>
            <a:r>
              <a:rPr lang="en-US" sz="1400" dirty="0" smtClean="0">
                <a:solidFill>
                  <a:srgbClr val="000000"/>
                </a:solidFill>
              </a:rPr>
              <a:t>Start Time - This optional attribute represents CS start time</a:t>
            </a:r>
          </a:p>
          <a:p>
            <a:pPr lvl="1" eaLnBrk="1" hangingPunct="1"/>
            <a:r>
              <a:rPr lang="en-US" sz="1400" dirty="0" smtClean="0">
                <a:solidFill>
                  <a:srgbClr val="000000"/>
                </a:solidFill>
              </a:rPr>
              <a:t>  End Time - This optional attribute represents CS end time</a:t>
            </a:r>
          </a:p>
          <a:p>
            <a:endParaRPr lang="en-US" sz="1200" kern="1200" dirty="0" smtClean="0">
              <a:solidFill>
                <a:schemeClr val="tx1"/>
              </a:solidFill>
              <a:latin typeface="+mn-lt"/>
              <a:ea typeface="+mn-ea"/>
              <a:cs typeface="+mn-cs"/>
            </a:endParaRPr>
          </a:p>
          <a:p>
            <a:endParaRPr lang="en-US" sz="1200" kern="1200" dirty="0" smtClean="0">
              <a:solidFill>
                <a:schemeClr val="tx1"/>
              </a:solidFill>
              <a:latin typeface="+mn-lt"/>
              <a:ea typeface="+mn-ea"/>
              <a:cs typeface="+mn-cs"/>
            </a:endParaRPr>
          </a:p>
          <a:p>
            <a:pPr eaLnBrk="1" hangingPunct="1">
              <a:spcBef>
                <a:spcPct val="0"/>
              </a:spcBef>
            </a:pPr>
            <a:endParaRPr lang="en-US" dirty="0"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9" name="Rectangle 2"/>
          <p:cNvSpPr>
            <a:spLocks noGrp="1" noRot="1" noChangeAspect="1" noTextEdit="1"/>
          </p:cNvSpPr>
          <p:nvPr>
            <p:ph type="sldImg"/>
          </p:nvPr>
        </p:nvSpPr>
        <p:spPr bwMode="auto">
          <a:noFill/>
          <a:ln>
            <a:solidFill>
              <a:srgbClr val="000000"/>
            </a:solidFill>
            <a:miter lim="800000"/>
            <a:headEnd/>
            <a:tailEnd/>
          </a:ln>
        </p:spPr>
      </p:sp>
      <p:sp>
        <p:nvSpPr>
          <p:cNvPr id="43010" name="Rectangle 3"/>
          <p:cNvSpPr>
            <a:spLocks noGrp="1"/>
          </p:cNvSpPr>
          <p:nvPr>
            <p:ph type="body" idx="1"/>
          </p:nvPr>
        </p:nvSpPr>
        <p:spPr bwMode="auto">
          <a:noFill/>
        </p:spPr>
        <p:txBody>
          <a:bodyPr wrap="square" numCol="1" anchor="t" anchorCtr="0" compatLnSpc="1">
            <a:prstTxWarp prst="textNoShape">
              <a:avLst/>
            </a:prstTxWarp>
          </a:bodyPr>
          <a:lstStyle/>
          <a:p>
            <a:r>
              <a:rPr lang="en-US" sz="1200" kern="1200" dirty="0" smtClean="0">
                <a:solidFill>
                  <a:schemeClr val="tx1"/>
                </a:solidFill>
                <a:latin typeface="+mn-lt"/>
                <a:ea typeface="+mn-ea"/>
                <a:cs typeface="+mn-cs"/>
              </a:rPr>
              <a:t>Metadata</a:t>
            </a:r>
            <a:r>
              <a:rPr lang="en-US" sz="1200" kern="1200" baseline="0" dirty="0" smtClean="0">
                <a:solidFill>
                  <a:schemeClr val="tx1"/>
                </a:solidFill>
                <a:latin typeface="+mn-lt"/>
                <a:ea typeface="+mn-ea"/>
                <a:cs typeface="+mn-cs"/>
              </a:rPr>
              <a:t> already has an attribute to indicate </a:t>
            </a:r>
            <a:r>
              <a:rPr lang="en-US" sz="1200" kern="1200" baseline="0" dirty="0" err="1" smtClean="0">
                <a:solidFill>
                  <a:schemeClr val="tx1"/>
                </a:solidFill>
                <a:latin typeface="+mn-lt"/>
                <a:ea typeface="+mn-ea"/>
                <a:cs typeface="+mn-cs"/>
              </a:rPr>
              <a:t>SSRC</a:t>
            </a:r>
            <a:r>
              <a:rPr lang="en-US" sz="1200" kern="1200" baseline="0" dirty="0" smtClean="0">
                <a:solidFill>
                  <a:schemeClr val="tx1"/>
                </a:solidFill>
                <a:latin typeface="+mn-lt"/>
                <a:ea typeface="+mn-ea"/>
                <a:cs typeface="+mn-cs"/>
              </a:rPr>
              <a:t> in case of mixed streams as part of &lt;</a:t>
            </a:r>
            <a:r>
              <a:rPr lang="en-US" sz="1200" kern="1200" baseline="0" dirty="0" err="1" smtClean="0">
                <a:solidFill>
                  <a:schemeClr val="tx1"/>
                </a:solidFill>
                <a:latin typeface="+mn-lt"/>
                <a:ea typeface="+mn-ea"/>
                <a:cs typeface="+mn-cs"/>
              </a:rPr>
              <a:t>csrc</a:t>
            </a:r>
            <a:r>
              <a:rPr lang="en-US" sz="1200" kern="1200" baseline="0" dirty="0" smtClean="0">
                <a:solidFill>
                  <a:schemeClr val="tx1"/>
                </a:solidFill>
                <a:latin typeface="+mn-lt"/>
                <a:ea typeface="+mn-ea"/>
                <a:cs typeface="+mn-cs"/>
              </a:rPr>
              <a:t>&gt; XML element</a:t>
            </a:r>
          </a:p>
          <a:p>
            <a:endParaRPr lang="en-US" sz="1200" kern="1200" baseline="0" dirty="0" smtClean="0">
              <a:solidFill>
                <a:schemeClr val="tx1"/>
              </a:solidFill>
              <a:latin typeface="+mn-lt"/>
              <a:ea typeface="+mn-ea"/>
              <a:cs typeface="+mn-cs"/>
            </a:endParaRPr>
          </a:p>
          <a:p>
            <a:r>
              <a:rPr lang="en-US" sz="1200" kern="1200" baseline="0" dirty="0" smtClean="0">
                <a:solidFill>
                  <a:schemeClr val="tx1"/>
                </a:solidFill>
                <a:latin typeface="+mn-lt"/>
                <a:ea typeface="+mn-ea"/>
                <a:cs typeface="+mn-cs"/>
              </a:rPr>
              <a:t>In case </a:t>
            </a:r>
            <a:r>
              <a:rPr lang="en-US" sz="1200" kern="1200" baseline="0" dirty="0" err="1" smtClean="0">
                <a:solidFill>
                  <a:schemeClr val="tx1"/>
                </a:solidFill>
                <a:latin typeface="+mn-lt"/>
                <a:ea typeface="+mn-ea"/>
                <a:cs typeface="+mn-cs"/>
              </a:rPr>
              <a:t>RTCP</a:t>
            </a:r>
            <a:r>
              <a:rPr lang="en-US" sz="1200" kern="1200" baseline="0" dirty="0" smtClean="0">
                <a:solidFill>
                  <a:schemeClr val="tx1"/>
                </a:solidFill>
                <a:latin typeface="+mn-lt"/>
                <a:ea typeface="+mn-ea"/>
                <a:cs typeface="+mn-cs"/>
              </a:rPr>
              <a:t> is sent from </a:t>
            </a:r>
            <a:r>
              <a:rPr lang="en-US" sz="1200" kern="1200" baseline="0" dirty="0" err="1" smtClean="0">
                <a:solidFill>
                  <a:schemeClr val="tx1"/>
                </a:solidFill>
                <a:latin typeface="+mn-lt"/>
                <a:ea typeface="+mn-ea"/>
                <a:cs typeface="+mn-cs"/>
              </a:rPr>
              <a:t>SRC</a:t>
            </a:r>
            <a:r>
              <a:rPr lang="en-US" sz="1200" kern="1200" baseline="0" dirty="0" smtClean="0">
                <a:solidFill>
                  <a:schemeClr val="tx1"/>
                </a:solidFill>
                <a:latin typeface="+mn-lt"/>
                <a:ea typeface="+mn-ea"/>
                <a:cs typeface="+mn-cs"/>
              </a:rPr>
              <a:t> to SRS, sending </a:t>
            </a:r>
            <a:r>
              <a:rPr lang="en-US" sz="1200" kern="1200" baseline="0" dirty="0" err="1" smtClean="0">
                <a:solidFill>
                  <a:schemeClr val="tx1"/>
                </a:solidFill>
                <a:latin typeface="+mn-lt"/>
                <a:ea typeface="+mn-ea"/>
                <a:cs typeface="+mn-cs"/>
              </a:rPr>
              <a:t>CNAME</a:t>
            </a:r>
            <a:r>
              <a:rPr lang="en-US" sz="1200" kern="1200" baseline="0" dirty="0" smtClean="0">
                <a:solidFill>
                  <a:schemeClr val="tx1"/>
                </a:solidFill>
                <a:latin typeface="+mn-lt"/>
                <a:ea typeface="+mn-ea"/>
                <a:cs typeface="+mn-cs"/>
              </a:rPr>
              <a:t> as participant attribute may be helpful to co-relate </a:t>
            </a:r>
            <a:r>
              <a:rPr lang="en-US" sz="1200" kern="1200" baseline="0" dirty="0" err="1" smtClean="0">
                <a:solidFill>
                  <a:schemeClr val="tx1"/>
                </a:solidFill>
                <a:latin typeface="+mn-lt"/>
                <a:ea typeface="+mn-ea"/>
                <a:cs typeface="+mn-cs"/>
              </a:rPr>
              <a:t>RTCP</a:t>
            </a:r>
            <a:r>
              <a:rPr lang="en-US" sz="1200" kern="1200" baseline="0" dirty="0" smtClean="0">
                <a:solidFill>
                  <a:schemeClr val="tx1"/>
                </a:solidFill>
                <a:latin typeface="+mn-lt"/>
                <a:ea typeface="+mn-ea"/>
                <a:cs typeface="+mn-cs"/>
              </a:rPr>
              <a:t> with participant.  Alternatively this can be learnt indirectly from metadata.</a:t>
            </a:r>
          </a:p>
          <a:p>
            <a:endParaRPr lang="en-US" sz="1200" kern="1200" dirty="0" smtClean="0">
              <a:solidFill>
                <a:schemeClr val="tx1"/>
              </a:solidFill>
              <a:latin typeface="+mn-lt"/>
              <a:ea typeface="+mn-ea"/>
              <a:cs typeface="+mn-cs"/>
            </a:endParaRPr>
          </a:p>
          <a:p>
            <a:r>
              <a:rPr lang="en-US" sz="1200" kern="1200" dirty="0" err="1" smtClean="0">
                <a:solidFill>
                  <a:schemeClr val="tx1"/>
                </a:solidFill>
                <a:latin typeface="+mn-lt"/>
                <a:ea typeface="+mn-ea"/>
                <a:cs typeface="+mn-cs"/>
              </a:rPr>
              <a:t>SSRC</a:t>
            </a:r>
            <a:r>
              <a:rPr lang="en-US" sz="1200" kern="1200" dirty="0" smtClean="0">
                <a:solidFill>
                  <a:schemeClr val="tx1"/>
                </a:solidFill>
                <a:latin typeface="+mn-lt"/>
                <a:ea typeface="+mn-ea"/>
                <a:cs typeface="+mn-cs"/>
              </a:rPr>
              <a:t> may change due to collision, and that then </a:t>
            </a:r>
            <a:r>
              <a:rPr lang="en-US" sz="1200" kern="1200" dirty="0" err="1" smtClean="0">
                <a:solidFill>
                  <a:schemeClr val="tx1"/>
                </a:solidFill>
                <a:latin typeface="+mn-lt"/>
                <a:ea typeface="+mn-ea"/>
                <a:cs typeface="+mn-cs"/>
              </a:rPr>
              <a:t>CNAME</a:t>
            </a:r>
            <a:r>
              <a:rPr lang="en-US" sz="1200" kern="1200" dirty="0" smtClean="0">
                <a:solidFill>
                  <a:schemeClr val="tx1"/>
                </a:solidFill>
                <a:latin typeface="+mn-lt"/>
                <a:ea typeface="+mn-ea"/>
                <a:cs typeface="+mn-cs"/>
              </a:rPr>
              <a:t> is supposed to correlate the stream before/after the change. </a:t>
            </a:r>
          </a:p>
          <a:p>
            <a:r>
              <a:rPr lang="en-US" sz="1200" kern="1200" dirty="0" smtClean="0">
                <a:solidFill>
                  <a:schemeClr val="tx1"/>
                </a:solidFill>
                <a:latin typeface="+mn-lt"/>
                <a:ea typeface="+mn-ea"/>
                <a:cs typeface="+mn-cs"/>
              </a:rPr>
              <a:t>I also gather that </a:t>
            </a:r>
            <a:r>
              <a:rPr lang="en-US" sz="1200" kern="1200" dirty="0" err="1" smtClean="0">
                <a:solidFill>
                  <a:schemeClr val="tx1"/>
                </a:solidFill>
                <a:latin typeface="+mn-lt"/>
                <a:ea typeface="+mn-ea"/>
                <a:cs typeface="+mn-cs"/>
              </a:rPr>
              <a:t>CNAME</a:t>
            </a:r>
            <a:r>
              <a:rPr lang="en-US" sz="1200" kern="1200" dirty="0" smtClean="0">
                <a:solidFill>
                  <a:schemeClr val="tx1"/>
                </a:solidFill>
                <a:latin typeface="+mn-lt"/>
                <a:ea typeface="+mn-ea"/>
                <a:cs typeface="+mn-cs"/>
              </a:rPr>
              <a:t>, rather than </a:t>
            </a:r>
            <a:r>
              <a:rPr lang="en-US" sz="1200" kern="1200" dirty="0" err="1" smtClean="0">
                <a:solidFill>
                  <a:schemeClr val="tx1"/>
                </a:solidFill>
                <a:latin typeface="+mn-lt"/>
                <a:ea typeface="+mn-ea"/>
                <a:cs typeface="+mn-cs"/>
              </a:rPr>
              <a:t>SSRC</a:t>
            </a:r>
            <a:r>
              <a:rPr lang="en-US" sz="1200" kern="1200" dirty="0" smtClean="0">
                <a:solidFill>
                  <a:schemeClr val="tx1"/>
                </a:solidFill>
                <a:latin typeface="+mn-lt"/>
                <a:ea typeface="+mn-ea"/>
                <a:cs typeface="+mn-cs"/>
              </a:rPr>
              <a:t>, is supposed to be used to correlate related streams, like audio and video from same source.</a:t>
            </a:r>
          </a:p>
          <a:p>
            <a:r>
              <a:rPr lang="en-US" sz="1200" kern="1200" dirty="0" smtClean="0">
                <a:solidFill>
                  <a:schemeClr val="tx1"/>
                </a:solidFill>
                <a:latin typeface="+mn-lt"/>
                <a:ea typeface="+mn-ea"/>
                <a:cs typeface="+mn-cs"/>
              </a:rPr>
              <a:t> </a:t>
            </a:r>
          </a:p>
          <a:p>
            <a:pPr marL="0" marR="0" indent="0" algn="l" defTabSz="914400" rtl="0" eaLnBrk="0" fontAlgn="base" latinLnBrk="0" hangingPunct="0">
              <a:lnSpc>
                <a:spcPct val="100000"/>
              </a:lnSpc>
              <a:spcBef>
                <a:spcPct val="30000"/>
              </a:spcBef>
              <a:spcAft>
                <a:spcPct val="0"/>
              </a:spcAft>
              <a:buClrTx/>
              <a:buSzTx/>
              <a:buFontTx/>
              <a:buNone/>
              <a:tabLst/>
              <a:defRPr/>
            </a:pPr>
            <a:r>
              <a:rPr lang="en-US" sz="1200" kern="1200" dirty="0" smtClean="0">
                <a:solidFill>
                  <a:schemeClr val="tx1"/>
                </a:solidFill>
                <a:latin typeface="+mn-lt"/>
                <a:ea typeface="+mn-ea"/>
                <a:cs typeface="+mn-cs"/>
              </a:rPr>
              <a:t>Does that mean that we should reference </a:t>
            </a:r>
            <a:r>
              <a:rPr lang="en-US" sz="1200" kern="1200" dirty="0" err="1" smtClean="0">
                <a:solidFill>
                  <a:schemeClr val="tx1"/>
                </a:solidFill>
                <a:latin typeface="+mn-lt"/>
                <a:ea typeface="+mn-ea"/>
                <a:cs typeface="+mn-cs"/>
              </a:rPr>
              <a:t>CNAME</a:t>
            </a:r>
            <a:r>
              <a:rPr lang="en-US" sz="1200" kern="1200" dirty="0" smtClean="0">
                <a:solidFill>
                  <a:schemeClr val="tx1"/>
                </a:solidFill>
                <a:latin typeface="+mn-lt"/>
                <a:ea typeface="+mn-ea"/>
                <a:cs typeface="+mn-cs"/>
              </a:rPr>
              <a:t> in metadata, rather, or in addition, to </a:t>
            </a:r>
            <a:r>
              <a:rPr lang="en-US" sz="1200" kern="1200" dirty="0" err="1" smtClean="0">
                <a:solidFill>
                  <a:schemeClr val="tx1"/>
                </a:solidFill>
                <a:latin typeface="+mn-lt"/>
                <a:ea typeface="+mn-ea"/>
                <a:cs typeface="+mn-cs"/>
              </a:rPr>
              <a:t>SSRC</a:t>
            </a:r>
            <a:r>
              <a:rPr lang="en-US" sz="1200" kern="1200" dirty="0" smtClean="0">
                <a:solidFill>
                  <a:schemeClr val="tx1"/>
                </a:solidFill>
                <a:latin typeface="+mn-lt"/>
                <a:ea typeface="+mn-ea"/>
                <a:cs typeface="+mn-cs"/>
              </a:rPr>
              <a:t>? Or if we update metadata when </a:t>
            </a:r>
            <a:r>
              <a:rPr lang="en-US" sz="1200" kern="1200" dirty="0" err="1" smtClean="0">
                <a:solidFill>
                  <a:schemeClr val="tx1"/>
                </a:solidFill>
                <a:latin typeface="+mn-lt"/>
                <a:ea typeface="+mn-ea"/>
                <a:cs typeface="+mn-cs"/>
              </a:rPr>
              <a:t>SSRC</a:t>
            </a:r>
            <a:r>
              <a:rPr lang="en-US" sz="1200" kern="1200" dirty="0" smtClean="0">
                <a:solidFill>
                  <a:schemeClr val="tx1"/>
                </a:solidFill>
                <a:latin typeface="+mn-lt"/>
                <a:ea typeface="+mn-ea"/>
                <a:cs typeface="+mn-cs"/>
              </a:rPr>
              <a:t> changes does that eliminate </a:t>
            </a:r>
            <a:r>
              <a:rPr lang="en-US" sz="1200" kern="1200" dirty="0" err="1" smtClean="0">
                <a:solidFill>
                  <a:schemeClr val="tx1"/>
                </a:solidFill>
                <a:latin typeface="+mn-lt"/>
                <a:ea typeface="+mn-ea"/>
                <a:cs typeface="+mn-cs"/>
              </a:rPr>
              <a:t>CNAME</a:t>
            </a:r>
            <a:r>
              <a:rPr lang="en-US" sz="1200" kern="1200" dirty="0" smtClean="0">
                <a:solidFill>
                  <a:schemeClr val="tx1"/>
                </a:solidFill>
                <a:latin typeface="+mn-lt"/>
                <a:ea typeface="+mn-ea"/>
                <a:cs typeface="+mn-cs"/>
              </a:rPr>
              <a:t> for tracking the change?</a:t>
            </a:r>
          </a:p>
          <a:p>
            <a:pPr marL="0" marR="0" indent="0" algn="l" defTabSz="914400" rtl="0" eaLnBrk="0" fontAlgn="base" latinLnBrk="0" hangingPunct="0">
              <a:lnSpc>
                <a:spcPct val="100000"/>
              </a:lnSpc>
              <a:spcBef>
                <a:spcPct val="30000"/>
              </a:spcBef>
              <a:spcAft>
                <a:spcPct val="0"/>
              </a:spcAft>
              <a:buClrTx/>
              <a:buSzTx/>
              <a:buFontTx/>
              <a:buNone/>
              <a:tabLst/>
              <a:defRPr/>
            </a:pPr>
            <a:endParaRPr lang="en-US" sz="1200" kern="1200" dirty="0" smtClean="0">
              <a:solidFill>
                <a:schemeClr val="tx1"/>
              </a:solidFill>
              <a:latin typeface="+mn-lt"/>
              <a:ea typeface="+mn-ea"/>
              <a:cs typeface="+mn-cs"/>
            </a:endParaRPr>
          </a:p>
          <a:p>
            <a:pPr marL="0" marR="0" indent="0" algn="l" defTabSz="914400" rtl="0" eaLnBrk="0" fontAlgn="base" latinLnBrk="0" hangingPunct="0">
              <a:lnSpc>
                <a:spcPct val="100000"/>
              </a:lnSpc>
              <a:spcBef>
                <a:spcPct val="30000"/>
              </a:spcBef>
              <a:spcAft>
                <a:spcPct val="0"/>
              </a:spcAft>
              <a:buClrTx/>
              <a:buSzTx/>
              <a:buFontTx/>
              <a:buNone/>
              <a:tabLst/>
              <a:defRPr/>
            </a:pPr>
            <a:r>
              <a:rPr lang="en-US" sz="1200" kern="1200" dirty="0" smtClean="0">
                <a:solidFill>
                  <a:schemeClr val="tx1"/>
                </a:solidFill>
                <a:latin typeface="+mn-lt"/>
                <a:ea typeface="+mn-ea"/>
                <a:cs typeface="+mn-cs"/>
              </a:rPr>
              <a:t>Summary:</a:t>
            </a:r>
          </a:p>
          <a:p>
            <a:pPr marL="0" marR="0" indent="0" algn="l" defTabSz="914400" rtl="0" eaLnBrk="0" fontAlgn="base" latinLnBrk="0" hangingPunct="0">
              <a:lnSpc>
                <a:spcPct val="100000"/>
              </a:lnSpc>
              <a:spcBef>
                <a:spcPct val="30000"/>
              </a:spcBef>
              <a:spcAft>
                <a:spcPct val="0"/>
              </a:spcAft>
              <a:buClrTx/>
              <a:buSzTx/>
              <a:buFontTx/>
              <a:buNone/>
              <a:tabLst/>
              <a:defRPr/>
            </a:pPr>
            <a:r>
              <a:rPr lang="en-US" sz="1200" kern="1200" dirty="0" err="1" smtClean="0">
                <a:solidFill>
                  <a:schemeClr val="tx1"/>
                </a:solidFill>
                <a:latin typeface="+mn-lt"/>
                <a:ea typeface="+mn-ea"/>
                <a:cs typeface="+mn-cs"/>
              </a:rPr>
              <a:t>CNAME</a:t>
            </a:r>
            <a:r>
              <a:rPr lang="en-US" sz="1200" kern="1200" dirty="0" smtClean="0">
                <a:solidFill>
                  <a:schemeClr val="tx1"/>
                </a:solidFill>
                <a:latin typeface="+mn-lt"/>
                <a:ea typeface="+mn-ea"/>
                <a:cs typeface="+mn-cs"/>
              </a:rPr>
              <a:t> would be useful for identifying the participant</a:t>
            </a:r>
          </a:p>
          <a:p>
            <a:pPr marL="0" marR="0" indent="0" algn="l" defTabSz="914400" rtl="0" eaLnBrk="0" fontAlgn="base" latinLnBrk="0" hangingPunct="0">
              <a:lnSpc>
                <a:spcPct val="100000"/>
              </a:lnSpc>
              <a:spcBef>
                <a:spcPct val="30000"/>
              </a:spcBef>
              <a:spcAft>
                <a:spcPct val="0"/>
              </a:spcAft>
              <a:buClrTx/>
              <a:buSzTx/>
              <a:buFontTx/>
              <a:buNone/>
              <a:tabLst/>
              <a:defRPr/>
            </a:pPr>
            <a:r>
              <a:rPr lang="en-US" sz="1200" kern="1200" dirty="0" err="1" smtClean="0">
                <a:solidFill>
                  <a:schemeClr val="tx1"/>
                </a:solidFill>
                <a:latin typeface="+mn-lt"/>
                <a:ea typeface="+mn-ea"/>
                <a:cs typeface="+mn-cs"/>
              </a:rPr>
              <a:t>SSRC</a:t>
            </a:r>
            <a:r>
              <a:rPr lang="en-US" sz="1200" kern="1200" dirty="0" smtClean="0">
                <a:solidFill>
                  <a:schemeClr val="tx1"/>
                </a:solidFill>
                <a:latin typeface="+mn-lt"/>
                <a:ea typeface="+mn-ea"/>
                <a:cs typeface="+mn-cs"/>
              </a:rPr>
              <a:t> would be useful for identifying a stream from a participant, in cases where the media packets from the participant make it to the SRS directly, or are incorporated into a mixed stream that ultimately make it to the SRS. In the second case, the </a:t>
            </a:r>
            <a:r>
              <a:rPr lang="en-US" sz="1200" kern="1200" dirty="0" err="1" smtClean="0">
                <a:solidFill>
                  <a:schemeClr val="tx1"/>
                </a:solidFill>
                <a:latin typeface="+mn-lt"/>
                <a:ea typeface="+mn-ea"/>
                <a:cs typeface="+mn-cs"/>
              </a:rPr>
              <a:t>SSRC</a:t>
            </a:r>
            <a:r>
              <a:rPr lang="en-US" sz="1200" kern="1200" dirty="0" smtClean="0">
                <a:solidFill>
                  <a:schemeClr val="tx1"/>
                </a:solidFill>
                <a:latin typeface="+mn-lt"/>
                <a:ea typeface="+mn-ea"/>
                <a:cs typeface="+mn-cs"/>
              </a:rPr>
              <a:t> from the stream sent by the participant to the </a:t>
            </a:r>
            <a:r>
              <a:rPr lang="en-US" sz="1200" kern="1200" dirty="0" err="1" smtClean="0">
                <a:solidFill>
                  <a:schemeClr val="tx1"/>
                </a:solidFill>
                <a:latin typeface="+mn-lt"/>
                <a:ea typeface="+mn-ea"/>
                <a:cs typeface="+mn-cs"/>
              </a:rPr>
              <a:t>SRC</a:t>
            </a:r>
            <a:r>
              <a:rPr lang="en-US" sz="1200" kern="1200" dirty="0" smtClean="0">
                <a:solidFill>
                  <a:schemeClr val="tx1"/>
                </a:solidFill>
                <a:latin typeface="+mn-lt"/>
                <a:ea typeface="+mn-ea"/>
                <a:cs typeface="+mn-cs"/>
              </a:rPr>
              <a:t> will be included as a </a:t>
            </a:r>
            <a:r>
              <a:rPr lang="en-US" sz="1200" kern="1200" dirty="0" err="1" smtClean="0">
                <a:solidFill>
                  <a:schemeClr val="tx1"/>
                </a:solidFill>
                <a:latin typeface="+mn-lt"/>
                <a:ea typeface="+mn-ea"/>
                <a:cs typeface="+mn-cs"/>
              </a:rPr>
              <a:t>CSRC</a:t>
            </a:r>
            <a:r>
              <a:rPr lang="en-US" sz="1200" kern="1200" dirty="0" smtClean="0">
                <a:solidFill>
                  <a:schemeClr val="tx1"/>
                </a:solidFill>
                <a:latin typeface="+mn-lt"/>
                <a:ea typeface="+mn-ea"/>
                <a:cs typeface="+mn-cs"/>
              </a:rPr>
              <a:t> in the mixed stream sent by the </a:t>
            </a:r>
            <a:r>
              <a:rPr lang="en-US" sz="1200" kern="1200" dirty="0" err="1" smtClean="0">
                <a:solidFill>
                  <a:schemeClr val="tx1"/>
                </a:solidFill>
                <a:latin typeface="+mn-lt"/>
                <a:ea typeface="+mn-ea"/>
                <a:cs typeface="+mn-cs"/>
              </a:rPr>
              <a:t>SRC</a:t>
            </a:r>
            <a:r>
              <a:rPr lang="en-US" sz="1200" kern="1200" dirty="0" smtClean="0">
                <a:solidFill>
                  <a:schemeClr val="tx1"/>
                </a:solidFill>
                <a:latin typeface="+mn-lt"/>
                <a:ea typeface="+mn-ea"/>
                <a:cs typeface="+mn-cs"/>
              </a:rPr>
              <a:t> to the SRS.</a:t>
            </a:r>
          </a:p>
          <a:p>
            <a:pPr marL="0" marR="0" indent="0" algn="l" defTabSz="914400" rtl="0" eaLnBrk="0" fontAlgn="base" latinLnBrk="0" hangingPunct="0">
              <a:lnSpc>
                <a:spcPct val="100000"/>
              </a:lnSpc>
              <a:spcBef>
                <a:spcPct val="30000"/>
              </a:spcBef>
              <a:spcAft>
                <a:spcPct val="0"/>
              </a:spcAft>
              <a:buClrTx/>
              <a:buSzTx/>
              <a:buFontTx/>
              <a:buNone/>
              <a:tabLst/>
              <a:defRPr/>
            </a:pPr>
            <a:endParaRPr lang="en-US" sz="1200" kern="1200" dirty="0" smtClean="0">
              <a:solidFill>
                <a:schemeClr val="tx1"/>
              </a:solidFill>
              <a:latin typeface="+mn-lt"/>
              <a:ea typeface="+mn-ea"/>
              <a:cs typeface="+mn-cs"/>
            </a:endParaRPr>
          </a:p>
          <a:p>
            <a:pPr marL="0" marR="0" indent="0" algn="l" defTabSz="914400" rtl="0" eaLnBrk="0" fontAlgn="base" latinLnBrk="0" hangingPunct="0">
              <a:lnSpc>
                <a:spcPct val="100000"/>
              </a:lnSpc>
              <a:spcBef>
                <a:spcPct val="30000"/>
              </a:spcBef>
              <a:spcAft>
                <a:spcPct val="0"/>
              </a:spcAft>
              <a:buClrTx/>
              <a:buSzTx/>
              <a:buFontTx/>
              <a:buNone/>
              <a:tabLst/>
              <a:defRPr/>
            </a:pPr>
            <a:endParaRPr lang="en-US" sz="1200" kern="1200" dirty="0" smtClean="0">
              <a:solidFill>
                <a:schemeClr val="tx1"/>
              </a:solidFill>
              <a:latin typeface="+mn-lt"/>
              <a:ea typeface="+mn-ea"/>
              <a:cs typeface="+mn-cs"/>
            </a:endParaRPr>
          </a:p>
          <a:p>
            <a:pPr marL="0" marR="0" indent="0" algn="l" defTabSz="914400" rtl="0" eaLnBrk="0" fontAlgn="base" latinLnBrk="0" hangingPunct="0">
              <a:lnSpc>
                <a:spcPct val="100000"/>
              </a:lnSpc>
              <a:spcBef>
                <a:spcPct val="30000"/>
              </a:spcBef>
              <a:spcAft>
                <a:spcPct val="0"/>
              </a:spcAft>
              <a:buClrTx/>
              <a:buSzTx/>
              <a:buFontTx/>
              <a:buNone/>
              <a:tabLst/>
              <a:defRPr/>
            </a:pPr>
            <a:r>
              <a:rPr lang="en-US" sz="1200" kern="1200" dirty="0" smtClean="0">
                <a:solidFill>
                  <a:schemeClr val="tx1"/>
                </a:solidFill>
                <a:latin typeface="+mn-lt"/>
                <a:ea typeface="+mn-ea"/>
                <a:cs typeface="+mn-cs"/>
              </a:rPr>
              <a:t>Charles text:</a:t>
            </a:r>
          </a:p>
          <a:p>
            <a:r>
              <a:rPr lang="en-US" sz="1200" kern="1200" dirty="0" smtClean="0">
                <a:solidFill>
                  <a:schemeClr val="tx1"/>
                </a:solidFill>
                <a:latin typeface="+mn-lt"/>
                <a:ea typeface="+mn-ea"/>
                <a:cs typeface="+mn-cs"/>
              </a:rPr>
              <a:t>The </a:t>
            </a:r>
            <a:r>
              <a:rPr lang="en-US" sz="1200" kern="1200" dirty="0" err="1" smtClean="0">
                <a:solidFill>
                  <a:schemeClr val="tx1"/>
                </a:solidFill>
                <a:latin typeface="+mn-lt"/>
                <a:ea typeface="+mn-ea"/>
                <a:cs typeface="+mn-cs"/>
              </a:rPr>
              <a:t>SRC</a:t>
            </a:r>
            <a:r>
              <a:rPr lang="en-US" sz="1200" kern="1200" dirty="0" smtClean="0">
                <a:solidFill>
                  <a:schemeClr val="tx1"/>
                </a:solidFill>
                <a:latin typeface="+mn-lt"/>
                <a:ea typeface="+mn-ea"/>
                <a:cs typeface="+mn-cs"/>
              </a:rPr>
              <a:t> should be sending </a:t>
            </a:r>
            <a:r>
              <a:rPr lang="en-US" sz="1200" kern="1200" dirty="0" err="1" smtClean="0">
                <a:solidFill>
                  <a:schemeClr val="tx1"/>
                </a:solidFill>
                <a:latin typeface="+mn-lt"/>
                <a:ea typeface="+mn-ea"/>
                <a:cs typeface="+mn-cs"/>
              </a:rPr>
              <a:t>RTCP</a:t>
            </a:r>
            <a:r>
              <a:rPr lang="en-US" sz="1200" kern="1200" dirty="0" smtClean="0">
                <a:solidFill>
                  <a:schemeClr val="tx1"/>
                </a:solidFill>
                <a:latin typeface="+mn-lt"/>
                <a:ea typeface="+mn-ea"/>
                <a:cs typeface="+mn-cs"/>
              </a:rPr>
              <a:t> packets to the SRS. There </a:t>
            </a:r>
            <a:r>
              <a:rPr lang="en-US" sz="1200" kern="1200" dirty="0" err="1" smtClean="0">
                <a:solidFill>
                  <a:schemeClr val="tx1"/>
                </a:solidFill>
                <a:latin typeface="+mn-lt"/>
                <a:ea typeface="+mn-ea"/>
                <a:cs typeface="+mn-cs"/>
              </a:rPr>
              <a:t>RTCP</a:t>
            </a:r>
            <a:r>
              <a:rPr lang="en-US" sz="1200" kern="1200" dirty="0" smtClean="0">
                <a:solidFill>
                  <a:schemeClr val="tx1"/>
                </a:solidFill>
                <a:latin typeface="+mn-lt"/>
                <a:ea typeface="+mn-ea"/>
                <a:cs typeface="+mn-cs"/>
              </a:rPr>
              <a:t> include </a:t>
            </a:r>
            <a:r>
              <a:rPr lang="en-US" sz="1200" kern="1200" dirty="0" err="1" smtClean="0">
                <a:solidFill>
                  <a:schemeClr val="tx1"/>
                </a:solidFill>
                <a:latin typeface="+mn-lt"/>
                <a:ea typeface="+mn-ea"/>
                <a:cs typeface="+mn-cs"/>
              </a:rPr>
              <a:t>SDES</a:t>
            </a:r>
            <a:r>
              <a:rPr lang="en-US" sz="1200" kern="1200" dirty="0" smtClean="0">
                <a:solidFill>
                  <a:schemeClr val="tx1"/>
                </a:solidFill>
                <a:latin typeface="+mn-lt"/>
                <a:ea typeface="+mn-ea"/>
                <a:cs typeface="+mn-cs"/>
              </a:rPr>
              <a:t> packets, which provide the binding of </a:t>
            </a:r>
            <a:r>
              <a:rPr lang="en-US" sz="1200" kern="1200" dirty="0" err="1" smtClean="0">
                <a:solidFill>
                  <a:schemeClr val="tx1"/>
                </a:solidFill>
                <a:latin typeface="+mn-lt"/>
                <a:ea typeface="+mn-ea"/>
                <a:cs typeface="+mn-cs"/>
              </a:rPr>
              <a:t>SSRC</a:t>
            </a:r>
            <a:r>
              <a:rPr lang="en-US" sz="1200" kern="1200" dirty="0" smtClean="0">
                <a:solidFill>
                  <a:schemeClr val="tx1"/>
                </a:solidFill>
                <a:latin typeface="+mn-lt"/>
                <a:ea typeface="+mn-ea"/>
                <a:cs typeface="+mn-cs"/>
              </a:rPr>
              <a:t>/</a:t>
            </a:r>
            <a:r>
              <a:rPr lang="en-US" sz="1200" kern="1200" dirty="0" err="1" smtClean="0">
                <a:solidFill>
                  <a:schemeClr val="tx1"/>
                </a:solidFill>
                <a:latin typeface="+mn-lt"/>
                <a:ea typeface="+mn-ea"/>
                <a:cs typeface="+mn-cs"/>
              </a:rPr>
              <a:t>CSRC</a:t>
            </a:r>
            <a:r>
              <a:rPr lang="en-US" sz="1200" kern="1200" dirty="0" smtClean="0">
                <a:solidFill>
                  <a:schemeClr val="tx1"/>
                </a:solidFill>
                <a:latin typeface="+mn-lt"/>
                <a:ea typeface="+mn-ea"/>
                <a:cs typeface="+mn-cs"/>
              </a:rPr>
              <a:t> to </a:t>
            </a:r>
            <a:r>
              <a:rPr lang="en-US" sz="1200" kern="1200" dirty="0" err="1" smtClean="0">
                <a:solidFill>
                  <a:schemeClr val="tx1"/>
                </a:solidFill>
                <a:latin typeface="+mn-lt"/>
                <a:ea typeface="+mn-ea"/>
                <a:cs typeface="+mn-cs"/>
              </a:rPr>
              <a:t>CNAME</a:t>
            </a:r>
            <a:r>
              <a:rPr lang="en-US" sz="1200" kern="1200" dirty="0" smtClean="0">
                <a:solidFill>
                  <a:schemeClr val="tx1"/>
                </a:solidFill>
                <a:latin typeface="+mn-lt"/>
                <a:ea typeface="+mn-ea"/>
                <a:cs typeface="+mn-cs"/>
              </a:rPr>
              <a:t>. Each </a:t>
            </a:r>
            <a:r>
              <a:rPr lang="en-US" sz="1200" kern="1200" dirty="0" err="1" smtClean="0">
                <a:solidFill>
                  <a:schemeClr val="tx1"/>
                </a:solidFill>
                <a:latin typeface="+mn-lt"/>
                <a:ea typeface="+mn-ea"/>
                <a:cs typeface="+mn-cs"/>
              </a:rPr>
              <a:t>RTP</a:t>
            </a:r>
            <a:r>
              <a:rPr lang="en-US" sz="1200" kern="1200" dirty="0" smtClean="0">
                <a:solidFill>
                  <a:schemeClr val="tx1"/>
                </a:solidFill>
                <a:latin typeface="+mn-lt"/>
                <a:ea typeface="+mn-ea"/>
                <a:cs typeface="+mn-cs"/>
              </a:rPr>
              <a:t> packet from the </a:t>
            </a:r>
            <a:r>
              <a:rPr lang="en-US" sz="1200" kern="1200" dirty="0" err="1" smtClean="0">
                <a:solidFill>
                  <a:schemeClr val="tx1"/>
                </a:solidFill>
                <a:latin typeface="+mn-lt"/>
                <a:ea typeface="+mn-ea"/>
                <a:cs typeface="+mn-cs"/>
              </a:rPr>
              <a:t>SRC</a:t>
            </a:r>
            <a:r>
              <a:rPr lang="en-US" sz="1200" kern="1200" dirty="0" smtClean="0">
                <a:solidFill>
                  <a:schemeClr val="tx1"/>
                </a:solidFill>
                <a:latin typeface="+mn-lt"/>
                <a:ea typeface="+mn-ea"/>
                <a:cs typeface="+mn-cs"/>
              </a:rPr>
              <a:t> to the SRS contains an </a:t>
            </a:r>
            <a:r>
              <a:rPr lang="en-US" sz="1200" kern="1200" dirty="0" err="1" smtClean="0">
                <a:solidFill>
                  <a:schemeClr val="tx1"/>
                </a:solidFill>
                <a:latin typeface="+mn-lt"/>
                <a:ea typeface="+mn-ea"/>
                <a:cs typeface="+mn-cs"/>
              </a:rPr>
              <a:t>SSRC</a:t>
            </a:r>
            <a:r>
              <a:rPr lang="en-US" sz="1200" kern="1200" dirty="0" smtClean="0">
                <a:solidFill>
                  <a:schemeClr val="tx1"/>
                </a:solidFill>
                <a:latin typeface="+mn-lt"/>
                <a:ea typeface="+mn-ea"/>
                <a:cs typeface="+mn-cs"/>
              </a:rPr>
              <a:t>, and zero or more </a:t>
            </a:r>
            <a:r>
              <a:rPr lang="en-US" sz="1200" kern="1200" dirty="0" err="1" smtClean="0">
                <a:solidFill>
                  <a:schemeClr val="tx1"/>
                </a:solidFill>
                <a:latin typeface="+mn-lt"/>
                <a:ea typeface="+mn-ea"/>
                <a:cs typeface="+mn-cs"/>
              </a:rPr>
              <a:t>CSRCs</a:t>
            </a:r>
            <a:r>
              <a:rPr lang="en-US" sz="1200" kern="1200" dirty="0" smtClean="0">
                <a:solidFill>
                  <a:schemeClr val="tx1"/>
                </a:solidFill>
                <a:latin typeface="+mn-lt"/>
                <a:ea typeface="+mn-ea"/>
                <a:cs typeface="+mn-cs"/>
              </a:rPr>
              <a:t>. When the SRS receives these, it should be able to determine the corresponding </a:t>
            </a:r>
            <a:r>
              <a:rPr lang="en-US" sz="1200" kern="1200" dirty="0" err="1" smtClean="0">
                <a:solidFill>
                  <a:schemeClr val="tx1"/>
                </a:solidFill>
                <a:latin typeface="+mn-lt"/>
                <a:ea typeface="+mn-ea"/>
                <a:cs typeface="+mn-cs"/>
              </a:rPr>
              <a:t>CNAME</a:t>
            </a:r>
            <a:r>
              <a:rPr lang="en-US" sz="1200" kern="1200" dirty="0" smtClean="0">
                <a:solidFill>
                  <a:schemeClr val="tx1"/>
                </a:solidFill>
                <a:latin typeface="+mn-lt"/>
                <a:ea typeface="+mn-ea"/>
                <a:cs typeface="+mn-cs"/>
              </a:rPr>
              <a:t>(s). So far so good, the SRS exactly which </a:t>
            </a:r>
            <a:r>
              <a:rPr lang="en-US" sz="1200" kern="1200" dirty="0" err="1" smtClean="0">
                <a:solidFill>
                  <a:schemeClr val="tx1"/>
                </a:solidFill>
                <a:latin typeface="+mn-lt"/>
                <a:ea typeface="+mn-ea"/>
                <a:cs typeface="+mn-cs"/>
              </a:rPr>
              <a:t>CNAMES</a:t>
            </a:r>
            <a:r>
              <a:rPr lang="en-US" sz="1200" kern="1200" dirty="0" smtClean="0">
                <a:solidFill>
                  <a:schemeClr val="tx1"/>
                </a:solidFill>
                <a:latin typeface="+mn-lt"/>
                <a:ea typeface="+mn-ea"/>
                <a:cs typeface="+mn-cs"/>
              </a:rPr>
              <a:t> are associated with each </a:t>
            </a:r>
            <a:r>
              <a:rPr lang="en-US" sz="1200" kern="1200" dirty="0" err="1" smtClean="0">
                <a:solidFill>
                  <a:schemeClr val="tx1"/>
                </a:solidFill>
                <a:latin typeface="+mn-lt"/>
                <a:ea typeface="+mn-ea"/>
                <a:cs typeface="+mn-cs"/>
              </a:rPr>
              <a:t>RTP</a:t>
            </a:r>
            <a:r>
              <a:rPr lang="en-US" sz="1200" kern="1200" dirty="0" smtClean="0">
                <a:solidFill>
                  <a:schemeClr val="tx1"/>
                </a:solidFill>
                <a:latin typeface="+mn-lt"/>
                <a:ea typeface="+mn-ea"/>
                <a:cs typeface="+mn-cs"/>
              </a:rPr>
              <a:t> media packet.</a:t>
            </a:r>
          </a:p>
          <a:p>
            <a:r>
              <a:rPr lang="en-US" sz="1200" kern="1200" dirty="0" smtClean="0">
                <a:solidFill>
                  <a:schemeClr val="tx1"/>
                </a:solidFill>
                <a:latin typeface="+mn-lt"/>
                <a:ea typeface="+mn-ea"/>
                <a:cs typeface="+mn-cs"/>
              </a:rPr>
              <a:t> </a:t>
            </a:r>
          </a:p>
          <a:p>
            <a:r>
              <a:rPr lang="en-US" sz="1200" kern="1200" dirty="0" smtClean="0">
                <a:solidFill>
                  <a:schemeClr val="tx1"/>
                </a:solidFill>
                <a:latin typeface="+mn-lt"/>
                <a:ea typeface="+mn-ea"/>
                <a:cs typeface="+mn-cs"/>
              </a:rPr>
              <a:t>The </a:t>
            </a:r>
            <a:r>
              <a:rPr lang="en-US" sz="1200" kern="1200" dirty="0" err="1" smtClean="0">
                <a:solidFill>
                  <a:schemeClr val="tx1"/>
                </a:solidFill>
                <a:latin typeface="+mn-lt"/>
                <a:ea typeface="+mn-ea"/>
                <a:cs typeface="+mn-cs"/>
              </a:rPr>
              <a:t>SRC</a:t>
            </a:r>
            <a:r>
              <a:rPr lang="en-US" sz="1200" kern="1200" dirty="0" smtClean="0">
                <a:solidFill>
                  <a:schemeClr val="tx1"/>
                </a:solidFill>
                <a:latin typeface="+mn-lt"/>
                <a:ea typeface="+mn-ea"/>
                <a:cs typeface="+mn-cs"/>
              </a:rPr>
              <a:t> also sends metadata to the SRS. This metadata contains a set of participant elements. One way for the SRS to perform the mapping of each media packet to one or more participants is to include the </a:t>
            </a:r>
            <a:r>
              <a:rPr lang="en-US" sz="1200" kern="1200" dirty="0" err="1" smtClean="0">
                <a:solidFill>
                  <a:schemeClr val="tx1"/>
                </a:solidFill>
                <a:latin typeface="+mn-lt"/>
                <a:ea typeface="+mn-ea"/>
                <a:cs typeface="+mn-cs"/>
              </a:rPr>
              <a:t>CNAME</a:t>
            </a:r>
            <a:r>
              <a:rPr lang="en-US" sz="1200" kern="1200" dirty="0" smtClean="0">
                <a:solidFill>
                  <a:schemeClr val="tx1"/>
                </a:solidFill>
                <a:latin typeface="+mn-lt"/>
                <a:ea typeface="+mn-ea"/>
                <a:cs typeface="+mn-cs"/>
              </a:rPr>
              <a:t> in the participate metadata element. There should always be a 1-1 association of </a:t>
            </a:r>
            <a:r>
              <a:rPr lang="en-US" sz="1200" kern="1200" dirty="0" err="1" smtClean="0">
                <a:solidFill>
                  <a:schemeClr val="tx1"/>
                </a:solidFill>
                <a:latin typeface="+mn-lt"/>
                <a:ea typeface="+mn-ea"/>
                <a:cs typeface="+mn-cs"/>
              </a:rPr>
              <a:t>CNAME</a:t>
            </a:r>
            <a:r>
              <a:rPr lang="en-US" sz="1200" kern="1200" dirty="0" smtClean="0">
                <a:solidFill>
                  <a:schemeClr val="tx1"/>
                </a:solidFill>
                <a:latin typeface="+mn-lt"/>
                <a:ea typeface="+mn-ea"/>
                <a:cs typeface="+mn-cs"/>
              </a:rPr>
              <a:t> to participant. It would be okay to include the set of </a:t>
            </a:r>
            <a:r>
              <a:rPr lang="en-US" sz="1200" kern="1200" dirty="0" err="1" smtClean="0">
                <a:solidFill>
                  <a:schemeClr val="tx1"/>
                </a:solidFill>
                <a:latin typeface="+mn-lt"/>
                <a:ea typeface="+mn-ea"/>
                <a:cs typeface="+mn-cs"/>
              </a:rPr>
              <a:t>SSRCs</a:t>
            </a:r>
            <a:r>
              <a:rPr lang="en-US" sz="1200" kern="1200" dirty="0" smtClean="0">
                <a:solidFill>
                  <a:schemeClr val="tx1"/>
                </a:solidFill>
                <a:latin typeface="+mn-lt"/>
                <a:ea typeface="+mn-ea"/>
                <a:cs typeface="+mn-cs"/>
              </a:rPr>
              <a:t> associated with each participant in the metadata as well, but this is not necessary as that information is already conveyed by the </a:t>
            </a:r>
            <a:r>
              <a:rPr lang="en-US" sz="1200" kern="1200" dirty="0" err="1" smtClean="0">
                <a:solidFill>
                  <a:schemeClr val="tx1"/>
                </a:solidFill>
                <a:latin typeface="+mn-lt"/>
                <a:ea typeface="+mn-ea"/>
                <a:cs typeface="+mn-cs"/>
              </a:rPr>
              <a:t>RTCP</a:t>
            </a:r>
            <a:r>
              <a:rPr lang="en-US" sz="1200" kern="1200" dirty="0" smtClean="0">
                <a:solidFill>
                  <a:schemeClr val="tx1"/>
                </a:solidFill>
                <a:latin typeface="+mn-lt"/>
                <a:ea typeface="+mn-ea"/>
                <a:cs typeface="+mn-cs"/>
              </a:rPr>
              <a:t>. The only reason the </a:t>
            </a:r>
            <a:r>
              <a:rPr lang="en-US" sz="1200" kern="1200" dirty="0" err="1" smtClean="0">
                <a:solidFill>
                  <a:schemeClr val="tx1"/>
                </a:solidFill>
                <a:latin typeface="+mn-lt"/>
                <a:ea typeface="+mn-ea"/>
                <a:cs typeface="+mn-cs"/>
              </a:rPr>
              <a:t>SSRCs</a:t>
            </a:r>
            <a:r>
              <a:rPr lang="en-US" sz="1200" kern="1200" dirty="0" smtClean="0">
                <a:solidFill>
                  <a:schemeClr val="tx1"/>
                </a:solidFill>
                <a:latin typeface="+mn-lt"/>
                <a:ea typeface="+mn-ea"/>
                <a:cs typeface="+mn-cs"/>
              </a:rPr>
              <a:t> would need to be included in the participant metadata element is if the </a:t>
            </a:r>
            <a:r>
              <a:rPr lang="en-US" sz="1200" kern="1200" dirty="0" err="1" smtClean="0">
                <a:solidFill>
                  <a:schemeClr val="tx1"/>
                </a:solidFill>
                <a:latin typeface="+mn-lt"/>
                <a:ea typeface="+mn-ea"/>
                <a:cs typeface="+mn-cs"/>
              </a:rPr>
              <a:t>SRC</a:t>
            </a:r>
            <a:r>
              <a:rPr lang="en-US" sz="1200" kern="1200" dirty="0" smtClean="0">
                <a:solidFill>
                  <a:schemeClr val="tx1"/>
                </a:solidFill>
                <a:latin typeface="+mn-lt"/>
                <a:ea typeface="+mn-ea"/>
                <a:cs typeface="+mn-cs"/>
              </a:rPr>
              <a:t> does not send </a:t>
            </a:r>
            <a:r>
              <a:rPr lang="en-US" sz="1200" kern="1200" dirty="0" err="1" smtClean="0">
                <a:solidFill>
                  <a:schemeClr val="tx1"/>
                </a:solidFill>
                <a:latin typeface="+mn-lt"/>
                <a:ea typeface="+mn-ea"/>
                <a:cs typeface="+mn-cs"/>
              </a:rPr>
              <a:t>RTCP</a:t>
            </a:r>
            <a:r>
              <a:rPr lang="en-US" sz="1200" kern="1200" dirty="0" smtClean="0">
                <a:solidFill>
                  <a:schemeClr val="tx1"/>
                </a:solidFill>
                <a:latin typeface="+mn-lt"/>
                <a:ea typeface="+mn-ea"/>
                <a:cs typeface="+mn-cs"/>
              </a:rPr>
              <a:t> to the SRS.</a:t>
            </a:r>
          </a:p>
          <a:p>
            <a:endParaRPr lang="en-US" dirty="0"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77500" lnSpcReduction="20000"/>
          </a:bodyPr>
          <a:lstStyle/>
          <a:p>
            <a:pPr marL="0" marR="0" lvl="1" indent="0" algn="l" defTabSz="914400" rtl="0" eaLnBrk="0" fontAlgn="base" latinLnBrk="0" hangingPunct="0">
              <a:lnSpc>
                <a:spcPct val="100000"/>
              </a:lnSpc>
              <a:spcBef>
                <a:spcPct val="30000"/>
              </a:spcBef>
              <a:spcAft>
                <a:spcPct val="0"/>
              </a:spcAft>
              <a:buClrTx/>
              <a:buSzTx/>
              <a:buFontTx/>
              <a:buNone/>
              <a:tabLst/>
              <a:defRPr/>
            </a:pPr>
            <a:r>
              <a:rPr lang="en-US" sz="2000" dirty="0" smtClean="0">
                <a:solidFill>
                  <a:srgbClr val="000000"/>
                </a:solidFill>
              </a:rPr>
              <a:t>Association Classes aren't identified by a single ID. Rather they are identified by the IDs of the two things they associate. Thus when updating them those two IDs need to be transmitted. So any partial update to this element requires sending both the IDs.</a:t>
            </a:r>
          </a:p>
          <a:p>
            <a:endParaRPr lang="en-US" dirty="0" smtClean="0"/>
          </a:p>
          <a:p>
            <a:endParaRPr lang="en-US" dirty="0" smtClean="0"/>
          </a:p>
          <a:p>
            <a:r>
              <a:rPr lang="en-US" dirty="0" smtClean="0"/>
              <a:t>Other approaches:</a:t>
            </a:r>
          </a:p>
          <a:p>
            <a:endParaRPr lang="en-US" dirty="0" smtClean="0"/>
          </a:p>
          <a:p>
            <a:pPr>
              <a:buFont typeface="Wingdings" pitchFamily="2" charset="2"/>
              <a:buChar char="Ø"/>
            </a:pPr>
            <a:r>
              <a:rPr lang="en-US" dirty="0" smtClean="0"/>
              <a:t>Approach 3:</a:t>
            </a:r>
          </a:p>
          <a:p>
            <a:pPr marL="973138" lvl="1" indent="-403225" eaLnBrk="1" hangingPunct="1"/>
            <a:r>
              <a:rPr lang="en-US" sz="1600" dirty="0" smtClean="0">
                <a:solidFill>
                  <a:srgbClr val="000000"/>
                </a:solidFill>
              </a:rPr>
              <a:t>Define local IDs as aliases for globally unique IDs. This approach reduces the number of unique IDs on the wire per association from 3 to 1, replacing them with local IDs. Of course, the local IDs have to be defined. This might marginally penalize the VERY simple cases, but saves significantly for more complex situations.</a:t>
            </a:r>
          </a:p>
          <a:p>
            <a:pPr marL="973138" lvl="1" indent="-403225" eaLnBrk="1" hangingPunct="1">
              <a:buNone/>
            </a:pPr>
            <a:r>
              <a:rPr lang="en-US" sz="1600" dirty="0" smtClean="0">
                <a:solidFill>
                  <a:srgbClr val="000000"/>
                </a:solidFill>
              </a:rPr>
              <a:t>e.g.</a:t>
            </a:r>
          </a:p>
          <a:p>
            <a:pPr marL="973138" lvl="1" indent="-403225" eaLnBrk="1" hangingPunct="1">
              <a:buNone/>
            </a:pPr>
            <a:r>
              <a:rPr lang="en-US" sz="1600" dirty="0" smtClean="0">
                <a:solidFill>
                  <a:srgbClr val="000000"/>
                </a:solidFill>
              </a:rPr>
              <a:t>     &lt;session    </a:t>
            </a:r>
          </a:p>
          <a:p>
            <a:pPr marL="973138" lvl="1" indent="-403225" eaLnBrk="1" hangingPunct="1">
              <a:buNone/>
            </a:pPr>
            <a:r>
              <a:rPr lang="en-US" sz="1600" dirty="0" smtClean="0">
                <a:solidFill>
                  <a:srgbClr val="000000"/>
                </a:solidFill>
              </a:rPr>
              <a:t>           id="</a:t>
            </a:r>
            <a:r>
              <a:rPr lang="en-US" sz="1600" dirty="0" err="1" smtClean="0">
                <a:solidFill>
                  <a:srgbClr val="000000"/>
                </a:solidFill>
              </a:rPr>
              <a:t>urn:uuid:855a5ded</a:t>
            </a:r>
            <a:r>
              <a:rPr lang="en-US" sz="1600" dirty="0" smtClean="0">
                <a:solidFill>
                  <a:srgbClr val="000000"/>
                </a:solidFill>
              </a:rPr>
              <a:t>-8420-</a:t>
            </a:r>
            <a:r>
              <a:rPr lang="en-US" sz="1600" dirty="0" err="1" smtClean="0">
                <a:solidFill>
                  <a:srgbClr val="000000"/>
                </a:solidFill>
              </a:rPr>
              <a:t>456d</a:t>
            </a:r>
            <a:r>
              <a:rPr lang="en-US" sz="1600" dirty="0" smtClean="0">
                <a:solidFill>
                  <a:srgbClr val="000000"/>
                </a:solidFill>
              </a:rPr>
              <a:t>-</a:t>
            </a:r>
            <a:r>
              <a:rPr lang="en-US" sz="1600" dirty="0" err="1" smtClean="0">
                <a:solidFill>
                  <a:srgbClr val="000000"/>
                </a:solidFill>
              </a:rPr>
              <a:t>a70f</a:t>
            </a:r>
            <a:r>
              <a:rPr lang="en-US" sz="1600" dirty="0" smtClean="0">
                <a:solidFill>
                  <a:srgbClr val="000000"/>
                </a:solidFill>
              </a:rPr>
              <a:t>-</a:t>
            </a:r>
            <a:r>
              <a:rPr lang="en-US" sz="1600" dirty="0" err="1" smtClean="0">
                <a:solidFill>
                  <a:srgbClr val="000000"/>
                </a:solidFill>
              </a:rPr>
              <a:t>6da1eeaeb425</a:t>
            </a:r>
            <a:r>
              <a:rPr lang="en-US" sz="1600" dirty="0" smtClean="0">
                <a:solidFill>
                  <a:srgbClr val="000000"/>
                </a:solidFill>
              </a:rPr>
              <a:t>"</a:t>
            </a:r>
          </a:p>
          <a:p>
            <a:pPr marL="973138" lvl="1" indent="-403225" eaLnBrk="1" hangingPunct="1">
              <a:buNone/>
            </a:pPr>
            <a:r>
              <a:rPr lang="en-US" sz="1600" dirty="0" smtClean="0">
                <a:solidFill>
                  <a:srgbClr val="000000"/>
                </a:solidFill>
              </a:rPr>
              <a:t>	  local="123"&gt;</a:t>
            </a:r>
          </a:p>
          <a:p>
            <a:pPr marL="973138" lvl="1" indent="-403225" eaLnBrk="1" hangingPunct="1">
              <a:buNone/>
            </a:pPr>
            <a:r>
              <a:rPr lang="en-US" sz="1600" dirty="0" smtClean="0">
                <a:solidFill>
                  <a:srgbClr val="000000"/>
                </a:solidFill>
              </a:rPr>
              <a:t>           ...</a:t>
            </a:r>
          </a:p>
          <a:p>
            <a:pPr marL="973138" lvl="1" indent="-403225" eaLnBrk="1" hangingPunct="1">
              <a:buNone/>
            </a:pPr>
            <a:r>
              <a:rPr lang="en-US" sz="1600" dirty="0" smtClean="0">
                <a:solidFill>
                  <a:srgbClr val="000000"/>
                </a:solidFill>
              </a:rPr>
              <a:t>    &lt;/session&gt;</a:t>
            </a:r>
          </a:p>
          <a:p>
            <a:pPr marL="973138" lvl="1" indent="-403225" eaLnBrk="1" hangingPunct="1">
              <a:buNone/>
            </a:pPr>
            <a:r>
              <a:rPr lang="en-US" sz="1600" dirty="0" smtClean="0">
                <a:solidFill>
                  <a:srgbClr val="000000"/>
                </a:solidFill>
              </a:rPr>
              <a:t>   &lt;participant</a:t>
            </a:r>
          </a:p>
          <a:p>
            <a:pPr marL="973138" lvl="1" indent="-403225" eaLnBrk="1" hangingPunct="1">
              <a:buNone/>
            </a:pPr>
            <a:r>
              <a:rPr lang="en-US" sz="1600" dirty="0" smtClean="0">
                <a:solidFill>
                  <a:srgbClr val="000000"/>
                </a:solidFill>
              </a:rPr>
              <a:t>    	id="</a:t>
            </a:r>
            <a:r>
              <a:rPr lang="en-US" sz="1600" dirty="0" err="1" smtClean="0">
                <a:solidFill>
                  <a:srgbClr val="000000"/>
                </a:solidFill>
              </a:rPr>
              <a:t>urn:uuid:b2b7c112</a:t>
            </a:r>
            <a:r>
              <a:rPr lang="en-US" sz="1600" dirty="0" smtClean="0">
                <a:solidFill>
                  <a:srgbClr val="000000"/>
                </a:solidFill>
              </a:rPr>
              <a:t>-5982-</a:t>
            </a:r>
            <a:r>
              <a:rPr lang="en-US" sz="1600" dirty="0" err="1" smtClean="0">
                <a:solidFill>
                  <a:srgbClr val="000000"/>
                </a:solidFill>
              </a:rPr>
              <a:t>469d</a:t>
            </a:r>
            <a:r>
              <a:rPr lang="en-US" sz="1600" dirty="0" smtClean="0">
                <a:solidFill>
                  <a:srgbClr val="000000"/>
                </a:solidFill>
              </a:rPr>
              <a:t>-9007-</a:t>
            </a:r>
            <a:r>
              <a:rPr lang="en-US" sz="1600" dirty="0" err="1" smtClean="0">
                <a:solidFill>
                  <a:srgbClr val="000000"/>
                </a:solidFill>
              </a:rPr>
              <a:t>6ddbecca64d3</a:t>
            </a:r>
            <a:r>
              <a:rPr lang="en-US" sz="1600" dirty="0" smtClean="0">
                <a:solidFill>
                  <a:srgbClr val="000000"/>
                </a:solidFill>
              </a:rPr>
              <a:t>"</a:t>
            </a:r>
          </a:p>
          <a:p>
            <a:pPr marL="973138" lvl="1" indent="-403225" eaLnBrk="1" hangingPunct="1">
              <a:buNone/>
            </a:pPr>
            <a:r>
              <a:rPr lang="en-US" sz="1600" dirty="0" smtClean="0">
                <a:solidFill>
                  <a:srgbClr val="000000"/>
                </a:solidFill>
              </a:rPr>
              <a:t>	local="234"&gt;</a:t>
            </a:r>
          </a:p>
          <a:p>
            <a:pPr marL="973138" lvl="1" indent="-403225" eaLnBrk="1" hangingPunct="1">
              <a:buNone/>
            </a:pPr>
            <a:r>
              <a:rPr lang="en-US" sz="1600" dirty="0" smtClean="0">
                <a:solidFill>
                  <a:srgbClr val="000000"/>
                </a:solidFill>
              </a:rPr>
              <a:t>       ...</a:t>
            </a:r>
          </a:p>
          <a:p>
            <a:pPr marL="973138" lvl="1" indent="-403225" eaLnBrk="1" hangingPunct="1">
              <a:buNone/>
            </a:pPr>
            <a:r>
              <a:rPr lang="en-US" sz="1600" dirty="0" smtClean="0">
                <a:solidFill>
                  <a:srgbClr val="000000"/>
                </a:solidFill>
              </a:rPr>
              <a:t>   &lt;/participant&gt;</a:t>
            </a:r>
          </a:p>
          <a:p>
            <a:pPr marL="973138" lvl="1" indent="-403225" eaLnBrk="1" hangingPunct="1">
              <a:buNone/>
            </a:pPr>
            <a:r>
              <a:rPr lang="en-US" sz="1600" dirty="0" smtClean="0">
                <a:solidFill>
                  <a:srgbClr val="000000"/>
                </a:solidFill>
              </a:rPr>
              <a:t>&lt;</a:t>
            </a:r>
            <a:r>
              <a:rPr lang="en-US" sz="1600" dirty="0" err="1" smtClean="0">
                <a:solidFill>
                  <a:srgbClr val="000000"/>
                </a:solidFill>
              </a:rPr>
              <a:t>participantSessionAssoc</a:t>
            </a:r>
            <a:endParaRPr lang="en-US" sz="1600" dirty="0" smtClean="0">
              <a:solidFill>
                <a:srgbClr val="000000"/>
              </a:solidFill>
            </a:endParaRPr>
          </a:p>
          <a:p>
            <a:pPr marL="973138" lvl="1" indent="-403225" eaLnBrk="1" hangingPunct="1">
              <a:buNone/>
            </a:pPr>
            <a:r>
              <a:rPr lang="en-US" sz="1600" dirty="0" smtClean="0">
                <a:solidFill>
                  <a:srgbClr val="000000"/>
                </a:solidFill>
              </a:rPr>
              <a:t> 	id="</a:t>
            </a:r>
            <a:r>
              <a:rPr lang="en-US" sz="1600" dirty="0" err="1" smtClean="0">
                <a:solidFill>
                  <a:srgbClr val="000000"/>
                </a:solidFill>
              </a:rPr>
              <a:t>urn:uuid:acdf43ee</a:t>
            </a:r>
            <a:r>
              <a:rPr lang="en-US" sz="1600" dirty="0" smtClean="0">
                <a:solidFill>
                  <a:srgbClr val="000000"/>
                </a:solidFill>
              </a:rPr>
              <a:t>-1441-</a:t>
            </a:r>
            <a:r>
              <a:rPr lang="en-US" sz="1600" dirty="0" err="1" smtClean="0">
                <a:solidFill>
                  <a:srgbClr val="000000"/>
                </a:solidFill>
              </a:rPr>
              <a:t>478d</a:t>
            </a:r>
            <a:r>
              <a:rPr lang="en-US" sz="1600" dirty="0" smtClean="0">
                <a:solidFill>
                  <a:srgbClr val="000000"/>
                </a:solidFill>
              </a:rPr>
              <a:t>-</a:t>
            </a:r>
            <a:r>
              <a:rPr lang="en-US" sz="1600" dirty="0" err="1" smtClean="0">
                <a:solidFill>
                  <a:srgbClr val="000000"/>
                </a:solidFill>
              </a:rPr>
              <a:t>4eca</a:t>
            </a:r>
            <a:r>
              <a:rPr lang="en-US" sz="1600" dirty="0" smtClean="0">
                <a:solidFill>
                  <a:srgbClr val="000000"/>
                </a:solidFill>
              </a:rPr>
              <a:t>-</a:t>
            </a:r>
            <a:r>
              <a:rPr lang="en-US" sz="1600" dirty="0" err="1" smtClean="0">
                <a:solidFill>
                  <a:srgbClr val="000000"/>
                </a:solidFill>
              </a:rPr>
              <a:t>4d4f555a896d</a:t>
            </a:r>
            <a:r>
              <a:rPr lang="en-US" sz="1600" dirty="0" smtClean="0">
                <a:solidFill>
                  <a:srgbClr val="000000"/>
                </a:solidFill>
              </a:rPr>
              <a:t>"</a:t>
            </a:r>
          </a:p>
          <a:p>
            <a:pPr marL="973138" lvl="1" indent="-403225" eaLnBrk="1" hangingPunct="1">
              <a:buNone/>
            </a:pPr>
            <a:r>
              <a:rPr lang="en-US" sz="1600" dirty="0" smtClean="0">
                <a:solidFill>
                  <a:srgbClr val="000000"/>
                </a:solidFill>
              </a:rPr>
              <a:t> 	participant="234"</a:t>
            </a:r>
          </a:p>
          <a:p>
            <a:pPr marL="973138" lvl="1" indent="-403225" eaLnBrk="1" hangingPunct="1">
              <a:buNone/>
            </a:pPr>
            <a:r>
              <a:rPr lang="en-US" sz="1600" dirty="0" smtClean="0">
                <a:solidFill>
                  <a:srgbClr val="000000"/>
                </a:solidFill>
              </a:rPr>
              <a:t>	session="123"&gt;</a:t>
            </a:r>
          </a:p>
          <a:p>
            <a:pPr marL="973138" lvl="1" indent="-403225" eaLnBrk="1" hangingPunct="1">
              <a:buNone/>
            </a:pPr>
            <a:r>
              <a:rPr lang="en-US" sz="1600" dirty="0" smtClean="0">
                <a:solidFill>
                  <a:srgbClr val="000000"/>
                </a:solidFill>
              </a:rPr>
              <a:t>          ...</a:t>
            </a:r>
          </a:p>
          <a:p>
            <a:pPr marL="973138" lvl="1" indent="-403225" eaLnBrk="1" hangingPunct="1">
              <a:buNone/>
            </a:pPr>
            <a:r>
              <a:rPr lang="en-US" sz="1600" dirty="0" smtClean="0">
                <a:solidFill>
                  <a:srgbClr val="000000"/>
                </a:solidFill>
              </a:rPr>
              <a:t>&lt;/</a:t>
            </a:r>
            <a:r>
              <a:rPr lang="en-US" sz="1600" dirty="0" err="1" smtClean="0">
                <a:solidFill>
                  <a:srgbClr val="000000"/>
                </a:solidFill>
              </a:rPr>
              <a:t>participantSessionAssoc</a:t>
            </a:r>
            <a:r>
              <a:rPr lang="en-US" sz="1600" dirty="0" smtClean="0">
                <a:solidFill>
                  <a:srgbClr val="000000"/>
                </a:solidFill>
              </a:rPr>
              <a:t>&gt;</a:t>
            </a:r>
          </a:p>
          <a:p>
            <a:pPr>
              <a:buFont typeface="Wingdings" pitchFamily="2" charset="2"/>
              <a:buChar char="Ø"/>
            </a:pPr>
            <a:r>
              <a:rPr lang="en-US" sz="2800" dirty="0" smtClean="0"/>
              <a:t>Approach 4:</a:t>
            </a:r>
          </a:p>
          <a:p>
            <a:pPr>
              <a:buNone/>
            </a:pPr>
            <a:r>
              <a:rPr lang="en-US" sz="1600" dirty="0" smtClean="0">
                <a:solidFill>
                  <a:srgbClr val="000000"/>
                </a:solidFill>
              </a:rPr>
              <a:t>       </a:t>
            </a:r>
            <a:r>
              <a:rPr lang="en-US" sz="1600" dirty="0" smtClean="0"/>
              <a:t>Encapsulate associations within one of the object elements concerned, e.g., encapsulate sequence of participants in the &lt;session/&gt; element. This approach reduces the number of unique IDs on the wire per association from 3 to 1.</a:t>
            </a:r>
          </a:p>
          <a:p>
            <a:pPr>
              <a:buNone/>
            </a:pPr>
            <a:r>
              <a:rPr lang="en-US" sz="1600" dirty="0" smtClean="0"/>
              <a:t>         </a:t>
            </a:r>
            <a:r>
              <a:rPr lang="en-US" sz="1600" dirty="0" smtClean="0">
                <a:solidFill>
                  <a:srgbClr val="000000"/>
                </a:solidFill>
              </a:rPr>
              <a:t> e.g.</a:t>
            </a:r>
          </a:p>
          <a:p>
            <a:pPr>
              <a:buNone/>
            </a:pPr>
            <a:r>
              <a:rPr lang="en-US" sz="1600" dirty="0" smtClean="0">
                <a:solidFill>
                  <a:srgbClr val="000000"/>
                </a:solidFill>
              </a:rPr>
              <a:t>        </a:t>
            </a:r>
            <a:r>
              <a:rPr lang="en-US" sz="1600" dirty="0" smtClean="0"/>
              <a:t>&lt;session</a:t>
            </a:r>
          </a:p>
          <a:p>
            <a:pPr>
              <a:buNone/>
            </a:pPr>
            <a:r>
              <a:rPr lang="en-US" sz="1600" dirty="0" smtClean="0"/>
              <a:t>	         id="</a:t>
            </a:r>
            <a:r>
              <a:rPr lang="en-US" sz="1600" dirty="0" err="1" smtClean="0"/>
              <a:t>urn:uuid:855a5ded</a:t>
            </a:r>
            <a:r>
              <a:rPr lang="en-US" sz="1600" dirty="0" smtClean="0"/>
              <a:t>-8420-</a:t>
            </a:r>
            <a:r>
              <a:rPr lang="en-US" sz="1600" dirty="0" err="1" smtClean="0"/>
              <a:t>456d</a:t>
            </a:r>
            <a:r>
              <a:rPr lang="en-US" sz="1600" dirty="0" smtClean="0"/>
              <a:t>-</a:t>
            </a:r>
            <a:r>
              <a:rPr lang="en-US" sz="1600" dirty="0" err="1" smtClean="0"/>
              <a:t>a70f</a:t>
            </a:r>
            <a:r>
              <a:rPr lang="en-US" sz="1600" dirty="0" smtClean="0"/>
              <a:t>-</a:t>
            </a:r>
            <a:r>
              <a:rPr lang="en-US" sz="1600" dirty="0" err="1" smtClean="0"/>
              <a:t>6da1eeaeb425</a:t>
            </a:r>
            <a:r>
              <a:rPr lang="en-US" sz="1600" dirty="0" smtClean="0"/>
              <a:t>"&gt;</a:t>
            </a:r>
          </a:p>
          <a:p>
            <a:pPr>
              <a:buNone/>
            </a:pPr>
            <a:r>
              <a:rPr lang="en-US" sz="1600" dirty="0" smtClean="0"/>
              <a:t>                 &lt;</a:t>
            </a:r>
            <a:r>
              <a:rPr lang="en-US" sz="1600" dirty="0" err="1" smtClean="0"/>
              <a:t>sessionParticipant</a:t>
            </a:r>
            <a:endParaRPr lang="en-US" sz="1600" dirty="0" smtClean="0"/>
          </a:p>
          <a:p>
            <a:pPr>
              <a:buNone/>
            </a:pPr>
            <a:r>
              <a:rPr lang="en-US" sz="1600" dirty="0" smtClean="0"/>
              <a:t>	             participant="</a:t>
            </a:r>
            <a:r>
              <a:rPr lang="en-US" sz="1600" dirty="0" err="1" smtClean="0"/>
              <a:t>urn:uuid:b2b7c112</a:t>
            </a:r>
            <a:r>
              <a:rPr lang="en-US" sz="1600" dirty="0" smtClean="0"/>
              <a:t>-5982-</a:t>
            </a:r>
            <a:r>
              <a:rPr lang="en-US" sz="1600" dirty="0" err="1" smtClean="0"/>
              <a:t>469d</a:t>
            </a:r>
            <a:r>
              <a:rPr lang="en-US" sz="1600" dirty="0" smtClean="0"/>
              <a:t>-9007-</a:t>
            </a:r>
            <a:r>
              <a:rPr lang="en-US" sz="1600" dirty="0" err="1" smtClean="0"/>
              <a:t>6ddbecca64d3</a:t>
            </a:r>
            <a:r>
              <a:rPr lang="en-US" sz="1600" dirty="0" smtClean="0"/>
              <a:t>"&gt;</a:t>
            </a:r>
          </a:p>
          <a:p>
            <a:pPr>
              <a:buNone/>
            </a:pPr>
            <a:r>
              <a:rPr lang="en-US" sz="1600" dirty="0" smtClean="0"/>
              <a:t>                       ....</a:t>
            </a:r>
          </a:p>
          <a:p>
            <a:pPr>
              <a:buNone/>
            </a:pPr>
            <a:r>
              <a:rPr lang="en-US" sz="1600" dirty="0" smtClean="0"/>
              <a:t>               &lt;/</a:t>
            </a:r>
            <a:r>
              <a:rPr lang="en-US" sz="1600" dirty="0" err="1" smtClean="0"/>
              <a:t>sessionParticipant</a:t>
            </a:r>
            <a:r>
              <a:rPr lang="en-US" sz="1600" dirty="0" smtClean="0"/>
              <a:t>&gt;  	  </a:t>
            </a:r>
          </a:p>
          <a:p>
            <a:pPr>
              <a:buNone/>
            </a:pPr>
            <a:r>
              <a:rPr lang="en-US" sz="1600" dirty="0" smtClean="0"/>
              <a:t>        &lt;/session&gt;</a:t>
            </a:r>
          </a:p>
          <a:p>
            <a:pPr lvl="0">
              <a:buNone/>
            </a:pPr>
            <a:r>
              <a:rPr lang="en-US" sz="1600" dirty="0" smtClean="0">
                <a:solidFill>
                  <a:prstClr val="black"/>
                </a:solidFill>
              </a:rPr>
              <a:t>&lt;participant</a:t>
            </a:r>
          </a:p>
          <a:p>
            <a:pPr lvl="0">
              <a:buNone/>
            </a:pPr>
            <a:r>
              <a:rPr lang="en-US" sz="1600" dirty="0" smtClean="0">
                <a:solidFill>
                  <a:prstClr val="black"/>
                </a:solidFill>
              </a:rPr>
              <a:t>            id="</a:t>
            </a:r>
            <a:r>
              <a:rPr lang="en-US" sz="1600" dirty="0" err="1" smtClean="0">
                <a:solidFill>
                  <a:prstClr val="black"/>
                </a:solidFill>
              </a:rPr>
              <a:t>urn:uuid:b2b7c112</a:t>
            </a:r>
            <a:r>
              <a:rPr lang="en-US" sz="1600" dirty="0" smtClean="0">
                <a:solidFill>
                  <a:prstClr val="black"/>
                </a:solidFill>
              </a:rPr>
              <a:t>-5982-</a:t>
            </a:r>
            <a:r>
              <a:rPr lang="en-US" sz="1600" dirty="0" err="1" smtClean="0">
                <a:solidFill>
                  <a:prstClr val="black"/>
                </a:solidFill>
              </a:rPr>
              <a:t>469d</a:t>
            </a:r>
            <a:r>
              <a:rPr lang="en-US" sz="1600" dirty="0" smtClean="0">
                <a:solidFill>
                  <a:prstClr val="black"/>
                </a:solidFill>
              </a:rPr>
              <a:t>-9007-</a:t>
            </a:r>
            <a:r>
              <a:rPr lang="en-US" sz="1600" dirty="0" err="1" smtClean="0">
                <a:solidFill>
                  <a:prstClr val="black"/>
                </a:solidFill>
              </a:rPr>
              <a:t>6ddbecca64d3</a:t>
            </a:r>
            <a:r>
              <a:rPr lang="en-US" sz="1600" dirty="0" smtClean="0">
                <a:solidFill>
                  <a:prstClr val="black"/>
                </a:solidFill>
              </a:rPr>
              <a:t>"&gt;</a:t>
            </a:r>
          </a:p>
          <a:p>
            <a:pPr lvl="0">
              <a:buNone/>
            </a:pPr>
            <a:r>
              <a:rPr lang="en-US" sz="1600" dirty="0" smtClean="0">
                <a:solidFill>
                  <a:prstClr val="black"/>
                </a:solidFill>
              </a:rPr>
              <a:t>            …</a:t>
            </a:r>
          </a:p>
          <a:p>
            <a:pPr lvl="0">
              <a:buNone/>
            </a:pPr>
            <a:r>
              <a:rPr lang="en-US" sz="1600" dirty="0" smtClean="0">
                <a:solidFill>
                  <a:prstClr val="black"/>
                </a:solidFill>
              </a:rPr>
              <a:t>       &lt;/participant&gt;</a:t>
            </a:r>
          </a:p>
          <a:p>
            <a:pPr lvl="0">
              <a:buNone/>
            </a:pPr>
            <a:endParaRPr lang="en-US" sz="1600" dirty="0" smtClean="0">
              <a:solidFill>
                <a:prstClr val="black"/>
              </a:solidFill>
            </a:endParaRPr>
          </a:p>
          <a:p>
            <a:pPr marL="973138" lvl="1" indent="-403225" eaLnBrk="1" hangingPunct="1"/>
            <a:r>
              <a:rPr lang="en-US" sz="1600" dirty="0" smtClean="0">
                <a:solidFill>
                  <a:srgbClr val="000000"/>
                </a:solidFill>
              </a:rPr>
              <a:t>With Approach 4 , partial update requires sending complete element. So in the example above, if a participant drops out of a session you would have to send the whole &lt;session/&gt; element which has association encapsulated in it. </a:t>
            </a:r>
          </a:p>
          <a:p>
            <a:pPr marL="973138" lvl="1" indent="-403225" eaLnBrk="1" hangingPunct="1"/>
            <a:r>
              <a:rPr lang="en-US" sz="1600" dirty="0" smtClean="0">
                <a:solidFill>
                  <a:srgbClr val="000000"/>
                </a:solidFill>
              </a:rPr>
              <a:t>Alternatively the association element can be encapsulated inside &lt;participant&gt;. In this case as soon as participant drops the association also ends.</a:t>
            </a:r>
          </a:p>
          <a:p>
            <a:endParaRPr lang="en-US" dirty="0"/>
          </a:p>
        </p:txBody>
      </p:sp>
      <p:sp>
        <p:nvSpPr>
          <p:cNvPr id="4" name="Slide Number Placeholder 3"/>
          <p:cNvSpPr>
            <a:spLocks noGrp="1"/>
          </p:cNvSpPr>
          <p:nvPr>
            <p:ph type="sldNum" sz="quarter" idx="10"/>
          </p:nvPr>
        </p:nvSpPr>
        <p:spPr/>
        <p:txBody>
          <a:bodyPr/>
          <a:lstStyle/>
          <a:p>
            <a:pPr>
              <a:defRPr/>
            </a:pPr>
            <a:fld id="{D0E673FD-DFE6-4CB5-94AC-D4CDFE4BA97C}" type="slidenum">
              <a:rPr lang="en-US" smtClean="0"/>
              <a:pPr>
                <a:defRPr/>
              </a:pPr>
              <a:t>10</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BEFC87E1-38F4-48DA-B67A-6281FBDBB6FF}" type="datetimeFigureOut">
              <a:rPr lang="en-US"/>
              <a:pPr>
                <a:defRPr/>
              </a:pPr>
              <a:t>11/16/2011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ECEE3F04-23BA-456C-9304-2B9F1BBAAED0}"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803C1822-F352-4A6B-89B1-1D76EC249642}" type="datetimeFigureOut">
              <a:rPr lang="en-US"/>
              <a:pPr>
                <a:defRPr/>
              </a:pPr>
              <a:t>11/16/2011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2A55C984-3540-4AC2-945B-E3BB921C4C61}"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3169BB48-40A8-4B1B-B50B-CC7B27278BD3}" type="datetimeFigureOut">
              <a:rPr lang="en-US"/>
              <a:pPr>
                <a:defRPr/>
              </a:pPr>
              <a:t>11/16/2011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DE52F5C7-9454-481D-88BD-C75804F24EA9}" type="slidenum">
              <a:rPr lang="en-US"/>
              <a:pPr>
                <a:defRPr/>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D98849B3-D5C0-4108-A301-C3D81AF2CE43}" type="datetimeFigureOut">
              <a:rPr lang="en-US"/>
              <a:pPr>
                <a:defRPr/>
              </a:pPr>
              <a:t>11/16/2011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248563A5-DCC7-4D1C-BBC2-B63255CD44FE}" type="slidenum">
              <a:rPr lang="en-US"/>
              <a:pPr>
                <a:defRPr/>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9F7AD642-48CD-4762-8D70-70D49336ECB4}" type="datetimeFigureOut">
              <a:rPr lang="en-US"/>
              <a:pPr>
                <a:defRPr/>
              </a:pPr>
              <a:t>11/16/2011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F2805801-E90F-4E36-AC93-2AFCEA66F6F2}" type="slidenum">
              <a:rPr lang="en-US"/>
              <a:pPr>
                <a:defRPr/>
              </a:pPr>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ED6AA413-0264-4612-9147-120711CAD849}" type="datetimeFigureOut">
              <a:rPr lang="en-US"/>
              <a:pPr>
                <a:defRPr/>
              </a:pPr>
              <a:t>11/16/2011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6EB1A880-BD32-440E-841D-508FE1956313}" type="slidenum">
              <a:rPr lang="en-US"/>
              <a:pPr>
                <a:defRPr/>
              </a:pPr>
              <a:t>‹#›</a:t>
            </a:fld>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E3ED63C1-FB18-42A5-B0AB-3F5B271957A4}" type="datetimeFigureOut">
              <a:rPr lang="en-US"/>
              <a:pPr>
                <a:defRPr/>
              </a:pPr>
              <a:t>11/16/2011</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C10D94FA-3033-40D3-8E39-36444E6DA563}" type="slidenum">
              <a:rPr lang="en-US"/>
              <a:pPr>
                <a:defRPr/>
              </a:pPr>
              <a:t>‹#›</a:t>
            </a:fld>
            <a:endParaRPr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46446C71-D355-4633-B48F-C6D2B6F10FE8}" type="datetimeFigureOut">
              <a:rPr lang="en-US"/>
              <a:pPr>
                <a:defRPr/>
              </a:pPr>
              <a:t>11/16/2011</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5876A341-5366-416E-8BFA-BCAE32BBAAD8}" type="slidenum">
              <a:rPr lang="en-US"/>
              <a:pPr>
                <a:defRPr/>
              </a:pPr>
              <a:t>‹#›</a:t>
            </a:fld>
            <a:endParaRPr 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70BF8D61-279F-47A9-BEBA-BA8190FABC43}" type="datetimeFigureOut">
              <a:rPr lang="en-US"/>
              <a:pPr>
                <a:defRPr/>
              </a:pPr>
              <a:t>11/16/2011</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15498F40-B296-40F1-BF7F-15684F165771}" type="slidenum">
              <a:rPr lang="en-US"/>
              <a:pPr>
                <a:defRPr/>
              </a:pPr>
              <a:t>‹#›</a:t>
            </a:fld>
            <a:endParaRPr 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5BECB177-0C4B-49AD-987E-3221B76E89CA}" type="datetimeFigureOut">
              <a:rPr lang="en-US"/>
              <a:pPr>
                <a:defRPr/>
              </a:pPr>
              <a:t>11/16/2011</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C3D0CEF5-E765-43F9-846B-FE1DE52004F2}" type="slidenum">
              <a:rPr lang="en-US"/>
              <a:pPr>
                <a:defRPr/>
              </a:pPr>
              <a:t>‹#›</a:t>
            </a:fld>
            <a:endParaRPr 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656F27C7-664A-4AA4-93CB-A5C604917C65}" type="datetimeFigureOut">
              <a:rPr lang="en-US"/>
              <a:pPr>
                <a:defRPr/>
              </a:pPr>
              <a:t>11/16/2011</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EA1C1928-823D-4215-A49A-F67EA6AC7BCA}"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30964C61-3E9B-4B80-A10E-3EF4ACF59876}" type="datetimeFigureOut">
              <a:rPr lang="en-US"/>
              <a:pPr>
                <a:defRPr/>
              </a:pPr>
              <a:t>11/16/2011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5D0B4280-DB23-4E29-9278-1D727518FEC6}" type="slidenum">
              <a:rPr lang="en-US"/>
              <a:pPr>
                <a:defRPr/>
              </a:pPr>
              <a:t>‹#›</a:t>
            </a:fld>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143513B3-FBF6-4BB9-8F51-972083BCFB5B}" type="datetimeFigureOut">
              <a:rPr lang="en-US"/>
              <a:pPr>
                <a:defRPr/>
              </a:pPr>
              <a:t>11/16/2011</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4AEFF1A4-9D78-47DD-A409-22FF60C19511}" type="slidenum">
              <a:rPr lang="en-US"/>
              <a:pPr>
                <a:defRPr/>
              </a:pPr>
              <a:t>‹#›</a:t>
            </a:fld>
            <a:endParaRPr lang="en-US"/>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8862249E-EDCA-46C8-BB4E-4A467FC65D6B}" type="datetimeFigureOut">
              <a:rPr lang="en-US"/>
              <a:pPr>
                <a:defRPr/>
              </a:pPr>
              <a:t>11/16/2011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59006556-C316-4160-8A40-FC8C893F9753}" type="slidenum">
              <a:rPr lang="en-US"/>
              <a:pPr>
                <a:defRPr/>
              </a:pPr>
              <a:t>‹#›</a:t>
            </a:fld>
            <a:endParaRPr lang="en-US"/>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092BCE64-35B0-4EBA-84E4-7335BB3FA474}" type="datetimeFigureOut">
              <a:rPr lang="en-US"/>
              <a:pPr>
                <a:defRPr/>
              </a:pPr>
              <a:t>11/16/2011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0A3041D8-AEBA-4741-93BE-619FF9CD5E1F}"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17D87117-045F-4EC7-8FAC-A5EB6FF2EF40}" type="datetimeFigureOut">
              <a:rPr lang="en-US"/>
              <a:pPr>
                <a:defRPr/>
              </a:pPr>
              <a:t>11/16/2011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18E1E2E9-5C69-4718-B25D-8E78F9631C44}"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A6AA7A33-D716-4213-92EE-17E1B86FA71E}" type="datetimeFigureOut">
              <a:rPr lang="en-US"/>
              <a:pPr>
                <a:defRPr/>
              </a:pPr>
              <a:t>11/16/2011</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F194EA47-6D23-4775-B3EF-C2BB3B88A440}"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29B10F64-249D-432E-9250-3BA558CF3121}" type="datetimeFigureOut">
              <a:rPr lang="en-US"/>
              <a:pPr>
                <a:defRPr/>
              </a:pPr>
              <a:t>11/16/2011</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2DC1B321-EE73-4DCB-826F-C40E972CD8BC}"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5E40848C-D076-473A-BBC8-391D805FD2A1}" type="datetimeFigureOut">
              <a:rPr lang="en-US"/>
              <a:pPr>
                <a:defRPr/>
              </a:pPr>
              <a:t>11/16/2011</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37B25EAB-CCE1-410F-8EB2-BFCBBE774AAD}"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5F763934-0B5C-4512-86C5-2B989D29819D}" type="datetimeFigureOut">
              <a:rPr lang="en-US"/>
              <a:pPr>
                <a:defRPr/>
              </a:pPr>
              <a:t>11/16/2011</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82A826BF-8972-4369-BBCB-B30BA79BDD1D}"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7DD0810F-B82B-4FC4-9A10-FAD19F8653FF}" type="datetimeFigureOut">
              <a:rPr lang="en-US"/>
              <a:pPr>
                <a:defRPr/>
              </a:pPr>
              <a:t>11/16/2011</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D429BA83-2312-457E-A76E-45B9D8259635}"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6A2BCEA5-4E22-428E-AF4B-1999A8EF867D}" type="datetimeFigureOut">
              <a:rPr lang="en-US"/>
              <a:pPr>
                <a:defRPr/>
              </a:pPr>
              <a:t>11/16/2011</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F155FBD5-FA1D-4D51-B03B-269C05187F4A}"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defRPr>
            </a:lvl1pPr>
          </a:lstStyle>
          <a:p>
            <a:pPr>
              <a:defRPr/>
            </a:pPr>
            <a:fld id="{B0527D81-9B26-4920-8B90-2CBD8E8ABF6E}" type="datetimeFigureOut">
              <a:rPr lang="en-US"/>
              <a:pPr>
                <a:defRPr/>
              </a:pPr>
              <a:t>11/16/2011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defRPr>
            </a:lvl1pPr>
          </a:lstStyle>
          <a:p>
            <a:pPr>
              <a:defRPr/>
            </a:pPr>
            <a:fld id="{4D1C821B-8C68-4799-8100-863B4149E811}"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71" r:id="rId1"/>
    <p:sldLayoutId id="2147483670" r:id="rId2"/>
    <p:sldLayoutId id="2147483669" r:id="rId3"/>
    <p:sldLayoutId id="2147483668" r:id="rId4"/>
    <p:sldLayoutId id="2147483667" r:id="rId5"/>
    <p:sldLayoutId id="2147483666" r:id="rId6"/>
    <p:sldLayoutId id="2147483665" r:id="rId7"/>
    <p:sldLayoutId id="2147483664" r:id="rId8"/>
    <p:sldLayoutId id="2147483663" r:id="rId9"/>
    <p:sldLayoutId id="2147483662" r:id="rId10"/>
    <p:sldLayoutId id="2147483661"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3314"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3315"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a:defRPr/>
            </a:pPr>
            <a:fld id="{3FE7C8A7-E6C5-4F80-BF5D-90EC5DAA7906}" type="datetimeFigureOut">
              <a:rPr lang="en-US"/>
              <a:pPr>
                <a:defRPr/>
              </a:pPr>
              <a:t>11/16/2011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a:defRPr/>
            </a:pPr>
            <a:fld id="{422E36BD-2A0D-46EB-82A6-32A05587781A}"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82" r:id="rId1"/>
    <p:sldLayoutId id="2147483681" r:id="rId2"/>
    <p:sldLayoutId id="2147483680" r:id="rId3"/>
    <p:sldLayoutId id="2147483679" r:id="rId4"/>
    <p:sldLayoutId id="2147483678" r:id="rId5"/>
    <p:sldLayoutId id="2147483677" r:id="rId6"/>
    <p:sldLayoutId id="2147483676" r:id="rId7"/>
    <p:sldLayoutId id="2147483675" r:id="rId8"/>
    <p:sldLayoutId id="2147483674" r:id="rId9"/>
    <p:sldLayoutId id="2147483673" r:id="rId10"/>
    <p:sldLayoutId id="2147483672"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5"/>
          <p:cNvSpPr>
            <a:spLocks noGrp="1"/>
          </p:cNvSpPr>
          <p:nvPr>
            <p:ph type="sldNum" sz="quarter" idx="12"/>
          </p:nvPr>
        </p:nvSpPr>
        <p:spPr/>
        <p:txBody>
          <a:bodyPr/>
          <a:lstStyle/>
          <a:p>
            <a:pPr>
              <a:defRPr/>
            </a:pPr>
            <a:fld id="{4D3EA37B-D1B0-4673-8FE3-FC89BF41ACDA}" type="slidenum">
              <a:rPr lang="en-US"/>
              <a:pPr>
                <a:defRPr/>
              </a:pPr>
              <a:t>1</a:t>
            </a:fld>
            <a:endParaRPr lang="en-US"/>
          </a:p>
        </p:txBody>
      </p:sp>
      <p:sp>
        <p:nvSpPr>
          <p:cNvPr id="2051" name="Title 1"/>
          <p:cNvSpPr>
            <a:spLocks noGrp="1"/>
          </p:cNvSpPr>
          <p:nvPr>
            <p:ph type="ctrTitle"/>
          </p:nvPr>
        </p:nvSpPr>
        <p:spPr>
          <a:xfrm>
            <a:off x="685800" y="1238250"/>
            <a:ext cx="7772400" cy="1470025"/>
          </a:xfrm>
        </p:spPr>
        <p:txBody>
          <a:bodyPr rtlCol="0">
            <a:normAutofit fontScale="90000"/>
          </a:bodyPr>
          <a:lstStyle/>
          <a:p>
            <a:pPr eaLnBrk="1" fontAlgn="auto" hangingPunct="1">
              <a:spcAft>
                <a:spcPts val="0"/>
              </a:spcAft>
              <a:defRPr/>
            </a:pPr>
            <a:r>
              <a:rPr lang="en-US" dirty="0" smtClean="0"/>
              <a:t>SIPREC</a:t>
            </a:r>
            <a:br>
              <a:rPr lang="en-US" dirty="0" smtClean="0"/>
            </a:br>
            <a:r>
              <a:rPr lang="en-US" dirty="0" smtClean="0"/>
              <a:t>Recording Metadata for SRS</a:t>
            </a:r>
            <a:br>
              <a:rPr lang="en-US" dirty="0" smtClean="0"/>
            </a:br>
            <a:r>
              <a:rPr lang="en-US" dirty="0" smtClean="0"/>
              <a:t>(draft-</a:t>
            </a:r>
            <a:r>
              <a:rPr lang="en-US" dirty="0" err="1" smtClean="0"/>
              <a:t>ietf</a:t>
            </a:r>
            <a:r>
              <a:rPr lang="en-US" dirty="0" smtClean="0"/>
              <a:t>-siprec-metadata-05)</a:t>
            </a:r>
            <a:br>
              <a:rPr lang="en-US" dirty="0" smtClean="0"/>
            </a:br>
            <a:r>
              <a:rPr lang="en-US" dirty="0" smtClean="0"/>
              <a:t> </a:t>
            </a:r>
            <a:br>
              <a:rPr lang="en-US" dirty="0" smtClean="0"/>
            </a:br>
            <a:endParaRPr lang="en-US" sz="3100" u="sng" dirty="0" smtClean="0"/>
          </a:p>
        </p:txBody>
      </p:sp>
      <p:sp>
        <p:nvSpPr>
          <p:cNvPr id="26627" name="Subtitle 2"/>
          <p:cNvSpPr>
            <a:spLocks noGrp="1"/>
          </p:cNvSpPr>
          <p:nvPr>
            <p:ph type="subTitle" idx="1"/>
          </p:nvPr>
        </p:nvSpPr>
        <p:spPr>
          <a:xfrm>
            <a:off x="1000125" y="3176588"/>
            <a:ext cx="7215188" cy="1752600"/>
          </a:xfrm>
        </p:spPr>
        <p:txBody>
          <a:bodyPr/>
          <a:lstStyle/>
          <a:p>
            <a:pPr eaLnBrk="1" hangingPunct="1"/>
            <a:r>
              <a:rPr lang="en-US" dirty="0" smtClean="0">
                <a:solidFill>
                  <a:srgbClr val="898989"/>
                </a:solidFill>
              </a:rPr>
              <a:t>November 17</a:t>
            </a:r>
            <a:r>
              <a:rPr lang="en-US" baseline="30000" dirty="0" smtClean="0">
                <a:solidFill>
                  <a:srgbClr val="898989"/>
                </a:solidFill>
              </a:rPr>
              <a:t>th</a:t>
            </a:r>
            <a:r>
              <a:rPr lang="en-US" dirty="0" smtClean="0">
                <a:solidFill>
                  <a:srgbClr val="898989"/>
                </a:solidFill>
              </a:rPr>
              <a:t> 2011</a:t>
            </a:r>
          </a:p>
          <a:p>
            <a:pPr eaLnBrk="1" hangingPunct="1"/>
            <a:r>
              <a:rPr lang="en-US" dirty="0" err="1" smtClean="0">
                <a:solidFill>
                  <a:srgbClr val="898989"/>
                </a:solidFill>
              </a:rPr>
              <a:t>IETF</a:t>
            </a:r>
            <a:r>
              <a:rPr lang="en-US" dirty="0" smtClean="0">
                <a:solidFill>
                  <a:srgbClr val="898989"/>
                </a:solidFill>
              </a:rPr>
              <a:t> 82 meeting</a:t>
            </a:r>
          </a:p>
          <a:p>
            <a:pPr eaLnBrk="1" hangingPunct="1"/>
            <a:endParaRPr lang="en-US" dirty="0" smtClean="0">
              <a:solidFill>
                <a:srgbClr val="898989"/>
              </a:solidFill>
            </a:endParaRPr>
          </a:p>
        </p:txBody>
      </p:sp>
      <p:sp>
        <p:nvSpPr>
          <p:cNvPr id="26628" name="Content Placeholder 2"/>
          <p:cNvSpPr>
            <a:spLocks/>
          </p:cNvSpPr>
          <p:nvPr/>
        </p:nvSpPr>
        <p:spPr bwMode="auto">
          <a:xfrm>
            <a:off x="381000" y="4572000"/>
            <a:ext cx="8572500" cy="1009650"/>
          </a:xfrm>
          <a:prstGeom prst="rect">
            <a:avLst/>
          </a:prstGeom>
          <a:noFill/>
          <a:ln w="9525">
            <a:noFill/>
            <a:miter lim="800000"/>
            <a:headEnd/>
            <a:tailEnd/>
          </a:ln>
        </p:spPr>
        <p:txBody>
          <a:bodyPr/>
          <a:lstStyle/>
          <a:p>
            <a:pPr marL="342900" indent="-342900" algn="ctr">
              <a:spcBef>
                <a:spcPct val="20000"/>
              </a:spcBef>
              <a:buFont typeface="Arial" charset="0"/>
              <a:buNone/>
            </a:pPr>
            <a:endParaRPr lang="en-US" sz="2800" dirty="0">
              <a:latin typeface="Calibri" pitchFamily="34" charset="0"/>
            </a:endParaRPr>
          </a:p>
          <a:p>
            <a:pPr marL="342900" indent="-342900" algn="ctr">
              <a:spcBef>
                <a:spcPct val="20000"/>
              </a:spcBef>
            </a:pPr>
            <a:r>
              <a:rPr lang="en-US" sz="2800" dirty="0" smtClean="0">
                <a:solidFill>
                  <a:srgbClr val="898989"/>
                </a:solidFill>
                <a:latin typeface="+mn-lt"/>
              </a:rPr>
              <a:t>Authors: Ram </a:t>
            </a:r>
            <a:r>
              <a:rPr lang="en-US" sz="2800" dirty="0">
                <a:solidFill>
                  <a:srgbClr val="898989"/>
                </a:solidFill>
                <a:latin typeface="+mn-lt"/>
              </a:rPr>
              <a:t>Mohan R, R </a:t>
            </a:r>
            <a:r>
              <a:rPr lang="en-US" sz="2800" dirty="0" smtClean="0">
                <a:solidFill>
                  <a:srgbClr val="898989"/>
                </a:solidFill>
                <a:latin typeface="+mn-lt"/>
              </a:rPr>
              <a:t>Parthasarathi,</a:t>
            </a:r>
            <a:r>
              <a:rPr lang="en-US" sz="2800" dirty="0" smtClean="0">
                <a:solidFill>
                  <a:srgbClr val="898989"/>
                </a:solidFill>
                <a:latin typeface="Calibri"/>
              </a:rPr>
              <a:t> Paul Kyzivat </a:t>
            </a:r>
            <a:endParaRPr lang="en-US" sz="2800" dirty="0">
              <a:solidFill>
                <a:srgbClr val="898989"/>
              </a:solidFill>
              <a:latin typeface="+mn-lt"/>
            </a:endParaRPr>
          </a:p>
          <a:p>
            <a:pPr marL="342900" indent="-342900" algn="ctr">
              <a:spcBef>
                <a:spcPct val="20000"/>
              </a:spcBef>
              <a:buFont typeface="Arial" charset="0"/>
              <a:buNone/>
            </a:pPr>
            <a:endParaRPr lang="en-US" sz="2800" dirty="0">
              <a:latin typeface="Calibri" pitchFamily="34"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22238"/>
            <a:ext cx="8229600" cy="792162"/>
          </a:xfrm>
        </p:spPr>
        <p:txBody>
          <a:bodyPr/>
          <a:lstStyle/>
          <a:p>
            <a:r>
              <a:rPr lang="en-US" sz="4000" dirty="0" smtClean="0"/>
              <a:t>Metadata Format: Attributes of association</a:t>
            </a:r>
            <a:endParaRPr lang="en-US" sz="4000" dirty="0"/>
          </a:p>
        </p:txBody>
      </p:sp>
      <p:sp>
        <p:nvSpPr>
          <p:cNvPr id="3" name="Content Placeholder 2"/>
          <p:cNvSpPr>
            <a:spLocks noGrp="1"/>
          </p:cNvSpPr>
          <p:nvPr>
            <p:ph idx="1"/>
          </p:nvPr>
        </p:nvSpPr>
        <p:spPr>
          <a:xfrm>
            <a:off x="609600" y="990600"/>
            <a:ext cx="8229600" cy="4525963"/>
          </a:xfrm>
        </p:spPr>
        <p:txBody>
          <a:bodyPr/>
          <a:lstStyle/>
          <a:p>
            <a:pPr marL="342900" lvl="1" indent="-342900">
              <a:buFont typeface="Wingdings" pitchFamily="2" charset="2"/>
              <a:buChar char="Ø"/>
            </a:pPr>
            <a:r>
              <a:rPr lang="en-US" sz="1800" dirty="0" smtClean="0"/>
              <a:t>Proposal to have a new XML element for every association class.  This xml element will NOT have a unique ID instead it references the ID of associated elements (shown below). </a:t>
            </a:r>
          </a:p>
          <a:p>
            <a:pPr lvl="1" eaLnBrk="1" hangingPunct="1">
              <a:buNone/>
            </a:pPr>
            <a:r>
              <a:rPr lang="en-US" sz="1500" dirty="0" smtClean="0"/>
              <a:t>&lt;participant</a:t>
            </a:r>
          </a:p>
          <a:p>
            <a:pPr lvl="1" eaLnBrk="1" hangingPunct="1">
              <a:buNone/>
            </a:pPr>
            <a:r>
              <a:rPr lang="en-US" sz="1400" dirty="0" smtClean="0"/>
              <a:t> id="</a:t>
            </a:r>
            <a:r>
              <a:rPr lang="en-US" sz="1400" dirty="0" err="1" smtClean="0"/>
              <a:t>srfBElmCRp2QB23b7Mpk0w</a:t>
            </a:r>
            <a:r>
              <a:rPr lang="en-US" sz="1400" dirty="0" smtClean="0"/>
              <a:t>=="</a:t>
            </a:r>
            <a:r>
              <a:rPr lang="en-US" sz="1500" dirty="0" smtClean="0"/>
              <a:t>&gt;</a:t>
            </a:r>
          </a:p>
          <a:p>
            <a:pPr lvl="1" eaLnBrk="1" hangingPunct="1">
              <a:buNone/>
            </a:pPr>
            <a:r>
              <a:rPr lang="en-US" sz="1500" dirty="0" smtClean="0"/>
              <a:t>     &lt;</a:t>
            </a:r>
            <a:r>
              <a:rPr lang="en-US" sz="1500" dirty="0" err="1" smtClean="0"/>
              <a:t>nameID</a:t>
            </a:r>
            <a:r>
              <a:rPr lang="en-US" sz="1500" dirty="0" smtClean="0"/>
              <a:t> </a:t>
            </a:r>
            <a:r>
              <a:rPr lang="en-US" sz="1500" dirty="0" err="1" smtClean="0"/>
              <a:t>aor</a:t>
            </a:r>
            <a:r>
              <a:rPr lang="en-US" sz="1500" dirty="0" smtClean="0"/>
              <a:t>=</a:t>
            </a:r>
            <a:r>
              <a:rPr lang="en-US" sz="1500" dirty="0" err="1" smtClean="0"/>
              <a:t>sip:ram@blr.cisco.com</a:t>
            </a:r>
            <a:r>
              <a:rPr lang="en-US" sz="1500" dirty="0" smtClean="0"/>
              <a:t> /&gt; </a:t>
            </a:r>
          </a:p>
          <a:p>
            <a:pPr lvl="1" eaLnBrk="1" hangingPunct="1">
              <a:buNone/>
            </a:pPr>
            <a:r>
              <a:rPr lang="en-US" sz="1500" dirty="0" smtClean="0"/>
              <a:t>&lt;/participant&gt;</a:t>
            </a:r>
          </a:p>
          <a:p>
            <a:pPr lvl="1" eaLnBrk="1" hangingPunct="1">
              <a:buNone/>
            </a:pPr>
            <a:endParaRPr lang="en-US" sz="1500" dirty="0" smtClean="0"/>
          </a:p>
          <a:p>
            <a:pPr lvl="1" eaLnBrk="1" hangingPunct="1">
              <a:buNone/>
            </a:pPr>
            <a:r>
              <a:rPr lang="en-US" sz="1500" dirty="0" smtClean="0">
                <a:solidFill>
                  <a:prstClr val="black"/>
                </a:solidFill>
              </a:rPr>
              <a:t>&lt;</a:t>
            </a:r>
            <a:r>
              <a:rPr lang="en-US" sz="1500" dirty="0" err="1" smtClean="0">
                <a:solidFill>
                  <a:prstClr val="black"/>
                </a:solidFill>
              </a:rPr>
              <a:t>participantSessionAssoc</a:t>
            </a:r>
            <a:r>
              <a:rPr lang="en-US" sz="1500" dirty="0" smtClean="0">
                <a:solidFill>
                  <a:prstClr val="black"/>
                </a:solidFill>
              </a:rPr>
              <a:t> </a:t>
            </a:r>
          </a:p>
          <a:p>
            <a:pPr lvl="1" eaLnBrk="1" hangingPunct="1">
              <a:buNone/>
            </a:pPr>
            <a:r>
              <a:rPr lang="en-US" sz="1500" dirty="0" smtClean="0">
                <a:solidFill>
                  <a:prstClr val="black"/>
                </a:solidFill>
              </a:rPr>
              <a:t>   participant id="</a:t>
            </a:r>
            <a:r>
              <a:rPr lang="en-US" sz="1500" dirty="0" err="1" smtClean="0">
                <a:solidFill>
                  <a:prstClr val="black"/>
                </a:solidFill>
              </a:rPr>
              <a:t>srfBElmCRp2QB23b7Mpk0w</a:t>
            </a:r>
            <a:r>
              <a:rPr lang="en-US" sz="1500" dirty="0" smtClean="0">
                <a:solidFill>
                  <a:prstClr val="black"/>
                </a:solidFill>
              </a:rPr>
              <a:t>=="  </a:t>
            </a:r>
          </a:p>
          <a:p>
            <a:pPr lvl="1" eaLnBrk="1" hangingPunct="1">
              <a:buNone/>
            </a:pPr>
            <a:r>
              <a:rPr lang="en-US" sz="1500" dirty="0" smtClean="0">
                <a:solidFill>
                  <a:prstClr val="black"/>
                </a:solidFill>
              </a:rPr>
              <a:t>   session="</a:t>
            </a:r>
            <a:r>
              <a:rPr lang="en-US" sz="1500" dirty="0" err="1" smtClean="0">
                <a:solidFill>
                  <a:prstClr val="black"/>
                </a:solidFill>
              </a:rPr>
              <a:t>hVpd7YQgRW2nD22h7q60JQ</a:t>
            </a:r>
            <a:r>
              <a:rPr lang="en-US" sz="1500" dirty="0" smtClean="0">
                <a:solidFill>
                  <a:prstClr val="black"/>
                </a:solidFill>
              </a:rPr>
              <a:t>=="&gt;</a:t>
            </a:r>
          </a:p>
          <a:p>
            <a:pPr lvl="1" eaLnBrk="1" hangingPunct="1">
              <a:buNone/>
            </a:pPr>
            <a:r>
              <a:rPr lang="en-US" sz="1500" dirty="0" smtClean="0">
                <a:solidFill>
                  <a:prstClr val="black"/>
                </a:solidFill>
              </a:rPr>
              <a:t>     &lt;associate-time&gt;2010-12-</a:t>
            </a:r>
            <a:r>
              <a:rPr lang="en-US" sz="1500" dirty="0" err="1" smtClean="0">
                <a:solidFill>
                  <a:prstClr val="black"/>
                </a:solidFill>
              </a:rPr>
              <a:t>16T23:41:07Z</a:t>
            </a:r>
            <a:r>
              <a:rPr lang="en-US" sz="1500" dirty="0" smtClean="0">
                <a:solidFill>
                  <a:prstClr val="black"/>
                </a:solidFill>
              </a:rPr>
              <a:t>&lt;/associate-time&gt;</a:t>
            </a:r>
          </a:p>
          <a:p>
            <a:pPr lvl="1" eaLnBrk="1" hangingPunct="1">
              <a:buNone/>
            </a:pPr>
            <a:r>
              <a:rPr lang="en-US" sz="1500" dirty="0" smtClean="0">
                <a:solidFill>
                  <a:prstClr val="black"/>
                </a:solidFill>
              </a:rPr>
              <a:t>     &lt;capabilities&gt; TBD&lt;/</a:t>
            </a:r>
            <a:r>
              <a:rPr lang="en-US" sz="1500" dirty="0" err="1" smtClean="0">
                <a:solidFill>
                  <a:prstClr val="black"/>
                </a:solidFill>
              </a:rPr>
              <a:t>capabilties</a:t>
            </a:r>
            <a:r>
              <a:rPr lang="en-US" sz="1500" dirty="0" smtClean="0">
                <a:solidFill>
                  <a:prstClr val="black"/>
                </a:solidFill>
              </a:rPr>
              <a:t>&gt;</a:t>
            </a:r>
          </a:p>
          <a:p>
            <a:pPr lvl="1" eaLnBrk="1" hangingPunct="1">
              <a:buNone/>
            </a:pPr>
            <a:r>
              <a:rPr lang="en-US" sz="1500" dirty="0" smtClean="0">
                <a:solidFill>
                  <a:prstClr val="black"/>
                </a:solidFill>
              </a:rPr>
              <a:t>&lt;/</a:t>
            </a:r>
            <a:r>
              <a:rPr lang="en-US" sz="1500" dirty="0" err="1" smtClean="0">
                <a:solidFill>
                  <a:prstClr val="black"/>
                </a:solidFill>
              </a:rPr>
              <a:t>participantSessionAssoc</a:t>
            </a:r>
            <a:r>
              <a:rPr lang="en-US" sz="1500" dirty="0" smtClean="0">
                <a:solidFill>
                  <a:prstClr val="black"/>
                </a:solidFill>
              </a:rPr>
              <a:t>&gt;</a:t>
            </a:r>
          </a:p>
          <a:p>
            <a:pPr lvl="1" eaLnBrk="1" hangingPunct="1">
              <a:buNone/>
            </a:pPr>
            <a:endParaRPr lang="en-US" sz="1500" dirty="0" smtClean="0"/>
          </a:p>
          <a:p>
            <a:pPr lvl="1" eaLnBrk="1" hangingPunct="1">
              <a:buNone/>
            </a:pPr>
            <a:r>
              <a:rPr lang="en-US" sz="1500" dirty="0" smtClean="0"/>
              <a:t> &lt;</a:t>
            </a:r>
            <a:r>
              <a:rPr lang="en-US" sz="1500" dirty="0" err="1" smtClean="0"/>
              <a:t>participantStreamAssoc</a:t>
            </a:r>
            <a:r>
              <a:rPr lang="en-US" sz="1500" dirty="0" smtClean="0"/>
              <a:t>  </a:t>
            </a:r>
          </a:p>
          <a:p>
            <a:pPr lvl="1" eaLnBrk="1" hangingPunct="1">
              <a:buNone/>
            </a:pPr>
            <a:r>
              <a:rPr lang="en-US" sz="1500" dirty="0" smtClean="0">
                <a:solidFill>
                  <a:prstClr val="black"/>
                </a:solidFill>
              </a:rPr>
              <a:t>participant id="</a:t>
            </a:r>
            <a:r>
              <a:rPr lang="en-US" sz="1500" dirty="0" err="1" smtClean="0">
                <a:solidFill>
                  <a:prstClr val="black"/>
                </a:solidFill>
              </a:rPr>
              <a:t>srfBElmCRp2QB23b7Mpk0w</a:t>
            </a:r>
            <a:r>
              <a:rPr lang="en-US" sz="1500" dirty="0" smtClean="0">
                <a:solidFill>
                  <a:prstClr val="black"/>
                </a:solidFill>
              </a:rPr>
              <a:t>==“</a:t>
            </a:r>
          </a:p>
          <a:p>
            <a:pPr lvl="1" eaLnBrk="1" hangingPunct="1">
              <a:buNone/>
            </a:pPr>
            <a:r>
              <a:rPr lang="en-US" sz="1500" dirty="0" smtClean="0"/>
              <a:t>    </a:t>
            </a:r>
            <a:r>
              <a:rPr lang="en-US" sz="1400" dirty="0" smtClean="0"/>
              <a:t> stream ="</a:t>
            </a:r>
            <a:r>
              <a:rPr lang="en-US" sz="1400" dirty="0" err="1" smtClean="0"/>
              <a:t>UAAMm5GRQKSCMVvLyl4rFw</a:t>
            </a:r>
            <a:r>
              <a:rPr lang="en-US" sz="1400" dirty="0" smtClean="0"/>
              <a:t>==“</a:t>
            </a:r>
            <a:r>
              <a:rPr lang="en-US" sz="1500" dirty="0" smtClean="0"/>
              <a:t>&gt; </a:t>
            </a:r>
          </a:p>
          <a:p>
            <a:pPr lvl="1" eaLnBrk="1" hangingPunct="1">
              <a:buNone/>
            </a:pPr>
            <a:r>
              <a:rPr lang="en-US" sz="1500" dirty="0" smtClean="0"/>
              <a:t>        &lt;associate-time&gt;2010-12-</a:t>
            </a:r>
            <a:r>
              <a:rPr lang="en-US" sz="1500" dirty="0" err="1" smtClean="0"/>
              <a:t>16T23:41:07Z</a:t>
            </a:r>
            <a:r>
              <a:rPr lang="en-US" sz="1500" dirty="0" smtClean="0"/>
              <a:t>&lt;/associate-time&gt;</a:t>
            </a:r>
          </a:p>
          <a:p>
            <a:pPr lvl="1" eaLnBrk="1" hangingPunct="1">
              <a:buNone/>
            </a:pPr>
            <a:r>
              <a:rPr lang="en-US" sz="1500" dirty="0" smtClean="0"/>
              <a:t>        &lt;</a:t>
            </a:r>
            <a:r>
              <a:rPr lang="en-US" sz="1500" dirty="0" err="1" smtClean="0"/>
              <a:t>csrc</a:t>
            </a:r>
            <a:r>
              <a:rPr lang="en-US" sz="1500" dirty="0" smtClean="0"/>
              <a:t>&gt;contributing </a:t>
            </a:r>
            <a:r>
              <a:rPr lang="en-US" sz="1500" dirty="0" err="1" smtClean="0"/>
              <a:t>SSRC</a:t>
            </a:r>
            <a:r>
              <a:rPr lang="en-US" sz="1500" dirty="0" smtClean="0"/>
              <a:t>-1&lt;/</a:t>
            </a:r>
            <a:r>
              <a:rPr lang="en-US" sz="1500" dirty="0" err="1" smtClean="0"/>
              <a:t>csrc</a:t>
            </a:r>
            <a:r>
              <a:rPr lang="en-US" sz="1500" dirty="0" smtClean="0"/>
              <a:t>&gt;   </a:t>
            </a:r>
          </a:p>
          <a:p>
            <a:pPr lvl="1" eaLnBrk="1" hangingPunct="1">
              <a:buNone/>
            </a:pPr>
            <a:r>
              <a:rPr lang="en-US" sz="1500" dirty="0" smtClean="0"/>
              <a:t> &lt;/</a:t>
            </a:r>
            <a:r>
              <a:rPr lang="en-US" sz="1500" dirty="0" err="1" smtClean="0"/>
              <a:t>participantStreamAssoc</a:t>
            </a:r>
            <a:r>
              <a:rPr lang="en-US" sz="1500" dirty="0" smtClean="0"/>
              <a:t>&gt;</a:t>
            </a:r>
          </a:p>
          <a:p>
            <a:pPr lvl="1" eaLnBrk="1" hangingPunct="1">
              <a:buNone/>
            </a:pPr>
            <a:endParaRPr lang="en-US" sz="1800" dirty="0" smtClean="0"/>
          </a:p>
          <a:p>
            <a:pPr>
              <a:buNone/>
            </a:pPr>
            <a:endParaRPr lang="en-US" dirty="0"/>
          </a:p>
        </p:txBody>
      </p:sp>
      <p:sp>
        <p:nvSpPr>
          <p:cNvPr id="4" name="Slide Number Placeholder 3"/>
          <p:cNvSpPr>
            <a:spLocks noGrp="1"/>
          </p:cNvSpPr>
          <p:nvPr>
            <p:ph type="sldNum" sz="quarter" idx="12"/>
          </p:nvPr>
        </p:nvSpPr>
        <p:spPr>
          <a:xfrm>
            <a:off x="8153400" y="6356350"/>
            <a:ext cx="533400" cy="365125"/>
          </a:xfrm>
        </p:spPr>
        <p:txBody>
          <a:bodyPr/>
          <a:lstStyle/>
          <a:p>
            <a:pPr>
              <a:defRPr/>
            </a:pPr>
            <a:fld id="{3BA4C44D-5F99-48E4-A92F-85F5D5D3A71D}" type="slidenum">
              <a:rPr lang="en-US"/>
              <a:pPr>
                <a:defRPr/>
              </a:pPr>
              <a:t>10</a:t>
            </a:fld>
            <a:endParaRPr lang="en-US"/>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Metadata Format: Attributes of association</a:t>
            </a:r>
            <a:endParaRPr lang="en-US" dirty="0"/>
          </a:p>
        </p:txBody>
      </p:sp>
      <p:sp>
        <p:nvSpPr>
          <p:cNvPr id="3" name="Content Placeholder 2"/>
          <p:cNvSpPr>
            <a:spLocks noGrp="1"/>
          </p:cNvSpPr>
          <p:nvPr>
            <p:ph idx="1"/>
          </p:nvPr>
        </p:nvSpPr>
        <p:spPr/>
        <p:txBody>
          <a:bodyPr/>
          <a:lstStyle/>
          <a:p>
            <a:pPr lvl="1" eaLnBrk="1" hangingPunct="1">
              <a:buNone/>
            </a:pPr>
            <a:r>
              <a:rPr lang="en-US" sz="1600" dirty="0" smtClean="0">
                <a:solidFill>
                  <a:prstClr val="black"/>
                </a:solidFill>
              </a:rPr>
              <a:t>&lt;stream id="</a:t>
            </a:r>
            <a:r>
              <a:rPr lang="en-US" sz="1600" dirty="0" err="1" smtClean="0">
                <a:solidFill>
                  <a:prstClr val="black"/>
                </a:solidFill>
              </a:rPr>
              <a:t>UAAMm5GRQKSCMVvLyl4rFw</a:t>
            </a:r>
            <a:r>
              <a:rPr lang="en-US" sz="1600" dirty="0" smtClean="0">
                <a:solidFill>
                  <a:prstClr val="black"/>
                </a:solidFill>
              </a:rPr>
              <a:t>=="&gt; </a:t>
            </a:r>
          </a:p>
          <a:p>
            <a:pPr lvl="1" eaLnBrk="1" hangingPunct="1">
              <a:buNone/>
            </a:pPr>
            <a:r>
              <a:rPr lang="en-US" sz="1600" dirty="0" smtClean="0">
                <a:solidFill>
                  <a:prstClr val="black"/>
                </a:solidFill>
              </a:rPr>
              <a:t>        &lt;label&gt;96&lt;/label&gt; </a:t>
            </a:r>
          </a:p>
          <a:p>
            <a:pPr lvl="1" eaLnBrk="1" hangingPunct="1">
              <a:buNone/>
            </a:pPr>
            <a:r>
              <a:rPr lang="en-US" sz="1600" dirty="0" smtClean="0">
                <a:solidFill>
                  <a:prstClr val="black"/>
                </a:solidFill>
              </a:rPr>
              <a:t>&lt;/stream&gt;</a:t>
            </a:r>
          </a:p>
          <a:p>
            <a:pPr lvl="1" eaLnBrk="1" hangingPunct="1">
              <a:buFont typeface="Wingdings" pitchFamily="2" charset="2"/>
              <a:buChar char="Ø"/>
            </a:pPr>
            <a:r>
              <a:rPr lang="en-US" dirty="0" smtClean="0"/>
              <a:t>This requires change to linkage in the model to allow a participant to be associated with Zero or more sessions ( to keep in consistent with XML)</a:t>
            </a:r>
            <a:endParaRPr lang="en-US" sz="1800" dirty="0" smtClean="0"/>
          </a:p>
          <a:p>
            <a:pPr marL="973138" lvl="1" indent="-403225" eaLnBrk="1" hangingPunct="1">
              <a:buFont typeface="Wingdings" pitchFamily="2" charset="2"/>
              <a:buChar char="Ø"/>
            </a:pPr>
            <a:r>
              <a:rPr lang="en-US" dirty="0" smtClean="0"/>
              <a:t>When one of the element in the association ends the association element also ends</a:t>
            </a:r>
          </a:p>
          <a:p>
            <a:pPr marL="973138" lvl="1" indent="-403225" eaLnBrk="1" hangingPunct="1">
              <a:buFont typeface="Wingdings" pitchFamily="2" charset="2"/>
              <a:buChar char="Ø"/>
            </a:pPr>
            <a:r>
              <a:rPr lang="en-US" dirty="0" smtClean="0"/>
              <a:t>With  this approach  it is easy to interpret and update the association properties as it is  a separate XML element.</a:t>
            </a:r>
          </a:p>
          <a:p>
            <a:pPr marL="973138" lvl="1" indent="-403225" eaLnBrk="1" hangingPunct="1">
              <a:buFont typeface="Wingdings" pitchFamily="2" charset="2"/>
              <a:buChar char="Ø"/>
            </a:pPr>
            <a:r>
              <a:rPr lang="en-US" dirty="0" smtClean="0"/>
              <a:t>Any objections go with this approach ?</a:t>
            </a:r>
          </a:p>
          <a:p>
            <a:pPr lvl="1" eaLnBrk="1" hangingPunct="1">
              <a:buNone/>
            </a:pPr>
            <a:endParaRPr lang="en-US" sz="1800" dirty="0" smtClean="0"/>
          </a:p>
          <a:p>
            <a:endParaRPr lang="en-US" dirty="0"/>
          </a:p>
        </p:txBody>
      </p:sp>
      <p:sp>
        <p:nvSpPr>
          <p:cNvPr id="4" name="Slide Number Placeholder 3"/>
          <p:cNvSpPr>
            <a:spLocks noGrp="1"/>
          </p:cNvSpPr>
          <p:nvPr>
            <p:ph type="sldNum" sz="quarter" idx="12"/>
          </p:nvPr>
        </p:nvSpPr>
        <p:spPr>
          <a:xfrm>
            <a:off x="8289880" y="6356350"/>
            <a:ext cx="533400" cy="365125"/>
          </a:xfrm>
        </p:spPr>
        <p:txBody>
          <a:bodyPr/>
          <a:lstStyle/>
          <a:p>
            <a:pPr>
              <a:defRPr/>
            </a:pPr>
            <a:fld id="{3BA4C44D-5F99-48E4-A92F-85F5D5D3A71D}" type="slidenum">
              <a:rPr lang="en-US"/>
              <a:pPr>
                <a:defRPr/>
              </a:pPr>
              <a:t>11</a:t>
            </a:fld>
            <a:endParaRPr lang="en-US"/>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dirty="0" smtClean="0"/>
              <a:t>Metadata Format: representing send, </a:t>
            </a:r>
            <a:r>
              <a:rPr lang="en-US" sz="4000" dirty="0" err="1" smtClean="0"/>
              <a:t>recv</a:t>
            </a:r>
            <a:r>
              <a:rPr lang="en-US" sz="4000" dirty="0" smtClean="0"/>
              <a:t> attributes in XML</a:t>
            </a:r>
            <a:endParaRPr lang="en-US" sz="4000" dirty="0"/>
          </a:p>
        </p:txBody>
      </p:sp>
      <p:sp>
        <p:nvSpPr>
          <p:cNvPr id="3" name="Content Placeholder 2"/>
          <p:cNvSpPr>
            <a:spLocks noGrp="1"/>
          </p:cNvSpPr>
          <p:nvPr>
            <p:ph idx="1"/>
          </p:nvPr>
        </p:nvSpPr>
        <p:spPr>
          <a:xfrm>
            <a:off x="457200" y="1447800"/>
            <a:ext cx="8229600" cy="4525963"/>
          </a:xfrm>
        </p:spPr>
        <p:txBody>
          <a:bodyPr/>
          <a:lstStyle/>
          <a:p>
            <a:pPr>
              <a:buFont typeface="Wingdings" pitchFamily="2" charset="2"/>
              <a:buChar char="Ø"/>
            </a:pPr>
            <a:r>
              <a:rPr lang="en-US" sz="2400" dirty="0" smtClean="0"/>
              <a:t>In the current XML schema send, </a:t>
            </a:r>
            <a:r>
              <a:rPr lang="en-US" sz="2400" dirty="0" err="1" smtClean="0"/>
              <a:t>recv</a:t>
            </a:r>
            <a:r>
              <a:rPr lang="en-US" sz="2400" dirty="0" smtClean="0"/>
              <a:t>  are XML elements inside &lt;participant&gt;. Since these are attributes of association of participant to a Stream this must be inside </a:t>
            </a:r>
            <a:r>
              <a:rPr lang="en-US" sz="2400" dirty="0" err="1" smtClean="0"/>
              <a:t>participantStreamAssoc</a:t>
            </a:r>
            <a:r>
              <a:rPr lang="en-US" sz="2400" dirty="0" smtClean="0"/>
              <a:t> XML element (example  below). Any objections ?</a:t>
            </a:r>
          </a:p>
          <a:p>
            <a:pPr>
              <a:buNone/>
            </a:pPr>
            <a:endParaRPr lang="en-US" sz="1200" dirty="0" smtClean="0"/>
          </a:p>
          <a:p>
            <a:pPr lvl="1" eaLnBrk="1" hangingPunct="1">
              <a:buNone/>
            </a:pPr>
            <a:r>
              <a:rPr lang="en-US" sz="1800" dirty="0" smtClean="0"/>
              <a:t>&lt;</a:t>
            </a:r>
            <a:r>
              <a:rPr lang="en-US" sz="1800" dirty="0" err="1" smtClean="0"/>
              <a:t>participantStreamAssoc</a:t>
            </a:r>
            <a:r>
              <a:rPr lang="en-US" sz="1800" dirty="0" smtClean="0"/>
              <a:t>  </a:t>
            </a:r>
          </a:p>
          <a:p>
            <a:pPr lvl="1" eaLnBrk="1" hangingPunct="1">
              <a:buNone/>
            </a:pPr>
            <a:r>
              <a:rPr lang="en-US" sz="1800" dirty="0" smtClean="0"/>
              <a:t>    participant="</a:t>
            </a:r>
            <a:r>
              <a:rPr lang="en-US" sz="1800" dirty="0" err="1" smtClean="0"/>
              <a:t>zSfPoSvdSDCmU3A3TRDxAw</a:t>
            </a:r>
            <a:r>
              <a:rPr lang="en-US" sz="1800" dirty="0" smtClean="0"/>
              <a:t>=="</a:t>
            </a:r>
          </a:p>
          <a:p>
            <a:pPr lvl="1" eaLnBrk="1" hangingPunct="1">
              <a:buNone/>
            </a:pPr>
            <a:r>
              <a:rPr lang="en-US" sz="1800" dirty="0" smtClean="0"/>
              <a:t>    stream ="</a:t>
            </a:r>
            <a:r>
              <a:rPr lang="en-US" sz="1800" dirty="0" err="1" smtClean="0"/>
              <a:t>hVpd7YQgRW2nD22h7q60JQ</a:t>
            </a:r>
            <a:r>
              <a:rPr lang="en-US" sz="1800" dirty="0" smtClean="0"/>
              <a:t>=="</a:t>
            </a:r>
          </a:p>
          <a:p>
            <a:pPr lvl="1" eaLnBrk="1" hangingPunct="1">
              <a:buNone/>
            </a:pPr>
            <a:r>
              <a:rPr lang="en-US" sz="1800" dirty="0" smtClean="0"/>
              <a:t>    send = "</a:t>
            </a:r>
            <a:r>
              <a:rPr lang="en-US" sz="1800" dirty="0" err="1" smtClean="0"/>
              <a:t>8zc6e0lYTlWIINA6GR+3ag</a:t>
            </a:r>
            <a:r>
              <a:rPr lang="en-US" sz="1800" dirty="0" smtClean="0"/>
              <a:t>==“</a:t>
            </a:r>
          </a:p>
          <a:p>
            <a:pPr lvl="1" eaLnBrk="1" hangingPunct="1">
              <a:buNone/>
            </a:pPr>
            <a:r>
              <a:rPr lang="en-US" sz="1800" dirty="0" smtClean="0"/>
              <a:t>    </a:t>
            </a:r>
            <a:r>
              <a:rPr lang="en-US" sz="1800" dirty="0" err="1" smtClean="0"/>
              <a:t>recv</a:t>
            </a:r>
            <a:r>
              <a:rPr lang="en-US" sz="1800" dirty="0" smtClean="0"/>
              <a:t> = "</a:t>
            </a:r>
            <a:r>
              <a:rPr lang="en-US" sz="1800" dirty="0" err="1" smtClean="0"/>
              <a:t>i1Pz3to5hGk8fuXl+PbwCw</a:t>
            </a:r>
            <a:r>
              <a:rPr lang="en-US" sz="1800" dirty="0" smtClean="0"/>
              <a:t>==" &gt; </a:t>
            </a:r>
          </a:p>
          <a:p>
            <a:pPr lvl="1" eaLnBrk="1" hangingPunct="1">
              <a:buNone/>
            </a:pPr>
            <a:r>
              <a:rPr lang="en-US" sz="1800" dirty="0" smtClean="0"/>
              <a:t>        &lt;associate-time&gt;2010-12-</a:t>
            </a:r>
            <a:r>
              <a:rPr lang="en-US" sz="1800" dirty="0" err="1" smtClean="0"/>
              <a:t>16T23:41:07Z</a:t>
            </a:r>
            <a:r>
              <a:rPr lang="en-US" sz="1800" dirty="0" smtClean="0"/>
              <a:t>&lt;/associate-time&gt;</a:t>
            </a:r>
          </a:p>
          <a:p>
            <a:pPr lvl="1" eaLnBrk="1" hangingPunct="1">
              <a:buNone/>
            </a:pPr>
            <a:r>
              <a:rPr lang="en-US" sz="1800" dirty="0" smtClean="0"/>
              <a:t> &lt;/</a:t>
            </a:r>
            <a:r>
              <a:rPr lang="en-US" sz="1800" dirty="0" err="1" smtClean="0"/>
              <a:t>participantStreamAssoc</a:t>
            </a:r>
            <a:r>
              <a:rPr lang="en-US" sz="1800" dirty="0" smtClean="0"/>
              <a:t>&gt;</a:t>
            </a:r>
          </a:p>
          <a:p>
            <a:endParaRPr lang="en-US" dirty="0" smtClean="0"/>
          </a:p>
          <a:p>
            <a:pPr>
              <a:buNone/>
            </a:pPr>
            <a:endParaRPr lang="en-US" dirty="0" smtClean="0"/>
          </a:p>
        </p:txBody>
      </p:sp>
      <p:sp>
        <p:nvSpPr>
          <p:cNvPr id="4" name="Slide Number Placeholder 3"/>
          <p:cNvSpPr>
            <a:spLocks noGrp="1"/>
          </p:cNvSpPr>
          <p:nvPr>
            <p:ph type="sldNum" sz="quarter" idx="12"/>
          </p:nvPr>
        </p:nvSpPr>
        <p:spPr>
          <a:xfrm>
            <a:off x="8153400" y="6356350"/>
            <a:ext cx="533400" cy="365125"/>
          </a:xfrm>
        </p:spPr>
        <p:txBody>
          <a:bodyPr/>
          <a:lstStyle/>
          <a:p>
            <a:pPr>
              <a:defRPr/>
            </a:pPr>
            <a:fld id="{3BA4C44D-5F99-48E4-A92F-85F5D5D3A71D}" type="slidenum">
              <a:rPr lang="en-US"/>
              <a:pPr>
                <a:defRPr/>
              </a:pPr>
              <a:t>12</a:t>
            </a:fld>
            <a:endParaRPr lang="en-US"/>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3" name="Title 1"/>
          <p:cNvSpPr>
            <a:spLocks noGrp="1"/>
          </p:cNvSpPr>
          <p:nvPr>
            <p:ph type="title"/>
          </p:nvPr>
        </p:nvSpPr>
        <p:spPr/>
        <p:txBody>
          <a:bodyPr/>
          <a:lstStyle/>
          <a:p>
            <a:r>
              <a:rPr lang="en-US" smtClean="0"/>
              <a:t>Next steps</a:t>
            </a:r>
          </a:p>
        </p:txBody>
      </p:sp>
      <p:sp>
        <p:nvSpPr>
          <p:cNvPr id="44034" name="Content Placeholder 2"/>
          <p:cNvSpPr>
            <a:spLocks noGrp="1"/>
          </p:cNvSpPr>
          <p:nvPr>
            <p:ph idx="1"/>
          </p:nvPr>
        </p:nvSpPr>
        <p:spPr/>
        <p:txBody>
          <a:bodyPr/>
          <a:lstStyle/>
          <a:p>
            <a:pPr>
              <a:buFont typeface="Wingdings" pitchFamily="2" charset="2"/>
              <a:buChar char="Ø"/>
            </a:pPr>
            <a:r>
              <a:rPr lang="en-US" dirty="0" smtClean="0"/>
              <a:t>Close the remaining open items</a:t>
            </a:r>
          </a:p>
          <a:p>
            <a:pPr>
              <a:buFont typeface="Wingdings" pitchFamily="2" charset="2"/>
              <a:buChar char="Ø"/>
            </a:pPr>
            <a:r>
              <a:rPr lang="en-US" dirty="0" smtClean="0"/>
              <a:t>Address the text /language issues with draft</a:t>
            </a:r>
          </a:p>
          <a:p>
            <a:pPr>
              <a:buFont typeface="Wingdings" pitchFamily="2" charset="2"/>
              <a:buChar char="Ø"/>
            </a:pPr>
            <a:r>
              <a:rPr lang="en-US" dirty="0" smtClean="0"/>
              <a:t>Add more metadata examples</a:t>
            </a:r>
          </a:p>
          <a:p>
            <a:pPr>
              <a:buFont typeface="Wingdings" pitchFamily="2" charset="2"/>
              <a:buChar char="Ø"/>
            </a:pPr>
            <a:r>
              <a:rPr lang="en-US" dirty="0" smtClean="0"/>
              <a:t>Publish next version (06) and ask for more review </a:t>
            </a:r>
          </a:p>
          <a:p>
            <a:pPr>
              <a:buNone/>
            </a:pPr>
            <a:r>
              <a:rPr lang="en-US" dirty="0" smtClean="0"/>
              <a:t/>
            </a:r>
            <a:br>
              <a:rPr lang="en-US" dirty="0" smtClean="0"/>
            </a:br>
            <a:endParaRPr lang="en-US" dirty="0" smtClean="0"/>
          </a:p>
          <a:p>
            <a:endParaRPr lang="en-US" dirty="0" smtClean="0"/>
          </a:p>
          <a:p>
            <a:endParaRPr lang="en-US" dirty="0" smtClean="0"/>
          </a:p>
          <a:p>
            <a:pPr>
              <a:buFont typeface="Arial" charset="0"/>
              <a:buNone/>
            </a:pPr>
            <a:endParaRPr lang="en-US" dirty="0" smtClean="0"/>
          </a:p>
        </p:txBody>
      </p:sp>
      <p:sp>
        <p:nvSpPr>
          <p:cNvPr id="4" name="Slide Number Placeholder 3"/>
          <p:cNvSpPr>
            <a:spLocks noGrp="1"/>
          </p:cNvSpPr>
          <p:nvPr>
            <p:ph type="sldNum" sz="quarter" idx="12"/>
          </p:nvPr>
        </p:nvSpPr>
        <p:spPr>
          <a:xfrm>
            <a:off x="8305800" y="6356350"/>
            <a:ext cx="381000" cy="365125"/>
          </a:xfrm>
        </p:spPr>
        <p:txBody>
          <a:bodyPr/>
          <a:lstStyle/>
          <a:p>
            <a:pPr>
              <a:defRPr/>
            </a:pPr>
            <a:fld id="{C14C8CF9-B5D3-43AD-9E99-DC7F4355E696}" type="slidenum">
              <a:rPr lang="en-US"/>
              <a:pPr>
                <a:defRPr/>
              </a:pPr>
              <a:t>13</a:t>
            </a:fld>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Title 1"/>
          <p:cNvSpPr>
            <a:spLocks noGrp="1"/>
          </p:cNvSpPr>
          <p:nvPr>
            <p:ph type="title"/>
          </p:nvPr>
        </p:nvSpPr>
        <p:spPr/>
        <p:txBody>
          <a:bodyPr/>
          <a:lstStyle/>
          <a:p>
            <a:r>
              <a:rPr lang="en-US" smtClean="0"/>
              <a:t>Agenda</a:t>
            </a:r>
          </a:p>
        </p:txBody>
      </p:sp>
      <p:sp>
        <p:nvSpPr>
          <p:cNvPr id="28674" name="Content Placeholder 2"/>
          <p:cNvSpPr>
            <a:spLocks noGrp="1"/>
          </p:cNvSpPr>
          <p:nvPr>
            <p:ph idx="1"/>
          </p:nvPr>
        </p:nvSpPr>
        <p:spPr/>
        <p:txBody>
          <a:bodyPr/>
          <a:lstStyle/>
          <a:p>
            <a:pPr>
              <a:buFont typeface="Wingdings" pitchFamily="2" charset="2"/>
              <a:buChar char="Ø"/>
            </a:pPr>
            <a:r>
              <a:rPr lang="en-US" dirty="0" smtClean="0"/>
              <a:t>Changes in draft-</a:t>
            </a:r>
            <a:r>
              <a:rPr lang="en-US" dirty="0" err="1" smtClean="0"/>
              <a:t>ietf</a:t>
            </a:r>
            <a:r>
              <a:rPr lang="en-US" dirty="0" smtClean="0"/>
              <a:t>-siprec-metadata-05 from last version.</a:t>
            </a:r>
          </a:p>
          <a:p>
            <a:pPr>
              <a:buFont typeface="Wingdings" pitchFamily="2" charset="2"/>
              <a:buChar char="Ø"/>
            </a:pPr>
            <a:r>
              <a:rPr lang="en-US" dirty="0" smtClean="0"/>
              <a:t>Discuss Open items in Metadata model</a:t>
            </a:r>
          </a:p>
          <a:p>
            <a:pPr>
              <a:buFont typeface="Wingdings" pitchFamily="2" charset="2"/>
              <a:buChar char="Ø"/>
            </a:pPr>
            <a:r>
              <a:rPr lang="en-US" dirty="0" smtClean="0"/>
              <a:t>Discuss open items in the format (XML)</a:t>
            </a:r>
          </a:p>
          <a:p>
            <a:pPr>
              <a:buFont typeface="Wingdings" pitchFamily="2" charset="2"/>
              <a:buChar char="Ø"/>
            </a:pPr>
            <a:r>
              <a:rPr lang="en-US" dirty="0" smtClean="0"/>
              <a:t>Next Steps</a:t>
            </a:r>
          </a:p>
        </p:txBody>
      </p:sp>
      <p:sp>
        <p:nvSpPr>
          <p:cNvPr id="4" name="Slide Number Placeholder 3"/>
          <p:cNvSpPr>
            <a:spLocks noGrp="1"/>
          </p:cNvSpPr>
          <p:nvPr>
            <p:ph type="sldNum" sz="quarter" idx="12"/>
          </p:nvPr>
        </p:nvSpPr>
        <p:spPr>
          <a:xfrm>
            <a:off x="6553200" y="6356350"/>
            <a:ext cx="2133600" cy="365125"/>
          </a:xfrm>
        </p:spPr>
        <p:txBody>
          <a:bodyPr/>
          <a:lstStyle/>
          <a:p>
            <a:pPr>
              <a:defRPr/>
            </a:pPr>
            <a:fld id="{3BA4C44D-5F99-48E4-A92F-85F5D5D3A71D}" type="slidenum">
              <a:rPr lang="en-US"/>
              <a:pPr>
                <a:defRPr/>
              </a:pPr>
              <a:t>2</a:t>
            </a:fld>
            <a:endParaRPr lang="en-US"/>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Title 1"/>
          <p:cNvSpPr>
            <a:spLocks noGrp="1"/>
          </p:cNvSpPr>
          <p:nvPr>
            <p:ph type="title"/>
          </p:nvPr>
        </p:nvSpPr>
        <p:spPr/>
        <p:txBody>
          <a:bodyPr/>
          <a:lstStyle/>
          <a:p>
            <a:r>
              <a:rPr lang="en-US" smtClean="0"/>
              <a:t>Changes from Previous version</a:t>
            </a:r>
          </a:p>
        </p:txBody>
      </p:sp>
      <p:sp>
        <p:nvSpPr>
          <p:cNvPr id="29698" name="Content Placeholder 2"/>
          <p:cNvSpPr>
            <a:spLocks noGrp="1"/>
          </p:cNvSpPr>
          <p:nvPr>
            <p:ph idx="1"/>
          </p:nvPr>
        </p:nvSpPr>
        <p:spPr/>
        <p:txBody>
          <a:bodyPr/>
          <a:lstStyle/>
          <a:p>
            <a:pPr>
              <a:buFont typeface="Wingdings" pitchFamily="2" charset="2"/>
              <a:buChar char="Ø"/>
            </a:pPr>
            <a:r>
              <a:rPr lang="en-US" sz="2400" dirty="0" smtClean="0"/>
              <a:t>The new version of draft has following changes  which were agreed upon during the last interim meeting:</a:t>
            </a:r>
          </a:p>
          <a:p>
            <a:pPr lvl="1" eaLnBrk="1" hangingPunct="1"/>
            <a:r>
              <a:rPr lang="en-US" sz="1800" dirty="0" smtClean="0">
                <a:solidFill>
                  <a:srgbClr val="000000"/>
                </a:solidFill>
              </a:rPr>
              <a:t> Removal of Extension data class/element from the model &amp; XML</a:t>
            </a:r>
          </a:p>
          <a:p>
            <a:pPr lvl="1" eaLnBrk="1" hangingPunct="1"/>
            <a:r>
              <a:rPr lang="en-US" sz="1800" dirty="0" smtClean="0">
                <a:solidFill>
                  <a:srgbClr val="000000"/>
                </a:solidFill>
              </a:rPr>
              <a:t> "</a:t>
            </a:r>
            <a:r>
              <a:rPr lang="en-US" sz="1800" dirty="0" err="1" smtClean="0">
                <a:solidFill>
                  <a:srgbClr val="000000"/>
                </a:solidFill>
              </a:rPr>
              <a:t>csrc</a:t>
            </a:r>
            <a:r>
              <a:rPr lang="en-US" sz="1800" dirty="0" smtClean="0">
                <a:solidFill>
                  <a:srgbClr val="000000"/>
                </a:solidFill>
              </a:rPr>
              <a:t>" element added to Metadata XML schema</a:t>
            </a:r>
          </a:p>
          <a:p>
            <a:pPr lvl="1" eaLnBrk="1" hangingPunct="1"/>
            <a:r>
              <a:rPr lang="en-US" sz="1800" dirty="0" smtClean="0">
                <a:solidFill>
                  <a:srgbClr val="000000"/>
                </a:solidFill>
              </a:rPr>
              <a:t> "</a:t>
            </a:r>
            <a:r>
              <a:rPr lang="en-US" sz="1800" dirty="0" err="1" smtClean="0">
                <a:solidFill>
                  <a:srgbClr val="000000"/>
                </a:solidFill>
              </a:rPr>
              <a:t>NameID</a:t>
            </a:r>
            <a:r>
              <a:rPr lang="en-US" sz="1800" dirty="0" smtClean="0">
                <a:solidFill>
                  <a:srgbClr val="000000"/>
                </a:solidFill>
              </a:rPr>
              <a:t>" pair addition in XML schema</a:t>
            </a:r>
          </a:p>
          <a:p>
            <a:pPr lvl="1" eaLnBrk="1" hangingPunct="1"/>
            <a:r>
              <a:rPr lang="en-US" sz="1800" dirty="0" smtClean="0">
                <a:solidFill>
                  <a:srgbClr val="000000"/>
                </a:solidFill>
              </a:rPr>
              <a:t> Modified draft to use </a:t>
            </a:r>
            <a:r>
              <a:rPr lang="en-US" sz="1800" dirty="0" err="1" smtClean="0">
                <a:solidFill>
                  <a:srgbClr val="000000"/>
                </a:solidFill>
              </a:rPr>
              <a:t>base64</a:t>
            </a:r>
            <a:r>
              <a:rPr lang="en-US" sz="1800" dirty="0" smtClean="0">
                <a:solidFill>
                  <a:srgbClr val="000000"/>
                </a:solidFill>
              </a:rPr>
              <a:t> encoding of URN </a:t>
            </a:r>
            <a:r>
              <a:rPr lang="en-US" sz="1800" dirty="0" err="1" smtClean="0">
                <a:solidFill>
                  <a:srgbClr val="000000"/>
                </a:solidFill>
              </a:rPr>
              <a:t>UUID</a:t>
            </a:r>
            <a:r>
              <a:rPr lang="en-US" sz="1800" dirty="0" smtClean="0">
                <a:solidFill>
                  <a:srgbClr val="000000"/>
                </a:solidFill>
              </a:rPr>
              <a:t>.</a:t>
            </a:r>
          </a:p>
          <a:p>
            <a:pPr lvl="1" eaLnBrk="1" hangingPunct="1"/>
            <a:r>
              <a:rPr lang="en-US" sz="1800" dirty="0" smtClean="0">
                <a:solidFill>
                  <a:srgbClr val="000000"/>
                </a:solidFill>
              </a:rPr>
              <a:t>Modified model to have  representations of Association class</a:t>
            </a:r>
          </a:p>
          <a:p>
            <a:pPr lvl="1" eaLnBrk="1" hangingPunct="1"/>
            <a:r>
              <a:rPr lang="en-US" sz="1800" dirty="0" smtClean="0">
                <a:solidFill>
                  <a:srgbClr val="000000"/>
                </a:solidFill>
              </a:rPr>
              <a:t>Added some more Metadata XML  examples (Disconnect cases) in the draft</a:t>
            </a:r>
          </a:p>
          <a:p>
            <a:pPr lvl="1" eaLnBrk="1" hangingPunct="1">
              <a:buFont typeface="Arial" charset="0"/>
              <a:buNone/>
            </a:pPr>
            <a:r>
              <a:rPr lang="en-US" dirty="0" smtClean="0"/>
              <a:t/>
            </a:r>
            <a:br>
              <a:rPr lang="en-US" dirty="0" smtClean="0"/>
            </a:br>
            <a:endParaRPr lang="en-US" dirty="0" smtClean="0"/>
          </a:p>
        </p:txBody>
      </p:sp>
      <p:sp>
        <p:nvSpPr>
          <p:cNvPr id="4" name="Slide Number Placeholder 3"/>
          <p:cNvSpPr>
            <a:spLocks noGrp="1"/>
          </p:cNvSpPr>
          <p:nvPr>
            <p:ph type="sldNum" sz="quarter" idx="12"/>
          </p:nvPr>
        </p:nvSpPr>
        <p:spPr>
          <a:xfrm>
            <a:off x="8153400" y="6356350"/>
            <a:ext cx="533400" cy="365125"/>
          </a:xfrm>
        </p:spPr>
        <p:txBody>
          <a:bodyPr/>
          <a:lstStyle/>
          <a:p>
            <a:pPr>
              <a:defRPr/>
            </a:pPr>
            <a:fld id="{3BA4C44D-5F99-48E4-A92F-85F5D5D3A71D}" type="slidenum">
              <a:rPr lang="en-US"/>
              <a:pPr>
                <a:defRPr/>
              </a:pPr>
              <a:t>3</a:t>
            </a:fld>
            <a:endParaRPr lang="en-US"/>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Rectangle 32"/>
          <p:cNvSpPr/>
          <p:nvPr/>
        </p:nvSpPr>
        <p:spPr>
          <a:xfrm flipH="1">
            <a:off x="2228850" y="4913313"/>
            <a:ext cx="838200" cy="285750"/>
          </a:xfrm>
          <a:prstGeom prst="rect">
            <a:avLst/>
          </a:prstGeom>
          <a:ln>
            <a:noFill/>
          </a:ln>
        </p:spPr>
        <p:style>
          <a:lnRef idx="2">
            <a:schemeClr val="accent6"/>
          </a:lnRef>
          <a:fillRef idx="1">
            <a:schemeClr val="lt1"/>
          </a:fillRef>
          <a:effectRef idx="0">
            <a:schemeClr val="accent6"/>
          </a:effectRef>
          <a:fontRef idx="minor">
            <a:schemeClr val="dk1"/>
          </a:fontRef>
        </p:style>
        <p:txBody>
          <a:bodyPr anchor="ctr"/>
          <a:lstStyle/>
          <a:p>
            <a:pPr fontAlgn="auto">
              <a:spcBef>
                <a:spcPts val="0"/>
              </a:spcBef>
              <a:spcAft>
                <a:spcPts val="0"/>
              </a:spcAft>
              <a:defRPr/>
            </a:pPr>
            <a:r>
              <a:rPr lang="en-US" sz="1400" dirty="0"/>
              <a:t>sends</a:t>
            </a:r>
          </a:p>
        </p:txBody>
      </p:sp>
      <p:sp>
        <p:nvSpPr>
          <p:cNvPr id="32" name="Rectangle 31"/>
          <p:cNvSpPr/>
          <p:nvPr/>
        </p:nvSpPr>
        <p:spPr>
          <a:xfrm flipH="1">
            <a:off x="2133600" y="4068763"/>
            <a:ext cx="838200" cy="285750"/>
          </a:xfrm>
          <a:prstGeom prst="rect">
            <a:avLst/>
          </a:prstGeom>
          <a:ln>
            <a:noFill/>
          </a:ln>
        </p:spPr>
        <p:style>
          <a:lnRef idx="2">
            <a:schemeClr val="accent6"/>
          </a:lnRef>
          <a:fillRef idx="1">
            <a:schemeClr val="lt1"/>
          </a:fillRef>
          <a:effectRef idx="0">
            <a:schemeClr val="accent6"/>
          </a:effectRef>
          <a:fontRef idx="minor">
            <a:schemeClr val="dk1"/>
          </a:fontRef>
        </p:style>
        <p:txBody>
          <a:bodyPr anchor="ctr"/>
          <a:lstStyle/>
          <a:p>
            <a:pPr fontAlgn="auto">
              <a:spcBef>
                <a:spcPts val="0"/>
              </a:spcBef>
              <a:spcAft>
                <a:spcPts val="0"/>
              </a:spcAft>
              <a:defRPr/>
            </a:pPr>
            <a:r>
              <a:rPr lang="en-US" sz="1400" dirty="0"/>
              <a:t>receives</a:t>
            </a:r>
          </a:p>
        </p:txBody>
      </p:sp>
      <p:sp>
        <p:nvSpPr>
          <p:cNvPr id="30727" name="Title 1"/>
          <p:cNvSpPr>
            <a:spLocks noGrp="1"/>
          </p:cNvSpPr>
          <p:nvPr>
            <p:ph type="title"/>
          </p:nvPr>
        </p:nvSpPr>
        <p:spPr>
          <a:xfrm>
            <a:off x="457200" y="274638"/>
            <a:ext cx="8229600" cy="777875"/>
          </a:xfrm>
        </p:spPr>
        <p:txBody>
          <a:bodyPr/>
          <a:lstStyle/>
          <a:p>
            <a:pPr eaLnBrk="1" hangingPunct="1"/>
            <a:r>
              <a:rPr lang="en-US" sz="3600" dirty="0" smtClean="0"/>
              <a:t>Metadata Model  in </a:t>
            </a:r>
            <a:r>
              <a:rPr lang="en-US" sz="3600" dirty="0" err="1" smtClean="0"/>
              <a:t>ver</a:t>
            </a:r>
            <a:r>
              <a:rPr lang="en-US" sz="3600" dirty="0" smtClean="0"/>
              <a:t> 05</a:t>
            </a:r>
          </a:p>
        </p:txBody>
      </p:sp>
      <p:sp>
        <p:nvSpPr>
          <p:cNvPr id="4" name="Slide Number Placeholder 3"/>
          <p:cNvSpPr>
            <a:spLocks noGrp="1"/>
          </p:cNvSpPr>
          <p:nvPr>
            <p:ph type="sldNum" sz="quarter" idx="12"/>
          </p:nvPr>
        </p:nvSpPr>
        <p:spPr/>
        <p:txBody>
          <a:bodyPr/>
          <a:lstStyle/>
          <a:p>
            <a:pPr>
              <a:defRPr/>
            </a:pPr>
            <a:fld id="{3BA4C44D-5F99-48E4-A92F-85F5D5D3A71D}" type="slidenum">
              <a:rPr lang="en-US"/>
              <a:pPr>
                <a:defRPr/>
              </a:pPr>
              <a:t>4</a:t>
            </a:fld>
            <a:endParaRPr lang="en-US"/>
          </a:p>
        </p:txBody>
      </p:sp>
      <p:sp>
        <p:nvSpPr>
          <p:cNvPr id="7" name="Flowchart: Process 6"/>
          <p:cNvSpPr/>
          <p:nvPr/>
        </p:nvSpPr>
        <p:spPr>
          <a:xfrm>
            <a:off x="1981200" y="1371600"/>
            <a:ext cx="2447925" cy="504825"/>
          </a:xfrm>
          <a:prstGeom prst="flowChartProcess">
            <a:avLst/>
          </a:prstGeom>
        </p:spPr>
        <p:style>
          <a:lnRef idx="2">
            <a:schemeClr val="accent6"/>
          </a:lnRef>
          <a:fillRef idx="1">
            <a:schemeClr val="lt1"/>
          </a:fillRef>
          <a:effectRef idx="0">
            <a:schemeClr val="accent6"/>
          </a:effectRef>
          <a:fontRef idx="minor">
            <a:schemeClr val="dk1"/>
          </a:fontRef>
        </p:style>
        <p:txBody>
          <a:bodyPr anchor="ctr"/>
          <a:lstStyle/>
          <a:p>
            <a:pPr algn="ctr" fontAlgn="auto">
              <a:spcBef>
                <a:spcPts val="0"/>
              </a:spcBef>
              <a:spcAft>
                <a:spcPts val="0"/>
              </a:spcAft>
              <a:defRPr/>
            </a:pPr>
            <a:r>
              <a:rPr lang="en-US" dirty="0"/>
              <a:t>Recording Session(RS)</a:t>
            </a:r>
          </a:p>
        </p:txBody>
      </p:sp>
      <p:sp>
        <p:nvSpPr>
          <p:cNvPr id="15" name="Flowchart: Process 14"/>
          <p:cNvSpPr/>
          <p:nvPr/>
        </p:nvSpPr>
        <p:spPr>
          <a:xfrm>
            <a:off x="4724400" y="2057400"/>
            <a:ext cx="1676400" cy="838200"/>
          </a:xfrm>
          <a:prstGeom prst="flowChartProcess">
            <a:avLst/>
          </a:prstGeom>
        </p:spPr>
        <p:style>
          <a:lnRef idx="2">
            <a:schemeClr val="accent6"/>
          </a:lnRef>
          <a:fillRef idx="1">
            <a:schemeClr val="lt1"/>
          </a:fillRef>
          <a:effectRef idx="0">
            <a:schemeClr val="accent6"/>
          </a:effectRef>
          <a:fontRef idx="minor">
            <a:schemeClr val="dk1"/>
          </a:fontRef>
        </p:style>
        <p:txBody>
          <a:bodyPr anchor="ctr"/>
          <a:lstStyle/>
          <a:p>
            <a:pPr algn="ctr" fontAlgn="auto">
              <a:spcBef>
                <a:spcPts val="0"/>
              </a:spcBef>
              <a:spcAft>
                <a:spcPts val="0"/>
              </a:spcAft>
              <a:defRPr/>
            </a:pPr>
            <a:r>
              <a:rPr lang="en-US" dirty="0"/>
              <a:t>Communication Session(CS) Group</a:t>
            </a:r>
          </a:p>
        </p:txBody>
      </p:sp>
      <p:sp>
        <p:nvSpPr>
          <p:cNvPr id="16" name="Flowchart: Process 15"/>
          <p:cNvSpPr/>
          <p:nvPr/>
        </p:nvSpPr>
        <p:spPr>
          <a:xfrm>
            <a:off x="3200400" y="4343400"/>
            <a:ext cx="1484313" cy="504825"/>
          </a:xfrm>
          <a:prstGeom prst="flowChartProcess">
            <a:avLst/>
          </a:prstGeom>
        </p:spPr>
        <p:style>
          <a:lnRef idx="2">
            <a:schemeClr val="accent6"/>
          </a:lnRef>
          <a:fillRef idx="1">
            <a:schemeClr val="lt1"/>
          </a:fillRef>
          <a:effectRef idx="0">
            <a:schemeClr val="accent6"/>
          </a:effectRef>
          <a:fontRef idx="minor">
            <a:schemeClr val="dk1"/>
          </a:fontRef>
        </p:style>
        <p:txBody>
          <a:bodyPr anchor="ctr"/>
          <a:lstStyle/>
          <a:p>
            <a:pPr algn="ctr" fontAlgn="auto">
              <a:spcBef>
                <a:spcPts val="0"/>
              </a:spcBef>
              <a:spcAft>
                <a:spcPts val="0"/>
              </a:spcAft>
              <a:defRPr/>
            </a:pPr>
            <a:r>
              <a:rPr lang="en-US" dirty="0"/>
              <a:t> Media Stream</a:t>
            </a:r>
          </a:p>
        </p:txBody>
      </p:sp>
      <p:cxnSp>
        <p:nvCxnSpPr>
          <p:cNvPr id="38" name="Straight Connector 37"/>
          <p:cNvCxnSpPr/>
          <p:nvPr/>
        </p:nvCxnSpPr>
        <p:spPr>
          <a:xfrm rot="5400000">
            <a:off x="2578894" y="2509044"/>
            <a:ext cx="1247775" cy="4763"/>
          </a:xfrm>
          <a:prstGeom prst="line">
            <a:avLst/>
          </a:prstGeom>
        </p:spPr>
        <p:style>
          <a:lnRef idx="1">
            <a:schemeClr val="accent1"/>
          </a:lnRef>
          <a:fillRef idx="0">
            <a:schemeClr val="accent1"/>
          </a:fillRef>
          <a:effectRef idx="0">
            <a:schemeClr val="accent1"/>
          </a:effectRef>
          <a:fontRef idx="minor">
            <a:schemeClr val="tx1"/>
          </a:fontRef>
        </p:style>
      </p:cxnSp>
      <p:sp>
        <p:nvSpPr>
          <p:cNvPr id="39" name="Flowchart: Process 38"/>
          <p:cNvSpPr/>
          <p:nvPr/>
        </p:nvSpPr>
        <p:spPr>
          <a:xfrm>
            <a:off x="762000" y="3154363"/>
            <a:ext cx="3962400" cy="503237"/>
          </a:xfrm>
          <a:prstGeom prst="flowChartProcess">
            <a:avLst/>
          </a:prstGeom>
        </p:spPr>
        <p:style>
          <a:lnRef idx="2">
            <a:schemeClr val="accent6"/>
          </a:lnRef>
          <a:fillRef idx="1">
            <a:schemeClr val="lt1"/>
          </a:fillRef>
          <a:effectRef idx="0">
            <a:schemeClr val="accent6"/>
          </a:effectRef>
          <a:fontRef idx="minor">
            <a:schemeClr val="dk1"/>
          </a:fontRef>
        </p:style>
        <p:txBody>
          <a:bodyPr anchor="ctr"/>
          <a:lstStyle/>
          <a:p>
            <a:pPr algn="ctr" fontAlgn="auto">
              <a:spcBef>
                <a:spcPts val="0"/>
              </a:spcBef>
              <a:spcAft>
                <a:spcPts val="0"/>
              </a:spcAft>
              <a:defRPr/>
            </a:pPr>
            <a:r>
              <a:rPr lang="en-US" dirty="0"/>
              <a:t>Communication Session(CS)</a:t>
            </a:r>
          </a:p>
        </p:txBody>
      </p:sp>
      <p:sp>
        <p:nvSpPr>
          <p:cNvPr id="54" name="Flowchart: Process 53"/>
          <p:cNvSpPr/>
          <p:nvPr/>
        </p:nvSpPr>
        <p:spPr>
          <a:xfrm>
            <a:off x="609600" y="4343400"/>
            <a:ext cx="1447800" cy="504825"/>
          </a:xfrm>
          <a:prstGeom prst="flowChartProcess">
            <a:avLst/>
          </a:prstGeom>
        </p:spPr>
        <p:style>
          <a:lnRef idx="2">
            <a:schemeClr val="accent6"/>
          </a:lnRef>
          <a:fillRef idx="1">
            <a:schemeClr val="lt1"/>
          </a:fillRef>
          <a:effectRef idx="0">
            <a:schemeClr val="accent6"/>
          </a:effectRef>
          <a:fontRef idx="minor">
            <a:schemeClr val="dk1"/>
          </a:fontRef>
        </p:style>
        <p:txBody>
          <a:bodyPr anchor="ctr"/>
          <a:lstStyle/>
          <a:p>
            <a:pPr algn="ctr" fontAlgn="auto">
              <a:spcBef>
                <a:spcPts val="0"/>
              </a:spcBef>
              <a:spcAft>
                <a:spcPts val="0"/>
              </a:spcAft>
              <a:defRPr/>
            </a:pPr>
            <a:r>
              <a:rPr lang="en-US" dirty="0"/>
              <a:t>Participant</a:t>
            </a:r>
          </a:p>
        </p:txBody>
      </p:sp>
      <p:cxnSp>
        <p:nvCxnSpPr>
          <p:cNvPr id="77" name="Straight Connector 76"/>
          <p:cNvCxnSpPr/>
          <p:nvPr/>
        </p:nvCxnSpPr>
        <p:spPr>
          <a:xfrm rot="5400000">
            <a:off x="800100" y="4000500"/>
            <a:ext cx="685800" cy="0"/>
          </a:xfrm>
          <a:prstGeom prst="line">
            <a:avLst/>
          </a:prstGeom>
        </p:spPr>
        <p:style>
          <a:lnRef idx="1">
            <a:schemeClr val="accent1"/>
          </a:lnRef>
          <a:fillRef idx="0">
            <a:schemeClr val="accent1"/>
          </a:fillRef>
          <a:effectRef idx="0">
            <a:schemeClr val="accent1"/>
          </a:effectRef>
          <a:fontRef idx="minor">
            <a:schemeClr val="tx1"/>
          </a:fontRef>
        </p:style>
      </p:cxnSp>
      <p:sp>
        <p:nvSpPr>
          <p:cNvPr id="79" name="Rectangle 78"/>
          <p:cNvSpPr/>
          <p:nvPr/>
        </p:nvSpPr>
        <p:spPr>
          <a:xfrm>
            <a:off x="1156648" y="3733800"/>
            <a:ext cx="504825" cy="358775"/>
          </a:xfrm>
          <a:prstGeom prst="rect">
            <a:avLst/>
          </a:prstGeom>
          <a:ln>
            <a:noFill/>
          </a:ln>
        </p:spPr>
        <p:style>
          <a:lnRef idx="2">
            <a:schemeClr val="accent6"/>
          </a:lnRef>
          <a:fillRef idx="1">
            <a:schemeClr val="lt1"/>
          </a:fillRef>
          <a:effectRef idx="0">
            <a:schemeClr val="accent6"/>
          </a:effectRef>
          <a:fontRef idx="minor">
            <a:schemeClr val="dk1"/>
          </a:fontRef>
        </p:style>
        <p:txBody>
          <a:bodyPr anchor="ctr"/>
          <a:lstStyle/>
          <a:p>
            <a:pPr fontAlgn="auto">
              <a:spcBef>
                <a:spcPts val="0"/>
              </a:spcBef>
              <a:spcAft>
                <a:spcPts val="0"/>
              </a:spcAft>
              <a:defRPr/>
            </a:pPr>
            <a:r>
              <a:rPr lang="en-US" sz="1400" dirty="0"/>
              <a:t>1.. *</a:t>
            </a:r>
          </a:p>
          <a:p>
            <a:pPr fontAlgn="auto">
              <a:spcBef>
                <a:spcPts val="0"/>
              </a:spcBef>
              <a:spcAft>
                <a:spcPts val="0"/>
              </a:spcAft>
              <a:defRPr/>
            </a:pPr>
            <a:r>
              <a:rPr lang="en-US" sz="1400" dirty="0"/>
              <a:t>2..*</a:t>
            </a:r>
          </a:p>
        </p:txBody>
      </p:sp>
      <p:sp>
        <p:nvSpPr>
          <p:cNvPr id="80" name="Rectangle 79"/>
          <p:cNvSpPr/>
          <p:nvPr/>
        </p:nvSpPr>
        <p:spPr>
          <a:xfrm>
            <a:off x="5895975" y="2971800"/>
            <a:ext cx="504825" cy="358775"/>
          </a:xfrm>
          <a:prstGeom prst="rect">
            <a:avLst/>
          </a:prstGeom>
          <a:ln>
            <a:noFill/>
          </a:ln>
        </p:spPr>
        <p:style>
          <a:lnRef idx="2">
            <a:schemeClr val="accent6"/>
          </a:lnRef>
          <a:fillRef idx="1">
            <a:schemeClr val="lt1"/>
          </a:fillRef>
          <a:effectRef idx="0">
            <a:schemeClr val="accent6"/>
          </a:effectRef>
          <a:fontRef idx="minor">
            <a:schemeClr val="dk1"/>
          </a:fontRef>
        </p:style>
        <p:txBody>
          <a:bodyPr anchor="ctr"/>
          <a:lstStyle/>
          <a:p>
            <a:pPr fontAlgn="auto">
              <a:spcBef>
                <a:spcPts val="0"/>
              </a:spcBef>
              <a:spcAft>
                <a:spcPts val="0"/>
              </a:spcAft>
              <a:defRPr/>
            </a:pPr>
            <a:r>
              <a:rPr lang="en-US" sz="1400" dirty="0"/>
              <a:t>0..1</a:t>
            </a:r>
          </a:p>
          <a:p>
            <a:pPr fontAlgn="auto">
              <a:spcBef>
                <a:spcPts val="0"/>
              </a:spcBef>
              <a:spcAft>
                <a:spcPts val="0"/>
              </a:spcAft>
              <a:defRPr/>
            </a:pPr>
            <a:r>
              <a:rPr lang="en-US" sz="1400" dirty="0"/>
              <a:t>1..*</a:t>
            </a:r>
          </a:p>
        </p:txBody>
      </p:sp>
      <p:sp>
        <p:nvSpPr>
          <p:cNvPr id="92" name="Rectangle 91"/>
          <p:cNvSpPr/>
          <p:nvPr/>
        </p:nvSpPr>
        <p:spPr>
          <a:xfrm>
            <a:off x="3276600" y="2362200"/>
            <a:ext cx="504825" cy="358775"/>
          </a:xfrm>
          <a:prstGeom prst="rect">
            <a:avLst/>
          </a:prstGeom>
          <a:ln>
            <a:noFill/>
          </a:ln>
        </p:spPr>
        <p:style>
          <a:lnRef idx="2">
            <a:schemeClr val="accent6"/>
          </a:lnRef>
          <a:fillRef idx="1">
            <a:schemeClr val="lt1"/>
          </a:fillRef>
          <a:effectRef idx="0">
            <a:schemeClr val="accent6"/>
          </a:effectRef>
          <a:fontRef idx="minor">
            <a:schemeClr val="dk1"/>
          </a:fontRef>
        </p:style>
        <p:txBody>
          <a:bodyPr anchor="ctr"/>
          <a:lstStyle/>
          <a:p>
            <a:pPr fontAlgn="auto">
              <a:spcBef>
                <a:spcPts val="0"/>
              </a:spcBef>
              <a:spcAft>
                <a:spcPts val="0"/>
              </a:spcAft>
              <a:defRPr/>
            </a:pPr>
            <a:r>
              <a:rPr lang="en-US" sz="1400" dirty="0"/>
              <a:t>1..*</a:t>
            </a:r>
          </a:p>
          <a:p>
            <a:pPr fontAlgn="auto">
              <a:spcBef>
                <a:spcPts val="0"/>
              </a:spcBef>
              <a:spcAft>
                <a:spcPts val="0"/>
              </a:spcAft>
              <a:defRPr/>
            </a:pPr>
            <a:r>
              <a:rPr lang="en-US" sz="1400" dirty="0"/>
              <a:t>0..*</a:t>
            </a:r>
          </a:p>
        </p:txBody>
      </p:sp>
      <p:cxnSp>
        <p:nvCxnSpPr>
          <p:cNvPr id="93" name="Straight Connector 92"/>
          <p:cNvCxnSpPr/>
          <p:nvPr/>
        </p:nvCxnSpPr>
        <p:spPr>
          <a:xfrm>
            <a:off x="2057400" y="4495800"/>
            <a:ext cx="1143000" cy="0"/>
          </a:xfrm>
          <a:prstGeom prst="line">
            <a:avLst/>
          </a:prstGeom>
        </p:spPr>
        <p:style>
          <a:lnRef idx="1">
            <a:schemeClr val="accent1"/>
          </a:lnRef>
          <a:fillRef idx="0">
            <a:schemeClr val="accent1"/>
          </a:fillRef>
          <a:effectRef idx="0">
            <a:schemeClr val="accent1"/>
          </a:effectRef>
          <a:fontRef idx="minor">
            <a:schemeClr val="tx1"/>
          </a:fontRef>
        </p:style>
      </p:cxnSp>
      <p:sp>
        <p:nvSpPr>
          <p:cNvPr id="97" name="Rectangle 96"/>
          <p:cNvSpPr/>
          <p:nvPr/>
        </p:nvSpPr>
        <p:spPr>
          <a:xfrm>
            <a:off x="2085975" y="4286250"/>
            <a:ext cx="504825" cy="209550"/>
          </a:xfrm>
          <a:prstGeom prst="rect">
            <a:avLst/>
          </a:prstGeom>
          <a:ln>
            <a:noFill/>
          </a:ln>
        </p:spPr>
        <p:style>
          <a:lnRef idx="2">
            <a:schemeClr val="accent6"/>
          </a:lnRef>
          <a:fillRef idx="1">
            <a:schemeClr val="lt1"/>
          </a:fillRef>
          <a:effectRef idx="0">
            <a:schemeClr val="accent6"/>
          </a:effectRef>
          <a:fontRef idx="minor">
            <a:schemeClr val="dk1"/>
          </a:fontRef>
        </p:style>
        <p:txBody>
          <a:bodyPr anchor="ctr"/>
          <a:lstStyle/>
          <a:p>
            <a:pPr fontAlgn="auto">
              <a:spcBef>
                <a:spcPts val="0"/>
              </a:spcBef>
              <a:spcAft>
                <a:spcPts val="0"/>
              </a:spcAft>
              <a:defRPr/>
            </a:pPr>
            <a:r>
              <a:rPr lang="en-US" sz="1400" dirty="0"/>
              <a:t>0.. *</a:t>
            </a:r>
          </a:p>
        </p:txBody>
      </p:sp>
      <p:sp>
        <p:nvSpPr>
          <p:cNvPr id="98" name="Rectangle 97"/>
          <p:cNvSpPr/>
          <p:nvPr/>
        </p:nvSpPr>
        <p:spPr>
          <a:xfrm>
            <a:off x="2667000" y="4286250"/>
            <a:ext cx="504825" cy="209550"/>
          </a:xfrm>
          <a:prstGeom prst="rect">
            <a:avLst/>
          </a:prstGeom>
          <a:ln>
            <a:noFill/>
          </a:ln>
        </p:spPr>
        <p:style>
          <a:lnRef idx="2">
            <a:schemeClr val="accent6"/>
          </a:lnRef>
          <a:fillRef idx="1">
            <a:schemeClr val="lt1"/>
          </a:fillRef>
          <a:effectRef idx="0">
            <a:schemeClr val="accent6"/>
          </a:effectRef>
          <a:fontRef idx="minor">
            <a:schemeClr val="dk1"/>
          </a:fontRef>
        </p:style>
        <p:txBody>
          <a:bodyPr anchor="ctr"/>
          <a:lstStyle/>
          <a:p>
            <a:pPr fontAlgn="auto">
              <a:spcBef>
                <a:spcPts val="0"/>
              </a:spcBef>
              <a:spcAft>
                <a:spcPts val="0"/>
              </a:spcAft>
              <a:defRPr/>
            </a:pPr>
            <a:r>
              <a:rPr lang="en-US" sz="1400" dirty="0"/>
              <a:t>0.. *</a:t>
            </a:r>
          </a:p>
        </p:txBody>
      </p:sp>
      <p:sp>
        <p:nvSpPr>
          <p:cNvPr id="99" name="Rectangle 98"/>
          <p:cNvSpPr/>
          <p:nvPr/>
        </p:nvSpPr>
        <p:spPr>
          <a:xfrm>
            <a:off x="2085975" y="4743450"/>
            <a:ext cx="504825" cy="209550"/>
          </a:xfrm>
          <a:prstGeom prst="rect">
            <a:avLst/>
          </a:prstGeom>
          <a:ln>
            <a:noFill/>
          </a:ln>
        </p:spPr>
        <p:style>
          <a:lnRef idx="2">
            <a:schemeClr val="accent6"/>
          </a:lnRef>
          <a:fillRef idx="1">
            <a:schemeClr val="lt1"/>
          </a:fillRef>
          <a:effectRef idx="0">
            <a:schemeClr val="accent6"/>
          </a:effectRef>
          <a:fontRef idx="minor">
            <a:schemeClr val="dk1"/>
          </a:fontRef>
        </p:style>
        <p:txBody>
          <a:bodyPr anchor="ctr"/>
          <a:lstStyle/>
          <a:p>
            <a:pPr fontAlgn="auto">
              <a:spcBef>
                <a:spcPts val="0"/>
              </a:spcBef>
              <a:spcAft>
                <a:spcPts val="0"/>
              </a:spcAft>
              <a:defRPr/>
            </a:pPr>
            <a:r>
              <a:rPr lang="en-US" sz="1400" dirty="0"/>
              <a:t>1.. *</a:t>
            </a:r>
          </a:p>
        </p:txBody>
      </p:sp>
      <p:sp>
        <p:nvSpPr>
          <p:cNvPr id="100" name="Rectangle 99"/>
          <p:cNvSpPr/>
          <p:nvPr/>
        </p:nvSpPr>
        <p:spPr>
          <a:xfrm>
            <a:off x="2619375" y="4743450"/>
            <a:ext cx="504825" cy="228600"/>
          </a:xfrm>
          <a:prstGeom prst="rect">
            <a:avLst/>
          </a:prstGeom>
          <a:ln>
            <a:noFill/>
          </a:ln>
        </p:spPr>
        <p:style>
          <a:lnRef idx="2">
            <a:schemeClr val="accent6"/>
          </a:lnRef>
          <a:fillRef idx="1">
            <a:schemeClr val="lt1"/>
          </a:fillRef>
          <a:effectRef idx="0">
            <a:schemeClr val="accent6"/>
          </a:effectRef>
          <a:fontRef idx="minor">
            <a:schemeClr val="dk1"/>
          </a:fontRef>
        </p:style>
        <p:txBody>
          <a:bodyPr anchor="ctr"/>
          <a:lstStyle/>
          <a:p>
            <a:pPr fontAlgn="auto">
              <a:spcBef>
                <a:spcPts val="0"/>
              </a:spcBef>
              <a:spcAft>
                <a:spcPts val="0"/>
              </a:spcAft>
              <a:defRPr/>
            </a:pPr>
            <a:r>
              <a:rPr lang="en-US" sz="1400" dirty="0"/>
              <a:t>0..*</a:t>
            </a:r>
          </a:p>
        </p:txBody>
      </p:sp>
      <p:cxnSp>
        <p:nvCxnSpPr>
          <p:cNvPr id="105" name="Straight Connector 104"/>
          <p:cNvCxnSpPr/>
          <p:nvPr/>
        </p:nvCxnSpPr>
        <p:spPr>
          <a:xfrm>
            <a:off x="2057400" y="4724400"/>
            <a:ext cx="11430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p:nvCxnSpPr>
        <p:spPr>
          <a:xfrm rot="5400000">
            <a:off x="3652837" y="3957638"/>
            <a:ext cx="619125" cy="0"/>
          </a:xfrm>
          <a:prstGeom prst="line">
            <a:avLst/>
          </a:prstGeom>
        </p:spPr>
        <p:style>
          <a:lnRef idx="1">
            <a:schemeClr val="accent1"/>
          </a:lnRef>
          <a:fillRef idx="0">
            <a:schemeClr val="accent1"/>
          </a:fillRef>
          <a:effectRef idx="0">
            <a:schemeClr val="accent1"/>
          </a:effectRef>
          <a:fontRef idx="minor">
            <a:schemeClr val="tx1"/>
          </a:fontRef>
        </p:style>
      </p:cxnSp>
      <p:sp>
        <p:nvSpPr>
          <p:cNvPr id="37" name="Rectangle 36"/>
          <p:cNvSpPr/>
          <p:nvPr/>
        </p:nvSpPr>
        <p:spPr>
          <a:xfrm>
            <a:off x="3981450" y="3733800"/>
            <a:ext cx="504825" cy="358775"/>
          </a:xfrm>
          <a:prstGeom prst="rect">
            <a:avLst/>
          </a:prstGeom>
          <a:ln>
            <a:noFill/>
          </a:ln>
        </p:spPr>
        <p:style>
          <a:lnRef idx="2">
            <a:schemeClr val="accent6"/>
          </a:lnRef>
          <a:fillRef idx="1">
            <a:schemeClr val="lt1"/>
          </a:fillRef>
          <a:effectRef idx="0">
            <a:schemeClr val="accent6"/>
          </a:effectRef>
          <a:fontRef idx="minor">
            <a:schemeClr val="dk1"/>
          </a:fontRef>
        </p:style>
        <p:txBody>
          <a:bodyPr anchor="ctr"/>
          <a:lstStyle/>
          <a:p>
            <a:pPr fontAlgn="auto">
              <a:spcBef>
                <a:spcPts val="0"/>
              </a:spcBef>
              <a:spcAft>
                <a:spcPts val="0"/>
              </a:spcAft>
              <a:defRPr/>
            </a:pPr>
            <a:r>
              <a:rPr lang="en-US" sz="1400" dirty="0"/>
              <a:t>1.. *</a:t>
            </a:r>
          </a:p>
          <a:p>
            <a:pPr fontAlgn="auto">
              <a:spcBef>
                <a:spcPts val="0"/>
              </a:spcBef>
              <a:spcAft>
                <a:spcPts val="0"/>
              </a:spcAft>
              <a:defRPr/>
            </a:pPr>
            <a:r>
              <a:rPr lang="en-US" sz="1400" dirty="0"/>
              <a:t>0..*</a:t>
            </a:r>
          </a:p>
        </p:txBody>
      </p:sp>
      <p:cxnSp>
        <p:nvCxnSpPr>
          <p:cNvPr id="89" name="Elbow Connector 88"/>
          <p:cNvCxnSpPr>
            <a:stCxn id="39" idx="3"/>
          </p:cNvCxnSpPr>
          <p:nvPr/>
        </p:nvCxnSpPr>
        <p:spPr>
          <a:xfrm flipV="1">
            <a:off x="4724400" y="2895600"/>
            <a:ext cx="1066800" cy="510382"/>
          </a:xfrm>
          <a:prstGeom prst="bentConnector3">
            <a:avLst>
              <a:gd name="adj1" fmla="val 50000"/>
            </a:avLst>
          </a:prstGeom>
        </p:spPr>
        <p:style>
          <a:lnRef idx="1">
            <a:schemeClr val="accent1"/>
          </a:lnRef>
          <a:fillRef idx="0">
            <a:schemeClr val="accent1"/>
          </a:fillRef>
          <a:effectRef idx="0">
            <a:schemeClr val="accent1"/>
          </a:effectRef>
          <a:fontRef idx="minor">
            <a:schemeClr val="tx1"/>
          </a:fontRef>
        </p:style>
      </p:cxnSp>
      <p:cxnSp>
        <p:nvCxnSpPr>
          <p:cNvPr id="130" name="Shape 129"/>
          <p:cNvCxnSpPr>
            <a:endCxn id="79" idx="1"/>
          </p:cNvCxnSpPr>
          <p:nvPr/>
        </p:nvCxnSpPr>
        <p:spPr>
          <a:xfrm rot="5400000" flipH="1" flipV="1">
            <a:off x="-391958" y="4471194"/>
            <a:ext cx="2106612" cy="990600"/>
          </a:xfrm>
          <a:prstGeom prst="bentConnector2">
            <a:avLst/>
          </a:prstGeom>
          <a:ln>
            <a:prstDash val="dash"/>
          </a:ln>
        </p:spPr>
        <p:style>
          <a:lnRef idx="1">
            <a:schemeClr val="accent1"/>
          </a:lnRef>
          <a:fillRef idx="0">
            <a:schemeClr val="accent1"/>
          </a:fillRef>
          <a:effectRef idx="0">
            <a:schemeClr val="accent1"/>
          </a:effectRef>
          <a:fontRef idx="minor">
            <a:schemeClr val="tx1"/>
          </a:fontRef>
        </p:style>
      </p:cxnSp>
      <p:cxnSp>
        <p:nvCxnSpPr>
          <p:cNvPr id="42" name="Elbow Connector 41"/>
          <p:cNvCxnSpPr/>
          <p:nvPr/>
        </p:nvCxnSpPr>
        <p:spPr>
          <a:xfrm rot="16200000" flipH="1">
            <a:off x="3886200" y="2057400"/>
            <a:ext cx="990600" cy="685800"/>
          </a:xfrm>
          <a:prstGeom prst="bentConnector3">
            <a:avLst>
              <a:gd name="adj1" fmla="val 50000"/>
            </a:avLst>
          </a:prstGeom>
        </p:spPr>
        <p:style>
          <a:lnRef idx="1">
            <a:schemeClr val="accent1"/>
          </a:lnRef>
          <a:fillRef idx="0">
            <a:schemeClr val="accent1"/>
          </a:fillRef>
          <a:effectRef idx="0">
            <a:schemeClr val="accent1"/>
          </a:effectRef>
          <a:fontRef idx="minor">
            <a:schemeClr val="tx1"/>
          </a:fontRef>
        </p:style>
      </p:cxnSp>
      <p:sp>
        <p:nvSpPr>
          <p:cNvPr id="43" name="Rectangle 42"/>
          <p:cNvSpPr/>
          <p:nvPr/>
        </p:nvSpPr>
        <p:spPr>
          <a:xfrm>
            <a:off x="4067175" y="1981200"/>
            <a:ext cx="504825" cy="358775"/>
          </a:xfrm>
          <a:prstGeom prst="rect">
            <a:avLst/>
          </a:prstGeom>
          <a:ln>
            <a:noFill/>
          </a:ln>
        </p:spPr>
        <p:style>
          <a:lnRef idx="2">
            <a:schemeClr val="accent6"/>
          </a:lnRef>
          <a:fillRef idx="1">
            <a:schemeClr val="lt1"/>
          </a:fillRef>
          <a:effectRef idx="0">
            <a:schemeClr val="accent6"/>
          </a:effectRef>
          <a:fontRef idx="minor">
            <a:schemeClr val="dk1"/>
          </a:fontRef>
        </p:style>
        <p:txBody>
          <a:bodyPr anchor="ctr"/>
          <a:lstStyle/>
          <a:p>
            <a:pPr fontAlgn="auto">
              <a:spcBef>
                <a:spcPts val="0"/>
              </a:spcBef>
              <a:spcAft>
                <a:spcPts val="0"/>
              </a:spcAft>
              <a:defRPr/>
            </a:pPr>
            <a:r>
              <a:rPr lang="en-US" sz="1400" dirty="0"/>
              <a:t>1..*</a:t>
            </a:r>
          </a:p>
          <a:p>
            <a:pPr fontAlgn="auto">
              <a:spcBef>
                <a:spcPts val="0"/>
              </a:spcBef>
              <a:spcAft>
                <a:spcPts val="0"/>
              </a:spcAft>
              <a:defRPr/>
            </a:pPr>
            <a:r>
              <a:rPr lang="en-US" sz="1400" dirty="0"/>
              <a:t>0..*</a:t>
            </a:r>
          </a:p>
        </p:txBody>
      </p:sp>
      <p:sp>
        <p:nvSpPr>
          <p:cNvPr id="45" name="Flowchart: Process 44"/>
          <p:cNvSpPr/>
          <p:nvPr/>
        </p:nvSpPr>
        <p:spPr>
          <a:xfrm>
            <a:off x="838200" y="5591175"/>
            <a:ext cx="1447800" cy="885825"/>
          </a:xfrm>
          <a:prstGeom prst="flowChartProcess">
            <a:avLst/>
          </a:prstGeom>
        </p:spPr>
        <p:style>
          <a:lnRef idx="2">
            <a:schemeClr val="accent6"/>
          </a:lnRef>
          <a:fillRef idx="1">
            <a:schemeClr val="lt1"/>
          </a:fillRef>
          <a:effectRef idx="0">
            <a:schemeClr val="accent6"/>
          </a:effectRef>
          <a:fontRef idx="minor">
            <a:schemeClr val="dk1"/>
          </a:fontRef>
        </p:style>
        <p:txBody>
          <a:bodyPr anchor="ctr"/>
          <a:lstStyle/>
          <a:p>
            <a:pPr algn="ctr" fontAlgn="auto">
              <a:spcBef>
                <a:spcPts val="0"/>
              </a:spcBef>
              <a:spcAft>
                <a:spcPts val="0"/>
              </a:spcAft>
              <a:defRPr/>
            </a:pPr>
            <a:r>
              <a:rPr lang="en-US" dirty="0" err="1" smtClean="0"/>
              <a:t>ParticipantCS</a:t>
            </a:r>
            <a:endParaRPr lang="en-US" dirty="0" smtClean="0"/>
          </a:p>
          <a:p>
            <a:pPr algn="ctr" fontAlgn="auto">
              <a:spcBef>
                <a:spcPts val="0"/>
              </a:spcBef>
              <a:spcAft>
                <a:spcPts val="0"/>
              </a:spcAft>
              <a:defRPr/>
            </a:pPr>
            <a:r>
              <a:rPr lang="en-US" dirty="0" smtClean="0"/>
              <a:t>Association</a:t>
            </a:r>
            <a:endParaRPr lang="en-US" dirty="0"/>
          </a:p>
        </p:txBody>
      </p:sp>
      <p:sp>
        <p:nvSpPr>
          <p:cNvPr id="49" name="Flowchart: Process 48"/>
          <p:cNvSpPr/>
          <p:nvPr/>
        </p:nvSpPr>
        <p:spPr>
          <a:xfrm>
            <a:off x="3573440" y="5667375"/>
            <a:ext cx="1905000" cy="885825"/>
          </a:xfrm>
          <a:prstGeom prst="flowChartProcess">
            <a:avLst/>
          </a:prstGeom>
        </p:spPr>
        <p:style>
          <a:lnRef idx="2">
            <a:schemeClr val="accent6"/>
          </a:lnRef>
          <a:fillRef idx="1">
            <a:schemeClr val="lt1"/>
          </a:fillRef>
          <a:effectRef idx="0">
            <a:schemeClr val="accent6"/>
          </a:effectRef>
          <a:fontRef idx="minor">
            <a:schemeClr val="dk1"/>
          </a:fontRef>
        </p:style>
        <p:txBody>
          <a:bodyPr anchor="ctr"/>
          <a:lstStyle/>
          <a:p>
            <a:pPr algn="ctr" fontAlgn="auto">
              <a:spcBef>
                <a:spcPts val="0"/>
              </a:spcBef>
              <a:spcAft>
                <a:spcPts val="0"/>
              </a:spcAft>
              <a:defRPr/>
            </a:pPr>
            <a:r>
              <a:rPr lang="en-US" dirty="0" err="1" smtClean="0"/>
              <a:t>ParticipantStream</a:t>
            </a:r>
            <a:endParaRPr lang="en-US" dirty="0" smtClean="0"/>
          </a:p>
          <a:p>
            <a:pPr algn="ctr" fontAlgn="auto">
              <a:spcBef>
                <a:spcPts val="0"/>
              </a:spcBef>
              <a:spcAft>
                <a:spcPts val="0"/>
              </a:spcAft>
              <a:defRPr/>
            </a:pPr>
            <a:r>
              <a:rPr lang="en-US" dirty="0" smtClean="0"/>
              <a:t>Association</a:t>
            </a:r>
            <a:endParaRPr lang="en-US" dirty="0"/>
          </a:p>
        </p:txBody>
      </p:sp>
      <p:cxnSp>
        <p:nvCxnSpPr>
          <p:cNvPr id="60" name="Straight Connector 59"/>
          <p:cNvCxnSpPr/>
          <p:nvPr/>
        </p:nvCxnSpPr>
        <p:spPr>
          <a:xfrm>
            <a:off x="152400" y="6019800"/>
            <a:ext cx="685800" cy="0"/>
          </a:xfrm>
          <a:prstGeom prst="line">
            <a:avLst/>
          </a:prstGeom>
          <a:ln>
            <a:prstDash val="dash"/>
          </a:ln>
        </p:spPr>
        <p:style>
          <a:lnRef idx="1">
            <a:schemeClr val="accent1"/>
          </a:lnRef>
          <a:fillRef idx="0">
            <a:schemeClr val="accent1"/>
          </a:fillRef>
          <a:effectRef idx="0">
            <a:schemeClr val="accent1"/>
          </a:effectRef>
          <a:fontRef idx="minor">
            <a:schemeClr val="tx1"/>
          </a:fontRef>
        </p:style>
      </p:cxnSp>
      <p:cxnSp>
        <p:nvCxnSpPr>
          <p:cNvPr id="48" name="Straight Connector 47"/>
          <p:cNvCxnSpPr/>
          <p:nvPr/>
        </p:nvCxnSpPr>
        <p:spPr>
          <a:xfrm>
            <a:off x="2590800" y="4543425"/>
            <a:ext cx="0" cy="1628775"/>
          </a:xfrm>
          <a:prstGeom prst="line">
            <a:avLst/>
          </a:prstGeom>
          <a:ln>
            <a:prstDash val="dash"/>
          </a:ln>
        </p:spPr>
        <p:style>
          <a:lnRef idx="1">
            <a:schemeClr val="accent1"/>
          </a:lnRef>
          <a:fillRef idx="0">
            <a:schemeClr val="accent1"/>
          </a:fillRef>
          <a:effectRef idx="0">
            <a:schemeClr val="accent1"/>
          </a:effectRef>
          <a:fontRef idx="minor">
            <a:schemeClr val="tx1"/>
          </a:fontRef>
        </p:style>
      </p:cxnSp>
      <p:cxnSp>
        <p:nvCxnSpPr>
          <p:cNvPr id="51" name="Straight Connector 50"/>
          <p:cNvCxnSpPr/>
          <p:nvPr/>
        </p:nvCxnSpPr>
        <p:spPr>
          <a:xfrm>
            <a:off x="2590800" y="6172200"/>
            <a:ext cx="990600" cy="0"/>
          </a:xfrm>
          <a:prstGeom prst="line">
            <a:avLst/>
          </a:prstGeom>
          <a:ln>
            <a:prstDash val="dash"/>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Title 1"/>
          <p:cNvSpPr>
            <a:spLocks noGrp="1"/>
          </p:cNvSpPr>
          <p:nvPr>
            <p:ph type="title"/>
          </p:nvPr>
        </p:nvSpPr>
        <p:spPr>
          <a:xfrm>
            <a:off x="533400" y="0"/>
            <a:ext cx="8229600" cy="914400"/>
          </a:xfrm>
        </p:spPr>
        <p:txBody>
          <a:bodyPr/>
          <a:lstStyle/>
          <a:p>
            <a:r>
              <a:rPr lang="en-US" sz="3600" dirty="0" smtClean="0"/>
              <a:t>Metadata Model : Participant – CS linkage</a:t>
            </a:r>
          </a:p>
        </p:txBody>
      </p:sp>
      <p:sp>
        <p:nvSpPr>
          <p:cNvPr id="5" name="Content Placeholder 2"/>
          <p:cNvSpPr>
            <a:spLocks noGrp="1"/>
          </p:cNvSpPr>
          <p:nvPr>
            <p:ph idx="1"/>
          </p:nvPr>
        </p:nvSpPr>
        <p:spPr>
          <a:xfrm>
            <a:off x="457200" y="762000"/>
            <a:ext cx="8229600" cy="4525963"/>
          </a:xfrm>
        </p:spPr>
        <p:txBody>
          <a:bodyPr/>
          <a:lstStyle/>
          <a:p>
            <a:pPr lvl="1" eaLnBrk="1" hangingPunct="1"/>
            <a:endParaRPr lang="en-US" sz="1800" dirty="0" smtClean="0">
              <a:solidFill>
                <a:srgbClr val="000000"/>
              </a:solidFill>
            </a:endParaRPr>
          </a:p>
          <a:p>
            <a:pPr lvl="1" eaLnBrk="1" hangingPunct="1">
              <a:buNone/>
            </a:pPr>
            <a:endParaRPr lang="en-US" sz="1800" dirty="0" smtClean="0">
              <a:solidFill>
                <a:srgbClr val="000000"/>
              </a:solidFill>
            </a:endParaRPr>
          </a:p>
          <a:p>
            <a:pPr lvl="1" eaLnBrk="1" hangingPunct="1"/>
            <a:endParaRPr lang="en-US" sz="1800" dirty="0" smtClean="0">
              <a:solidFill>
                <a:srgbClr val="000000"/>
              </a:solidFill>
            </a:endParaRPr>
          </a:p>
          <a:p>
            <a:pPr lvl="1" eaLnBrk="1" hangingPunct="1"/>
            <a:endParaRPr lang="en-US" sz="1800" dirty="0" smtClean="0">
              <a:solidFill>
                <a:srgbClr val="000000"/>
              </a:solidFill>
            </a:endParaRPr>
          </a:p>
          <a:p>
            <a:pPr lvl="1" eaLnBrk="1" hangingPunct="1"/>
            <a:endParaRPr lang="en-US" sz="1800" dirty="0" smtClean="0">
              <a:solidFill>
                <a:srgbClr val="000000"/>
              </a:solidFill>
            </a:endParaRPr>
          </a:p>
          <a:p>
            <a:pPr lvl="1" eaLnBrk="1" hangingPunct="1"/>
            <a:endParaRPr lang="en-US" sz="1800" dirty="0" smtClean="0">
              <a:solidFill>
                <a:srgbClr val="000000"/>
              </a:solidFill>
            </a:endParaRPr>
          </a:p>
          <a:p>
            <a:pPr lvl="1" eaLnBrk="1" hangingPunct="1"/>
            <a:endParaRPr lang="en-US" sz="1800" dirty="0" smtClean="0">
              <a:solidFill>
                <a:srgbClr val="000000"/>
              </a:solidFill>
            </a:endParaRPr>
          </a:p>
          <a:p>
            <a:pPr lvl="1" eaLnBrk="1" hangingPunct="1"/>
            <a:endParaRPr lang="en-US" sz="1800" dirty="0" smtClean="0">
              <a:solidFill>
                <a:srgbClr val="000000"/>
              </a:solidFill>
            </a:endParaRPr>
          </a:p>
          <a:p>
            <a:pPr lvl="1" eaLnBrk="1" hangingPunct="1"/>
            <a:endParaRPr lang="en-US" sz="1800" dirty="0" smtClean="0">
              <a:solidFill>
                <a:srgbClr val="000000"/>
              </a:solidFill>
            </a:endParaRPr>
          </a:p>
          <a:p>
            <a:pPr>
              <a:buFont typeface="Wingdings" pitchFamily="2" charset="2"/>
              <a:buChar char="Ø"/>
            </a:pPr>
            <a:r>
              <a:rPr lang="en-US" sz="2400" dirty="0" smtClean="0"/>
              <a:t>The current model requires that each participant be associated with one or more sessions. </a:t>
            </a:r>
          </a:p>
          <a:p>
            <a:pPr>
              <a:buFont typeface="Wingdings" pitchFamily="2" charset="2"/>
              <a:buChar char="Ø"/>
            </a:pPr>
            <a:r>
              <a:rPr lang="en-US" sz="2400" dirty="0" smtClean="0"/>
              <a:t>Any objections to allow </a:t>
            </a:r>
            <a:r>
              <a:rPr lang="en-US" sz="2400" dirty="0" smtClean="0">
                <a:solidFill>
                  <a:srgbClr val="C00000"/>
                </a:solidFill>
              </a:rPr>
              <a:t>a participant to be associated with *zero* or more sessions</a:t>
            </a:r>
            <a:r>
              <a:rPr lang="en-US" sz="2400" dirty="0" smtClean="0"/>
              <a:t>, rather than one or more ?</a:t>
            </a:r>
          </a:p>
          <a:p>
            <a:pPr lvl="1" eaLnBrk="1" hangingPunct="1"/>
            <a:r>
              <a:rPr lang="en-US" sz="1800" dirty="0" smtClean="0">
                <a:solidFill>
                  <a:srgbClr val="000000"/>
                </a:solidFill>
              </a:rPr>
              <a:t>Addresses certain persistent RS cases (e.g. Agent Phone (</a:t>
            </a:r>
            <a:r>
              <a:rPr lang="en-US" sz="1800" dirty="0" err="1" smtClean="0">
                <a:solidFill>
                  <a:srgbClr val="000000"/>
                </a:solidFill>
              </a:rPr>
              <a:t>SRC</a:t>
            </a:r>
            <a:r>
              <a:rPr lang="en-US" sz="1800" dirty="0" smtClean="0">
                <a:solidFill>
                  <a:srgbClr val="000000"/>
                </a:solidFill>
              </a:rPr>
              <a:t>) to SRS)</a:t>
            </a:r>
          </a:p>
          <a:p>
            <a:pPr lvl="1" eaLnBrk="1" hangingPunct="1"/>
            <a:r>
              <a:rPr lang="en-US" sz="1800" dirty="0" smtClean="0">
                <a:solidFill>
                  <a:srgbClr val="000000"/>
                </a:solidFill>
              </a:rPr>
              <a:t>    Gives flexibility for XML representation (</a:t>
            </a:r>
            <a:r>
              <a:rPr lang="en-US" sz="1800" dirty="0" smtClean="0"/>
              <a:t>*possible* to represent  a participant in XML with no associations to sessions. </a:t>
            </a:r>
            <a:r>
              <a:rPr lang="en-US" sz="1800" dirty="0" smtClean="0">
                <a:solidFill>
                  <a:srgbClr val="000000"/>
                </a:solidFill>
              </a:rPr>
              <a:t>)</a:t>
            </a:r>
          </a:p>
          <a:p>
            <a:pPr lvl="1" eaLnBrk="1" hangingPunct="1">
              <a:buNone/>
            </a:pPr>
            <a:r>
              <a:rPr lang="en-US" sz="1800" dirty="0" smtClean="0">
                <a:solidFill>
                  <a:srgbClr val="000000"/>
                </a:solidFill>
              </a:rPr>
              <a:t>       </a:t>
            </a:r>
          </a:p>
          <a:p>
            <a:pPr lvl="1" eaLnBrk="1" hangingPunct="1"/>
            <a:endParaRPr lang="en-US" sz="1800" dirty="0" smtClean="0">
              <a:solidFill>
                <a:srgbClr val="000000"/>
              </a:solidFill>
            </a:endParaRPr>
          </a:p>
          <a:p>
            <a:pPr lvl="1" eaLnBrk="1" hangingPunct="1"/>
            <a:endParaRPr lang="en-US" sz="1800" dirty="0" smtClean="0">
              <a:solidFill>
                <a:srgbClr val="000000"/>
              </a:solidFill>
            </a:endParaRPr>
          </a:p>
          <a:p>
            <a:pPr lvl="1" eaLnBrk="1" hangingPunct="1"/>
            <a:endParaRPr lang="en-US" sz="1800" dirty="0" smtClean="0">
              <a:solidFill>
                <a:srgbClr val="000000"/>
              </a:solidFill>
            </a:endParaRPr>
          </a:p>
          <a:p>
            <a:pPr lvl="1" eaLnBrk="1" hangingPunct="1"/>
            <a:endParaRPr lang="en-US" sz="1800" dirty="0" smtClean="0">
              <a:solidFill>
                <a:srgbClr val="000000"/>
              </a:solidFill>
            </a:endParaRPr>
          </a:p>
          <a:p>
            <a:pPr lvl="1" eaLnBrk="1" hangingPunct="1"/>
            <a:endParaRPr lang="en-US" sz="1800" dirty="0" smtClean="0">
              <a:solidFill>
                <a:srgbClr val="000000"/>
              </a:solidFill>
            </a:endParaRPr>
          </a:p>
          <a:p>
            <a:pPr lvl="1" eaLnBrk="1" hangingPunct="1"/>
            <a:endParaRPr lang="en-US" sz="1800" dirty="0" smtClean="0">
              <a:solidFill>
                <a:srgbClr val="000000"/>
              </a:solidFill>
            </a:endParaRPr>
          </a:p>
          <a:p>
            <a:pPr lvl="1" eaLnBrk="1" hangingPunct="1"/>
            <a:endParaRPr lang="en-US" sz="1800" dirty="0" smtClean="0">
              <a:solidFill>
                <a:srgbClr val="000000"/>
              </a:solidFill>
            </a:endParaRPr>
          </a:p>
          <a:p>
            <a:pPr lvl="1" eaLnBrk="1" hangingPunct="1">
              <a:buFont typeface="Arial" charset="0"/>
              <a:buNone/>
            </a:pPr>
            <a:r>
              <a:rPr lang="en-US" dirty="0" smtClean="0"/>
              <a:t/>
            </a:r>
            <a:br>
              <a:rPr lang="en-US" dirty="0" smtClean="0"/>
            </a:br>
            <a:endParaRPr lang="en-US" dirty="0" smtClean="0"/>
          </a:p>
        </p:txBody>
      </p:sp>
      <p:grpSp>
        <p:nvGrpSpPr>
          <p:cNvPr id="6" name="Group 24"/>
          <p:cNvGrpSpPr>
            <a:grpSpLocks/>
          </p:cNvGrpSpPr>
          <p:nvPr/>
        </p:nvGrpSpPr>
        <p:grpSpPr bwMode="auto">
          <a:xfrm>
            <a:off x="539750" y="838200"/>
            <a:ext cx="2447925" cy="1749426"/>
            <a:chOff x="539552" y="2016403"/>
            <a:chExt cx="2447925" cy="2790927"/>
          </a:xfrm>
        </p:grpSpPr>
        <p:sp>
          <p:nvSpPr>
            <p:cNvPr id="7" name="Flowchart: Process 6"/>
            <p:cNvSpPr/>
            <p:nvPr/>
          </p:nvSpPr>
          <p:spPr>
            <a:xfrm>
              <a:off x="539552" y="2016403"/>
              <a:ext cx="2447925" cy="840817"/>
            </a:xfrm>
            <a:prstGeom prst="flowChartProcess">
              <a:avLst/>
            </a:prstGeom>
          </p:spPr>
          <p:style>
            <a:lnRef idx="2">
              <a:schemeClr val="accent6"/>
            </a:lnRef>
            <a:fillRef idx="1">
              <a:schemeClr val="lt1"/>
            </a:fillRef>
            <a:effectRef idx="0">
              <a:schemeClr val="accent6"/>
            </a:effectRef>
            <a:fontRef idx="minor">
              <a:schemeClr val="dk1"/>
            </a:fontRef>
          </p:style>
          <p:txBody>
            <a:bodyPr anchor="ctr"/>
            <a:lstStyle/>
            <a:p>
              <a:pPr algn="ctr" fontAlgn="auto">
                <a:spcBef>
                  <a:spcPts val="0"/>
                </a:spcBef>
                <a:spcAft>
                  <a:spcPts val="0"/>
                </a:spcAft>
                <a:defRPr/>
              </a:pPr>
              <a:r>
                <a:rPr lang="en-US" dirty="0"/>
                <a:t>Communication </a:t>
              </a:r>
              <a:r>
                <a:rPr lang="en-US" dirty="0" smtClean="0"/>
                <a:t>Session (CS)</a:t>
              </a:r>
              <a:endParaRPr lang="en-US" dirty="0"/>
            </a:p>
          </p:txBody>
        </p:sp>
        <p:sp>
          <p:nvSpPr>
            <p:cNvPr id="8" name="Flowchart: Process 7"/>
            <p:cNvSpPr/>
            <p:nvPr/>
          </p:nvSpPr>
          <p:spPr>
            <a:xfrm>
              <a:off x="539552" y="2857220"/>
              <a:ext cx="2447925" cy="1950110"/>
            </a:xfrm>
            <a:prstGeom prst="flowChartProcess">
              <a:avLst/>
            </a:prstGeom>
          </p:spPr>
          <p:style>
            <a:lnRef idx="2">
              <a:schemeClr val="accent6"/>
            </a:lnRef>
            <a:fillRef idx="1">
              <a:schemeClr val="lt1"/>
            </a:fillRef>
            <a:effectRef idx="0">
              <a:schemeClr val="accent6"/>
            </a:effectRef>
            <a:fontRef idx="minor">
              <a:schemeClr val="dk1"/>
            </a:fontRef>
          </p:style>
          <p:txBody>
            <a:bodyPr/>
            <a:lstStyle/>
            <a:p>
              <a:pPr algn="ctr" fontAlgn="auto">
                <a:spcBef>
                  <a:spcPts val="0"/>
                </a:spcBef>
                <a:spcAft>
                  <a:spcPts val="0"/>
                </a:spcAft>
                <a:defRPr/>
              </a:pPr>
              <a:r>
                <a:rPr lang="en-US" dirty="0"/>
                <a:t>CS  </a:t>
              </a:r>
              <a:r>
                <a:rPr lang="en-US" dirty="0" smtClean="0"/>
                <a:t>Identifier</a:t>
              </a:r>
            </a:p>
            <a:p>
              <a:pPr algn="ctr" fontAlgn="auto">
                <a:spcBef>
                  <a:spcPts val="0"/>
                </a:spcBef>
                <a:spcAft>
                  <a:spcPts val="0"/>
                </a:spcAft>
                <a:defRPr/>
              </a:pPr>
              <a:r>
                <a:rPr lang="en-US" dirty="0" smtClean="0"/>
                <a:t>Termination </a:t>
              </a:r>
              <a:r>
                <a:rPr lang="en-US" dirty="0" smtClean="0"/>
                <a:t>Reason</a:t>
              </a:r>
            </a:p>
            <a:p>
              <a:pPr algn="ctr" fontAlgn="auto">
                <a:spcBef>
                  <a:spcPts val="0"/>
                </a:spcBef>
                <a:spcAft>
                  <a:spcPts val="0"/>
                </a:spcAft>
                <a:defRPr/>
              </a:pPr>
              <a:r>
                <a:rPr lang="en-US" dirty="0" smtClean="0"/>
                <a:t>Association-Time</a:t>
              </a:r>
            </a:p>
            <a:p>
              <a:pPr algn="ctr" fontAlgn="auto">
                <a:spcBef>
                  <a:spcPts val="0"/>
                </a:spcBef>
                <a:spcAft>
                  <a:spcPts val="0"/>
                </a:spcAft>
                <a:defRPr/>
              </a:pPr>
              <a:r>
                <a:rPr lang="en-US" dirty="0" smtClean="0"/>
                <a:t>Disassociation-Time</a:t>
              </a:r>
            </a:p>
            <a:p>
              <a:pPr algn="ctr" fontAlgn="auto">
                <a:spcBef>
                  <a:spcPts val="0"/>
                </a:spcBef>
                <a:spcAft>
                  <a:spcPts val="0"/>
                </a:spcAft>
                <a:defRPr/>
              </a:pPr>
              <a:endParaRPr lang="en-US" dirty="0" smtClean="0"/>
            </a:p>
          </p:txBody>
        </p:sp>
      </p:grpSp>
      <p:grpSp>
        <p:nvGrpSpPr>
          <p:cNvPr id="10" name="Group 24"/>
          <p:cNvGrpSpPr>
            <a:grpSpLocks/>
          </p:cNvGrpSpPr>
          <p:nvPr/>
        </p:nvGrpSpPr>
        <p:grpSpPr bwMode="auto">
          <a:xfrm>
            <a:off x="5568950" y="914400"/>
            <a:ext cx="2447925" cy="1444625"/>
            <a:chOff x="539552" y="2143035"/>
            <a:chExt cx="2447925" cy="1981550"/>
          </a:xfrm>
        </p:grpSpPr>
        <p:sp>
          <p:nvSpPr>
            <p:cNvPr id="11" name="Flowchart: Process 10"/>
            <p:cNvSpPr/>
            <p:nvPr/>
          </p:nvSpPr>
          <p:spPr>
            <a:xfrm>
              <a:off x="539552" y="2143035"/>
              <a:ext cx="2447925" cy="576365"/>
            </a:xfrm>
            <a:prstGeom prst="flowChartProcess">
              <a:avLst/>
            </a:prstGeom>
          </p:spPr>
          <p:style>
            <a:lnRef idx="2">
              <a:schemeClr val="accent6"/>
            </a:lnRef>
            <a:fillRef idx="1">
              <a:schemeClr val="lt1"/>
            </a:fillRef>
            <a:effectRef idx="0">
              <a:schemeClr val="accent6"/>
            </a:effectRef>
            <a:fontRef idx="minor">
              <a:schemeClr val="dk1"/>
            </a:fontRef>
          </p:style>
          <p:txBody>
            <a:bodyPr anchor="ctr"/>
            <a:lstStyle/>
            <a:p>
              <a:pPr algn="ctr" fontAlgn="auto">
                <a:spcBef>
                  <a:spcPts val="0"/>
                </a:spcBef>
                <a:spcAft>
                  <a:spcPts val="0"/>
                </a:spcAft>
                <a:defRPr/>
              </a:pPr>
              <a:r>
                <a:rPr lang="en-US" dirty="0"/>
                <a:t>Participant</a:t>
              </a:r>
            </a:p>
          </p:txBody>
        </p:sp>
        <p:sp>
          <p:nvSpPr>
            <p:cNvPr id="12" name="Flowchart: Process 11"/>
            <p:cNvSpPr/>
            <p:nvPr/>
          </p:nvSpPr>
          <p:spPr>
            <a:xfrm>
              <a:off x="539552" y="2719400"/>
              <a:ext cx="2447925" cy="1405185"/>
            </a:xfrm>
            <a:prstGeom prst="flowChartProcess">
              <a:avLst/>
            </a:prstGeom>
          </p:spPr>
          <p:style>
            <a:lnRef idx="2">
              <a:schemeClr val="accent6"/>
            </a:lnRef>
            <a:fillRef idx="1">
              <a:schemeClr val="lt1"/>
            </a:fillRef>
            <a:effectRef idx="0">
              <a:schemeClr val="accent6"/>
            </a:effectRef>
            <a:fontRef idx="minor">
              <a:schemeClr val="dk1"/>
            </a:fontRef>
          </p:style>
          <p:txBody>
            <a:bodyPr/>
            <a:lstStyle/>
            <a:p>
              <a:pPr>
                <a:buFont typeface="Arial" charset="0"/>
                <a:buChar char="•"/>
              </a:pPr>
              <a:r>
                <a:rPr lang="en-US" dirty="0" smtClean="0">
                  <a:solidFill>
                    <a:srgbClr val="000000"/>
                  </a:solidFill>
                </a:rPr>
                <a:t>Name / </a:t>
              </a:r>
              <a:r>
                <a:rPr lang="en-US" dirty="0" err="1" smtClean="0">
                  <a:solidFill>
                    <a:srgbClr val="000000"/>
                  </a:solidFill>
                </a:rPr>
                <a:t>AoR</a:t>
              </a:r>
              <a:r>
                <a:rPr lang="en-US" smtClean="0">
                  <a:solidFill>
                    <a:srgbClr val="000000"/>
                  </a:solidFill>
                </a:rPr>
                <a:t> </a:t>
              </a:r>
              <a:r>
                <a:rPr lang="en-US" smtClean="0">
                  <a:solidFill>
                    <a:srgbClr val="000000"/>
                  </a:solidFill>
                </a:rPr>
                <a:t>pair</a:t>
              </a:r>
              <a:endParaRPr lang="en-US" dirty="0">
                <a:solidFill>
                  <a:srgbClr val="000000"/>
                </a:solidFill>
              </a:endParaRPr>
            </a:p>
          </p:txBody>
        </p:sp>
      </p:grpSp>
      <p:cxnSp>
        <p:nvCxnSpPr>
          <p:cNvPr id="15" name="Straight Connector 14"/>
          <p:cNvCxnSpPr/>
          <p:nvPr/>
        </p:nvCxnSpPr>
        <p:spPr>
          <a:xfrm>
            <a:off x="2971800" y="1520825"/>
            <a:ext cx="2590800" cy="0"/>
          </a:xfrm>
          <a:prstGeom prst="line">
            <a:avLst/>
          </a:prstGeom>
        </p:spPr>
        <p:style>
          <a:lnRef idx="1">
            <a:schemeClr val="accent1"/>
          </a:lnRef>
          <a:fillRef idx="0">
            <a:schemeClr val="accent1"/>
          </a:fillRef>
          <a:effectRef idx="0">
            <a:schemeClr val="accent1"/>
          </a:effectRef>
          <a:fontRef idx="minor">
            <a:schemeClr val="tx1"/>
          </a:fontRef>
        </p:style>
      </p:cxnSp>
      <p:sp>
        <p:nvSpPr>
          <p:cNvPr id="17" name="Rectangle 16"/>
          <p:cNvSpPr/>
          <p:nvPr/>
        </p:nvSpPr>
        <p:spPr bwMode="auto">
          <a:xfrm>
            <a:off x="3124200" y="1143000"/>
            <a:ext cx="574675" cy="373062"/>
          </a:xfrm>
          <a:prstGeom prst="rect">
            <a:avLst/>
          </a:prstGeom>
          <a:ln>
            <a:noFill/>
          </a:ln>
        </p:spPr>
        <p:style>
          <a:lnRef idx="2">
            <a:schemeClr val="accent6"/>
          </a:lnRef>
          <a:fillRef idx="1">
            <a:schemeClr val="lt1"/>
          </a:fillRef>
          <a:effectRef idx="0">
            <a:schemeClr val="accent6"/>
          </a:effectRef>
          <a:fontRef idx="minor">
            <a:schemeClr val="dk1"/>
          </a:fontRef>
        </p:style>
        <p:txBody>
          <a:bodyPr anchor="ctr"/>
          <a:lstStyle/>
          <a:p>
            <a:pPr fontAlgn="auto">
              <a:spcBef>
                <a:spcPts val="0"/>
              </a:spcBef>
              <a:spcAft>
                <a:spcPts val="0"/>
              </a:spcAft>
              <a:defRPr/>
            </a:pPr>
            <a:r>
              <a:rPr lang="en-US" sz="1400" dirty="0"/>
              <a:t>1</a:t>
            </a:r>
            <a:r>
              <a:rPr lang="en-US" sz="1400" dirty="0" smtClean="0"/>
              <a:t>..*</a:t>
            </a:r>
            <a:endParaRPr lang="en-US" sz="1400" dirty="0"/>
          </a:p>
        </p:txBody>
      </p:sp>
      <p:sp>
        <p:nvSpPr>
          <p:cNvPr id="18" name="Rectangle 17"/>
          <p:cNvSpPr/>
          <p:nvPr/>
        </p:nvSpPr>
        <p:spPr bwMode="auto">
          <a:xfrm>
            <a:off x="4911725" y="1063625"/>
            <a:ext cx="574675" cy="452437"/>
          </a:xfrm>
          <a:prstGeom prst="rect">
            <a:avLst/>
          </a:prstGeom>
          <a:ln>
            <a:noFill/>
          </a:ln>
        </p:spPr>
        <p:style>
          <a:lnRef idx="2">
            <a:schemeClr val="accent6"/>
          </a:lnRef>
          <a:fillRef idx="1">
            <a:schemeClr val="lt1"/>
          </a:fillRef>
          <a:effectRef idx="0">
            <a:schemeClr val="accent6"/>
          </a:effectRef>
          <a:fontRef idx="minor">
            <a:schemeClr val="dk1"/>
          </a:fontRef>
        </p:style>
        <p:txBody>
          <a:bodyPr anchor="ctr"/>
          <a:lstStyle/>
          <a:p>
            <a:pPr fontAlgn="auto">
              <a:spcBef>
                <a:spcPts val="0"/>
              </a:spcBef>
              <a:spcAft>
                <a:spcPts val="0"/>
              </a:spcAft>
              <a:defRPr/>
            </a:pPr>
            <a:r>
              <a:rPr lang="en-US" sz="1400" dirty="0" smtClean="0"/>
              <a:t>2..*</a:t>
            </a:r>
            <a:endParaRPr lang="en-US" sz="1400" dirty="0"/>
          </a:p>
        </p:txBody>
      </p:sp>
      <p:grpSp>
        <p:nvGrpSpPr>
          <p:cNvPr id="19" name="Group 24"/>
          <p:cNvGrpSpPr>
            <a:grpSpLocks/>
          </p:cNvGrpSpPr>
          <p:nvPr/>
        </p:nvGrpSpPr>
        <p:grpSpPr bwMode="auto">
          <a:xfrm>
            <a:off x="3061648" y="2049440"/>
            <a:ext cx="2447925" cy="1597025"/>
            <a:chOff x="539552" y="2143035"/>
            <a:chExt cx="2447925" cy="2151108"/>
          </a:xfrm>
        </p:grpSpPr>
        <p:sp>
          <p:nvSpPr>
            <p:cNvPr id="20" name="Flowchart: Process 19"/>
            <p:cNvSpPr/>
            <p:nvPr/>
          </p:nvSpPr>
          <p:spPr>
            <a:xfrm>
              <a:off x="539552" y="2143035"/>
              <a:ext cx="2447925" cy="714185"/>
            </a:xfrm>
            <a:prstGeom prst="flowChartProcess">
              <a:avLst/>
            </a:prstGeom>
          </p:spPr>
          <p:style>
            <a:lnRef idx="2">
              <a:schemeClr val="accent6"/>
            </a:lnRef>
            <a:fillRef idx="1">
              <a:schemeClr val="lt1"/>
            </a:fillRef>
            <a:effectRef idx="0">
              <a:schemeClr val="accent6"/>
            </a:effectRef>
            <a:fontRef idx="minor">
              <a:schemeClr val="dk1"/>
            </a:fontRef>
          </p:style>
          <p:txBody>
            <a:bodyPr anchor="ctr"/>
            <a:lstStyle/>
            <a:p>
              <a:pPr algn="ctr" fontAlgn="auto">
                <a:spcBef>
                  <a:spcPts val="0"/>
                </a:spcBef>
                <a:spcAft>
                  <a:spcPts val="0"/>
                </a:spcAft>
                <a:defRPr/>
              </a:pPr>
              <a:r>
                <a:rPr lang="en-US" dirty="0" err="1" smtClean="0"/>
                <a:t>ParticipantCSAssoc</a:t>
              </a:r>
              <a:endParaRPr lang="en-US" dirty="0"/>
            </a:p>
          </p:txBody>
        </p:sp>
        <p:sp>
          <p:nvSpPr>
            <p:cNvPr id="21" name="Flowchart: Process 20"/>
            <p:cNvSpPr/>
            <p:nvPr/>
          </p:nvSpPr>
          <p:spPr>
            <a:xfrm>
              <a:off x="539552" y="2857220"/>
              <a:ext cx="2447925" cy="1436923"/>
            </a:xfrm>
            <a:prstGeom prst="flowChartProcess">
              <a:avLst/>
            </a:prstGeom>
          </p:spPr>
          <p:style>
            <a:lnRef idx="2">
              <a:schemeClr val="accent6"/>
            </a:lnRef>
            <a:fillRef idx="1">
              <a:schemeClr val="lt1"/>
            </a:fillRef>
            <a:effectRef idx="0">
              <a:schemeClr val="accent6"/>
            </a:effectRef>
            <a:fontRef idx="minor">
              <a:schemeClr val="dk1"/>
            </a:fontRef>
          </p:style>
          <p:txBody>
            <a:bodyPr/>
            <a:lstStyle/>
            <a:p>
              <a:pPr algn="ctr" fontAlgn="auto">
                <a:spcBef>
                  <a:spcPts val="0"/>
                </a:spcBef>
                <a:spcAft>
                  <a:spcPts val="0"/>
                </a:spcAft>
                <a:defRPr/>
              </a:pPr>
              <a:r>
                <a:rPr lang="en-US" dirty="0" smtClean="0"/>
                <a:t>Capabilities</a:t>
              </a:r>
            </a:p>
            <a:p>
              <a:pPr algn="ctr" fontAlgn="auto">
                <a:spcBef>
                  <a:spcPts val="0"/>
                </a:spcBef>
                <a:spcAft>
                  <a:spcPts val="0"/>
                </a:spcAft>
                <a:defRPr/>
              </a:pPr>
              <a:r>
                <a:rPr lang="en-US" dirty="0" smtClean="0"/>
                <a:t>Association-Time</a:t>
              </a:r>
            </a:p>
            <a:p>
              <a:pPr algn="ctr" fontAlgn="auto">
                <a:spcBef>
                  <a:spcPts val="0"/>
                </a:spcBef>
                <a:spcAft>
                  <a:spcPts val="0"/>
                </a:spcAft>
                <a:defRPr/>
              </a:pPr>
              <a:r>
                <a:rPr lang="en-US" dirty="0" smtClean="0"/>
                <a:t>Disassociation-Time</a:t>
              </a:r>
            </a:p>
            <a:p>
              <a:pPr algn="ctr" fontAlgn="auto">
                <a:spcBef>
                  <a:spcPts val="0"/>
                </a:spcBef>
                <a:spcAft>
                  <a:spcPts val="0"/>
                </a:spcAft>
                <a:defRPr/>
              </a:pPr>
              <a:endParaRPr lang="en-US" dirty="0"/>
            </a:p>
          </p:txBody>
        </p:sp>
      </p:grpSp>
      <p:cxnSp>
        <p:nvCxnSpPr>
          <p:cNvPr id="23" name="Straight Connector 22"/>
          <p:cNvCxnSpPr/>
          <p:nvPr/>
        </p:nvCxnSpPr>
        <p:spPr>
          <a:xfrm rot="16200000" flipH="1">
            <a:off x="4191794" y="1748630"/>
            <a:ext cx="460374" cy="4763"/>
          </a:xfrm>
          <a:prstGeom prst="line">
            <a:avLst/>
          </a:prstGeom>
          <a:ln>
            <a:prstDash val="dash"/>
          </a:ln>
        </p:spPr>
        <p:style>
          <a:lnRef idx="1">
            <a:schemeClr val="accent1"/>
          </a:lnRef>
          <a:fillRef idx="0">
            <a:schemeClr val="accent1"/>
          </a:fillRef>
          <a:effectRef idx="0">
            <a:schemeClr val="accent1"/>
          </a:effectRef>
          <a:fontRef idx="minor">
            <a:schemeClr val="tx1"/>
          </a:fontRef>
        </p:style>
      </p:cxnSp>
      <p:sp>
        <p:nvSpPr>
          <p:cNvPr id="22" name="Slide Number Placeholder 3"/>
          <p:cNvSpPr>
            <a:spLocks noGrp="1"/>
          </p:cNvSpPr>
          <p:nvPr>
            <p:ph type="sldNum" sz="quarter" idx="12"/>
          </p:nvPr>
        </p:nvSpPr>
        <p:spPr>
          <a:xfrm>
            <a:off x="8153400" y="6356350"/>
            <a:ext cx="533400" cy="365125"/>
          </a:xfrm>
        </p:spPr>
        <p:txBody>
          <a:bodyPr/>
          <a:lstStyle/>
          <a:p>
            <a:pPr>
              <a:defRPr/>
            </a:pPr>
            <a:fld id="{3BA4C44D-5F99-48E4-A92F-85F5D5D3A71D}" type="slidenum">
              <a:rPr lang="en-US"/>
              <a:pPr>
                <a:defRPr/>
              </a:pPr>
              <a:t>5</a:t>
            </a:fld>
            <a:endParaRPr lang="en-US"/>
          </a:p>
        </p:txBody>
      </p:sp>
      <p:sp>
        <p:nvSpPr>
          <p:cNvPr id="24" name="Rectangle 23"/>
          <p:cNvSpPr/>
          <p:nvPr/>
        </p:nvSpPr>
        <p:spPr bwMode="auto">
          <a:xfrm>
            <a:off x="3159125" y="846138"/>
            <a:ext cx="574675" cy="373062"/>
          </a:xfrm>
          <a:prstGeom prst="rect">
            <a:avLst/>
          </a:prstGeom>
          <a:ln>
            <a:noFill/>
          </a:ln>
        </p:spPr>
        <p:style>
          <a:lnRef idx="2">
            <a:schemeClr val="accent6"/>
          </a:lnRef>
          <a:fillRef idx="1">
            <a:schemeClr val="lt1"/>
          </a:fillRef>
          <a:effectRef idx="0">
            <a:schemeClr val="accent6"/>
          </a:effectRef>
          <a:fontRef idx="minor">
            <a:schemeClr val="dk1"/>
          </a:fontRef>
        </p:style>
        <p:txBody>
          <a:bodyPr anchor="ctr"/>
          <a:lstStyle/>
          <a:p>
            <a:pPr fontAlgn="auto">
              <a:spcBef>
                <a:spcPts val="0"/>
              </a:spcBef>
              <a:spcAft>
                <a:spcPts val="0"/>
              </a:spcAft>
              <a:defRPr/>
            </a:pPr>
            <a:r>
              <a:rPr lang="en-US" sz="1400" b="1" dirty="0">
                <a:solidFill>
                  <a:srgbClr val="FF0000"/>
                </a:solidFill>
              </a:rPr>
              <a:t>0</a:t>
            </a:r>
            <a:r>
              <a:rPr lang="en-US" sz="1400" b="1" dirty="0" smtClean="0">
                <a:solidFill>
                  <a:srgbClr val="FF0000"/>
                </a:solidFill>
              </a:rPr>
              <a:t>..*</a:t>
            </a:r>
            <a:endParaRPr lang="en-US" sz="1400" b="1" dirty="0">
              <a:solidFill>
                <a:srgbClr val="FF0000"/>
              </a:solidFill>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Title 1"/>
          <p:cNvSpPr>
            <a:spLocks noGrp="1"/>
          </p:cNvSpPr>
          <p:nvPr>
            <p:ph type="title"/>
          </p:nvPr>
        </p:nvSpPr>
        <p:spPr>
          <a:xfrm>
            <a:off x="533400" y="0"/>
            <a:ext cx="8229600" cy="914400"/>
          </a:xfrm>
        </p:spPr>
        <p:txBody>
          <a:bodyPr/>
          <a:lstStyle/>
          <a:p>
            <a:r>
              <a:rPr lang="en-US" sz="3600" dirty="0" smtClean="0"/>
              <a:t>Metadata Model : Stream – CS linkage</a:t>
            </a:r>
          </a:p>
        </p:txBody>
      </p:sp>
      <p:sp>
        <p:nvSpPr>
          <p:cNvPr id="5" name="Content Placeholder 2"/>
          <p:cNvSpPr>
            <a:spLocks noGrp="1"/>
          </p:cNvSpPr>
          <p:nvPr>
            <p:ph idx="1"/>
          </p:nvPr>
        </p:nvSpPr>
        <p:spPr>
          <a:xfrm>
            <a:off x="457200" y="762000"/>
            <a:ext cx="8229600" cy="4525963"/>
          </a:xfrm>
        </p:spPr>
        <p:txBody>
          <a:bodyPr/>
          <a:lstStyle/>
          <a:p>
            <a:pPr lvl="1" eaLnBrk="1" hangingPunct="1"/>
            <a:endParaRPr lang="en-US" sz="1800" dirty="0" smtClean="0">
              <a:solidFill>
                <a:srgbClr val="000000"/>
              </a:solidFill>
            </a:endParaRPr>
          </a:p>
          <a:p>
            <a:pPr lvl="1" eaLnBrk="1" hangingPunct="1">
              <a:buNone/>
            </a:pPr>
            <a:endParaRPr lang="en-US" sz="1800" dirty="0" smtClean="0">
              <a:solidFill>
                <a:srgbClr val="000000"/>
              </a:solidFill>
            </a:endParaRPr>
          </a:p>
          <a:p>
            <a:pPr lvl="1" eaLnBrk="1" hangingPunct="1"/>
            <a:endParaRPr lang="en-US" sz="1800" dirty="0" smtClean="0">
              <a:solidFill>
                <a:srgbClr val="000000"/>
              </a:solidFill>
            </a:endParaRPr>
          </a:p>
          <a:p>
            <a:pPr lvl="1" eaLnBrk="1" hangingPunct="1"/>
            <a:endParaRPr lang="en-US" sz="1800" dirty="0" smtClean="0">
              <a:solidFill>
                <a:srgbClr val="000000"/>
              </a:solidFill>
            </a:endParaRPr>
          </a:p>
          <a:p>
            <a:pPr lvl="1" eaLnBrk="1" hangingPunct="1"/>
            <a:endParaRPr lang="en-US" sz="1800" dirty="0" smtClean="0">
              <a:solidFill>
                <a:srgbClr val="000000"/>
              </a:solidFill>
            </a:endParaRPr>
          </a:p>
          <a:p>
            <a:pPr lvl="1" eaLnBrk="1" hangingPunct="1"/>
            <a:endParaRPr lang="en-US" sz="1800" dirty="0" smtClean="0">
              <a:solidFill>
                <a:srgbClr val="000000"/>
              </a:solidFill>
            </a:endParaRPr>
          </a:p>
          <a:p>
            <a:pPr lvl="1" eaLnBrk="1" hangingPunct="1"/>
            <a:endParaRPr lang="en-US" sz="1800" dirty="0" smtClean="0">
              <a:solidFill>
                <a:srgbClr val="000000"/>
              </a:solidFill>
            </a:endParaRPr>
          </a:p>
          <a:p>
            <a:pPr>
              <a:buFont typeface="Wingdings" pitchFamily="2" charset="2"/>
              <a:buChar char="Ø"/>
            </a:pPr>
            <a:r>
              <a:rPr lang="en-US" sz="2400" dirty="0" smtClean="0"/>
              <a:t>The current model requires that each stream be associated with one or more sessions. </a:t>
            </a:r>
          </a:p>
          <a:p>
            <a:pPr>
              <a:buFont typeface="Wingdings" pitchFamily="2" charset="2"/>
              <a:buChar char="Ø"/>
            </a:pPr>
            <a:r>
              <a:rPr lang="en-US" sz="2400" dirty="0" smtClean="0"/>
              <a:t>Any objections to allow a </a:t>
            </a:r>
            <a:r>
              <a:rPr lang="en-US" sz="2400" dirty="0" smtClean="0">
                <a:solidFill>
                  <a:srgbClr val="C00000"/>
                </a:solidFill>
              </a:rPr>
              <a:t>stream to be associated with *zero* or more sessions</a:t>
            </a:r>
            <a:r>
              <a:rPr lang="en-US" sz="2400" dirty="0" smtClean="0"/>
              <a:t>, rather than one or more. </a:t>
            </a:r>
          </a:p>
          <a:p>
            <a:pPr lvl="1" eaLnBrk="1" hangingPunct="1"/>
            <a:r>
              <a:rPr lang="en-US" sz="1800" dirty="0" smtClean="0">
                <a:solidFill>
                  <a:srgbClr val="000000"/>
                </a:solidFill>
              </a:rPr>
              <a:t>Addresses persistent RS cases (e.g. Agent Phone (</a:t>
            </a:r>
            <a:r>
              <a:rPr lang="en-US" sz="1800" dirty="0" err="1" smtClean="0">
                <a:solidFill>
                  <a:srgbClr val="000000"/>
                </a:solidFill>
              </a:rPr>
              <a:t>SRC</a:t>
            </a:r>
            <a:r>
              <a:rPr lang="en-US" sz="1800" dirty="0" smtClean="0">
                <a:solidFill>
                  <a:srgbClr val="000000"/>
                </a:solidFill>
              </a:rPr>
              <a:t>) to SRS)</a:t>
            </a:r>
          </a:p>
          <a:p>
            <a:pPr lvl="1" eaLnBrk="1" hangingPunct="1"/>
            <a:r>
              <a:rPr lang="en-US" sz="1800" dirty="0" smtClean="0">
                <a:solidFill>
                  <a:srgbClr val="000000"/>
                </a:solidFill>
              </a:rPr>
              <a:t>    Gives flexibility for XML representation (</a:t>
            </a:r>
            <a:r>
              <a:rPr lang="en-US" sz="1800" dirty="0" smtClean="0"/>
              <a:t>*possible* to represent  a stream in XML with no associations to sessions. </a:t>
            </a:r>
            <a:r>
              <a:rPr lang="en-US" sz="1800" dirty="0" smtClean="0">
                <a:solidFill>
                  <a:srgbClr val="000000"/>
                </a:solidFill>
              </a:rPr>
              <a:t>)</a:t>
            </a:r>
          </a:p>
          <a:p>
            <a:pPr lvl="1" eaLnBrk="1" hangingPunct="1">
              <a:buNone/>
            </a:pPr>
            <a:r>
              <a:rPr lang="en-US" sz="1800" dirty="0" smtClean="0">
                <a:solidFill>
                  <a:srgbClr val="000000"/>
                </a:solidFill>
              </a:rPr>
              <a:t>       </a:t>
            </a:r>
          </a:p>
          <a:p>
            <a:pPr lvl="1" eaLnBrk="1" hangingPunct="1"/>
            <a:endParaRPr lang="en-US" sz="1800" dirty="0" smtClean="0">
              <a:solidFill>
                <a:srgbClr val="000000"/>
              </a:solidFill>
            </a:endParaRPr>
          </a:p>
          <a:p>
            <a:pPr lvl="1" eaLnBrk="1" hangingPunct="1"/>
            <a:endParaRPr lang="en-US" sz="1800" dirty="0" smtClean="0">
              <a:solidFill>
                <a:srgbClr val="000000"/>
              </a:solidFill>
            </a:endParaRPr>
          </a:p>
          <a:p>
            <a:pPr lvl="1" eaLnBrk="1" hangingPunct="1"/>
            <a:endParaRPr lang="en-US" sz="1800" dirty="0" smtClean="0">
              <a:solidFill>
                <a:srgbClr val="000000"/>
              </a:solidFill>
            </a:endParaRPr>
          </a:p>
          <a:p>
            <a:pPr lvl="1" eaLnBrk="1" hangingPunct="1"/>
            <a:endParaRPr lang="en-US" sz="1800" dirty="0" smtClean="0">
              <a:solidFill>
                <a:srgbClr val="000000"/>
              </a:solidFill>
            </a:endParaRPr>
          </a:p>
          <a:p>
            <a:pPr lvl="1" eaLnBrk="1" hangingPunct="1"/>
            <a:endParaRPr lang="en-US" sz="1800" dirty="0" smtClean="0">
              <a:solidFill>
                <a:srgbClr val="000000"/>
              </a:solidFill>
            </a:endParaRPr>
          </a:p>
          <a:p>
            <a:pPr lvl="1" eaLnBrk="1" hangingPunct="1"/>
            <a:endParaRPr lang="en-US" sz="1800" dirty="0" smtClean="0">
              <a:solidFill>
                <a:srgbClr val="000000"/>
              </a:solidFill>
            </a:endParaRPr>
          </a:p>
          <a:p>
            <a:pPr lvl="1" eaLnBrk="1" hangingPunct="1"/>
            <a:endParaRPr lang="en-US" sz="1800" dirty="0" smtClean="0">
              <a:solidFill>
                <a:srgbClr val="000000"/>
              </a:solidFill>
            </a:endParaRPr>
          </a:p>
          <a:p>
            <a:pPr lvl="1" eaLnBrk="1" hangingPunct="1">
              <a:buFont typeface="Arial" charset="0"/>
              <a:buNone/>
            </a:pPr>
            <a:r>
              <a:rPr lang="en-US" dirty="0" smtClean="0"/>
              <a:t/>
            </a:r>
            <a:br>
              <a:rPr lang="en-US" dirty="0" smtClean="0"/>
            </a:br>
            <a:endParaRPr lang="en-US" dirty="0" smtClean="0"/>
          </a:p>
        </p:txBody>
      </p:sp>
      <p:grpSp>
        <p:nvGrpSpPr>
          <p:cNvPr id="2" name="Group 24"/>
          <p:cNvGrpSpPr>
            <a:grpSpLocks/>
          </p:cNvGrpSpPr>
          <p:nvPr/>
        </p:nvGrpSpPr>
        <p:grpSpPr bwMode="auto">
          <a:xfrm>
            <a:off x="539750" y="838200"/>
            <a:ext cx="2447925" cy="1749426"/>
            <a:chOff x="539552" y="2016403"/>
            <a:chExt cx="2447925" cy="2790927"/>
          </a:xfrm>
        </p:grpSpPr>
        <p:sp>
          <p:nvSpPr>
            <p:cNvPr id="7" name="Flowchart: Process 6"/>
            <p:cNvSpPr/>
            <p:nvPr/>
          </p:nvSpPr>
          <p:spPr>
            <a:xfrm>
              <a:off x="539552" y="2016403"/>
              <a:ext cx="2447925" cy="840817"/>
            </a:xfrm>
            <a:prstGeom prst="flowChartProcess">
              <a:avLst/>
            </a:prstGeom>
          </p:spPr>
          <p:style>
            <a:lnRef idx="2">
              <a:schemeClr val="accent6"/>
            </a:lnRef>
            <a:fillRef idx="1">
              <a:schemeClr val="lt1"/>
            </a:fillRef>
            <a:effectRef idx="0">
              <a:schemeClr val="accent6"/>
            </a:effectRef>
            <a:fontRef idx="minor">
              <a:schemeClr val="dk1"/>
            </a:fontRef>
          </p:style>
          <p:txBody>
            <a:bodyPr anchor="ctr"/>
            <a:lstStyle/>
            <a:p>
              <a:pPr algn="ctr" fontAlgn="auto">
                <a:spcBef>
                  <a:spcPts val="0"/>
                </a:spcBef>
                <a:spcAft>
                  <a:spcPts val="0"/>
                </a:spcAft>
                <a:defRPr/>
              </a:pPr>
              <a:r>
                <a:rPr lang="en-US" dirty="0"/>
                <a:t>Communication </a:t>
              </a:r>
              <a:r>
                <a:rPr lang="en-US" dirty="0" smtClean="0"/>
                <a:t>Session (CS)</a:t>
              </a:r>
              <a:endParaRPr lang="en-US" dirty="0"/>
            </a:p>
          </p:txBody>
        </p:sp>
        <p:sp>
          <p:nvSpPr>
            <p:cNvPr id="8" name="Flowchart: Process 7"/>
            <p:cNvSpPr/>
            <p:nvPr/>
          </p:nvSpPr>
          <p:spPr>
            <a:xfrm>
              <a:off x="539552" y="2867357"/>
              <a:ext cx="2447925" cy="1939973"/>
            </a:xfrm>
            <a:prstGeom prst="flowChartProcess">
              <a:avLst/>
            </a:prstGeom>
          </p:spPr>
          <p:style>
            <a:lnRef idx="2">
              <a:schemeClr val="accent6"/>
            </a:lnRef>
            <a:fillRef idx="1">
              <a:schemeClr val="lt1"/>
            </a:fillRef>
            <a:effectRef idx="0">
              <a:schemeClr val="accent6"/>
            </a:effectRef>
            <a:fontRef idx="minor">
              <a:schemeClr val="dk1"/>
            </a:fontRef>
          </p:style>
          <p:txBody>
            <a:bodyPr/>
            <a:lstStyle/>
            <a:p>
              <a:pPr algn="ctr" fontAlgn="auto">
                <a:spcBef>
                  <a:spcPts val="0"/>
                </a:spcBef>
                <a:spcAft>
                  <a:spcPts val="0"/>
                </a:spcAft>
                <a:defRPr/>
              </a:pPr>
              <a:r>
                <a:rPr lang="en-US" dirty="0"/>
                <a:t>CS  </a:t>
              </a:r>
              <a:r>
                <a:rPr lang="en-US" dirty="0" smtClean="0"/>
                <a:t>Identifier</a:t>
              </a:r>
            </a:p>
            <a:p>
              <a:pPr algn="ctr" fontAlgn="auto">
                <a:spcBef>
                  <a:spcPts val="0"/>
                </a:spcBef>
                <a:spcAft>
                  <a:spcPts val="0"/>
                </a:spcAft>
                <a:defRPr/>
              </a:pPr>
              <a:r>
                <a:rPr lang="en-US" dirty="0" smtClean="0"/>
                <a:t>Termination </a:t>
              </a:r>
              <a:r>
                <a:rPr lang="en-US" dirty="0" smtClean="0"/>
                <a:t>Reason</a:t>
              </a:r>
            </a:p>
            <a:p>
              <a:pPr algn="ctr" fontAlgn="auto">
                <a:spcBef>
                  <a:spcPts val="0"/>
                </a:spcBef>
                <a:spcAft>
                  <a:spcPts val="0"/>
                </a:spcAft>
                <a:defRPr/>
              </a:pPr>
              <a:r>
                <a:rPr lang="en-US" dirty="0" smtClean="0"/>
                <a:t>Association-Time</a:t>
              </a:r>
            </a:p>
            <a:p>
              <a:pPr algn="ctr" fontAlgn="auto">
                <a:spcBef>
                  <a:spcPts val="0"/>
                </a:spcBef>
                <a:spcAft>
                  <a:spcPts val="0"/>
                </a:spcAft>
                <a:defRPr/>
              </a:pPr>
              <a:r>
                <a:rPr lang="en-US" dirty="0" smtClean="0"/>
                <a:t>Disassociation-Time</a:t>
              </a:r>
            </a:p>
            <a:p>
              <a:pPr algn="ctr" fontAlgn="auto">
                <a:spcBef>
                  <a:spcPts val="0"/>
                </a:spcBef>
                <a:spcAft>
                  <a:spcPts val="0"/>
                </a:spcAft>
                <a:defRPr/>
              </a:pPr>
              <a:endParaRPr lang="en-US" dirty="0" smtClean="0"/>
            </a:p>
          </p:txBody>
        </p:sp>
      </p:grpSp>
      <p:grpSp>
        <p:nvGrpSpPr>
          <p:cNvPr id="3" name="Group 24"/>
          <p:cNvGrpSpPr>
            <a:grpSpLocks/>
          </p:cNvGrpSpPr>
          <p:nvPr/>
        </p:nvGrpSpPr>
        <p:grpSpPr bwMode="auto">
          <a:xfrm>
            <a:off x="5568950" y="914400"/>
            <a:ext cx="2813050" cy="1444625"/>
            <a:chOff x="539552" y="2143035"/>
            <a:chExt cx="2813050" cy="1981550"/>
          </a:xfrm>
        </p:grpSpPr>
        <p:sp>
          <p:nvSpPr>
            <p:cNvPr id="11" name="Flowchart: Process 10"/>
            <p:cNvSpPr/>
            <p:nvPr/>
          </p:nvSpPr>
          <p:spPr>
            <a:xfrm>
              <a:off x="539552" y="2143035"/>
              <a:ext cx="2813050" cy="576365"/>
            </a:xfrm>
            <a:prstGeom prst="flowChartProcess">
              <a:avLst/>
            </a:prstGeom>
          </p:spPr>
          <p:style>
            <a:lnRef idx="2">
              <a:schemeClr val="accent6"/>
            </a:lnRef>
            <a:fillRef idx="1">
              <a:schemeClr val="lt1"/>
            </a:fillRef>
            <a:effectRef idx="0">
              <a:schemeClr val="accent6"/>
            </a:effectRef>
            <a:fontRef idx="minor">
              <a:schemeClr val="dk1"/>
            </a:fontRef>
          </p:style>
          <p:txBody>
            <a:bodyPr anchor="ctr"/>
            <a:lstStyle/>
            <a:p>
              <a:pPr algn="ctr" fontAlgn="auto">
                <a:spcBef>
                  <a:spcPts val="0"/>
                </a:spcBef>
                <a:spcAft>
                  <a:spcPts val="0"/>
                </a:spcAft>
                <a:defRPr/>
              </a:pPr>
              <a:r>
                <a:rPr lang="en-US" dirty="0" smtClean="0"/>
                <a:t>Stream</a:t>
              </a:r>
              <a:endParaRPr lang="en-US" dirty="0"/>
            </a:p>
          </p:txBody>
        </p:sp>
        <p:sp>
          <p:nvSpPr>
            <p:cNvPr id="12" name="Flowchart: Process 11"/>
            <p:cNvSpPr/>
            <p:nvPr/>
          </p:nvSpPr>
          <p:spPr>
            <a:xfrm>
              <a:off x="539552" y="2719400"/>
              <a:ext cx="2813050" cy="1405185"/>
            </a:xfrm>
            <a:prstGeom prst="flowChartProcess">
              <a:avLst/>
            </a:prstGeom>
          </p:spPr>
          <p:style>
            <a:lnRef idx="2">
              <a:schemeClr val="accent6"/>
            </a:lnRef>
            <a:fillRef idx="1">
              <a:schemeClr val="lt1"/>
            </a:fillRef>
            <a:effectRef idx="0">
              <a:schemeClr val="accent6"/>
            </a:effectRef>
            <a:fontRef idx="minor">
              <a:schemeClr val="dk1"/>
            </a:fontRef>
          </p:style>
          <p:txBody>
            <a:bodyPr/>
            <a:lstStyle/>
            <a:p>
              <a:pPr>
                <a:buFont typeface="Arial" charset="0"/>
                <a:buChar char="•"/>
              </a:pPr>
              <a:r>
                <a:rPr lang="en-US" dirty="0" smtClean="0">
                  <a:solidFill>
                    <a:srgbClr val="000000"/>
                  </a:solidFill>
                </a:rPr>
                <a:t>Media Stream Reference</a:t>
              </a:r>
              <a:endParaRPr lang="en-US" dirty="0">
                <a:solidFill>
                  <a:srgbClr val="000000"/>
                </a:solidFill>
              </a:endParaRPr>
            </a:p>
            <a:p>
              <a:pPr>
                <a:buFont typeface="Arial" charset="0"/>
                <a:buChar char="•"/>
              </a:pPr>
              <a:r>
                <a:rPr lang="en-US" dirty="0" smtClean="0">
                  <a:solidFill>
                    <a:srgbClr val="000000"/>
                  </a:solidFill>
                </a:rPr>
                <a:t>Content-type</a:t>
              </a:r>
            </a:p>
          </p:txBody>
        </p:sp>
      </p:grpSp>
      <p:cxnSp>
        <p:nvCxnSpPr>
          <p:cNvPr id="15" name="Straight Connector 14"/>
          <p:cNvCxnSpPr/>
          <p:nvPr/>
        </p:nvCxnSpPr>
        <p:spPr>
          <a:xfrm>
            <a:off x="2971800" y="1520825"/>
            <a:ext cx="2590800" cy="0"/>
          </a:xfrm>
          <a:prstGeom prst="line">
            <a:avLst/>
          </a:prstGeom>
        </p:spPr>
        <p:style>
          <a:lnRef idx="1">
            <a:schemeClr val="accent1"/>
          </a:lnRef>
          <a:fillRef idx="0">
            <a:schemeClr val="accent1"/>
          </a:fillRef>
          <a:effectRef idx="0">
            <a:schemeClr val="accent1"/>
          </a:effectRef>
          <a:fontRef idx="minor">
            <a:schemeClr val="tx1"/>
          </a:fontRef>
        </p:style>
      </p:cxnSp>
      <p:sp>
        <p:nvSpPr>
          <p:cNvPr id="17" name="Rectangle 16"/>
          <p:cNvSpPr/>
          <p:nvPr/>
        </p:nvSpPr>
        <p:spPr bwMode="auto">
          <a:xfrm>
            <a:off x="3124200" y="1063625"/>
            <a:ext cx="574675" cy="452437"/>
          </a:xfrm>
          <a:prstGeom prst="rect">
            <a:avLst/>
          </a:prstGeom>
          <a:ln>
            <a:noFill/>
          </a:ln>
        </p:spPr>
        <p:style>
          <a:lnRef idx="2">
            <a:schemeClr val="accent6"/>
          </a:lnRef>
          <a:fillRef idx="1">
            <a:schemeClr val="lt1"/>
          </a:fillRef>
          <a:effectRef idx="0">
            <a:schemeClr val="accent6"/>
          </a:effectRef>
          <a:fontRef idx="minor">
            <a:schemeClr val="dk1"/>
          </a:fontRef>
        </p:style>
        <p:txBody>
          <a:bodyPr anchor="ctr"/>
          <a:lstStyle/>
          <a:p>
            <a:pPr fontAlgn="auto">
              <a:spcBef>
                <a:spcPts val="0"/>
              </a:spcBef>
              <a:spcAft>
                <a:spcPts val="0"/>
              </a:spcAft>
              <a:defRPr/>
            </a:pPr>
            <a:r>
              <a:rPr lang="en-US" sz="1400" dirty="0"/>
              <a:t>1</a:t>
            </a:r>
            <a:r>
              <a:rPr lang="en-US" sz="1400" dirty="0" smtClean="0"/>
              <a:t>..*</a:t>
            </a:r>
            <a:endParaRPr lang="en-US" sz="1400" dirty="0"/>
          </a:p>
        </p:txBody>
      </p:sp>
      <p:sp>
        <p:nvSpPr>
          <p:cNvPr id="18" name="Rectangle 17"/>
          <p:cNvSpPr/>
          <p:nvPr/>
        </p:nvSpPr>
        <p:spPr bwMode="auto">
          <a:xfrm>
            <a:off x="4911725" y="1063625"/>
            <a:ext cx="574675" cy="452437"/>
          </a:xfrm>
          <a:prstGeom prst="rect">
            <a:avLst/>
          </a:prstGeom>
          <a:ln>
            <a:noFill/>
          </a:ln>
        </p:spPr>
        <p:style>
          <a:lnRef idx="2">
            <a:schemeClr val="accent6"/>
          </a:lnRef>
          <a:fillRef idx="1">
            <a:schemeClr val="lt1"/>
          </a:fillRef>
          <a:effectRef idx="0">
            <a:schemeClr val="accent6"/>
          </a:effectRef>
          <a:fontRef idx="minor">
            <a:schemeClr val="dk1"/>
          </a:fontRef>
        </p:style>
        <p:txBody>
          <a:bodyPr anchor="ctr"/>
          <a:lstStyle/>
          <a:p>
            <a:pPr fontAlgn="auto">
              <a:spcBef>
                <a:spcPts val="0"/>
              </a:spcBef>
              <a:spcAft>
                <a:spcPts val="0"/>
              </a:spcAft>
              <a:defRPr/>
            </a:pPr>
            <a:r>
              <a:rPr lang="en-US" sz="1400" dirty="0" smtClean="0"/>
              <a:t>0..*</a:t>
            </a:r>
            <a:endParaRPr lang="en-US" sz="1400" dirty="0"/>
          </a:p>
        </p:txBody>
      </p:sp>
      <p:sp>
        <p:nvSpPr>
          <p:cNvPr id="13" name="Slide Number Placeholder 3"/>
          <p:cNvSpPr>
            <a:spLocks noGrp="1"/>
          </p:cNvSpPr>
          <p:nvPr>
            <p:ph type="sldNum" sz="quarter" idx="12"/>
          </p:nvPr>
        </p:nvSpPr>
        <p:spPr>
          <a:xfrm>
            <a:off x="8153400" y="6356350"/>
            <a:ext cx="533400" cy="365125"/>
          </a:xfrm>
        </p:spPr>
        <p:txBody>
          <a:bodyPr/>
          <a:lstStyle/>
          <a:p>
            <a:pPr>
              <a:defRPr/>
            </a:pPr>
            <a:fld id="{3BA4C44D-5F99-48E4-A92F-85F5D5D3A71D}" type="slidenum">
              <a:rPr lang="en-US"/>
              <a:pPr>
                <a:defRPr/>
              </a:pPr>
              <a:t>6</a:t>
            </a:fld>
            <a:endParaRPr lang="en-US"/>
          </a:p>
        </p:txBody>
      </p:sp>
      <p:sp>
        <p:nvSpPr>
          <p:cNvPr id="14" name="Rectangle 13"/>
          <p:cNvSpPr/>
          <p:nvPr/>
        </p:nvSpPr>
        <p:spPr bwMode="auto">
          <a:xfrm>
            <a:off x="3082925" y="846138"/>
            <a:ext cx="574675" cy="373062"/>
          </a:xfrm>
          <a:prstGeom prst="rect">
            <a:avLst/>
          </a:prstGeom>
          <a:ln>
            <a:noFill/>
          </a:ln>
        </p:spPr>
        <p:style>
          <a:lnRef idx="2">
            <a:schemeClr val="accent6"/>
          </a:lnRef>
          <a:fillRef idx="1">
            <a:schemeClr val="lt1"/>
          </a:fillRef>
          <a:effectRef idx="0">
            <a:schemeClr val="accent6"/>
          </a:effectRef>
          <a:fontRef idx="minor">
            <a:schemeClr val="dk1"/>
          </a:fontRef>
        </p:style>
        <p:txBody>
          <a:bodyPr anchor="ctr"/>
          <a:lstStyle/>
          <a:p>
            <a:pPr fontAlgn="auto">
              <a:spcBef>
                <a:spcPts val="0"/>
              </a:spcBef>
              <a:spcAft>
                <a:spcPts val="0"/>
              </a:spcAft>
              <a:defRPr/>
            </a:pPr>
            <a:r>
              <a:rPr lang="en-US" sz="1400" b="1" dirty="0">
                <a:solidFill>
                  <a:srgbClr val="FF0000"/>
                </a:solidFill>
              </a:rPr>
              <a:t>0</a:t>
            </a:r>
            <a:r>
              <a:rPr lang="en-US" sz="1400" b="1" dirty="0" smtClean="0">
                <a:solidFill>
                  <a:srgbClr val="FF0000"/>
                </a:solidFill>
              </a:rPr>
              <a:t>..*</a:t>
            </a:r>
            <a:endParaRPr lang="en-US" sz="1400" b="1" dirty="0">
              <a:solidFill>
                <a:srgbClr val="FF0000"/>
              </a:solidFill>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Title 1"/>
          <p:cNvSpPr>
            <a:spLocks noGrp="1"/>
          </p:cNvSpPr>
          <p:nvPr>
            <p:ph type="title"/>
          </p:nvPr>
        </p:nvSpPr>
        <p:spPr/>
        <p:txBody>
          <a:bodyPr/>
          <a:lstStyle/>
          <a:p>
            <a:r>
              <a:rPr lang="en-US" dirty="0" smtClean="0"/>
              <a:t>Metadata Model : Number of participants in CS</a:t>
            </a:r>
          </a:p>
        </p:txBody>
      </p:sp>
      <p:sp>
        <p:nvSpPr>
          <p:cNvPr id="5" name="Content Placeholder 2"/>
          <p:cNvSpPr>
            <a:spLocks noGrp="1"/>
          </p:cNvSpPr>
          <p:nvPr>
            <p:ph idx="1"/>
          </p:nvPr>
        </p:nvSpPr>
        <p:spPr>
          <a:xfrm>
            <a:off x="533400" y="1600200"/>
            <a:ext cx="8229600" cy="4525963"/>
          </a:xfrm>
        </p:spPr>
        <p:txBody>
          <a:bodyPr/>
          <a:lstStyle/>
          <a:p>
            <a:pPr>
              <a:buFont typeface="Wingdings" pitchFamily="2" charset="2"/>
              <a:buChar char="Ø"/>
            </a:pPr>
            <a:r>
              <a:rPr lang="en-US" sz="2400" dirty="0" smtClean="0"/>
              <a:t>Currently each CS must have two participants</a:t>
            </a:r>
          </a:p>
          <a:p>
            <a:pPr>
              <a:buFont typeface="Wingdings" pitchFamily="2" charset="2"/>
              <a:buChar char="Ø"/>
            </a:pPr>
            <a:r>
              <a:rPr lang="en-US" sz="2400" dirty="0" smtClean="0"/>
              <a:t>Its better to allow Zero or more participants:</a:t>
            </a:r>
          </a:p>
          <a:p>
            <a:pPr lvl="1" eaLnBrk="1" hangingPunct="1"/>
            <a:r>
              <a:rPr lang="en-US" sz="1800" dirty="0" smtClean="0">
                <a:solidFill>
                  <a:srgbClr val="000000"/>
                </a:solidFill>
              </a:rPr>
              <a:t>There may be use case where CS may have one participant</a:t>
            </a:r>
          </a:p>
          <a:p>
            <a:pPr lvl="1" eaLnBrk="1" hangingPunct="1"/>
            <a:r>
              <a:rPr lang="en-US" sz="1800" dirty="0" smtClean="0"/>
              <a:t>An </a:t>
            </a:r>
            <a:r>
              <a:rPr lang="en-US" sz="1800" dirty="0" err="1" smtClean="0"/>
              <a:t>SRC</a:t>
            </a:r>
            <a:r>
              <a:rPr lang="en-US" sz="1800" dirty="0" smtClean="0"/>
              <a:t> may send a snapshot with Zero participants (persistent RS with out any CS setup yet)</a:t>
            </a:r>
          </a:p>
          <a:p>
            <a:pPr marL="342900" lvl="1" indent="-342900">
              <a:buFont typeface="Wingdings" pitchFamily="2" charset="2"/>
              <a:buChar char="Ø"/>
            </a:pPr>
            <a:r>
              <a:rPr lang="en-US" sz="2400" dirty="0" smtClean="0"/>
              <a:t>Any objections to allow a </a:t>
            </a:r>
            <a:r>
              <a:rPr lang="en-US" sz="2400" dirty="0" smtClean="0">
                <a:solidFill>
                  <a:srgbClr val="C00000"/>
                </a:solidFill>
              </a:rPr>
              <a:t>CS to have zero or more participants </a:t>
            </a:r>
            <a:r>
              <a:rPr lang="en-US" sz="2400" dirty="0" smtClean="0"/>
              <a:t>?</a:t>
            </a:r>
          </a:p>
        </p:txBody>
      </p:sp>
      <p:sp>
        <p:nvSpPr>
          <p:cNvPr id="4" name="Slide Number Placeholder 3"/>
          <p:cNvSpPr>
            <a:spLocks noGrp="1"/>
          </p:cNvSpPr>
          <p:nvPr>
            <p:ph type="sldNum" sz="quarter" idx="12"/>
          </p:nvPr>
        </p:nvSpPr>
        <p:spPr>
          <a:xfrm>
            <a:off x="8153400" y="6356350"/>
            <a:ext cx="533400" cy="365125"/>
          </a:xfrm>
        </p:spPr>
        <p:txBody>
          <a:bodyPr/>
          <a:lstStyle/>
          <a:p>
            <a:pPr>
              <a:defRPr/>
            </a:pPr>
            <a:fld id="{3BA4C44D-5F99-48E4-A92F-85F5D5D3A71D}" type="slidenum">
              <a:rPr lang="en-US"/>
              <a:pPr>
                <a:defRPr/>
              </a:pPr>
              <a:t>7</a:t>
            </a:fld>
            <a:endParaRPr lang="en-US"/>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0" name="Elbow Connector 19"/>
          <p:cNvCxnSpPr/>
          <p:nvPr/>
        </p:nvCxnSpPr>
        <p:spPr>
          <a:xfrm rot="5400000">
            <a:off x="775494" y="1926431"/>
            <a:ext cx="431800" cy="1588"/>
          </a:xfrm>
          <a:prstGeom prst="bentConnector3">
            <a:avLst>
              <a:gd name="adj1" fmla="val 50000"/>
            </a:avLst>
          </a:prstGeom>
        </p:spPr>
        <p:style>
          <a:lnRef idx="1">
            <a:schemeClr val="accent1"/>
          </a:lnRef>
          <a:fillRef idx="0">
            <a:schemeClr val="accent1"/>
          </a:fillRef>
          <a:effectRef idx="0">
            <a:schemeClr val="accent1"/>
          </a:effectRef>
          <a:fontRef idx="minor">
            <a:schemeClr val="tx1"/>
          </a:fontRef>
        </p:style>
      </p:cxnSp>
      <p:sp>
        <p:nvSpPr>
          <p:cNvPr id="7173" name="Title 1"/>
          <p:cNvSpPr>
            <a:spLocks noGrp="1"/>
          </p:cNvSpPr>
          <p:nvPr>
            <p:ph type="title"/>
          </p:nvPr>
        </p:nvSpPr>
        <p:spPr>
          <a:xfrm>
            <a:off x="457200" y="274638"/>
            <a:ext cx="8229600" cy="777875"/>
          </a:xfrm>
        </p:spPr>
        <p:txBody>
          <a:bodyPr rtlCol="0">
            <a:normAutofit fontScale="90000"/>
          </a:bodyPr>
          <a:lstStyle/>
          <a:p>
            <a:pPr eaLnBrk="1" fontAlgn="auto" hangingPunct="1">
              <a:spcAft>
                <a:spcPts val="0"/>
              </a:spcAft>
              <a:defRPr/>
            </a:pPr>
            <a:r>
              <a:rPr lang="en-US" sz="3600" dirty="0" smtClean="0"/>
              <a:t>Metadata Model  Open item: Communication Session</a:t>
            </a:r>
          </a:p>
        </p:txBody>
      </p:sp>
      <p:sp>
        <p:nvSpPr>
          <p:cNvPr id="4" name="Slide Number Placeholder 3"/>
          <p:cNvSpPr>
            <a:spLocks noGrp="1"/>
          </p:cNvSpPr>
          <p:nvPr>
            <p:ph type="sldNum" sz="quarter" idx="12"/>
          </p:nvPr>
        </p:nvSpPr>
        <p:spPr/>
        <p:txBody>
          <a:bodyPr/>
          <a:lstStyle/>
          <a:p>
            <a:pPr>
              <a:defRPr/>
            </a:pPr>
            <a:fld id="{4F098A16-8C8C-446E-962A-5D53B2507CD2}" type="slidenum">
              <a:rPr lang="en-US"/>
              <a:pPr>
                <a:defRPr/>
              </a:pPr>
              <a:t>8</a:t>
            </a:fld>
            <a:endParaRPr lang="en-US"/>
          </a:p>
        </p:txBody>
      </p:sp>
      <p:sp>
        <p:nvSpPr>
          <p:cNvPr id="36" name="Flowchart: Process 35"/>
          <p:cNvSpPr/>
          <p:nvPr/>
        </p:nvSpPr>
        <p:spPr>
          <a:xfrm>
            <a:off x="1524000" y="5486400"/>
            <a:ext cx="1447800" cy="381000"/>
          </a:xfrm>
          <a:prstGeom prst="flowChartProcess">
            <a:avLst/>
          </a:prstGeom>
          <a:noFill/>
          <a:ln>
            <a:noFill/>
          </a:ln>
        </p:spPr>
        <p:style>
          <a:lnRef idx="2">
            <a:schemeClr val="accent6"/>
          </a:lnRef>
          <a:fillRef idx="1">
            <a:schemeClr val="lt1"/>
          </a:fillRef>
          <a:effectRef idx="0">
            <a:schemeClr val="accent6"/>
          </a:effectRef>
          <a:fontRef idx="minor">
            <a:schemeClr val="dk1"/>
          </a:fontRef>
        </p:style>
        <p:txBody>
          <a:bodyPr anchor="ctr"/>
          <a:lstStyle/>
          <a:p>
            <a:pPr algn="ctr" fontAlgn="auto">
              <a:spcBef>
                <a:spcPts val="0"/>
              </a:spcBef>
              <a:spcAft>
                <a:spcPts val="0"/>
              </a:spcAft>
              <a:defRPr/>
            </a:pPr>
            <a:r>
              <a:rPr lang="en-US" dirty="0" smtClean="0"/>
              <a:t>Media Stream</a:t>
            </a:r>
            <a:endParaRPr lang="en-US" dirty="0"/>
          </a:p>
        </p:txBody>
      </p:sp>
      <p:grpSp>
        <p:nvGrpSpPr>
          <p:cNvPr id="39942" name="Group 24"/>
          <p:cNvGrpSpPr>
            <a:grpSpLocks/>
          </p:cNvGrpSpPr>
          <p:nvPr/>
        </p:nvGrpSpPr>
        <p:grpSpPr bwMode="auto">
          <a:xfrm>
            <a:off x="539750" y="2143125"/>
            <a:ext cx="2447925" cy="2663825"/>
            <a:chOff x="539552" y="2143035"/>
            <a:chExt cx="2447925" cy="2664295"/>
          </a:xfrm>
        </p:grpSpPr>
        <p:sp>
          <p:nvSpPr>
            <p:cNvPr id="15" name="Flowchart: Process 14"/>
            <p:cNvSpPr/>
            <p:nvPr/>
          </p:nvSpPr>
          <p:spPr>
            <a:xfrm>
              <a:off x="539552" y="2143035"/>
              <a:ext cx="2447925" cy="576365"/>
            </a:xfrm>
            <a:prstGeom prst="flowChartProcess">
              <a:avLst/>
            </a:prstGeom>
          </p:spPr>
          <p:style>
            <a:lnRef idx="2">
              <a:schemeClr val="accent6"/>
            </a:lnRef>
            <a:fillRef idx="1">
              <a:schemeClr val="lt1"/>
            </a:fillRef>
            <a:effectRef idx="0">
              <a:schemeClr val="accent6"/>
            </a:effectRef>
            <a:fontRef idx="minor">
              <a:schemeClr val="dk1"/>
            </a:fontRef>
          </p:style>
          <p:txBody>
            <a:bodyPr anchor="ctr"/>
            <a:lstStyle/>
            <a:p>
              <a:pPr algn="ctr" fontAlgn="auto">
                <a:spcBef>
                  <a:spcPts val="0"/>
                </a:spcBef>
                <a:spcAft>
                  <a:spcPts val="0"/>
                </a:spcAft>
                <a:defRPr/>
              </a:pPr>
              <a:r>
                <a:rPr lang="en-US" dirty="0"/>
                <a:t>Communication </a:t>
              </a:r>
              <a:r>
                <a:rPr lang="en-US" dirty="0" smtClean="0"/>
                <a:t>Session (CS)</a:t>
              </a:r>
              <a:endParaRPr lang="en-US" dirty="0"/>
            </a:p>
          </p:txBody>
        </p:sp>
        <p:sp>
          <p:nvSpPr>
            <p:cNvPr id="58" name="Flowchart: Process 57"/>
            <p:cNvSpPr/>
            <p:nvPr/>
          </p:nvSpPr>
          <p:spPr>
            <a:xfrm>
              <a:off x="539552" y="2719400"/>
              <a:ext cx="2447925" cy="2087930"/>
            </a:xfrm>
            <a:prstGeom prst="flowChartProcess">
              <a:avLst/>
            </a:prstGeom>
          </p:spPr>
          <p:style>
            <a:lnRef idx="2">
              <a:schemeClr val="accent6"/>
            </a:lnRef>
            <a:fillRef idx="1">
              <a:schemeClr val="lt1"/>
            </a:fillRef>
            <a:effectRef idx="0">
              <a:schemeClr val="accent6"/>
            </a:effectRef>
            <a:fontRef idx="minor">
              <a:schemeClr val="dk1"/>
            </a:fontRef>
          </p:style>
          <p:txBody>
            <a:bodyPr/>
            <a:lstStyle/>
            <a:p>
              <a:pPr algn="ctr" fontAlgn="auto">
                <a:spcBef>
                  <a:spcPts val="0"/>
                </a:spcBef>
                <a:spcAft>
                  <a:spcPts val="0"/>
                </a:spcAft>
                <a:defRPr/>
              </a:pPr>
              <a:r>
                <a:rPr lang="en-US" dirty="0"/>
                <a:t>CS  </a:t>
              </a:r>
              <a:r>
                <a:rPr lang="en-US" dirty="0" smtClean="0"/>
                <a:t>Identifier</a:t>
              </a:r>
            </a:p>
            <a:p>
              <a:pPr algn="ctr" fontAlgn="auto">
                <a:spcBef>
                  <a:spcPts val="0"/>
                </a:spcBef>
                <a:spcAft>
                  <a:spcPts val="0"/>
                </a:spcAft>
                <a:defRPr/>
              </a:pPr>
              <a:r>
                <a:rPr lang="en-US" dirty="0" smtClean="0"/>
                <a:t>Termination Reason</a:t>
              </a:r>
            </a:p>
            <a:p>
              <a:pPr algn="ctr" fontAlgn="auto">
                <a:spcBef>
                  <a:spcPts val="0"/>
                </a:spcBef>
                <a:spcAft>
                  <a:spcPts val="0"/>
                </a:spcAft>
                <a:defRPr/>
              </a:pPr>
              <a:r>
                <a:rPr lang="en-US" dirty="0" smtClean="0"/>
                <a:t>Associate Time</a:t>
              </a:r>
            </a:p>
            <a:p>
              <a:pPr algn="ctr" fontAlgn="auto">
                <a:spcBef>
                  <a:spcPts val="0"/>
                </a:spcBef>
                <a:spcAft>
                  <a:spcPts val="0"/>
                </a:spcAft>
                <a:defRPr/>
              </a:pPr>
              <a:r>
                <a:rPr lang="en-US" dirty="0" smtClean="0"/>
                <a:t>Disassociate Time</a:t>
              </a:r>
              <a:endParaRPr lang="en-US" dirty="0"/>
            </a:p>
          </p:txBody>
        </p:sp>
      </p:grpSp>
      <p:sp>
        <p:nvSpPr>
          <p:cNvPr id="39944" name="Content Placeholder 2"/>
          <p:cNvSpPr>
            <a:spLocks noGrp="1"/>
          </p:cNvSpPr>
          <p:nvPr>
            <p:ph idx="1"/>
          </p:nvPr>
        </p:nvSpPr>
        <p:spPr>
          <a:xfrm>
            <a:off x="5334000" y="1143000"/>
            <a:ext cx="3429000" cy="5029200"/>
          </a:xfrm>
        </p:spPr>
        <p:txBody>
          <a:bodyPr/>
          <a:lstStyle/>
          <a:p>
            <a:pPr>
              <a:buFont typeface="Wingdings" pitchFamily="2" charset="2"/>
              <a:buChar char="Ø"/>
            </a:pPr>
            <a:r>
              <a:rPr lang="en-US" sz="2200" dirty="0" smtClean="0"/>
              <a:t>Current draft has associate/disassociate time </a:t>
            </a:r>
          </a:p>
          <a:p>
            <a:pPr lvl="1" eaLnBrk="1" hangingPunct="1"/>
            <a:r>
              <a:rPr lang="en-US" sz="1600" dirty="0" smtClean="0">
                <a:solidFill>
                  <a:srgbClr val="000000"/>
                </a:solidFill>
              </a:rPr>
              <a:t>Associate-time – The optional attribute represents the time a CS is associated with a RS</a:t>
            </a:r>
          </a:p>
          <a:p>
            <a:pPr lvl="1" eaLnBrk="1" hangingPunct="1"/>
            <a:r>
              <a:rPr lang="en-US" sz="1600" dirty="0" smtClean="0"/>
              <a:t>Disassociate-time- This optional attributes represents the time a CS disassociates from a RS.</a:t>
            </a:r>
          </a:p>
          <a:p>
            <a:pPr marL="342900" lvl="1" indent="-342900">
              <a:buFont typeface="Wingdings" pitchFamily="2" charset="2"/>
              <a:buChar char="Ø"/>
            </a:pPr>
            <a:r>
              <a:rPr lang="en-US" sz="1900" dirty="0" smtClean="0">
                <a:solidFill>
                  <a:srgbClr val="C00000"/>
                </a:solidFill>
              </a:rPr>
              <a:t>These must be attributes of association of CS to RS. Any objections ?</a:t>
            </a:r>
          </a:p>
          <a:p>
            <a:pPr>
              <a:buFont typeface="Wingdings" pitchFamily="2" charset="2"/>
              <a:buChar char="Ø"/>
            </a:pPr>
            <a:r>
              <a:rPr lang="en-US" sz="1900" dirty="0" smtClean="0"/>
              <a:t>There was a comment to include start/Stop time also. Is it needed ?</a:t>
            </a:r>
          </a:p>
          <a:p>
            <a:pPr>
              <a:buFont typeface="Wingdings" pitchFamily="2" charset="2"/>
              <a:buChar char="Ø"/>
            </a:pPr>
            <a:r>
              <a:rPr lang="en-US" sz="1900" dirty="0" smtClean="0"/>
              <a:t>Is there a need to track the times a CS is part of CS-Group ?</a:t>
            </a:r>
          </a:p>
          <a:p>
            <a:pPr>
              <a:buNone/>
            </a:pPr>
            <a:endParaRPr lang="en-US" sz="1400" dirty="0" smtClean="0"/>
          </a:p>
          <a:p>
            <a:pPr lvl="1" eaLnBrk="1" hangingPunct="1">
              <a:buNone/>
            </a:pPr>
            <a:endParaRPr lang="en-US" sz="1400" dirty="0" smtClean="0">
              <a:solidFill>
                <a:srgbClr val="000000"/>
              </a:solidFill>
            </a:endParaRPr>
          </a:p>
        </p:txBody>
      </p:sp>
      <p:sp>
        <p:nvSpPr>
          <p:cNvPr id="17" name="Flowchart: Process 16"/>
          <p:cNvSpPr/>
          <p:nvPr/>
        </p:nvSpPr>
        <p:spPr>
          <a:xfrm>
            <a:off x="611189" y="1196975"/>
            <a:ext cx="1370012" cy="504825"/>
          </a:xfrm>
          <a:prstGeom prst="flowChartProcess">
            <a:avLst/>
          </a:prstGeom>
          <a:noFill/>
          <a:ln>
            <a:noFill/>
          </a:ln>
        </p:spPr>
        <p:style>
          <a:lnRef idx="2">
            <a:schemeClr val="accent6"/>
          </a:lnRef>
          <a:fillRef idx="1">
            <a:schemeClr val="lt1"/>
          </a:fillRef>
          <a:effectRef idx="0">
            <a:schemeClr val="accent6"/>
          </a:effectRef>
          <a:fontRef idx="minor">
            <a:schemeClr val="dk1"/>
          </a:fontRef>
        </p:style>
        <p:txBody>
          <a:bodyPr anchor="ctr"/>
          <a:lstStyle/>
          <a:p>
            <a:pPr algn="ctr" fontAlgn="auto">
              <a:spcBef>
                <a:spcPts val="0"/>
              </a:spcBef>
              <a:spcAft>
                <a:spcPts val="0"/>
              </a:spcAft>
              <a:defRPr/>
            </a:pPr>
            <a:r>
              <a:rPr lang="en-US" dirty="0"/>
              <a:t>Recording </a:t>
            </a:r>
            <a:endParaRPr lang="en-US" dirty="0" smtClean="0"/>
          </a:p>
          <a:p>
            <a:pPr algn="ctr" fontAlgn="auto">
              <a:spcBef>
                <a:spcPts val="0"/>
              </a:spcBef>
              <a:spcAft>
                <a:spcPts val="0"/>
              </a:spcAft>
              <a:defRPr/>
            </a:pPr>
            <a:r>
              <a:rPr lang="en-US" dirty="0" smtClean="0"/>
              <a:t>Session </a:t>
            </a:r>
            <a:r>
              <a:rPr lang="en-US" dirty="0"/>
              <a:t>(RS)</a:t>
            </a:r>
          </a:p>
        </p:txBody>
      </p:sp>
      <p:sp>
        <p:nvSpPr>
          <p:cNvPr id="22" name="Rectangle 21"/>
          <p:cNvSpPr/>
          <p:nvPr/>
        </p:nvSpPr>
        <p:spPr>
          <a:xfrm>
            <a:off x="1019175" y="1735138"/>
            <a:ext cx="504825" cy="358775"/>
          </a:xfrm>
          <a:prstGeom prst="rect">
            <a:avLst/>
          </a:prstGeom>
          <a:ln>
            <a:noFill/>
          </a:ln>
        </p:spPr>
        <p:style>
          <a:lnRef idx="2">
            <a:schemeClr val="accent6"/>
          </a:lnRef>
          <a:fillRef idx="1">
            <a:schemeClr val="lt1"/>
          </a:fillRef>
          <a:effectRef idx="0">
            <a:schemeClr val="accent6"/>
          </a:effectRef>
          <a:fontRef idx="minor">
            <a:schemeClr val="dk1"/>
          </a:fontRef>
        </p:style>
        <p:txBody>
          <a:bodyPr anchor="ctr"/>
          <a:lstStyle/>
          <a:p>
            <a:pPr fontAlgn="auto">
              <a:spcBef>
                <a:spcPts val="0"/>
              </a:spcBef>
              <a:spcAft>
                <a:spcPts val="0"/>
              </a:spcAft>
              <a:defRPr/>
            </a:pPr>
            <a:r>
              <a:rPr lang="en-US" sz="1400" dirty="0"/>
              <a:t>1..*</a:t>
            </a:r>
          </a:p>
          <a:p>
            <a:pPr fontAlgn="auto">
              <a:spcBef>
                <a:spcPts val="0"/>
              </a:spcBef>
              <a:spcAft>
                <a:spcPts val="0"/>
              </a:spcAft>
              <a:defRPr/>
            </a:pPr>
            <a:r>
              <a:rPr lang="en-US" sz="1400" dirty="0"/>
              <a:t>0..*</a:t>
            </a:r>
          </a:p>
        </p:txBody>
      </p:sp>
      <p:sp>
        <p:nvSpPr>
          <p:cNvPr id="24" name="Flowchart: Process 23"/>
          <p:cNvSpPr/>
          <p:nvPr/>
        </p:nvSpPr>
        <p:spPr>
          <a:xfrm>
            <a:off x="2133600" y="1143000"/>
            <a:ext cx="1674812" cy="504825"/>
          </a:xfrm>
          <a:prstGeom prst="flowChartProcess">
            <a:avLst/>
          </a:prstGeom>
          <a:noFill/>
          <a:ln>
            <a:noFill/>
          </a:ln>
        </p:spPr>
        <p:style>
          <a:lnRef idx="2">
            <a:schemeClr val="accent6"/>
          </a:lnRef>
          <a:fillRef idx="1">
            <a:schemeClr val="lt1"/>
          </a:fillRef>
          <a:effectRef idx="0">
            <a:schemeClr val="accent6"/>
          </a:effectRef>
          <a:fontRef idx="minor">
            <a:schemeClr val="dk1"/>
          </a:fontRef>
        </p:style>
        <p:txBody>
          <a:bodyPr anchor="ctr"/>
          <a:lstStyle/>
          <a:p>
            <a:pPr algn="ctr" fontAlgn="auto">
              <a:spcBef>
                <a:spcPts val="0"/>
              </a:spcBef>
              <a:spcAft>
                <a:spcPts val="0"/>
              </a:spcAft>
              <a:defRPr/>
            </a:pPr>
            <a:r>
              <a:rPr lang="en-US" dirty="0" smtClean="0"/>
              <a:t>Communication</a:t>
            </a:r>
          </a:p>
          <a:p>
            <a:pPr algn="ctr" fontAlgn="auto">
              <a:spcBef>
                <a:spcPts val="0"/>
              </a:spcBef>
              <a:spcAft>
                <a:spcPts val="0"/>
              </a:spcAft>
              <a:defRPr/>
            </a:pPr>
            <a:r>
              <a:rPr lang="en-US" dirty="0" smtClean="0"/>
              <a:t>Group (</a:t>
            </a:r>
            <a:r>
              <a:rPr lang="en-US" dirty="0" err="1" smtClean="0"/>
              <a:t>CSG</a:t>
            </a:r>
            <a:r>
              <a:rPr lang="en-US" dirty="0" smtClean="0"/>
              <a:t>)</a:t>
            </a:r>
            <a:endParaRPr lang="en-US" dirty="0"/>
          </a:p>
        </p:txBody>
      </p:sp>
      <p:cxnSp>
        <p:nvCxnSpPr>
          <p:cNvPr id="25" name="Elbow Connector 24"/>
          <p:cNvCxnSpPr/>
          <p:nvPr/>
        </p:nvCxnSpPr>
        <p:spPr>
          <a:xfrm rot="5400000">
            <a:off x="2528094" y="1903381"/>
            <a:ext cx="431800" cy="1588"/>
          </a:xfrm>
          <a:prstGeom prst="bentConnector3">
            <a:avLst>
              <a:gd name="adj1" fmla="val 50000"/>
            </a:avLst>
          </a:prstGeom>
        </p:spPr>
        <p:style>
          <a:lnRef idx="1">
            <a:schemeClr val="accent1"/>
          </a:lnRef>
          <a:fillRef idx="0">
            <a:schemeClr val="accent1"/>
          </a:fillRef>
          <a:effectRef idx="0">
            <a:schemeClr val="accent1"/>
          </a:effectRef>
          <a:fontRef idx="minor">
            <a:schemeClr val="tx1"/>
          </a:fontRef>
        </p:style>
      </p:cxnSp>
      <p:sp>
        <p:nvSpPr>
          <p:cNvPr id="26" name="Rectangle 25"/>
          <p:cNvSpPr/>
          <p:nvPr/>
        </p:nvSpPr>
        <p:spPr>
          <a:xfrm>
            <a:off x="2807525" y="1676400"/>
            <a:ext cx="504825" cy="358775"/>
          </a:xfrm>
          <a:prstGeom prst="rect">
            <a:avLst/>
          </a:prstGeom>
          <a:ln>
            <a:noFill/>
          </a:ln>
        </p:spPr>
        <p:style>
          <a:lnRef idx="2">
            <a:schemeClr val="accent6"/>
          </a:lnRef>
          <a:fillRef idx="1">
            <a:schemeClr val="lt1"/>
          </a:fillRef>
          <a:effectRef idx="0">
            <a:schemeClr val="accent6"/>
          </a:effectRef>
          <a:fontRef idx="minor">
            <a:schemeClr val="dk1"/>
          </a:fontRef>
        </p:style>
        <p:txBody>
          <a:bodyPr anchor="ctr"/>
          <a:lstStyle/>
          <a:p>
            <a:pPr fontAlgn="auto">
              <a:spcBef>
                <a:spcPts val="0"/>
              </a:spcBef>
              <a:spcAft>
                <a:spcPts val="0"/>
              </a:spcAft>
              <a:defRPr/>
            </a:pPr>
            <a:r>
              <a:rPr lang="en-US" sz="1400" dirty="0" smtClean="0"/>
              <a:t>0..1</a:t>
            </a:r>
            <a:endParaRPr lang="en-US" sz="1400" dirty="0"/>
          </a:p>
          <a:p>
            <a:pPr fontAlgn="auto">
              <a:spcBef>
                <a:spcPts val="0"/>
              </a:spcBef>
              <a:spcAft>
                <a:spcPts val="0"/>
              </a:spcAft>
              <a:defRPr/>
            </a:pPr>
            <a:r>
              <a:rPr lang="en-US" sz="1400" dirty="0"/>
              <a:t>1</a:t>
            </a:r>
            <a:r>
              <a:rPr lang="en-US" sz="1400" dirty="0" smtClean="0"/>
              <a:t>..*</a:t>
            </a:r>
            <a:endParaRPr lang="en-US" sz="1400" dirty="0"/>
          </a:p>
        </p:txBody>
      </p:sp>
      <p:cxnSp>
        <p:nvCxnSpPr>
          <p:cNvPr id="38" name="Elbow Connector 37"/>
          <p:cNvCxnSpPr/>
          <p:nvPr/>
        </p:nvCxnSpPr>
        <p:spPr>
          <a:xfrm rot="5400000">
            <a:off x="546894" y="5044406"/>
            <a:ext cx="431800" cy="1588"/>
          </a:xfrm>
          <a:prstGeom prst="bentConnector3">
            <a:avLst>
              <a:gd name="adj1" fmla="val 50000"/>
            </a:avLst>
          </a:prstGeom>
        </p:spPr>
        <p:style>
          <a:lnRef idx="1">
            <a:schemeClr val="accent1"/>
          </a:lnRef>
          <a:fillRef idx="0">
            <a:schemeClr val="accent1"/>
          </a:fillRef>
          <a:effectRef idx="0">
            <a:schemeClr val="accent1"/>
          </a:effectRef>
          <a:fontRef idx="minor">
            <a:schemeClr val="tx1"/>
          </a:fontRef>
        </p:style>
      </p:cxnSp>
      <p:sp>
        <p:nvSpPr>
          <p:cNvPr id="39" name="Rectangle 38"/>
          <p:cNvSpPr/>
          <p:nvPr/>
        </p:nvSpPr>
        <p:spPr>
          <a:xfrm>
            <a:off x="783775" y="4886700"/>
            <a:ext cx="504825" cy="358775"/>
          </a:xfrm>
          <a:prstGeom prst="rect">
            <a:avLst/>
          </a:prstGeom>
          <a:ln>
            <a:noFill/>
          </a:ln>
        </p:spPr>
        <p:style>
          <a:lnRef idx="2">
            <a:schemeClr val="accent6"/>
          </a:lnRef>
          <a:fillRef idx="1">
            <a:schemeClr val="lt1"/>
          </a:fillRef>
          <a:effectRef idx="0">
            <a:schemeClr val="accent6"/>
          </a:effectRef>
          <a:fontRef idx="minor">
            <a:schemeClr val="dk1"/>
          </a:fontRef>
        </p:style>
        <p:txBody>
          <a:bodyPr anchor="ctr"/>
          <a:lstStyle/>
          <a:p>
            <a:pPr fontAlgn="auto">
              <a:spcBef>
                <a:spcPts val="0"/>
              </a:spcBef>
              <a:spcAft>
                <a:spcPts val="0"/>
              </a:spcAft>
              <a:defRPr/>
            </a:pPr>
            <a:r>
              <a:rPr lang="en-US" sz="1400" dirty="0"/>
              <a:t>1.. *</a:t>
            </a:r>
          </a:p>
          <a:p>
            <a:pPr fontAlgn="auto">
              <a:spcBef>
                <a:spcPts val="0"/>
              </a:spcBef>
              <a:spcAft>
                <a:spcPts val="0"/>
              </a:spcAft>
              <a:defRPr/>
            </a:pPr>
            <a:r>
              <a:rPr lang="en-US" sz="1400" dirty="0"/>
              <a:t>2..*</a:t>
            </a:r>
          </a:p>
        </p:txBody>
      </p:sp>
      <p:sp>
        <p:nvSpPr>
          <p:cNvPr id="40" name="Flowchart: Process 39"/>
          <p:cNvSpPr/>
          <p:nvPr/>
        </p:nvSpPr>
        <p:spPr>
          <a:xfrm>
            <a:off x="152400" y="5438775"/>
            <a:ext cx="1447800" cy="352425"/>
          </a:xfrm>
          <a:prstGeom prst="flowChartProcess">
            <a:avLst/>
          </a:prstGeom>
          <a:noFill/>
          <a:ln>
            <a:noFill/>
          </a:ln>
        </p:spPr>
        <p:style>
          <a:lnRef idx="2">
            <a:schemeClr val="accent6"/>
          </a:lnRef>
          <a:fillRef idx="1">
            <a:schemeClr val="lt1"/>
          </a:fillRef>
          <a:effectRef idx="0">
            <a:schemeClr val="accent6"/>
          </a:effectRef>
          <a:fontRef idx="minor">
            <a:schemeClr val="dk1"/>
          </a:fontRef>
        </p:style>
        <p:txBody>
          <a:bodyPr anchor="ctr"/>
          <a:lstStyle/>
          <a:p>
            <a:pPr algn="ctr" fontAlgn="auto">
              <a:spcBef>
                <a:spcPts val="0"/>
              </a:spcBef>
              <a:spcAft>
                <a:spcPts val="0"/>
              </a:spcAft>
              <a:defRPr/>
            </a:pPr>
            <a:r>
              <a:rPr lang="en-US" dirty="0" smtClean="0"/>
              <a:t>Participant</a:t>
            </a:r>
            <a:endParaRPr lang="en-US" dirty="0"/>
          </a:p>
        </p:txBody>
      </p:sp>
      <p:sp>
        <p:nvSpPr>
          <p:cNvPr id="41" name="Rectangle 40"/>
          <p:cNvSpPr/>
          <p:nvPr/>
        </p:nvSpPr>
        <p:spPr>
          <a:xfrm>
            <a:off x="2286000" y="4953000"/>
            <a:ext cx="504825" cy="358775"/>
          </a:xfrm>
          <a:prstGeom prst="rect">
            <a:avLst/>
          </a:prstGeom>
          <a:ln>
            <a:noFill/>
          </a:ln>
        </p:spPr>
        <p:style>
          <a:lnRef idx="2">
            <a:schemeClr val="accent6"/>
          </a:lnRef>
          <a:fillRef idx="1">
            <a:schemeClr val="lt1"/>
          </a:fillRef>
          <a:effectRef idx="0">
            <a:schemeClr val="accent6"/>
          </a:effectRef>
          <a:fontRef idx="minor">
            <a:schemeClr val="dk1"/>
          </a:fontRef>
        </p:style>
        <p:txBody>
          <a:bodyPr anchor="ctr"/>
          <a:lstStyle/>
          <a:p>
            <a:pPr fontAlgn="auto">
              <a:spcBef>
                <a:spcPts val="0"/>
              </a:spcBef>
              <a:spcAft>
                <a:spcPts val="0"/>
              </a:spcAft>
              <a:defRPr/>
            </a:pPr>
            <a:r>
              <a:rPr lang="en-US" sz="1400" dirty="0"/>
              <a:t>1.. *</a:t>
            </a:r>
          </a:p>
          <a:p>
            <a:pPr fontAlgn="auto">
              <a:spcBef>
                <a:spcPts val="0"/>
              </a:spcBef>
              <a:spcAft>
                <a:spcPts val="0"/>
              </a:spcAft>
              <a:defRPr/>
            </a:pPr>
            <a:r>
              <a:rPr lang="en-US" sz="1400" dirty="0"/>
              <a:t>0..*</a:t>
            </a:r>
          </a:p>
        </p:txBody>
      </p:sp>
      <p:cxnSp>
        <p:nvCxnSpPr>
          <p:cNvPr id="42" name="Elbow Connector 41"/>
          <p:cNvCxnSpPr/>
          <p:nvPr/>
        </p:nvCxnSpPr>
        <p:spPr>
          <a:xfrm rot="5400000">
            <a:off x="1916906" y="5032531"/>
            <a:ext cx="431800" cy="1588"/>
          </a:xfrm>
          <a:prstGeom prst="bentConnector3">
            <a:avLst>
              <a:gd name="adj1" fmla="val 50000"/>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Title 1"/>
          <p:cNvSpPr>
            <a:spLocks noGrp="1"/>
          </p:cNvSpPr>
          <p:nvPr>
            <p:ph type="title"/>
          </p:nvPr>
        </p:nvSpPr>
        <p:spPr>
          <a:xfrm>
            <a:off x="457200" y="274638"/>
            <a:ext cx="8229600" cy="777875"/>
          </a:xfrm>
        </p:spPr>
        <p:txBody>
          <a:bodyPr/>
          <a:lstStyle/>
          <a:p>
            <a:pPr eaLnBrk="1" hangingPunct="1"/>
            <a:r>
              <a:rPr lang="en-US" sz="3600" dirty="0" smtClean="0"/>
              <a:t>Metadata Model: Participant</a:t>
            </a:r>
          </a:p>
        </p:txBody>
      </p:sp>
      <p:sp>
        <p:nvSpPr>
          <p:cNvPr id="4" name="Slide Number Placeholder 3"/>
          <p:cNvSpPr>
            <a:spLocks noGrp="1"/>
          </p:cNvSpPr>
          <p:nvPr>
            <p:ph type="sldNum" sz="quarter" idx="12"/>
          </p:nvPr>
        </p:nvSpPr>
        <p:spPr/>
        <p:txBody>
          <a:bodyPr/>
          <a:lstStyle/>
          <a:p>
            <a:pPr>
              <a:defRPr/>
            </a:pPr>
            <a:fld id="{0FC8354E-017F-4843-8232-8B1419FEA8D8}" type="slidenum">
              <a:rPr lang="en-US"/>
              <a:pPr>
                <a:defRPr/>
              </a:pPr>
              <a:t>9</a:t>
            </a:fld>
            <a:endParaRPr lang="en-US" dirty="0"/>
          </a:p>
        </p:txBody>
      </p:sp>
      <p:grpSp>
        <p:nvGrpSpPr>
          <p:cNvPr id="41987" name="Group 24"/>
          <p:cNvGrpSpPr>
            <a:grpSpLocks/>
          </p:cNvGrpSpPr>
          <p:nvPr/>
        </p:nvGrpSpPr>
        <p:grpSpPr bwMode="auto">
          <a:xfrm>
            <a:off x="609600" y="2133600"/>
            <a:ext cx="2447925" cy="2663825"/>
            <a:chOff x="539552" y="2143035"/>
            <a:chExt cx="2447925" cy="2664295"/>
          </a:xfrm>
        </p:grpSpPr>
        <p:sp>
          <p:nvSpPr>
            <p:cNvPr id="15" name="Flowchart: Process 14"/>
            <p:cNvSpPr/>
            <p:nvPr/>
          </p:nvSpPr>
          <p:spPr>
            <a:xfrm>
              <a:off x="539552" y="2143035"/>
              <a:ext cx="2447925" cy="576365"/>
            </a:xfrm>
            <a:prstGeom prst="flowChartProcess">
              <a:avLst/>
            </a:prstGeom>
          </p:spPr>
          <p:style>
            <a:lnRef idx="2">
              <a:schemeClr val="accent6"/>
            </a:lnRef>
            <a:fillRef idx="1">
              <a:schemeClr val="lt1"/>
            </a:fillRef>
            <a:effectRef idx="0">
              <a:schemeClr val="accent6"/>
            </a:effectRef>
            <a:fontRef idx="minor">
              <a:schemeClr val="dk1"/>
            </a:fontRef>
          </p:style>
          <p:txBody>
            <a:bodyPr anchor="ctr"/>
            <a:lstStyle/>
            <a:p>
              <a:pPr algn="ctr" fontAlgn="auto">
                <a:spcBef>
                  <a:spcPts val="0"/>
                </a:spcBef>
                <a:spcAft>
                  <a:spcPts val="0"/>
                </a:spcAft>
                <a:defRPr/>
              </a:pPr>
              <a:r>
                <a:rPr lang="en-US" dirty="0"/>
                <a:t>Participant</a:t>
              </a:r>
            </a:p>
          </p:txBody>
        </p:sp>
        <p:sp>
          <p:nvSpPr>
            <p:cNvPr id="58" name="Flowchart: Process 57"/>
            <p:cNvSpPr/>
            <p:nvPr/>
          </p:nvSpPr>
          <p:spPr>
            <a:xfrm>
              <a:off x="539552" y="2719400"/>
              <a:ext cx="2447925" cy="2087930"/>
            </a:xfrm>
            <a:prstGeom prst="flowChartProcess">
              <a:avLst/>
            </a:prstGeom>
          </p:spPr>
          <p:style>
            <a:lnRef idx="2">
              <a:schemeClr val="accent6"/>
            </a:lnRef>
            <a:fillRef idx="1">
              <a:schemeClr val="lt1"/>
            </a:fillRef>
            <a:effectRef idx="0">
              <a:schemeClr val="accent6"/>
            </a:effectRef>
            <a:fontRef idx="minor">
              <a:schemeClr val="dk1"/>
            </a:fontRef>
          </p:style>
          <p:txBody>
            <a:bodyPr/>
            <a:lstStyle/>
            <a:p>
              <a:pPr>
                <a:buFont typeface="Arial" charset="0"/>
                <a:buChar char="•"/>
              </a:pPr>
              <a:r>
                <a:rPr lang="en-US" dirty="0" smtClean="0">
                  <a:solidFill>
                    <a:srgbClr val="000000"/>
                  </a:solidFill>
                </a:rPr>
                <a:t>Name / </a:t>
              </a:r>
              <a:r>
                <a:rPr lang="en-US" dirty="0" err="1" smtClean="0">
                  <a:solidFill>
                    <a:srgbClr val="000000"/>
                  </a:solidFill>
                </a:rPr>
                <a:t>AoR</a:t>
              </a:r>
              <a:r>
                <a:rPr lang="en-US" dirty="0" smtClean="0">
                  <a:solidFill>
                    <a:srgbClr val="000000"/>
                  </a:solidFill>
                </a:rPr>
                <a:t> pair</a:t>
              </a:r>
            </a:p>
            <a:p>
              <a:r>
                <a:rPr lang="en-US" dirty="0">
                  <a:solidFill>
                    <a:srgbClr val="000000"/>
                  </a:solidFill>
                </a:rPr>
                <a:t/>
              </a:r>
              <a:br>
                <a:rPr lang="en-US" dirty="0">
                  <a:solidFill>
                    <a:srgbClr val="000000"/>
                  </a:solidFill>
                </a:rPr>
              </a:br>
              <a:endParaRPr lang="en-US" dirty="0" smtClean="0">
                <a:solidFill>
                  <a:srgbClr val="000000"/>
                </a:solidFill>
              </a:endParaRPr>
            </a:p>
          </p:txBody>
        </p:sp>
      </p:grpSp>
      <p:sp>
        <p:nvSpPr>
          <p:cNvPr id="41989" name="Content Placeholder 2"/>
          <p:cNvSpPr>
            <a:spLocks noGrp="1"/>
          </p:cNvSpPr>
          <p:nvPr>
            <p:ph idx="1"/>
          </p:nvPr>
        </p:nvSpPr>
        <p:spPr>
          <a:xfrm>
            <a:off x="5486400" y="1295400"/>
            <a:ext cx="3178175" cy="5029200"/>
          </a:xfrm>
        </p:spPr>
        <p:txBody>
          <a:bodyPr/>
          <a:lstStyle/>
          <a:p>
            <a:pPr>
              <a:buFont typeface="Wingdings" pitchFamily="2" charset="2"/>
              <a:buChar char="Ø"/>
            </a:pPr>
            <a:r>
              <a:rPr lang="en-US" sz="2400" dirty="0" smtClean="0">
                <a:solidFill>
                  <a:srgbClr val="C00000"/>
                </a:solidFill>
              </a:rPr>
              <a:t>Any objections to having a new attribute in Participant class to represent </a:t>
            </a:r>
            <a:r>
              <a:rPr lang="en-US" sz="2400" dirty="0" err="1" smtClean="0">
                <a:solidFill>
                  <a:srgbClr val="C00000"/>
                </a:solidFill>
              </a:rPr>
              <a:t>CNAME</a:t>
            </a:r>
            <a:r>
              <a:rPr lang="en-US" sz="2400" dirty="0" smtClean="0">
                <a:solidFill>
                  <a:srgbClr val="C00000"/>
                </a:solidFill>
              </a:rPr>
              <a:t> ?</a:t>
            </a:r>
          </a:p>
          <a:p>
            <a:pPr lvl="1" eaLnBrk="1" hangingPunct="1"/>
            <a:r>
              <a:rPr lang="en-US" sz="1800" dirty="0" err="1" smtClean="0"/>
              <a:t>CNAME</a:t>
            </a:r>
            <a:r>
              <a:rPr lang="en-US" sz="1800" dirty="0" smtClean="0"/>
              <a:t> would be useful for identifying the participant</a:t>
            </a:r>
          </a:p>
          <a:p>
            <a:pPr lvl="1" eaLnBrk="1" hangingPunct="1"/>
            <a:r>
              <a:rPr lang="en-US" sz="1800" dirty="0" smtClean="0"/>
              <a:t>Metadata already has optional </a:t>
            </a:r>
            <a:r>
              <a:rPr lang="en-US" sz="1800" dirty="0" err="1" smtClean="0"/>
              <a:t>SSRC</a:t>
            </a:r>
            <a:r>
              <a:rPr lang="en-US" sz="1800" dirty="0" smtClean="0"/>
              <a:t> attribute</a:t>
            </a:r>
          </a:p>
          <a:p>
            <a:pPr lvl="1" eaLnBrk="1" hangingPunct="1"/>
            <a:r>
              <a:rPr lang="en-US" sz="1800" dirty="0" err="1" smtClean="0"/>
              <a:t>CNAME</a:t>
            </a:r>
            <a:r>
              <a:rPr lang="en-US" sz="1800" dirty="0" smtClean="0"/>
              <a:t>  correlates stream before/after change</a:t>
            </a:r>
          </a:p>
          <a:p>
            <a:pPr lvl="1" eaLnBrk="1" hangingPunct="1"/>
            <a:r>
              <a:rPr lang="en-US" sz="1800" dirty="0" err="1" smtClean="0"/>
              <a:t>CNAME</a:t>
            </a:r>
            <a:r>
              <a:rPr lang="en-US" sz="1800" dirty="0" smtClean="0"/>
              <a:t> can be optional XML element inside participant. </a:t>
            </a:r>
          </a:p>
          <a:p>
            <a:pPr>
              <a:buNone/>
            </a:pPr>
            <a:endParaRPr lang="en-US" sz="2400" dirty="0" smtClean="0"/>
          </a:p>
          <a:p>
            <a:pPr lvl="1" eaLnBrk="1" hangingPunct="1"/>
            <a:endParaRPr lang="en-US" sz="1600" dirty="0" smtClean="0">
              <a:solidFill>
                <a:srgbClr val="000000"/>
              </a:solidFill>
            </a:endParaRPr>
          </a:p>
        </p:txBody>
      </p:sp>
      <p:sp>
        <p:nvSpPr>
          <p:cNvPr id="17" name="Flowchart: Process 16"/>
          <p:cNvSpPr/>
          <p:nvPr/>
        </p:nvSpPr>
        <p:spPr>
          <a:xfrm>
            <a:off x="611188" y="1303338"/>
            <a:ext cx="2447925" cy="504825"/>
          </a:xfrm>
          <a:prstGeom prst="flowChartProcess">
            <a:avLst/>
          </a:prstGeom>
          <a:noFill/>
          <a:ln>
            <a:noFill/>
          </a:ln>
        </p:spPr>
        <p:style>
          <a:lnRef idx="2">
            <a:schemeClr val="accent6"/>
          </a:lnRef>
          <a:fillRef idx="1">
            <a:schemeClr val="lt1"/>
          </a:fillRef>
          <a:effectRef idx="0">
            <a:schemeClr val="accent6"/>
          </a:effectRef>
          <a:fontRef idx="minor">
            <a:schemeClr val="dk1"/>
          </a:fontRef>
        </p:style>
        <p:txBody>
          <a:bodyPr anchor="ctr"/>
          <a:lstStyle/>
          <a:p>
            <a:pPr algn="ctr" fontAlgn="auto">
              <a:spcBef>
                <a:spcPts val="0"/>
              </a:spcBef>
              <a:spcAft>
                <a:spcPts val="0"/>
              </a:spcAft>
              <a:defRPr/>
            </a:pPr>
            <a:r>
              <a:rPr lang="en-US" dirty="0"/>
              <a:t>Communication Session</a:t>
            </a:r>
          </a:p>
        </p:txBody>
      </p:sp>
      <p:grpSp>
        <p:nvGrpSpPr>
          <p:cNvPr id="41991" name="Group 39"/>
          <p:cNvGrpSpPr>
            <a:grpSpLocks/>
          </p:cNvGrpSpPr>
          <p:nvPr/>
        </p:nvGrpSpPr>
        <p:grpSpPr bwMode="auto">
          <a:xfrm>
            <a:off x="1828800" y="1665288"/>
            <a:ext cx="644525" cy="466725"/>
            <a:chOff x="4654550" y="1295400"/>
            <a:chExt cx="644525" cy="466725"/>
          </a:xfrm>
        </p:grpSpPr>
        <p:cxnSp>
          <p:nvCxnSpPr>
            <p:cNvPr id="20" name="Elbow Connector 19"/>
            <p:cNvCxnSpPr/>
            <p:nvPr/>
          </p:nvCxnSpPr>
          <p:spPr>
            <a:xfrm rot="5400000">
              <a:off x="4439444" y="1545431"/>
              <a:ext cx="431800" cy="1588"/>
            </a:xfrm>
            <a:prstGeom prst="bentConnector3">
              <a:avLst>
                <a:gd name="adj1" fmla="val 50000"/>
              </a:avLst>
            </a:prstGeom>
          </p:spPr>
          <p:style>
            <a:lnRef idx="1">
              <a:schemeClr val="accent1"/>
            </a:lnRef>
            <a:fillRef idx="0">
              <a:schemeClr val="accent1"/>
            </a:fillRef>
            <a:effectRef idx="0">
              <a:schemeClr val="accent1"/>
            </a:effectRef>
            <a:fontRef idx="minor">
              <a:schemeClr val="tx1"/>
            </a:fontRef>
          </p:style>
        </p:cxnSp>
        <p:sp>
          <p:nvSpPr>
            <p:cNvPr id="18" name="Rectangle 17"/>
            <p:cNvSpPr/>
            <p:nvPr/>
          </p:nvSpPr>
          <p:spPr>
            <a:xfrm>
              <a:off x="4724400" y="1295400"/>
              <a:ext cx="574675" cy="452437"/>
            </a:xfrm>
            <a:prstGeom prst="rect">
              <a:avLst/>
            </a:prstGeom>
            <a:ln>
              <a:noFill/>
            </a:ln>
          </p:spPr>
          <p:style>
            <a:lnRef idx="2">
              <a:schemeClr val="accent6"/>
            </a:lnRef>
            <a:fillRef idx="1">
              <a:schemeClr val="lt1"/>
            </a:fillRef>
            <a:effectRef idx="0">
              <a:schemeClr val="accent6"/>
            </a:effectRef>
            <a:fontRef idx="minor">
              <a:schemeClr val="dk1"/>
            </a:fontRef>
          </p:style>
          <p:txBody>
            <a:bodyPr anchor="ctr"/>
            <a:lstStyle/>
            <a:p>
              <a:pPr fontAlgn="auto">
                <a:spcBef>
                  <a:spcPts val="0"/>
                </a:spcBef>
                <a:spcAft>
                  <a:spcPts val="0"/>
                </a:spcAft>
                <a:defRPr/>
              </a:pPr>
              <a:r>
                <a:rPr lang="en-US" sz="1400" dirty="0"/>
                <a:t>1..*</a:t>
              </a:r>
            </a:p>
            <a:p>
              <a:pPr fontAlgn="auto">
                <a:spcBef>
                  <a:spcPts val="0"/>
                </a:spcBef>
                <a:spcAft>
                  <a:spcPts val="0"/>
                </a:spcAft>
                <a:defRPr/>
              </a:pPr>
              <a:r>
                <a:rPr lang="en-US" sz="1400" dirty="0"/>
                <a:t>2..*</a:t>
              </a:r>
            </a:p>
          </p:txBody>
        </p:sp>
      </p:grpSp>
      <p:sp>
        <p:nvSpPr>
          <p:cNvPr id="25" name="Flowchart: Process 24"/>
          <p:cNvSpPr/>
          <p:nvPr/>
        </p:nvSpPr>
        <p:spPr>
          <a:xfrm>
            <a:off x="533400" y="5532438"/>
            <a:ext cx="2447925" cy="504825"/>
          </a:xfrm>
          <a:prstGeom prst="flowChartProcess">
            <a:avLst/>
          </a:prstGeom>
          <a:noFill/>
          <a:ln>
            <a:noFill/>
          </a:ln>
        </p:spPr>
        <p:style>
          <a:lnRef idx="2">
            <a:schemeClr val="accent6"/>
          </a:lnRef>
          <a:fillRef idx="1">
            <a:schemeClr val="lt1"/>
          </a:fillRef>
          <a:effectRef idx="0">
            <a:schemeClr val="accent6"/>
          </a:effectRef>
          <a:fontRef idx="minor">
            <a:schemeClr val="dk1"/>
          </a:fontRef>
        </p:style>
        <p:txBody>
          <a:bodyPr anchor="ctr"/>
          <a:lstStyle/>
          <a:p>
            <a:pPr algn="ctr" fontAlgn="auto">
              <a:spcBef>
                <a:spcPts val="0"/>
              </a:spcBef>
              <a:spcAft>
                <a:spcPts val="0"/>
              </a:spcAft>
              <a:defRPr/>
            </a:pPr>
            <a:r>
              <a:rPr lang="en-US" dirty="0"/>
              <a:t>Media Stream</a:t>
            </a:r>
          </a:p>
        </p:txBody>
      </p:sp>
      <p:sp>
        <p:nvSpPr>
          <p:cNvPr id="26" name="Rectangle 25"/>
          <p:cNvSpPr/>
          <p:nvPr/>
        </p:nvSpPr>
        <p:spPr>
          <a:xfrm flipH="1">
            <a:off x="2362200" y="5105400"/>
            <a:ext cx="838200" cy="285750"/>
          </a:xfrm>
          <a:prstGeom prst="rect">
            <a:avLst/>
          </a:prstGeom>
          <a:ln>
            <a:noFill/>
          </a:ln>
        </p:spPr>
        <p:style>
          <a:lnRef idx="2">
            <a:schemeClr val="accent6"/>
          </a:lnRef>
          <a:fillRef idx="1">
            <a:schemeClr val="lt1"/>
          </a:fillRef>
          <a:effectRef idx="0">
            <a:schemeClr val="accent6"/>
          </a:effectRef>
          <a:fontRef idx="minor">
            <a:schemeClr val="dk1"/>
          </a:fontRef>
        </p:style>
        <p:txBody>
          <a:bodyPr anchor="ctr"/>
          <a:lstStyle/>
          <a:p>
            <a:pPr fontAlgn="auto">
              <a:spcBef>
                <a:spcPts val="0"/>
              </a:spcBef>
              <a:spcAft>
                <a:spcPts val="0"/>
              </a:spcAft>
              <a:defRPr/>
            </a:pPr>
            <a:r>
              <a:rPr lang="en-US" sz="1400" dirty="0"/>
              <a:t>sends</a:t>
            </a:r>
          </a:p>
        </p:txBody>
      </p:sp>
      <p:sp>
        <p:nvSpPr>
          <p:cNvPr id="27" name="Rectangle 26"/>
          <p:cNvSpPr/>
          <p:nvPr/>
        </p:nvSpPr>
        <p:spPr>
          <a:xfrm flipH="1">
            <a:off x="381000" y="5081588"/>
            <a:ext cx="838200" cy="285750"/>
          </a:xfrm>
          <a:prstGeom prst="rect">
            <a:avLst/>
          </a:prstGeom>
          <a:ln>
            <a:noFill/>
          </a:ln>
        </p:spPr>
        <p:style>
          <a:lnRef idx="2">
            <a:schemeClr val="accent6"/>
          </a:lnRef>
          <a:fillRef idx="1">
            <a:schemeClr val="lt1"/>
          </a:fillRef>
          <a:effectRef idx="0">
            <a:schemeClr val="accent6"/>
          </a:effectRef>
          <a:fontRef idx="minor">
            <a:schemeClr val="dk1"/>
          </a:fontRef>
        </p:style>
        <p:txBody>
          <a:bodyPr anchor="ctr"/>
          <a:lstStyle/>
          <a:p>
            <a:pPr fontAlgn="auto">
              <a:spcBef>
                <a:spcPts val="0"/>
              </a:spcBef>
              <a:spcAft>
                <a:spcPts val="0"/>
              </a:spcAft>
              <a:defRPr/>
            </a:pPr>
            <a:r>
              <a:rPr lang="en-US" sz="1400" dirty="0"/>
              <a:t>receives</a:t>
            </a:r>
          </a:p>
        </p:txBody>
      </p:sp>
      <p:sp>
        <p:nvSpPr>
          <p:cNvPr id="28" name="Rectangle 27"/>
          <p:cNvSpPr/>
          <p:nvPr/>
        </p:nvSpPr>
        <p:spPr>
          <a:xfrm>
            <a:off x="1055688" y="4887913"/>
            <a:ext cx="504825" cy="209550"/>
          </a:xfrm>
          <a:prstGeom prst="rect">
            <a:avLst/>
          </a:prstGeom>
          <a:ln>
            <a:noFill/>
          </a:ln>
        </p:spPr>
        <p:style>
          <a:lnRef idx="2">
            <a:schemeClr val="accent6"/>
          </a:lnRef>
          <a:fillRef idx="1">
            <a:schemeClr val="lt1"/>
          </a:fillRef>
          <a:effectRef idx="0">
            <a:schemeClr val="accent6"/>
          </a:effectRef>
          <a:fontRef idx="minor">
            <a:schemeClr val="dk1"/>
          </a:fontRef>
        </p:style>
        <p:txBody>
          <a:bodyPr anchor="ctr"/>
          <a:lstStyle/>
          <a:p>
            <a:pPr fontAlgn="auto">
              <a:spcBef>
                <a:spcPts val="0"/>
              </a:spcBef>
              <a:spcAft>
                <a:spcPts val="0"/>
              </a:spcAft>
              <a:defRPr/>
            </a:pPr>
            <a:r>
              <a:rPr lang="en-US" sz="1400" dirty="0"/>
              <a:t>0.. *</a:t>
            </a:r>
          </a:p>
        </p:txBody>
      </p:sp>
      <p:sp>
        <p:nvSpPr>
          <p:cNvPr id="32" name="Rectangle 31"/>
          <p:cNvSpPr/>
          <p:nvPr/>
        </p:nvSpPr>
        <p:spPr>
          <a:xfrm>
            <a:off x="1055688" y="5345113"/>
            <a:ext cx="504825" cy="228600"/>
          </a:xfrm>
          <a:prstGeom prst="rect">
            <a:avLst/>
          </a:prstGeom>
          <a:ln>
            <a:noFill/>
          </a:ln>
        </p:spPr>
        <p:style>
          <a:lnRef idx="2">
            <a:schemeClr val="accent6"/>
          </a:lnRef>
          <a:fillRef idx="1">
            <a:schemeClr val="lt1"/>
          </a:fillRef>
          <a:effectRef idx="0">
            <a:schemeClr val="accent6"/>
          </a:effectRef>
          <a:fontRef idx="minor">
            <a:schemeClr val="dk1"/>
          </a:fontRef>
        </p:style>
        <p:txBody>
          <a:bodyPr anchor="ctr"/>
          <a:lstStyle/>
          <a:p>
            <a:pPr fontAlgn="auto">
              <a:spcBef>
                <a:spcPts val="0"/>
              </a:spcBef>
              <a:spcAft>
                <a:spcPts val="0"/>
              </a:spcAft>
              <a:defRPr/>
            </a:pPr>
            <a:r>
              <a:rPr lang="en-US" sz="1400" dirty="0"/>
              <a:t>0..*</a:t>
            </a:r>
          </a:p>
        </p:txBody>
      </p:sp>
      <p:cxnSp>
        <p:nvCxnSpPr>
          <p:cNvPr id="33" name="Straight Connector 32"/>
          <p:cNvCxnSpPr/>
          <p:nvPr/>
        </p:nvCxnSpPr>
        <p:spPr>
          <a:xfrm rot="5400000">
            <a:off x="683419" y="5230019"/>
            <a:ext cx="838200" cy="1588"/>
          </a:xfrm>
          <a:prstGeom prst="line">
            <a:avLst/>
          </a:prstGeom>
        </p:spPr>
        <p:style>
          <a:lnRef idx="1">
            <a:schemeClr val="accent1"/>
          </a:lnRef>
          <a:fillRef idx="0">
            <a:schemeClr val="accent1"/>
          </a:fillRef>
          <a:effectRef idx="0">
            <a:schemeClr val="accent1"/>
          </a:effectRef>
          <a:fontRef idx="minor">
            <a:schemeClr val="tx1"/>
          </a:fontRef>
        </p:style>
      </p:cxnSp>
      <p:sp>
        <p:nvSpPr>
          <p:cNvPr id="36" name="Rectangle 35"/>
          <p:cNvSpPr/>
          <p:nvPr/>
        </p:nvSpPr>
        <p:spPr>
          <a:xfrm>
            <a:off x="1982788" y="4887913"/>
            <a:ext cx="504825" cy="209550"/>
          </a:xfrm>
          <a:prstGeom prst="rect">
            <a:avLst/>
          </a:prstGeom>
          <a:ln>
            <a:noFill/>
          </a:ln>
        </p:spPr>
        <p:style>
          <a:lnRef idx="2">
            <a:schemeClr val="accent6"/>
          </a:lnRef>
          <a:fillRef idx="1">
            <a:schemeClr val="lt1"/>
          </a:fillRef>
          <a:effectRef idx="0">
            <a:schemeClr val="accent6"/>
          </a:effectRef>
          <a:fontRef idx="minor">
            <a:schemeClr val="dk1"/>
          </a:fontRef>
        </p:style>
        <p:txBody>
          <a:bodyPr anchor="ctr"/>
          <a:lstStyle/>
          <a:p>
            <a:pPr fontAlgn="auto">
              <a:spcBef>
                <a:spcPts val="0"/>
              </a:spcBef>
              <a:spcAft>
                <a:spcPts val="0"/>
              </a:spcAft>
              <a:defRPr/>
            </a:pPr>
            <a:r>
              <a:rPr lang="en-US" sz="1400" dirty="0"/>
              <a:t>1.. *</a:t>
            </a:r>
          </a:p>
        </p:txBody>
      </p:sp>
      <p:sp>
        <p:nvSpPr>
          <p:cNvPr id="38" name="Rectangle 37"/>
          <p:cNvSpPr/>
          <p:nvPr/>
        </p:nvSpPr>
        <p:spPr>
          <a:xfrm>
            <a:off x="1982788" y="5345113"/>
            <a:ext cx="504825" cy="228600"/>
          </a:xfrm>
          <a:prstGeom prst="rect">
            <a:avLst/>
          </a:prstGeom>
          <a:ln>
            <a:noFill/>
          </a:ln>
        </p:spPr>
        <p:style>
          <a:lnRef idx="2">
            <a:schemeClr val="accent6"/>
          </a:lnRef>
          <a:fillRef idx="1">
            <a:schemeClr val="lt1"/>
          </a:fillRef>
          <a:effectRef idx="0">
            <a:schemeClr val="accent6"/>
          </a:effectRef>
          <a:fontRef idx="minor">
            <a:schemeClr val="dk1"/>
          </a:fontRef>
        </p:style>
        <p:txBody>
          <a:bodyPr anchor="ctr"/>
          <a:lstStyle/>
          <a:p>
            <a:pPr fontAlgn="auto">
              <a:spcBef>
                <a:spcPts val="0"/>
              </a:spcBef>
              <a:spcAft>
                <a:spcPts val="0"/>
              </a:spcAft>
              <a:defRPr/>
            </a:pPr>
            <a:r>
              <a:rPr lang="en-US" sz="1400" dirty="0"/>
              <a:t>0..*</a:t>
            </a:r>
          </a:p>
        </p:txBody>
      </p:sp>
      <p:cxnSp>
        <p:nvCxnSpPr>
          <p:cNvPr id="39" name="Straight Connector 38"/>
          <p:cNvCxnSpPr/>
          <p:nvPr/>
        </p:nvCxnSpPr>
        <p:spPr>
          <a:xfrm rot="5400000">
            <a:off x="1978819" y="5230019"/>
            <a:ext cx="838200" cy="1588"/>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9132</TotalTime>
  <Words>1731</Words>
  <Application>Microsoft Office PowerPoint</Application>
  <PresentationFormat>On-screen Show (4:3)</PresentationFormat>
  <Paragraphs>331</Paragraphs>
  <Slides>13</Slides>
  <Notes>10</Notes>
  <HiddenSlides>0</HiddenSlides>
  <MMClips>0</MMClips>
  <ScaleCrop>false</ScaleCrop>
  <HeadingPairs>
    <vt:vector size="4" baseType="variant">
      <vt:variant>
        <vt:lpstr>Theme</vt:lpstr>
      </vt:variant>
      <vt:variant>
        <vt:i4>2</vt:i4>
      </vt:variant>
      <vt:variant>
        <vt:lpstr>Slide Titles</vt:lpstr>
      </vt:variant>
      <vt:variant>
        <vt:i4>13</vt:i4>
      </vt:variant>
    </vt:vector>
  </HeadingPairs>
  <TitlesOfParts>
    <vt:vector size="15" baseType="lpstr">
      <vt:lpstr>Office Theme</vt:lpstr>
      <vt:lpstr>Custom Design</vt:lpstr>
      <vt:lpstr>SIPREC Recording Metadata for SRS (draft-ietf-siprec-metadata-05)   </vt:lpstr>
      <vt:lpstr>Agenda</vt:lpstr>
      <vt:lpstr>Changes from Previous version</vt:lpstr>
      <vt:lpstr>Metadata Model  in ver 05</vt:lpstr>
      <vt:lpstr>Metadata Model : Participant – CS linkage</vt:lpstr>
      <vt:lpstr>Metadata Model : Stream – CS linkage</vt:lpstr>
      <vt:lpstr>Metadata Model : Number of participants in CS</vt:lpstr>
      <vt:lpstr>Metadata Model  Open item: Communication Session</vt:lpstr>
      <vt:lpstr>Metadata Model: Participant</vt:lpstr>
      <vt:lpstr>Metadata Format: Attributes of association</vt:lpstr>
      <vt:lpstr>Metadata Format: Attributes of association</vt:lpstr>
      <vt:lpstr>Metadata Format: representing send, recv attributes in XML</vt:lpstr>
      <vt:lpstr>Next steps</vt:lpstr>
    </vt:vector>
  </TitlesOfParts>
  <Company>Cisco</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Information Technology</dc:creator>
  <cp:lastModifiedBy>Information Technology</cp:lastModifiedBy>
  <cp:revision>571</cp:revision>
  <dcterms:created xsi:type="dcterms:W3CDTF">2010-10-26T11:43:01Z</dcterms:created>
  <dcterms:modified xsi:type="dcterms:W3CDTF">2011-11-16T03:33:05Z</dcterms:modified>
</cp:coreProperties>
</file>