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Default Extension="xlsx" ContentType="application/vnd.openxmlformats-officedocument.spreadsheetml.sheet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64" r:id="rId2"/>
    <p:sldId id="288" r:id="rId3"/>
    <p:sldId id="265" r:id="rId4"/>
    <p:sldId id="293" r:id="rId5"/>
    <p:sldId id="292" r:id="rId6"/>
    <p:sldId id="289" r:id="rId7"/>
    <p:sldId id="290" r:id="rId8"/>
    <p:sldId id="29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Drafts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Sheet1!$A$2:$A$7</c:f>
              <c:strCache>
                <c:ptCount val="6"/>
                <c:pt idx="0">
                  <c:v>Stateless</c:v>
                </c:pt>
                <c:pt idx="1">
                  <c:v>DS-lite extensions</c:v>
                </c:pt>
                <c:pt idx="2">
                  <c:v>6rd</c:v>
                </c:pt>
                <c:pt idx="3">
                  <c:v>Other</c:v>
                </c:pt>
                <c:pt idx="4">
                  <c:v>Multicast</c:v>
                </c:pt>
                <c:pt idx="5">
                  <c:v>MIBs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18.0</c:v>
                </c:pt>
                <c:pt idx="1">
                  <c:v>14.0</c:v>
                </c:pt>
                <c:pt idx="2">
                  <c:v>4.0</c:v>
                </c:pt>
                <c:pt idx="3">
                  <c:v>3.0</c:v>
                </c:pt>
                <c:pt idx="4">
                  <c:v>6.0</c:v>
                </c:pt>
                <c:pt idx="5">
                  <c:v>3.0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B8BB2-6CA0-ED42-B29F-E19CB75E6F7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B2F72-F5B6-1E44-B2E8-C7206E504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42403-8D31-5948-9D7F-579626EF0664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A504B-4E99-AE49-AD99-099382403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tf.org/rfc/rfc3979.txt" TargetMode="External"/><Relationship Id="rId4" Type="http://schemas.openxmlformats.org/officeDocument/2006/relationships/hyperlink" Target="http://www.ietf.org/rfc/rfc4879.txt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ietf.org/rfc/rfc5378.tx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atatracker.ietf.org/doc/draft-mdt-softwire-mapping-address-and-port/" TargetMode="External"/><Relationship Id="rId4" Type="http://schemas.openxmlformats.org/officeDocument/2006/relationships/hyperlink" Target="http://datatracker.ietf.org/doc/draft-despres-softwire-4r-addmapping/" TargetMode="External"/><Relationship Id="rId5" Type="http://schemas.openxmlformats.org/officeDocument/2006/relationships/hyperlink" Target="http://datatracker.ietf.org/doc/draft-mdt-softwire-map-dhcp-option" TargetMode="External"/><Relationship Id="rId6" Type="http://schemas.openxmlformats.org/officeDocument/2006/relationships/hyperlink" Target="http://datatracker.ietf.org/doc/draft-mdt-softwire-map-dhcp-option/" TargetMode="External"/><Relationship Id="rId7" Type="http://schemas.openxmlformats.org/officeDocument/2006/relationships/hyperlink" Target="http://datatracker.ietf.org/doc/draft-xli-softwire-divi-pd" TargetMode="External"/><Relationship Id="rId8" Type="http://schemas.openxmlformats.org/officeDocument/2006/relationships/hyperlink" Target="http://datatracker.ietf.org/doc/draft-xli-softwire-divi-pd/" TargetMode="External"/><Relationship Id="rId9" Type="http://schemas.openxmlformats.org/officeDocument/2006/relationships/hyperlink" Target="http://tools.ietf.org/html/draft-despres-softwire-4rd-u-01" TargetMode="External"/><Relationship Id="rId10" Type="http://schemas.openxmlformats.org/officeDocument/2006/relationships/hyperlink" Target="http://datatracker.ietf.org/doc/draft-penno-softwire-sdnat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tatracker.ietf.org/doc/draft-mdt-softwire-mapping-address-and-port" TargetMode="Externa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ccf-internet.edu.cn/download/draft-xu-savi-transition-00.txt" TargetMode="External"/><Relationship Id="rId12" Type="http://schemas.openxmlformats.org/officeDocument/2006/relationships/hyperlink" Target="http://datatracker.ietf.org/doc/draft-mawatari-softwire-464xlat/" TargetMode="External"/><Relationship Id="rId13" Type="http://schemas.openxmlformats.org/officeDocument/2006/relationships/hyperlink" Target="http://datatracker.ietf.org/doc/draft-penno-softwire-sdnat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tatracker.ietf.org/doc/draft-cui-softwire-b4-translated-ds-lite/" TargetMode="External"/><Relationship Id="rId3" Type="http://schemas.openxmlformats.org/officeDocument/2006/relationships/hyperlink" Target="http://datatracker.ietf.org/doc/draft-deng-softwire-aplusp-experiment-results" TargetMode="External"/><Relationship Id="rId4" Type="http://schemas.openxmlformats.org/officeDocument/2006/relationships/hyperlink" Target="http://datatracker.ietf.org/doc/draft-deng-softwire-aplusp-experiment-results/" TargetMode="External"/><Relationship Id="rId5" Type="http://schemas.openxmlformats.org/officeDocument/2006/relationships/hyperlink" Target="http://datatracker.ietf.org/doc/draft-fu-softwire-dslite-mib" TargetMode="External"/><Relationship Id="rId6" Type="http://schemas.openxmlformats.org/officeDocument/2006/relationships/hyperlink" Target="http://datatracker.ietf.org/doc/draft-fu-softwire-dslite-mib/" TargetMode="External"/><Relationship Id="rId7" Type="http://schemas.openxmlformats.org/officeDocument/2006/relationships/hyperlink" Target="http://datatracker.ietf.org/doc/draft-ietf-softwire-dslite-multicast" TargetMode="External"/><Relationship Id="rId8" Type="http://schemas.openxmlformats.org/officeDocument/2006/relationships/hyperlink" Target="http://datatracker.ietf.org/doc/draft-qin-softwire-multicast-prefix-option/" TargetMode="External"/><Relationship Id="rId9" Type="http://schemas.openxmlformats.org/officeDocument/2006/relationships/hyperlink" Target="http://datatracker.ietf.org/doc/draft-ietf-softwire-mesh-multicast/" TargetMode="External"/><Relationship Id="rId10" Type="http://schemas.openxmlformats.org/officeDocument/2006/relationships/hyperlink" Target="http://datatracker.ietf.org/doc/draft-matsuhira-sa46t-mcast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tatracker.ietf.org/doc/draft-cui-softwire-b4-translated-ds-lite/" TargetMode="External"/><Relationship Id="rId3" Type="http://schemas.openxmlformats.org/officeDocument/2006/relationships/hyperlink" Target="http://datatracker.ietf.org/doc/draft-penno-softwire-sdna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81000" y="917799"/>
            <a:ext cx="4363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IETF</a:t>
            </a:r>
            <a:r>
              <a:rPr lang="en-US" dirty="0" smtClean="0"/>
              <a:t> 82</a:t>
            </a:r>
            <a:br>
              <a:rPr lang="en-US" dirty="0" smtClean="0"/>
            </a:br>
            <a:r>
              <a:rPr lang="en-US" dirty="0" err="1" smtClean="0"/>
              <a:t>Softwire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Meeting</a:t>
            </a:r>
            <a:endParaRPr lang="en-US" dirty="0"/>
          </a:p>
        </p:txBody>
      </p:sp>
      <p:pic>
        <p:nvPicPr>
          <p:cNvPr id="6" name="Picture 5" descr="L10125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23987"/>
            <a:ext cx="4095200" cy="61578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09167" y="3862917"/>
            <a:ext cx="2097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Chairs:</a:t>
            </a:r>
          </a:p>
          <a:p>
            <a:r>
              <a:rPr lang="en-US" dirty="0" smtClean="0"/>
              <a:t>Alain Durand</a:t>
            </a:r>
          </a:p>
          <a:p>
            <a:r>
              <a:rPr lang="en-US" dirty="0" smtClean="0"/>
              <a:t>Ole </a:t>
            </a:r>
            <a:r>
              <a:rPr lang="en-US" dirty="0" err="1" smtClean="0"/>
              <a:t>Troan</a:t>
            </a:r>
            <a:r>
              <a:rPr lang="en-US" dirty="0" smtClean="0"/>
              <a:t> (acting as)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ong's baby bo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168" y="217254"/>
            <a:ext cx="4276090" cy="64582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75917" y="1111250"/>
            <a:ext cx="202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Yong </a:t>
            </a:r>
            <a:r>
              <a:rPr lang="en-US" dirty="0" err="1" smtClean="0"/>
              <a:t>Cui’s</a:t>
            </a:r>
            <a:r>
              <a:rPr lang="en-US" dirty="0" smtClean="0"/>
              <a:t> baby boy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518"/>
            <a:ext cx="8229600" cy="1143000"/>
          </a:xfrm>
        </p:spPr>
        <p:txBody>
          <a:bodyPr/>
          <a:lstStyle/>
          <a:p>
            <a:r>
              <a:rPr lang="en-US" dirty="0" smtClean="0"/>
              <a:t>Note Well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1301" y="1192672"/>
            <a:ext cx="8074559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Any submission to the IETF intended by the Contributor for publication</a:t>
            </a:r>
          </a:p>
          <a:p>
            <a:r>
              <a:rPr lang="en-US" dirty="0" smtClean="0"/>
              <a:t>as all or part of an IETF Internet-Draft or RFC and any statement made</a:t>
            </a:r>
          </a:p>
          <a:p>
            <a:r>
              <a:rPr lang="en-US" dirty="0" smtClean="0"/>
              <a:t>within the context of an IETF activity is considered an "IETF Contribution”.</a:t>
            </a:r>
          </a:p>
          <a:p>
            <a:r>
              <a:rPr lang="en-US" dirty="0" smtClean="0"/>
              <a:t>Such statements include oral statements in IETF sessions, as well as written</a:t>
            </a:r>
          </a:p>
          <a:p>
            <a:r>
              <a:rPr lang="en-US" dirty="0" smtClean="0"/>
              <a:t>and electronic communications made at any time or place, which are</a:t>
            </a:r>
          </a:p>
          <a:p>
            <a:r>
              <a:rPr lang="en-US" dirty="0" smtClean="0"/>
              <a:t>addressed </a:t>
            </a:r>
            <a:r>
              <a:rPr lang="en-US" dirty="0" err="1" smtClean="0"/>
              <a:t>to:The</a:t>
            </a:r>
            <a:r>
              <a:rPr lang="en-US" dirty="0" smtClean="0"/>
              <a:t> IETF plenary </a:t>
            </a:r>
            <a:r>
              <a:rPr lang="en-US" dirty="0" err="1" smtClean="0"/>
              <a:t>sessionThe</a:t>
            </a:r>
            <a:r>
              <a:rPr lang="en-US" dirty="0" smtClean="0"/>
              <a:t> IESG, or any member thereof</a:t>
            </a:r>
          </a:p>
          <a:p>
            <a:r>
              <a:rPr lang="en-US" dirty="0" smtClean="0"/>
              <a:t>on behalf of the </a:t>
            </a:r>
            <a:r>
              <a:rPr lang="en-US" dirty="0" err="1" smtClean="0"/>
              <a:t>IESGAny</a:t>
            </a:r>
            <a:r>
              <a:rPr lang="en-US" dirty="0" smtClean="0"/>
              <a:t> IETF mailing list, including the IETF list itself,</a:t>
            </a:r>
          </a:p>
          <a:p>
            <a:r>
              <a:rPr lang="en-US" dirty="0" smtClean="0"/>
              <a:t>any working group or design team list, or any other list functioning</a:t>
            </a:r>
          </a:p>
          <a:p>
            <a:r>
              <a:rPr lang="en-US" dirty="0" smtClean="0"/>
              <a:t>under IETF </a:t>
            </a:r>
            <a:r>
              <a:rPr lang="en-US" dirty="0" err="1" smtClean="0"/>
              <a:t>auspicesAny</a:t>
            </a:r>
            <a:r>
              <a:rPr lang="en-US" dirty="0" smtClean="0"/>
              <a:t> IETF working group or portion thereof</a:t>
            </a:r>
          </a:p>
          <a:p>
            <a:r>
              <a:rPr lang="en-US" dirty="0" smtClean="0"/>
              <a:t>The IAB or any member thereof on behalf of the </a:t>
            </a:r>
            <a:r>
              <a:rPr lang="en-US" dirty="0" err="1" smtClean="0"/>
              <a:t>IABThe</a:t>
            </a:r>
            <a:r>
              <a:rPr lang="en-US" dirty="0" smtClean="0"/>
              <a:t> RFC Editor</a:t>
            </a:r>
          </a:p>
          <a:p>
            <a:r>
              <a:rPr lang="en-US" dirty="0" smtClean="0"/>
              <a:t>or the Internet-Drafts </a:t>
            </a:r>
            <a:r>
              <a:rPr lang="en-US" dirty="0" err="1" smtClean="0"/>
              <a:t>functionAll</a:t>
            </a:r>
            <a:r>
              <a:rPr lang="en-US" dirty="0" smtClean="0"/>
              <a:t> IETF Contributions are subject to the rules</a:t>
            </a:r>
          </a:p>
          <a:p>
            <a:r>
              <a:rPr lang="en-US" dirty="0" smtClean="0"/>
              <a:t>of </a:t>
            </a:r>
            <a:r>
              <a:rPr lang="en-US" u="sng" dirty="0" smtClean="0">
                <a:hlinkClick r:id="rId2"/>
              </a:rPr>
              <a:t>RFC 5378 and </a:t>
            </a:r>
            <a:r>
              <a:rPr lang="en-US" u="sng" dirty="0" smtClean="0">
                <a:hlinkClick r:id="rId3"/>
              </a:rPr>
              <a:t>RFC 3979 (updated by </a:t>
            </a:r>
            <a:r>
              <a:rPr lang="en-US" u="sng" dirty="0" smtClean="0">
                <a:hlinkClick r:id="rId4"/>
              </a:rPr>
              <a:t>RFC 4879). Statements made outside</a:t>
            </a:r>
          </a:p>
          <a:p>
            <a:r>
              <a:rPr lang="en-US" u="sng" dirty="0" smtClean="0">
                <a:hlinkClick r:id="rId4"/>
              </a:rPr>
              <a:t>of an IETF session, mailing list or other function, that are clearly not intended</a:t>
            </a:r>
          </a:p>
          <a:p>
            <a:r>
              <a:rPr lang="en-US" u="sng" dirty="0" smtClean="0">
                <a:hlinkClick r:id="rId4"/>
              </a:rPr>
              <a:t>to be input to an IETF activity, group or function, are not IETF Contributions</a:t>
            </a:r>
          </a:p>
          <a:p>
            <a:r>
              <a:rPr lang="en-US" u="sng" dirty="0" smtClean="0">
                <a:hlinkClick r:id="rId4"/>
              </a:rPr>
              <a:t>in the context of this notice.Please consult </a:t>
            </a:r>
            <a:r>
              <a:rPr lang="en-US" u="sng" dirty="0" smtClean="0">
                <a:hlinkClick r:id="rId2"/>
              </a:rPr>
              <a:t>RFC 5378 and </a:t>
            </a:r>
            <a:r>
              <a:rPr lang="en-US" u="sng" dirty="0" smtClean="0">
                <a:hlinkClick r:id="rId3"/>
              </a:rPr>
              <a:t>RFC 3979 for details.</a:t>
            </a:r>
          </a:p>
          <a:p>
            <a:r>
              <a:rPr lang="en-US" u="sng" dirty="0" smtClean="0">
                <a:hlinkClick r:id="rId3"/>
              </a:rPr>
              <a:t>A participant in any IETF activity is deemed to accept all IETF rules of process,</a:t>
            </a:r>
          </a:p>
          <a:p>
            <a:r>
              <a:rPr lang="en-US" u="sng" dirty="0" smtClean="0">
                <a:hlinkClick r:id="rId3"/>
              </a:rPr>
              <a:t>as documented in Best Current Practices RFCs and IESG Statements.</a:t>
            </a:r>
          </a:p>
          <a:p>
            <a:r>
              <a:rPr lang="en-US" u="sng" dirty="0" smtClean="0">
                <a:hlinkClick r:id="rId3"/>
              </a:rPr>
              <a:t>A participant in any IETF activity acknowledges that written, audio and video records</a:t>
            </a:r>
          </a:p>
          <a:p>
            <a:r>
              <a:rPr lang="en-US" u="sng" dirty="0" smtClean="0">
                <a:hlinkClick r:id="rId3"/>
              </a:rPr>
              <a:t>of meetings may be made and may be available to the public.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561"/>
            <a:ext cx="8229600" cy="1143000"/>
          </a:xfrm>
        </p:spPr>
        <p:txBody>
          <a:bodyPr/>
          <a:lstStyle/>
          <a:p>
            <a:r>
              <a:rPr lang="en-US" dirty="0" smtClean="0"/>
              <a:t>WG status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6500"/>
            <a:ext cx="8229600" cy="5185833"/>
          </a:xfrm>
        </p:spPr>
        <p:txBody>
          <a:bodyPr>
            <a:normAutofit/>
          </a:bodyPr>
          <a:lstStyle/>
          <a:p>
            <a:r>
              <a:rPr lang="en-US" dirty="0" smtClean="0"/>
              <a:t>Radius extensions</a:t>
            </a:r>
          </a:p>
          <a:p>
            <a:pPr lvl="1"/>
            <a:r>
              <a:rPr lang="en-US" dirty="0" smtClean="0"/>
              <a:t>DS-</a:t>
            </a:r>
            <a:r>
              <a:rPr lang="en-US" dirty="0" err="1" smtClean="0"/>
              <a:t>Lite</a:t>
            </a:r>
            <a:r>
              <a:rPr lang="en-US" dirty="0" smtClean="0"/>
              <a:t> radius ext till in IESG, one discuss</a:t>
            </a:r>
          </a:p>
          <a:p>
            <a:pPr lvl="1"/>
            <a:r>
              <a:rPr lang="en-US" dirty="0" err="1" smtClean="0"/>
              <a:t>6rd</a:t>
            </a:r>
            <a:r>
              <a:rPr lang="en-US" dirty="0" smtClean="0"/>
              <a:t> radius waiting for DS-</a:t>
            </a:r>
            <a:r>
              <a:rPr lang="en-US" dirty="0" err="1" smtClean="0"/>
              <a:t>Lite</a:t>
            </a:r>
            <a:r>
              <a:rPr lang="en-US" dirty="0" smtClean="0"/>
              <a:t> to be resolved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GW init DS-</a:t>
            </a:r>
            <a:r>
              <a:rPr lang="en-US" dirty="0" err="1" smtClean="0"/>
              <a:t>Lite</a:t>
            </a:r>
            <a:endParaRPr lang="en-US" dirty="0" smtClean="0"/>
          </a:p>
          <a:p>
            <a:pPr lvl="1"/>
            <a:r>
              <a:rPr lang="en-US" dirty="0" smtClean="0"/>
              <a:t>IESG, publication requested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DS-</a:t>
            </a:r>
            <a:r>
              <a:rPr lang="en-US" dirty="0" err="1" smtClean="0"/>
              <a:t>Lite</a:t>
            </a:r>
            <a:r>
              <a:rPr lang="en-US" dirty="0" smtClean="0"/>
              <a:t> deployment draft</a:t>
            </a:r>
          </a:p>
          <a:p>
            <a:pPr lvl="1"/>
            <a:r>
              <a:rPr lang="en-US" dirty="0" smtClean="0"/>
              <a:t>Stable</a:t>
            </a:r>
          </a:p>
          <a:p>
            <a:pPr lvl="1"/>
            <a:r>
              <a:rPr lang="en-US" dirty="0" smtClean="0"/>
              <a:t>Need 5 reviewers before starting last call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Softwire</a:t>
            </a:r>
            <a:r>
              <a:rPr lang="en-US" dirty="0" smtClean="0"/>
              <a:t> active drafts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6411982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85834" y="5479832"/>
            <a:ext cx="1784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Total: 46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551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7427"/>
            <a:ext cx="8229600" cy="1143000"/>
          </a:xfrm>
        </p:spPr>
        <p:txBody>
          <a:bodyPr/>
          <a:lstStyle/>
          <a:p>
            <a:r>
              <a:rPr lang="en-US" dirty="0" smtClean="0"/>
              <a:t>Agenda – Monday 1300-1500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3168"/>
            <a:ext cx="8229600" cy="594783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1300 - 1305	Welcome / Agenda bashing, Chairs, 5 minutes</a:t>
            </a:r>
            <a:endParaRPr lang="en-US" dirty="0"/>
          </a:p>
          <a:p>
            <a:r>
              <a:rPr lang="en-US" dirty="0" smtClean="0"/>
              <a:t>1305 - 1320	Report </a:t>
            </a:r>
            <a:r>
              <a:rPr lang="en-US" dirty="0"/>
              <a:t>from interim </a:t>
            </a:r>
            <a:r>
              <a:rPr lang="en-US" dirty="0" smtClean="0"/>
              <a:t>meeting, Chairs, 15 min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Stateless IPv4 over IPv6:</a:t>
            </a:r>
          </a:p>
          <a:p>
            <a:r>
              <a:rPr lang="en-US" dirty="0" smtClean="0"/>
              <a:t>1320 - 1340	Mapping of Address and Port, Ole, 20 minutes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2"/>
              </a:rPr>
              <a:t>draft</a:t>
            </a:r>
            <a:r>
              <a:rPr lang="en-US" u="sng" dirty="0">
                <a:hlinkClick r:id="rId2"/>
              </a:rPr>
              <a:t>-mdt-softwire-mapping-address-and-</a:t>
            </a:r>
            <a:r>
              <a:rPr lang="en-US" u="sng" dirty="0" smtClean="0">
                <a:hlinkClick r:id="rId2"/>
              </a:rPr>
              <a:t>port</a:t>
            </a:r>
            <a:endParaRPr lang="en-US" u="sng" dirty="0">
              <a:hlinkClick r:id="rId3"/>
            </a:endParaRPr>
          </a:p>
          <a:p>
            <a:r>
              <a:rPr lang="en-US" dirty="0" smtClean="0"/>
              <a:t>1340 – 1350	Stateless address mapping for 4rd, </a:t>
            </a:r>
            <a:r>
              <a:rPr lang="en-US" dirty="0" err="1" smtClean="0"/>
              <a:t>Rémi</a:t>
            </a:r>
            <a:r>
              <a:rPr lang="en-US" dirty="0" smtClean="0"/>
              <a:t> </a:t>
            </a:r>
            <a:r>
              <a:rPr lang="en-US" dirty="0" err="1" smtClean="0"/>
              <a:t>Després</a:t>
            </a:r>
            <a:r>
              <a:rPr lang="en-US" dirty="0" smtClean="0"/>
              <a:t>, 10 min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4"/>
              </a:rPr>
              <a:t>draft</a:t>
            </a:r>
            <a:r>
              <a:rPr lang="en-US" u="sng" dirty="0" smtClean="0">
                <a:hlinkClick r:id="rId4"/>
              </a:rPr>
              <a:t>-despres-softwire-4r-addmapping</a:t>
            </a:r>
          </a:p>
          <a:p>
            <a:r>
              <a:rPr lang="en-US" dirty="0" smtClean="0"/>
              <a:t>1350 - 1355	MAP DHCP option, Tomasz </a:t>
            </a:r>
            <a:r>
              <a:rPr lang="en-US" dirty="0" err="1" smtClean="0"/>
              <a:t>Mrugalski</a:t>
            </a:r>
            <a:r>
              <a:rPr lang="en-US" dirty="0" smtClean="0"/>
              <a:t>, 5 minutes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5"/>
              </a:rPr>
              <a:t>draft</a:t>
            </a:r>
            <a:r>
              <a:rPr lang="en-US" u="sng" dirty="0">
                <a:hlinkClick r:id="rId5"/>
              </a:rPr>
              <a:t>-mdt-softwire-map-dhcp-</a:t>
            </a:r>
            <a:r>
              <a:rPr lang="en-US" u="sng" dirty="0" smtClean="0">
                <a:hlinkClick r:id="rId5"/>
              </a:rPr>
              <a:t>option</a:t>
            </a:r>
            <a:endParaRPr lang="en-US" u="sng" dirty="0">
              <a:hlinkClick r:id="rId6"/>
            </a:endParaRPr>
          </a:p>
          <a:p>
            <a:r>
              <a:rPr lang="en-US" dirty="0" smtClean="0"/>
              <a:t>1355 - 1405	</a:t>
            </a:r>
            <a:r>
              <a:rPr lang="en-US" dirty="0" err="1" smtClean="0"/>
              <a:t>dIVI</a:t>
            </a:r>
            <a:r>
              <a:rPr lang="en-US" dirty="0" smtClean="0"/>
              <a:t>-PD, Xing Li, 10 minutes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7"/>
              </a:rPr>
              <a:t>draft</a:t>
            </a:r>
            <a:r>
              <a:rPr lang="en-US" u="sng" dirty="0">
                <a:hlinkClick r:id="rId7"/>
              </a:rPr>
              <a:t>-xli-softwire-divi-</a:t>
            </a:r>
            <a:r>
              <a:rPr lang="en-US" u="sng" dirty="0" smtClean="0">
                <a:hlinkClick r:id="rId7"/>
              </a:rPr>
              <a:t>pd</a:t>
            </a:r>
            <a:endParaRPr lang="en-US" u="sng" dirty="0">
              <a:hlinkClick r:id="rId8"/>
            </a:endParaRPr>
          </a:p>
          <a:p>
            <a:r>
              <a:rPr lang="en-US" dirty="0" smtClean="0"/>
              <a:t>1405 – 1415	4rd-E, Tetsuya Murakami, 10 min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altLang="zh-CN" dirty="0" smtClean="0">
                <a:solidFill>
                  <a:srgbClr val="0000FF"/>
                </a:solidFill>
                <a:latin typeface="Calibri" charset="0"/>
                <a:ea typeface="宋体" charset="0"/>
              </a:rPr>
              <a:t>draft</a:t>
            </a:r>
            <a:r>
              <a:rPr lang="en-US" altLang="zh-CN" dirty="0" smtClean="0">
                <a:solidFill>
                  <a:srgbClr val="0000FF"/>
                </a:solidFill>
                <a:latin typeface="Calibri" charset="0"/>
                <a:ea typeface="宋体" charset="0"/>
              </a:rPr>
              <a:t>-murakami-softwire-4rd</a:t>
            </a:r>
            <a:br>
              <a:rPr lang="en-US" altLang="zh-CN" dirty="0" smtClean="0">
                <a:solidFill>
                  <a:srgbClr val="0000FF"/>
                </a:solidFill>
                <a:latin typeface="Calibri" charset="0"/>
                <a:ea typeface="宋体" charset="0"/>
              </a:rPr>
            </a:br>
            <a:r>
              <a:rPr lang="en-US" altLang="zh-CN" dirty="0" smtClean="0">
                <a:solidFill>
                  <a:srgbClr val="0000FF"/>
                </a:solidFill>
                <a:latin typeface="Calibri" charset="0"/>
                <a:ea typeface="宋体" charset="0"/>
              </a:rPr>
              <a:t>		</a:t>
            </a:r>
            <a:r>
              <a:rPr lang="en-US" altLang="zh-CN" dirty="0" smtClean="0">
                <a:solidFill>
                  <a:srgbClr val="0000FF"/>
                </a:solidFill>
                <a:latin typeface="Calibri" charset="0"/>
                <a:ea typeface="宋体" charset="0"/>
              </a:rPr>
              <a:t>		draft</a:t>
            </a:r>
            <a:r>
              <a:rPr lang="en-US" altLang="zh-CN" dirty="0" smtClean="0">
                <a:solidFill>
                  <a:srgbClr val="0000FF"/>
                </a:solidFill>
                <a:latin typeface="Calibri" charset="0"/>
                <a:ea typeface="宋体" charset="0"/>
              </a:rPr>
              <a:t>-murakami-softwire-4v6-translation-00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1415 – 1425	4rd-U, </a:t>
            </a:r>
            <a:r>
              <a:rPr lang="en-US" dirty="0" err="1" smtClean="0"/>
              <a:t>Rémi</a:t>
            </a:r>
            <a:r>
              <a:rPr lang="en-US" dirty="0" smtClean="0"/>
              <a:t> </a:t>
            </a:r>
            <a:r>
              <a:rPr lang="en-US" dirty="0" err="1" smtClean="0"/>
              <a:t>Després</a:t>
            </a:r>
            <a:r>
              <a:rPr lang="en-US" dirty="0" smtClean="0"/>
              <a:t>, 10 min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9"/>
              </a:rPr>
              <a:t>draft</a:t>
            </a:r>
            <a:r>
              <a:rPr lang="en-US" u="sng" dirty="0" smtClean="0">
                <a:hlinkClick r:id="rId9"/>
              </a:rPr>
              <a:t>-despres-softwire-4rd-u-01</a:t>
            </a:r>
          </a:p>
          <a:p>
            <a:r>
              <a:rPr lang="en-US" dirty="0" smtClean="0"/>
              <a:t>1425 – 1440	Discussion next steps , (15 min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Other </a:t>
            </a:r>
            <a:r>
              <a:rPr lang="en-US" b="1" dirty="0"/>
              <a:t>new approaches:</a:t>
            </a:r>
          </a:p>
          <a:p>
            <a:r>
              <a:rPr lang="en-US" dirty="0" smtClean="0"/>
              <a:t>1440 – 1500 SD-NAT,</a:t>
            </a:r>
            <a:r>
              <a:rPr lang="en-US" dirty="0" smtClean="0"/>
              <a:t> Olivier </a:t>
            </a:r>
            <a:r>
              <a:rPr lang="en-US" dirty="0" err="1" smtClean="0"/>
              <a:t>Vautrin</a:t>
            </a:r>
            <a:r>
              <a:rPr lang="en-US" dirty="0" smtClean="0"/>
              <a:t>, </a:t>
            </a:r>
            <a:r>
              <a:rPr lang="en-US" dirty="0" smtClean="0"/>
              <a:t>20 min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10"/>
              </a:rPr>
              <a:t>draft</a:t>
            </a:r>
            <a:r>
              <a:rPr lang="en-US" u="sng" dirty="0">
                <a:hlinkClick r:id="rId10"/>
              </a:rPr>
              <a:t>-penno-softwire-</a:t>
            </a:r>
            <a:r>
              <a:rPr lang="en-US" u="sng" dirty="0" smtClean="0">
                <a:hlinkClick r:id="rId10"/>
              </a:rPr>
              <a:t>sdnat</a:t>
            </a:r>
            <a:endParaRPr lang="en-US" u="sng" dirty="0">
              <a:hlinkClick r:id="rId1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97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749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Agenda – Tuesday 1520-1700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0"/>
            <a:ext cx="8229600" cy="619125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/>
              <a:t>DS-lite </a:t>
            </a:r>
            <a:r>
              <a:rPr lang="en-US" b="1" dirty="0" err="1" smtClean="0"/>
              <a:t>extentions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1520 – 1535	Lightweight 4over6, </a:t>
            </a:r>
            <a:r>
              <a:rPr lang="en-US" dirty="0" err="1" smtClean="0"/>
              <a:t>Qiong</a:t>
            </a:r>
            <a:r>
              <a:rPr lang="en-US" dirty="0" smtClean="0"/>
              <a:t> Sun, 15 min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solidFill>
                  <a:srgbClr val="0000FF"/>
                </a:solidFill>
              </a:rPr>
              <a:t>draft</a:t>
            </a:r>
            <a:r>
              <a:rPr lang="en-US" u="sng" dirty="0">
                <a:solidFill>
                  <a:srgbClr val="0000FF"/>
                </a:solidFill>
              </a:rPr>
              <a:t>-cui-softwire-b4-translated-ds-</a:t>
            </a:r>
            <a:r>
              <a:rPr lang="en-US" u="sng" dirty="0" smtClean="0">
                <a:solidFill>
                  <a:srgbClr val="0000FF"/>
                </a:solidFill>
              </a:rPr>
              <a:t>lite</a:t>
            </a:r>
            <a:endParaRPr lang="en-US" u="sng" dirty="0">
              <a:solidFill>
                <a:srgbClr val="0000FF"/>
              </a:solidFill>
              <a:hlinkClick r:id="rId2"/>
            </a:endParaRPr>
          </a:p>
          <a:p>
            <a:r>
              <a:rPr lang="en-US" dirty="0" smtClean="0"/>
              <a:t>1535 – 1545	B4 NAT, </a:t>
            </a:r>
            <a:r>
              <a:rPr lang="en-US" dirty="0" err="1" smtClean="0"/>
              <a:t>Xiaohong</a:t>
            </a:r>
            <a:r>
              <a:rPr lang="en-US" dirty="0" smtClean="0"/>
              <a:t> Deng, 10 min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solidFill>
                  <a:srgbClr val="0000FF"/>
                </a:solidFill>
              </a:rPr>
              <a:t>draft</a:t>
            </a:r>
            <a:r>
              <a:rPr lang="en-US" u="sng" dirty="0" smtClean="0">
                <a:solidFill>
                  <a:srgbClr val="0000FF"/>
                </a:solidFill>
              </a:rPr>
              <a:t>-zhou-softwire-b4-nat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/>
              <a:t>1545 – 1550	A+P experiment results, </a:t>
            </a:r>
            <a:r>
              <a:rPr lang="en-US" dirty="0" err="1" smtClean="0"/>
              <a:t>Xiaohong</a:t>
            </a:r>
            <a:r>
              <a:rPr lang="en-US" dirty="0" smtClean="0"/>
              <a:t> Deng, 5 min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3"/>
              </a:rPr>
              <a:t>draft</a:t>
            </a:r>
            <a:r>
              <a:rPr lang="en-US" u="sng" dirty="0">
                <a:hlinkClick r:id="rId3"/>
              </a:rPr>
              <a:t>-deng-softwire-aplusp-experiment-</a:t>
            </a:r>
            <a:r>
              <a:rPr lang="en-US" u="sng" dirty="0" smtClean="0">
                <a:hlinkClick r:id="rId3"/>
              </a:rPr>
              <a:t>results</a:t>
            </a:r>
            <a:endParaRPr lang="en-US" u="sng" dirty="0">
              <a:hlinkClick r:id="rId4"/>
            </a:endParaRPr>
          </a:p>
          <a:p>
            <a:r>
              <a:rPr lang="en-US" dirty="0" smtClean="0"/>
              <a:t>1550 – 1605	DS-lite MIB, Eleven Fu(Yu), (15 min)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5"/>
              </a:rPr>
              <a:t>draft</a:t>
            </a:r>
            <a:r>
              <a:rPr lang="en-US" u="sng" dirty="0" smtClean="0">
                <a:hlinkClick r:id="rId5"/>
              </a:rPr>
              <a:t>-fu-softwire-dslite-mib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0000FF"/>
                </a:solidFill>
              </a:rPr>
              <a:t>draft</a:t>
            </a:r>
            <a:r>
              <a:rPr lang="en-US" dirty="0">
                <a:solidFill>
                  <a:srgbClr val="0000FF"/>
                </a:solidFill>
              </a:rPr>
              <a:t>-cui-</a:t>
            </a:r>
            <a:r>
              <a:rPr lang="en-US" dirty="0" err="1">
                <a:solidFill>
                  <a:srgbClr val="0000FF"/>
                </a:solidFill>
              </a:rPr>
              <a:t>softwire-mesh-mib</a:t>
            </a:r>
            <a:endParaRPr lang="en-US" u="sng" dirty="0" smtClean="0">
              <a:solidFill>
                <a:srgbClr val="0000FF"/>
              </a:solidFill>
              <a:hlinkClick r:id="rId6"/>
            </a:endParaRPr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Multicast:</a:t>
            </a:r>
          </a:p>
          <a:p>
            <a:r>
              <a:rPr lang="en-US" dirty="0" smtClean="0"/>
              <a:t>1605 – 1620	DS-lite multicast, </a:t>
            </a:r>
            <a:r>
              <a:rPr lang="en-US" dirty="0" err="1" smtClean="0"/>
              <a:t>Jacni</a:t>
            </a:r>
            <a:r>
              <a:rPr lang="en-US" dirty="0" smtClean="0"/>
              <a:t> Qin, (15 min)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solidFill>
                  <a:srgbClr val="0000FF"/>
                </a:solidFill>
                <a:hlinkClick r:id="rId7"/>
              </a:rPr>
              <a:t>draft</a:t>
            </a:r>
            <a:r>
              <a:rPr lang="en-US" u="sng" dirty="0">
                <a:solidFill>
                  <a:srgbClr val="0000FF"/>
                </a:solidFill>
                <a:hlinkClick r:id="rId7"/>
              </a:rPr>
              <a:t>-ietf-softwire-dslite-</a:t>
            </a:r>
            <a:r>
              <a:rPr lang="en-US" u="sng" dirty="0" smtClean="0">
                <a:solidFill>
                  <a:srgbClr val="0000FF"/>
                </a:solidFill>
                <a:hlinkClick r:id="rId7"/>
              </a:rPr>
              <a:t>multicast</a:t>
            </a:r>
            <a:r>
              <a:rPr lang="en-US" u="sng" dirty="0" smtClean="0">
                <a:solidFill>
                  <a:srgbClr val="0000FF"/>
                </a:solidFill>
              </a:rPr>
              <a:t/>
            </a:r>
            <a:br>
              <a:rPr lang="en-US" u="sng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	</a:t>
            </a:r>
            <a:r>
              <a:rPr lang="en-US" dirty="0" smtClean="0">
                <a:solidFill>
                  <a:srgbClr val="0000FF"/>
                </a:solidFill>
              </a:rPr>
              <a:t>		</a:t>
            </a:r>
            <a:r>
              <a:rPr lang="en-US" u="sng" dirty="0" smtClean="0">
                <a:solidFill>
                  <a:srgbClr val="0000FF"/>
                </a:solidFill>
              </a:rPr>
              <a:t>draft</a:t>
            </a:r>
            <a:r>
              <a:rPr lang="en-US" u="sng" dirty="0">
                <a:solidFill>
                  <a:srgbClr val="0000FF"/>
                </a:solidFill>
              </a:rPr>
              <a:t>-qin-softwire-multicast-prefix-</a:t>
            </a:r>
            <a:r>
              <a:rPr lang="en-US" u="sng" dirty="0" smtClean="0">
                <a:solidFill>
                  <a:srgbClr val="0000FF"/>
                </a:solidFill>
              </a:rPr>
              <a:t>option</a:t>
            </a:r>
            <a:endParaRPr lang="en-US" u="sng" dirty="0">
              <a:solidFill>
                <a:srgbClr val="0000FF"/>
              </a:solidFill>
              <a:hlinkClick r:id="rId8"/>
            </a:endParaRPr>
          </a:p>
          <a:p>
            <a:r>
              <a:rPr lang="en-US" dirty="0" smtClean="0"/>
              <a:t>1620 – 1630	Mesh multicast, </a:t>
            </a:r>
            <a:r>
              <a:rPr lang="en-US" dirty="0" err="1" smtClean="0"/>
              <a:t>Mingwei</a:t>
            </a:r>
            <a:r>
              <a:rPr lang="en-US" dirty="0" smtClean="0"/>
              <a:t> </a:t>
            </a:r>
            <a:r>
              <a:rPr lang="en-US" dirty="0" err="1" smtClean="0"/>
              <a:t>Xu</a:t>
            </a:r>
            <a:r>
              <a:rPr lang="en-US" dirty="0" smtClean="0"/>
              <a:t>, (10 min)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9"/>
              </a:rPr>
              <a:t>draft</a:t>
            </a:r>
            <a:r>
              <a:rPr lang="en-US" u="sng" dirty="0">
                <a:hlinkClick r:id="rId9"/>
              </a:rPr>
              <a:t>-ietf-softwire-mesh-</a:t>
            </a:r>
            <a:r>
              <a:rPr lang="en-US" u="sng" dirty="0" smtClean="0">
                <a:hlinkClick r:id="rId9"/>
              </a:rPr>
              <a:t>multicast</a:t>
            </a:r>
            <a:endParaRPr lang="en-US" u="sng" dirty="0">
              <a:hlinkClick r:id="rId9"/>
            </a:endParaRPr>
          </a:p>
          <a:p>
            <a:r>
              <a:rPr lang="en-US" dirty="0" smtClean="0"/>
              <a:t>1630 – 1635	SA46T Multicast, Naoki </a:t>
            </a:r>
            <a:r>
              <a:rPr lang="en-US" dirty="0" err="1" smtClean="0"/>
              <a:t>Matsuhira</a:t>
            </a:r>
            <a:r>
              <a:rPr lang="en-US" dirty="0" smtClean="0"/>
              <a:t> (5 min)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10"/>
              </a:rPr>
              <a:t>draft</a:t>
            </a:r>
            <a:r>
              <a:rPr lang="en-US" u="sng" dirty="0">
                <a:hlinkClick r:id="rId10"/>
              </a:rPr>
              <a:t>-matsuhira-sa46t-</a:t>
            </a:r>
            <a:r>
              <a:rPr lang="en-US" u="sng" dirty="0" smtClean="0">
                <a:hlinkClick r:id="rId10"/>
              </a:rPr>
              <a:t>mcast</a:t>
            </a:r>
            <a:endParaRPr lang="en-US" u="sng" dirty="0">
              <a:hlinkClick r:id="rId10"/>
            </a:endParaRPr>
          </a:p>
          <a:p>
            <a:endParaRPr lang="en-US" dirty="0" smtClean="0"/>
          </a:p>
          <a:p>
            <a:r>
              <a:rPr lang="en-US" dirty="0" smtClean="0"/>
              <a:t>1635 – 1640	SAVI </a:t>
            </a:r>
            <a:r>
              <a:rPr lang="en-US" dirty="0"/>
              <a:t>in IPv4/</a:t>
            </a:r>
            <a:r>
              <a:rPr lang="en-US" dirty="0" smtClean="0"/>
              <a:t>IPv6Transition, </a:t>
            </a:r>
            <a:r>
              <a:rPr lang="en-US" dirty="0" err="1" smtClean="0"/>
              <a:t>Mingwei</a:t>
            </a:r>
            <a:r>
              <a:rPr lang="en-US" dirty="0" smtClean="0"/>
              <a:t> </a:t>
            </a:r>
            <a:r>
              <a:rPr lang="en-US" dirty="0" err="1" smtClean="0"/>
              <a:t>Xu</a:t>
            </a:r>
            <a:r>
              <a:rPr lang="en-US" dirty="0" smtClean="0"/>
              <a:t>, (10 min)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11"/>
              </a:rPr>
              <a:t>draft</a:t>
            </a:r>
            <a:r>
              <a:rPr lang="en-US" u="sng" dirty="0">
                <a:hlinkClick r:id="rId11"/>
              </a:rPr>
              <a:t>-xu-savi-</a:t>
            </a:r>
            <a:r>
              <a:rPr lang="en-US" u="sng" dirty="0" smtClean="0">
                <a:hlinkClick r:id="rId11"/>
              </a:rPr>
              <a:t>transition</a:t>
            </a:r>
            <a:endParaRPr lang="en-US" u="sng" dirty="0">
              <a:hlinkClick r:id="rId11"/>
            </a:endParaRPr>
          </a:p>
          <a:p>
            <a:r>
              <a:rPr lang="en-US" dirty="0" smtClean="0"/>
              <a:t>1645 – 1655	464XLAT experiences, </a:t>
            </a:r>
            <a:r>
              <a:rPr lang="en-US" dirty="0" err="1" smtClean="0"/>
              <a:t>Masataka</a:t>
            </a:r>
            <a:r>
              <a:rPr lang="en-US" dirty="0" smtClean="0"/>
              <a:t> </a:t>
            </a:r>
            <a:r>
              <a:rPr lang="en-US" dirty="0" err="1" smtClean="0"/>
              <a:t>Mawatari</a:t>
            </a:r>
            <a:r>
              <a:rPr lang="en-US" dirty="0" smtClean="0"/>
              <a:t>, (10 min)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		</a:t>
            </a:r>
            <a:r>
              <a:rPr lang="en-US" u="sng" dirty="0" smtClean="0">
                <a:hlinkClick r:id="rId12"/>
              </a:rPr>
              <a:t>draft</a:t>
            </a:r>
            <a:r>
              <a:rPr lang="en-US" u="sng" dirty="0">
                <a:hlinkClick r:id="rId12"/>
              </a:rPr>
              <a:t>-mawatari-softwire-</a:t>
            </a:r>
            <a:r>
              <a:rPr lang="en-US" u="sng" dirty="0" smtClean="0">
                <a:hlinkClick r:id="rId12"/>
              </a:rPr>
              <a:t>464xlat</a:t>
            </a:r>
            <a:endParaRPr lang="en-US" u="sng" dirty="0">
              <a:hlinkClick r:id="rId12"/>
            </a:endParaRPr>
          </a:p>
          <a:p>
            <a:endParaRPr lang="en-US" dirty="0"/>
          </a:p>
          <a:p>
            <a:endParaRPr lang="en-US" dirty="0"/>
          </a:p>
          <a:p>
            <a:endParaRPr lang="en-US" u="sng" dirty="0">
              <a:hlinkClick r:id="rId13"/>
            </a:endParaRPr>
          </a:p>
          <a:p>
            <a:endParaRPr lang="en-US" u="sng" dirty="0">
              <a:hlinkClick r:id="rId13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719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Agenda – 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0000 – 0010	6rd in a large datacenter, </a:t>
            </a:r>
            <a:r>
              <a:rPr lang="en-US" sz="2000" dirty="0" err="1" smtClean="0"/>
              <a:t>Shishio</a:t>
            </a:r>
            <a:r>
              <a:rPr lang="en-US" sz="2000" dirty="0"/>
              <a:t> </a:t>
            </a:r>
            <a:r>
              <a:rPr lang="en-US" sz="2000" dirty="0" smtClean="0"/>
              <a:t>Tsuchiya, (10 min) 						</a:t>
            </a:r>
            <a:r>
              <a:rPr lang="en-US" altLang="ja-JP" sz="2000" dirty="0" smtClean="0">
                <a:solidFill>
                  <a:srgbClr val="0000FF"/>
                </a:solidFill>
              </a:rPr>
              <a:t>draft-sakura-6rd-datacenter-02</a:t>
            </a:r>
            <a:endParaRPr lang="en-US" sz="2000" u="sng" dirty="0" smtClean="0">
              <a:solidFill>
                <a:srgbClr val="0000FF"/>
              </a:solidFill>
              <a:hlinkClick r:id="rId2"/>
            </a:endParaRPr>
          </a:p>
          <a:p>
            <a:r>
              <a:rPr lang="en-US" sz="2000" dirty="0" smtClean="0"/>
              <a:t>0000 – 0010	IPv6 address format, Gang Chen, (10 min)</a:t>
            </a:r>
            <a:br>
              <a:rPr lang="en-US" sz="2000" dirty="0" smtClean="0"/>
            </a:br>
            <a:r>
              <a:rPr lang="en-US" sz="2000" dirty="0" smtClean="0"/>
              <a:t>				</a:t>
            </a:r>
            <a:r>
              <a:rPr lang="en-US" sz="2000" dirty="0" smtClean="0">
                <a:solidFill>
                  <a:srgbClr val="0000FF"/>
                </a:solidFill>
              </a:rPr>
              <a:t>draft-chen-softwire-4v6-add-format-00</a:t>
            </a:r>
          </a:p>
          <a:p>
            <a:pPr marL="0" indent="0">
              <a:buNone/>
            </a:pPr>
            <a:endParaRPr lang="en-US" u="sng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058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16385</TotalTime>
  <Words>970</Words>
  <Application>Microsoft Macintosh PowerPoint</Application>
  <PresentationFormat>On-screen Show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IETF 82 Softwire Meeting</vt:lpstr>
      <vt:lpstr>Slide 2</vt:lpstr>
      <vt:lpstr>Note Well</vt:lpstr>
      <vt:lpstr>WG status update</vt:lpstr>
      <vt:lpstr>Softwire active drafts</vt:lpstr>
      <vt:lpstr>Agenda – Monday 1300-1500</vt:lpstr>
      <vt:lpstr>Agenda – Tuesday 1520-1700</vt:lpstr>
      <vt:lpstr>Agenda – Overflow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Softwire Interim Meeting</dc:title>
  <dc:creator>Alain Durand</dc:creator>
  <cp:lastModifiedBy>Alain Durand</cp:lastModifiedBy>
  <cp:revision>17</cp:revision>
  <cp:lastPrinted>2011-09-26T08:42:24Z</cp:lastPrinted>
  <dcterms:created xsi:type="dcterms:W3CDTF">2011-11-13T23:53:04Z</dcterms:created>
  <dcterms:modified xsi:type="dcterms:W3CDTF">2011-11-14T01:19:22Z</dcterms:modified>
</cp:coreProperties>
</file>