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62" r:id="rId5"/>
    <p:sldId id="263" r:id="rId6"/>
    <p:sldId id="265" r:id="rId7"/>
    <p:sldId id="260" r:id="rId8"/>
    <p:sldId id="266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EB789-9FFD-0045-A9BC-51C2F7821F67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2776A-B1AE-A74B-8339-534A13920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7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0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4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5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9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03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6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3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83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A827B-6EA7-C04E-9211-ED7C99FC4F7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A32FA-41E3-4E4A-9600-73139DD77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5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livier@juniper.net" TargetMode="External"/><Relationship Id="rId4" Type="http://schemas.openxmlformats.org/officeDocument/2006/relationships/hyperlink" Target="mailto:adurand@juniper.net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rpenno@juniper.ne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Stateless Deterministic NAT </a:t>
            </a:r>
            <a:br>
              <a:rPr lang="en-US" dirty="0" smtClean="0"/>
            </a:br>
            <a:r>
              <a:rPr lang="en-US" dirty="0" smtClean="0"/>
              <a:t>(SD-NAT)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59096"/>
          </a:xfrm>
        </p:spPr>
        <p:txBody>
          <a:bodyPr/>
          <a:lstStyle/>
          <a:p>
            <a:r>
              <a:rPr lang="en-US" dirty="0" smtClean="0"/>
              <a:t>draft-penno-softwire-sdnat-01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2828" y="4884864"/>
            <a:ext cx="4144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Reinaldo</a:t>
            </a:r>
            <a:r>
              <a:rPr lang="en-US" dirty="0" smtClean="0"/>
              <a:t> </a:t>
            </a:r>
            <a:r>
              <a:rPr lang="en-US" dirty="0" err="1" smtClean="0"/>
              <a:t>Penno</a:t>
            </a:r>
            <a:r>
              <a:rPr lang="en-US" dirty="0" smtClean="0"/>
              <a:t> (</a:t>
            </a:r>
            <a:r>
              <a:rPr lang="en-US" dirty="0" smtClean="0">
                <a:hlinkClick r:id="rId2"/>
              </a:rPr>
              <a:t>rpenno@juniper.net</a:t>
            </a:r>
            <a:r>
              <a:rPr lang="en-US" dirty="0" smtClean="0"/>
              <a:t>)</a:t>
            </a:r>
          </a:p>
          <a:p>
            <a:r>
              <a:rPr lang="en-US" dirty="0" smtClean="0"/>
              <a:t>Olivier Vautrin (</a:t>
            </a:r>
            <a:r>
              <a:rPr lang="en-US" dirty="0" smtClean="0">
                <a:hlinkClick r:id="rId3"/>
              </a:rPr>
              <a:t>olivier@juniper.net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Alain Durand (</a:t>
            </a:r>
            <a:r>
              <a:rPr lang="en-US" dirty="0" smtClean="0">
                <a:hlinkClick r:id="rId4"/>
              </a:rPr>
              <a:t>adurand@juniper.net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November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8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Issues with current Stateless solutions:</a:t>
            </a:r>
          </a:p>
          <a:p>
            <a:pPr lvl="1"/>
            <a:r>
              <a:rPr lang="en-US" dirty="0" smtClean="0"/>
              <a:t>Those mapping approach requires an </a:t>
            </a:r>
            <a:r>
              <a:rPr lang="en-US" b="1" u="sng" dirty="0" smtClean="0"/>
              <a:t>IPv6 access network</a:t>
            </a:r>
            <a:r>
              <a:rPr lang="en-US" dirty="0" smtClean="0"/>
              <a:t> and an IPv6 capable CPE.</a:t>
            </a:r>
          </a:p>
          <a:p>
            <a:pPr lvl="1"/>
            <a:r>
              <a:rPr lang="en-US" dirty="0" smtClean="0"/>
              <a:t>Tying IPv6 and IPv4 address reduce flexibility in managing IPv4 pool: add/deletion of IPv4 resources require IPv6 renumbering.</a:t>
            </a:r>
          </a:p>
          <a:p>
            <a:pPr lvl="1"/>
            <a:r>
              <a:rPr lang="en-US" dirty="0" smtClean="0"/>
              <a:t>Require an </a:t>
            </a:r>
            <a:r>
              <a:rPr lang="en-US" b="1" u="sng" dirty="0" smtClean="0"/>
              <a:t>important CPE modification</a:t>
            </a:r>
            <a:r>
              <a:rPr lang="en-US" dirty="0" smtClean="0"/>
              <a:t>. Recent History has shown that it is the most difficult part. </a:t>
            </a:r>
          </a:p>
        </p:txBody>
      </p:sp>
    </p:spTree>
    <p:extLst>
      <p:ext uri="{BB962C8B-B14F-4D97-AF65-F5344CB8AC3E}">
        <p14:creationId xmlns:p14="http://schemas.microsoft.com/office/powerpoint/2010/main" val="202191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Crunch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Time is the enemy of Stateless solutions:</a:t>
            </a:r>
          </a:p>
          <a:p>
            <a:pPr lvl="1"/>
            <a:r>
              <a:rPr lang="en-US" dirty="0" smtClean="0"/>
              <a:t>Once CGNs are deployed, no reason to move away from them (CPE investment, Ipv6 access)</a:t>
            </a:r>
          </a:p>
          <a:p>
            <a:pPr lvl="1"/>
            <a:r>
              <a:rPr lang="en-US" dirty="0" smtClean="0"/>
              <a:t>Ratio Users/IP increasing, Stateless will become less attractive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CGN Smooth upgrade to SD-NAT:</a:t>
            </a:r>
          </a:p>
          <a:p>
            <a:pPr lvl="1"/>
            <a:r>
              <a:rPr lang="en-US" dirty="0" smtClean="0"/>
              <a:t>No CPE upgrade</a:t>
            </a:r>
          </a:p>
          <a:p>
            <a:pPr lvl="1"/>
            <a:r>
              <a:rPr lang="en-US" dirty="0" smtClean="0"/>
              <a:t>No Ipv6/Re-addressing needed</a:t>
            </a:r>
          </a:p>
          <a:p>
            <a:pPr lvl="1"/>
            <a:r>
              <a:rPr lang="en-US" dirty="0" smtClean="0"/>
              <a:t>Easy Mixed of CGN/SD-NAT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6056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97"/>
          <p:cNvCxnSpPr/>
          <p:nvPr/>
        </p:nvCxnSpPr>
        <p:spPr>
          <a:xfrm rot="16200000" flipH="1">
            <a:off x="4030134" y="3589866"/>
            <a:ext cx="5257800" cy="25400"/>
          </a:xfrm>
          <a:prstGeom prst="line">
            <a:avLst/>
          </a:prstGeom>
          <a:ln w="38100" cap="flat" cmpd="sng" algn="ctr">
            <a:solidFill>
              <a:srgbClr val="333333"/>
            </a:solidFill>
            <a:prstDash val="dot"/>
            <a:round/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815666" y="1037164"/>
            <a:ext cx="1270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access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5257803" y="1037164"/>
            <a:ext cx="1185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Customer</a:t>
            </a:r>
            <a:br>
              <a:rPr lang="en-US" dirty="0" smtClean="0"/>
            </a:br>
            <a:r>
              <a:rPr lang="en-US" dirty="0" smtClean="0"/>
              <a:t>Premises</a:t>
            </a:r>
            <a:endParaRPr lang="en-US" dirty="0"/>
          </a:p>
        </p:txBody>
      </p:sp>
      <p:cxnSp>
        <p:nvCxnSpPr>
          <p:cNvPr id="101" name="Straight Arrow Connector 100"/>
          <p:cNvCxnSpPr/>
          <p:nvPr/>
        </p:nvCxnSpPr>
        <p:spPr>
          <a:xfrm rot="10800000" flipV="1">
            <a:off x="4800603" y="1218912"/>
            <a:ext cx="457200" cy="5836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99" idx="3"/>
          </p:cNvCxnSpPr>
          <p:nvPr/>
        </p:nvCxnSpPr>
        <p:spPr>
          <a:xfrm rot="10800000" flipV="1">
            <a:off x="8086643" y="1219200"/>
            <a:ext cx="456227" cy="2630"/>
          </a:xfrm>
          <a:prstGeom prst="straightConnector1">
            <a:avLst/>
          </a:prstGeom>
          <a:ln>
            <a:solidFill>
              <a:srgbClr val="333333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mapping on SD-CPE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638799" y="3268165"/>
            <a:ext cx="508012" cy="414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638810" y="3259666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049880" y="2952226"/>
            <a:ext cx="2209787" cy="431800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049880" y="3601513"/>
            <a:ext cx="2209787" cy="4318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049880" y="4623348"/>
            <a:ext cx="2209787" cy="431800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130814" y="2921027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433727" y="2921027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65535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98910" y="2302939"/>
            <a:ext cx="85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 1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98910" y="2960693"/>
            <a:ext cx="85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 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98910" y="3626913"/>
            <a:ext cx="85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 3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98910" y="4648748"/>
            <a:ext cx="85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Host </a:t>
            </a:r>
            <a:r>
              <a:rPr lang="en-US" dirty="0" err="1" smtClean="0"/>
              <a:t>n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1049880" y="2260606"/>
            <a:ext cx="2209787" cy="431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668889" y="1921967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844797" y="1921967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65535</a:t>
            </a:r>
            <a:endParaRPr lang="en-US" dirty="0"/>
          </a:p>
        </p:txBody>
      </p:sp>
      <p:cxnSp>
        <p:nvCxnSpPr>
          <p:cNvPr id="69" name="Curved Connector 25"/>
          <p:cNvCxnSpPr>
            <a:stCxn id="66" idx="3"/>
          </p:cNvCxnSpPr>
          <p:nvPr/>
        </p:nvCxnSpPr>
        <p:spPr>
          <a:xfrm>
            <a:off x="3259667" y="2476506"/>
            <a:ext cx="2633138" cy="791659"/>
          </a:xfrm>
          <a:prstGeom prst="curvedConnector2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540949" y="1363127"/>
            <a:ext cx="1018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Internal</a:t>
            </a:r>
            <a:br>
              <a:rPr lang="en-US" b="1" dirty="0" smtClean="0"/>
            </a:br>
            <a:r>
              <a:rPr lang="en-US" b="1" dirty="0" smtClean="0"/>
              <a:t>Hosts</a:t>
            </a:r>
            <a:endParaRPr lang="en-US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6206105" y="2582327"/>
            <a:ext cx="10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SD-CPE</a:t>
            </a:r>
            <a:endParaRPr lang="en-US" b="1" dirty="0"/>
          </a:p>
        </p:txBody>
      </p:sp>
      <p:sp>
        <p:nvSpPr>
          <p:cNvPr id="72" name="Rectangle 71"/>
          <p:cNvSpPr/>
          <p:nvPr/>
        </p:nvSpPr>
        <p:spPr>
          <a:xfrm>
            <a:off x="1210723" y="2269106"/>
            <a:ext cx="59278" cy="4148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363123" y="2269106"/>
            <a:ext cx="59278" cy="4148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12989" y="2269106"/>
            <a:ext cx="59278" cy="4148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768633" y="2269106"/>
            <a:ext cx="59278" cy="4148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1862657" y="2269106"/>
            <a:ext cx="59278" cy="4148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1439323" y="2963373"/>
            <a:ext cx="59278" cy="414867"/>
          </a:xfrm>
          <a:prstGeom prst="rect">
            <a:avLst/>
          </a:prstGeom>
          <a:solidFill>
            <a:srgbClr val="FAC2B6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108190" y="2954906"/>
            <a:ext cx="59278" cy="414867"/>
          </a:xfrm>
          <a:prstGeom prst="rect">
            <a:avLst/>
          </a:prstGeom>
          <a:solidFill>
            <a:srgbClr val="FAC2B6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913457" y="3606839"/>
            <a:ext cx="59278" cy="4148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2819390" y="3606839"/>
            <a:ext cx="59278" cy="4148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1126057" y="3606839"/>
            <a:ext cx="59278" cy="41486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684856" y="4631306"/>
            <a:ext cx="59278" cy="414867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Curved Connector 25"/>
          <p:cNvCxnSpPr>
            <a:stCxn id="57" idx="3"/>
          </p:cNvCxnSpPr>
          <p:nvPr/>
        </p:nvCxnSpPr>
        <p:spPr>
          <a:xfrm>
            <a:off x="3259667" y="3168126"/>
            <a:ext cx="2379132" cy="307473"/>
          </a:xfrm>
          <a:prstGeom prst="curvedConnector3">
            <a:avLst>
              <a:gd name="adj1" fmla="val 50000"/>
            </a:avLst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25"/>
          <p:cNvCxnSpPr>
            <a:stCxn id="58" idx="3"/>
          </p:cNvCxnSpPr>
          <p:nvPr/>
        </p:nvCxnSpPr>
        <p:spPr>
          <a:xfrm flipV="1">
            <a:off x="3259667" y="3475599"/>
            <a:ext cx="2379132" cy="341814"/>
          </a:xfrm>
          <a:prstGeom prst="curvedConnector3">
            <a:avLst>
              <a:gd name="adj1" fmla="val 50000"/>
            </a:avLst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25"/>
          <p:cNvCxnSpPr>
            <a:stCxn id="59" idx="3"/>
          </p:cNvCxnSpPr>
          <p:nvPr/>
        </p:nvCxnSpPr>
        <p:spPr>
          <a:xfrm flipV="1">
            <a:off x="3259667" y="3683032"/>
            <a:ext cx="2633138" cy="1156216"/>
          </a:xfrm>
          <a:prstGeom prst="curvedConnector2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647256" y="3268171"/>
            <a:ext cx="508012" cy="414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9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 rot="16200000" flipH="1">
            <a:off x="3081867" y="3598333"/>
            <a:ext cx="5257800" cy="25400"/>
          </a:xfrm>
          <a:prstGeom prst="line">
            <a:avLst/>
          </a:prstGeom>
          <a:ln w="38100" cap="flat" cmpd="sng" algn="ctr">
            <a:solidFill>
              <a:srgbClr val="333333"/>
            </a:solidFill>
            <a:prstDash val="dot"/>
            <a:round/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Port mapping on SD-CGN or SD-AFTR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83667" y="2302939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83667" y="2952226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83667" y="3601513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83667" y="4623348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83667" y="5272636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17056" y="4631305"/>
            <a:ext cx="508012" cy="414867"/>
          </a:xfrm>
          <a:prstGeom prst="rect">
            <a:avLst/>
          </a:prstGeom>
          <a:solidFill>
            <a:srgbClr val="BFBFBF"/>
          </a:solidFill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02676" y="196430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78584" y="1964300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65535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40010" y="2302939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 address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40010" y="2952226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 address 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40010" y="3601513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 address 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040010" y="4623348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 address </a:t>
            </a:r>
            <a:r>
              <a:rPr lang="en-US" dirty="0" err="1" smtClean="0"/>
              <a:t>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040010" y="5272636"/>
            <a:ext cx="1987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IPv4 address n+1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94266" y="2260606"/>
            <a:ext cx="2209787" cy="43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13275" y="1921967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489183" y="1921967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65535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94256" y="2269105"/>
            <a:ext cx="508012" cy="414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urved Connector 25"/>
          <p:cNvCxnSpPr>
            <a:stCxn id="24" idx="2"/>
            <a:endCxn id="11" idx="0"/>
          </p:cNvCxnSpPr>
          <p:nvPr/>
        </p:nvCxnSpPr>
        <p:spPr>
          <a:xfrm rot="16200000" flipH="1">
            <a:off x="2285996" y="1346238"/>
            <a:ext cx="1947333" cy="4622800"/>
          </a:xfrm>
          <a:prstGeom prst="curvedConnector3">
            <a:avLst>
              <a:gd name="adj1" fmla="val 73478"/>
            </a:avLst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85329" y="154940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SD-CPE </a:t>
            </a:r>
            <a:r>
              <a:rPr lang="en-US" b="1" dirty="0" err="1" smtClean="0"/>
              <a:t>x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588933" y="154093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SD-CGN </a:t>
            </a:r>
            <a:r>
              <a:rPr lang="en-US" dirty="0" smtClean="0"/>
              <a:t>or </a:t>
            </a:r>
            <a:r>
              <a:rPr lang="en-US" b="1" dirty="0" smtClean="0"/>
              <a:t>SD-AFTR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855132" y="4885272"/>
            <a:ext cx="2209787" cy="4318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74141" y="4546633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650049" y="4546633"/>
            <a:ext cx="8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65535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346195" y="421640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SD-CPE </a:t>
            </a:r>
            <a:r>
              <a:rPr lang="en-US" b="1" dirty="0" err="1" smtClean="0"/>
              <a:t>y</a:t>
            </a:r>
            <a:endParaRPr lang="en-US" b="1" dirty="0"/>
          </a:p>
        </p:txBody>
      </p:sp>
      <p:sp>
        <p:nvSpPr>
          <p:cNvPr id="32" name="Rectangle 31"/>
          <p:cNvSpPr/>
          <p:nvPr/>
        </p:nvSpPr>
        <p:spPr>
          <a:xfrm>
            <a:off x="846656" y="4885305"/>
            <a:ext cx="508012" cy="414867"/>
          </a:xfrm>
          <a:prstGeom prst="rect">
            <a:avLst/>
          </a:prstGeom>
          <a:solidFill>
            <a:srgbClr val="FAC2B6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833522" y="4631305"/>
            <a:ext cx="508012" cy="414867"/>
          </a:xfrm>
          <a:prstGeom prst="rect">
            <a:avLst/>
          </a:prstGeom>
          <a:solidFill>
            <a:srgbClr val="BFBFBF"/>
          </a:solidFill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Curved Connector 33"/>
          <p:cNvCxnSpPr>
            <a:stCxn id="32" idx="2"/>
            <a:endCxn id="33" idx="2"/>
          </p:cNvCxnSpPr>
          <p:nvPr/>
        </p:nvCxnSpPr>
        <p:spPr>
          <a:xfrm rot="5400000" flipH="1" flipV="1">
            <a:off x="3467095" y="2679739"/>
            <a:ext cx="254000" cy="4986866"/>
          </a:xfrm>
          <a:prstGeom prst="curvedConnector3">
            <a:avLst>
              <a:gd name="adj1" fmla="val -116667"/>
            </a:avLst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465664" y="5672666"/>
            <a:ext cx="3547535" cy="965201"/>
          </a:xfrm>
          <a:prstGeom prst="roundRect">
            <a:avLst/>
          </a:prstGeom>
          <a:gradFill rotWithShape="1">
            <a:gsLst>
              <a:gs pos="0">
                <a:srgbClr val="807F83">
                  <a:tint val="50000"/>
                  <a:satMod val="300000"/>
                </a:srgbClr>
              </a:gs>
              <a:gs pos="35000">
                <a:srgbClr val="807F83">
                  <a:tint val="37000"/>
                  <a:satMod val="300000"/>
                </a:srgbClr>
              </a:gs>
              <a:gs pos="100000">
                <a:srgbClr val="807F8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7F83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SD-CGN or SD- AFTR is stateless. A simple formula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maps inside and outside ports.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67399" y="1045631"/>
            <a:ext cx="100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core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309536" y="1045631"/>
            <a:ext cx="1270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 access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 rot="10800000" flipV="1">
            <a:off x="3852336" y="1227379"/>
            <a:ext cx="457200" cy="5836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6868996" y="1227379"/>
            <a:ext cx="497007" cy="5836"/>
          </a:xfrm>
          <a:prstGeom prst="straightConnector1">
            <a:avLst/>
          </a:prstGeom>
          <a:ln>
            <a:solidFill>
              <a:srgbClr val="333333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21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 on Linux based CPE (DD-WRT, …)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/</a:t>
            </a:r>
            <a:r>
              <a:rPr lang="en-US" dirty="0"/>
              <a:t>lib/firewall/</a:t>
            </a:r>
            <a:r>
              <a:rPr lang="en-US" dirty="0" err="1" smtClean="0"/>
              <a:t>uci_firewall.sh</a:t>
            </a: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OLD:</a:t>
            </a:r>
          </a:p>
          <a:p>
            <a:pPr marL="0" indent="0">
              <a:buNone/>
            </a:pPr>
            <a:r>
              <a:rPr lang="en-US" sz="2000" dirty="0"/>
              <a:t>$IPTABLES -I zone_${zone}_</a:t>
            </a:r>
            <a:r>
              <a:rPr lang="en-US" sz="2000" dirty="0" err="1"/>
              <a:t>nat</a:t>
            </a:r>
            <a:r>
              <a:rPr lang="en-US" sz="2000" dirty="0"/>
              <a:t> 1 -t </a:t>
            </a:r>
            <a:r>
              <a:rPr lang="en-US" sz="2000" dirty="0" err="1"/>
              <a:t>nat</a:t>
            </a:r>
            <a:r>
              <a:rPr lang="en-US" sz="2000" dirty="0"/>
              <a:t> -o "$</a:t>
            </a:r>
            <a:r>
              <a:rPr lang="en-US" sz="2000" dirty="0" err="1"/>
              <a:t>ifname</a:t>
            </a:r>
            <a:r>
              <a:rPr lang="en-US" sz="2000" dirty="0"/>
              <a:t>" -j MASQUERADE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NEW:</a:t>
            </a:r>
          </a:p>
          <a:p>
            <a:pPr marL="0" indent="0">
              <a:buNone/>
            </a:pPr>
            <a:r>
              <a:rPr lang="en-US" sz="2000" dirty="0"/>
              <a:t>$IPTABLES -I zone_${zone}_</a:t>
            </a:r>
            <a:r>
              <a:rPr lang="en-US" sz="2000" dirty="0" err="1"/>
              <a:t>nat</a:t>
            </a:r>
            <a:r>
              <a:rPr lang="en-US" sz="2000" dirty="0"/>
              <a:t> 1 -t </a:t>
            </a:r>
            <a:r>
              <a:rPr lang="en-US" sz="2000" dirty="0" err="1"/>
              <a:t>nat</a:t>
            </a:r>
            <a:r>
              <a:rPr lang="en-US" sz="2000" dirty="0"/>
              <a:t> -o "$</a:t>
            </a:r>
            <a:r>
              <a:rPr lang="en-US" sz="2000" dirty="0" err="1"/>
              <a:t>ifname</a:t>
            </a:r>
            <a:r>
              <a:rPr lang="en-US" sz="2000" dirty="0"/>
              <a:t>" -j MASQUERADE -p </a:t>
            </a:r>
            <a:r>
              <a:rPr lang="en-US" sz="2000" dirty="0" err="1"/>
              <a:t>tcp</a:t>
            </a:r>
            <a:r>
              <a:rPr lang="en-US" sz="2000" dirty="0"/>
              <a:t> --to-ports 1024-2023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329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SD-NAT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Stateless operation on CGN</a:t>
            </a:r>
          </a:p>
          <a:p>
            <a:pPr lvl="1"/>
            <a:r>
              <a:rPr lang="en-US" dirty="0" smtClean="0"/>
              <a:t>No Logs, No State, Easy Redundancy, Low delay</a:t>
            </a:r>
          </a:p>
          <a:p>
            <a:r>
              <a:rPr lang="en-US" b="1" dirty="0" smtClean="0"/>
              <a:t>Minimal CPE modification</a:t>
            </a:r>
          </a:p>
          <a:p>
            <a:pPr lvl="1"/>
            <a:r>
              <a:rPr lang="en-US" dirty="0" smtClean="0"/>
              <a:t>CPE chooses outgoing SRC ports to fit into a well-known range [1024-MaxPort]</a:t>
            </a:r>
          </a:p>
          <a:p>
            <a:pPr lvl="2"/>
            <a:r>
              <a:rPr lang="en-US" dirty="0" smtClean="0"/>
              <a:t>CPE can been configured with </a:t>
            </a:r>
            <a:r>
              <a:rPr lang="en-US" dirty="0" err="1" smtClean="0"/>
              <a:t>MaxPort</a:t>
            </a:r>
            <a:r>
              <a:rPr lang="en-US" dirty="0" smtClean="0"/>
              <a:t> (</a:t>
            </a:r>
            <a:r>
              <a:rPr lang="en-US" dirty="0" err="1" smtClean="0"/>
              <a:t>eg</a:t>
            </a:r>
            <a:r>
              <a:rPr lang="en-US" dirty="0" smtClean="0"/>
              <a:t> TR69)</a:t>
            </a:r>
          </a:p>
          <a:p>
            <a:pPr lvl="2"/>
            <a:r>
              <a:rPr lang="en-US" dirty="0" smtClean="0"/>
              <a:t>Alternatively, the CPE can dynamically discover </a:t>
            </a:r>
            <a:r>
              <a:rPr lang="en-US" dirty="0" err="1" smtClean="0"/>
              <a:t>MaxPort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That’s it! No IPv6 requirements, no complex IPv4/IPv6 mapping.</a:t>
            </a:r>
          </a:p>
          <a:p>
            <a:r>
              <a:rPr lang="en-US" b="1" dirty="0" smtClean="0"/>
              <a:t>Flexibility</a:t>
            </a:r>
          </a:p>
          <a:p>
            <a:pPr lvl="1"/>
            <a:r>
              <a:rPr lang="en-US" dirty="0" smtClean="0"/>
              <a:t>Easily add/remove IPv4 global addresses from NAT pool without renumbering the access network.</a:t>
            </a:r>
          </a:p>
          <a:p>
            <a:pPr lvl="1"/>
            <a:r>
              <a:rPr lang="en-US" dirty="0" smtClean="0"/>
              <a:t>Access Network can be IPv4.</a:t>
            </a:r>
          </a:p>
          <a:p>
            <a:pPr lvl="1"/>
            <a:r>
              <a:rPr lang="en-US" dirty="0" smtClean="0"/>
              <a:t>Can work with an IPv6 access network (Very similar to DS-Lite).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234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Crunch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Time is the enemy of Stateless solutions:</a:t>
            </a:r>
          </a:p>
          <a:p>
            <a:pPr lvl="1"/>
            <a:r>
              <a:rPr lang="en-US" dirty="0" smtClean="0"/>
              <a:t>Once CGNs are deployed, no reason to move away from them (CPE investment, Ipv6 access)</a:t>
            </a:r>
          </a:p>
          <a:p>
            <a:pPr lvl="1"/>
            <a:r>
              <a:rPr lang="en-US" dirty="0" smtClean="0"/>
              <a:t>Ratio Users/IP increasing, Stateless will become less attractive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CGN Smooth upgrade to SD-NAT:</a:t>
            </a:r>
          </a:p>
          <a:p>
            <a:pPr lvl="1"/>
            <a:r>
              <a:rPr lang="en-US" dirty="0" smtClean="0"/>
              <a:t>No CPE upgrade</a:t>
            </a:r>
          </a:p>
          <a:p>
            <a:pPr lvl="1"/>
            <a:r>
              <a:rPr lang="en-US" dirty="0" smtClean="0"/>
              <a:t>No Ipv6/Re-addressing needed</a:t>
            </a:r>
          </a:p>
          <a:p>
            <a:pPr lvl="1"/>
            <a:r>
              <a:rPr lang="en-US" dirty="0" smtClean="0"/>
              <a:t>Easy Mixed of CGN/SD-NAT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5814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079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523</Words>
  <Application>Microsoft Macintosh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Stateless Deterministic NAT  (SD-NAT)</vt:lpstr>
      <vt:lpstr>Motivation</vt:lpstr>
      <vt:lpstr>Time Crunch</vt:lpstr>
      <vt:lpstr>Port mapping on SD-CPE</vt:lpstr>
      <vt:lpstr>Port mapping on SD-CGN or SD-AFTR</vt:lpstr>
      <vt:lpstr>CPE Modification</vt:lpstr>
      <vt:lpstr>SD-NAT in a nutshell</vt:lpstr>
      <vt:lpstr>Time Crunch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Stateless Deterministic NAT  (SD-NAT)</dc:title>
  <dc:creator>Olivier Vautrin</dc:creator>
  <cp:lastModifiedBy>Olivier Vautrin</cp:lastModifiedBy>
  <cp:revision>10</cp:revision>
  <dcterms:created xsi:type="dcterms:W3CDTF">2011-11-13T22:24:44Z</dcterms:created>
  <dcterms:modified xsi:type="dcterms:W3CDTF">2011-11-14T04:44:55Z</dcterms:modified>
</cp:coreProperties>
</file>