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6" r:id="rId18"/>
    <p:sldId id="264" r:id="rId19"/>
    <p:sldId id="263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7611B-6C1A-CE4C-AF77-D662F655551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72463-6ECA-0C4D-900B-BC74A2C95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do standards matter?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beauty about standards is that there are more than one to choose from….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Taking </a:t>
            </a:r>
            <a:r>
              <a:rPr lang="en-US" dirty="0" smtClean="0"/>
              <a:t>stock from the</a:t>
            </a:r>
            <a:br>
              <a:rPr lang="en-US" dirty="0" smtClean="0"/>
            </a:br>
            <a:r>
              <a:rPr lang="en-US" dirty="0" err="1" smtClean="0"/>
              <a:t>Softwire</a:t>
            </a:r>
            <a:r>
              <a:rPr lang="en-US" dirty="0" smtClean="0"/>
              <a:t> Interim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Charting the “stateless”</a:t>
            </a:r>
            <a:br>
              <a:rPr lang="en-US" dirty="0" smtClean="0"/>
            </a:br>
            <a:r>
              <a:rPr lang="en-US" dirty="0" smtClean="0"/>
              <a:t>problem 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say stateless…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23755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3 characteristics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Per-flow NAT binding on CPE </a:t>
            </a:r>
            <a:r>
              <a:rPr lang="en-US" dirty="0" err="1" smtClean="0"/>
              <a:t>vs</a:t>
            </a:r>
            <a:r>
              <a:rPr lang="en-US" dirty="0" smtClean="0"/>
              <a:t> CGN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Per-subscriber mapping</a:t>
            </a:r>
          </a:p>
          <a:p>
            <a:pPr marL="1371600" lvl="2" indent="-514350">
              <a:buFont typeface="Wingdings" charset="2"/>
              <a:buAutoNum type="arabicPlain"/>
            </a:pPr>
            <a:r>
              <a:rPr lang="en-US" dirty="0" smtClean="0"/>
              <a:t>Hub &amp; Spokes, on PRR</a:t>
            </a:r>
            <a:br>
              <a:rPr lang="en-US" dirty="0" smtClean="0"/>
            </a:br>
            <a:r>
              <a:rPr lang="en-US" dirty="0" smtClean="0"/>
              <a:t>(static or learned)</a:t>
            </a:r>
          </a:p>
          <a:p>
            <a:pPr marL="1371600" lvl="2" indent="-514350">
              <a:buFont typeface="Wingdings" charset="2"/>
              <a:buAutoNum type="arabicPlain"/>
            </a:pPr>
            <a:r>
              <a:rPr lang="en-US" dirty="0" smtClean="0"/>
              <a:t>Hub &amp; Spokes, on PRR</a:t>
            </a:r>
            <a:br>
              <a:rPr lang="en-US" dirty="0" smtClean="0"/>
            </a:br>
            <a:r>
              <a:rPr lang="en-US" dirty="0" smtClean="0"/>
              <a:t>(derived from address mapping rules)</a:t>
            </a:r>
          </a:p>
          <a:p>
            <a:pPr marL="1371600" lvl="2" indent="-514350">
              <a:buFont typeface="Wingdings" charset="2"/>
              <a:buAutoNum type="arabicPlain"/>
            </a:pPr>
            <a:r>
              <a:rPr lang="en-US" dirty="0" smtClean="0"/>
              <a:t>Mesh, on CPE</a:t>
            </a:r>
            <a:br>
              <a:rPr lang="en-US" dirty="0" smtClean="0"/>
            </a:br>
            <a:r>
              <a:rPr lang="en-US" dirty="0" smtClean="0"/>
              <a:t>(derived from address mapping rules)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Translation </a:t>
            </a:r>
            <a:r>
              <a:rPr lang="en-US" dirty="0" err="1" smtClean="0"/>
              <a:t>vs</a:t>
            </a:r>
            <a:r>
              <a:rPr lang="en-US" dirty="0" smtClean="0"/>
              <a:t> Encapsulation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) per-flow NAT bindings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CPE</a:t>
            </a:r>
          </a:p>
          <a:p>
            <a:r>
              <a:rPr lang="en-US" dirty="0" smtClean="0"/>
              <a:t>Do not over-optimize port allocation mechanisms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If you need flexibility on port distribution, use a CGN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268209">
            <a:off x="4922528" y="4867120"/>
            <a:ext cx="3439284" cy="11199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AGREED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B1) per-subscriber</a:t>
            </a:r>
            <a:r>
              <a:rPr lang="en-US" dirty="0" smtClean="0"/>
              <a:t> state on </a:t>
            </a:r>
            <a:r>
              <a:rPr lang="en-US" b="1" dirty="0" smtClean="0"/>
              <a:t>PRR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(static or learned)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512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High level:</a:t>
            </a:r>
            <a:endParaRPr lang="en-US" dirty="0" smtClean="0"/>
          </a:p>
          <a:p>
            <a:pPr lvl="1"/>
            <a:r>
              <a:rPr lang="en-US" b="1" dirty="0" smtClean="0"/>
              <a:t>Scattered IPv4 address space</a:t>
            </a:r>
            <a:endParaRPr lang="en-US" b="1" dirty="0" smtClean="0"/>
          </a:p>
          <a:p>
            <a:pPr lvl="1"/>
            <a:r>
              <a:rPr lang="en-US" b="1" dirty="0" smtClean="0"/>
              <a:t>Do not overload CPE with a large number of mapping rules</a:t>
            </a:r>
          </a:p>
          <a:p>
            <a:pPr lvl="1"/>
            <a:r>
              <a:rPr lang="en-US" dirty="0" smtClean="0"/>
              <a:t>Hub &amp; spoke </a:t>
            </a:r>
            <a:r>
              <a:rPr lang="en-US" dirty="0" smtClean="0"/>
              <a:t>model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 use of algorithmic mapping rules</a:t>
            </a:r>
          </a:p>
          <a:p>
            <a:pPr lvl="1"/>
            <a:r>
              <a:rPr lang="en-US" dirty="0" smtClean="0"/>
              <a:t>neither on CPE nor on </a:t>
            </a:r>
            <a:r>
              <a:rPr lang="en-US" dirty="0" smtClean="0"/>
              <a:t>PRR</a:t>
            </a:r>
          </a:p>
          <a:p>
            <a:r>
              <a:rPr lang="en-US" b="1" dirty="0" smtClean="0"/>
              <a:t>Per user state on PRR</a:t>
            </a:r>
            <a:endParaRPr lang="en-US" b="1" dirty="0" smtClean="0"/>
          </a:p>
          <a:p>
            <a:r>
              <a:rPr lang="en-US" dirty="0" smtClean="0"/>
              <a:t>Derivative of DS-Lite/4over6 using DHCP or PCP port distribution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B2) per-subscriber mappings on </a:t>
            </a:r>
            <a:r>
              <a:rPr lang="en-US" b="1" dirty="0" smtClean="0"/>
              <a:t>PRR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(derived from address mapping)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433"/>
            <a:ext cx="8229600" cy="4525963"/>
          </a:xfrm>
        </p:spPr>
        <p:txBody>
          <a:bodyPr/>
          <a:lstStyle/>
          <a:p>
            <a:r>
              <a:rPr lang="en-US" dirty="0" smtClean="0"/>
              <a:t>Same as B1), </a:t>
            </a:r>
            <a:r>
              <a:rPr lang="en-US" b="1" dirty="0" smtClean="0"/>
              <a:t>but without per-user state</a:t>
            </a:r>
          </a:p>
          <a:p>
            <a:endParaRPr lang="en-US" dirty="0" smtClean="0"/>
          </a:p>
          <a:p>
            <a:r>
              <a:rPr lang="en-US" dirty="0" smtClean="0"/>
              <a:t>Use address &amp; port mapping algorithmic rules as “forwarding function” on PRR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B3) per-subscriber mappings on </a:t>
            </a:r>
            <a:r>
              <a:rPr lang="en-US" b="1" dirty="0" smtClean="0"/>
              <a:t>CPE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(derived from address mapping)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291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Mesh model</a:t>
            </a:r>
          </a:p>
          <a:p>
            <a:r>
              <a:rPr lang="en-US" dirty="0" smtClean="0"/>
              <a:t>Use of provisioning and forwarding algorithmic rules on CPE</a:t>
            </a:r>
          </a:p>
          <a:p>
            <a:r>
              <a:rPr lang="en-US" dirty="0" smtClean="0"/>
              <a:t>Consensus to converge toward a unified address &amp; port mapping algorithm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Can the </a:t>
            </a:r>
            <a:r>
              <a:rPr lang="en-US" dirty="0" smtClean="0"/>
              <a:t>unified address &amp; port mapping algorithm be specified to include B2 case?</a:t>
            </a:r>
          </a:p>
          <a:p>
            <a:pPr lvl="1"/>
            <a:r>
              <a:rPr lang="en-US" dirty="0" smtClean="0"/>
              <a:t>No rules on CPE:</a:t>
            </a:r>
            <a:br>
              <a:rPr lang="en-US" dirty="0" smtClean="0"/>
            </a:br>
            <a:r>
              <a:rPr lang="en-US" dirty="0" smtClean="0"/>
              <a:t>	send all traffic to AFTR tunnel endpoint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C) Translate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Encap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Technically, mostly the same</a:t>
            </a:r>
          </a:p>
          <a:p>
            <a:pPr lvl="1"/>
            <a:r>
              <a:rPr lang="en-US" dirty="0" smtClean="0"/>
              <a:t>Minor differences: overhead </a:t>
            </a:r>
            <a:r>
              <a:rPr lang="en-US" dirty="0" err="1" smtClean="0"/>
              <a:t>vs</a:t>
            </a:r>
            <a:r>
              <a:rPr lang="en-US" dirty="0" smtClean="0"/>
              <a:t> loss of information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Operational perspective</a:t>
            </a:r>
            <a:endParaRPr lang="en-US" dirty="0" smtClean="0"/>
          </a:p>
          <a:p>
            <a:pPr lvl="1"/>
            <a:r>
              <a:rPr lang="en-US" b="1" dirty="0" smtClean="0"/>
              <a:t>Discussion </a:t>
            </a:r>
            <a:r>
              <a:rPr lang="en-US" dirty="0" smtClean="0"/>
              <a:t>on </a:t>
            </a:r>
            <a:r>
              <a:rPr lang="en-US" dirty="0" smtClean="0"/>
              <a:t>what is easier to do for on-path processing (</a:t>
            </a:r>
            <a:r>
              <a:rPr lang="en-US" dirty="0" err="1" smtClean="0"/>
              <a:t>QoS</a:t>
            </a:r>
            <a:r>
              <a:rPr lang="en-US" dirty="0" smtClean="0"/>
              <a:t>/ACL/…):</a:t>
            </a:r>
          </a:p>
          <a:p>
            <a:pPr lvl="2"/>
            <a:r>
              <a:rPr lang="en-US" dirty="0" smtClean="0"/>
              <a:t>Look at IPv6-translated headers in middle points</a:t>
            </a:r>
          </a:p>
          <a:p>
            <a:pPr lvl="2"/>
            <a:r>
              <a:rPr lang="en-US" dirty="0" smtClean="0"/>
              <a:t>Look at encapsulated IPv4 headers in middle points</a:t>
            </a:r>
          </a:p>
          <a:p>
            <a:pPr lvl="2"/>
            <a:r>
              <a:rPr lang="en-US" dirty="0" smtClean="0"/>
              <a:t>Look at </a:t>
            </a:r>
            <a:r>
              <a:rPr lang="en-US" dirty="0" err="1" smtClean="0"/>
              <a:t>decapsulated</a:t>
            </a:r>
            <a:r>
              <a:rPr lang="en-US" dirty="0" smtClean="0"/>
              <a:t> IPv4 headers in end points only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 Forward, part 1:</a:t>
            </a:r>
            <a:br>
              <a:rPr lang="en-US" dirty="0" smtClean="0"/>
            </a:br>
            <a:r>
              <a:rPr lang="en-US" dirty="0" smtClean="0"/>
              <a:t>Create Building </a:t>
            </a:r>
            <a:r>
              <a:rPr lang="en-US" dirty="0" smtClean="0"/>
              <a:t>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Design team to propose a unified address &amp; port mapping algorithm</a:t>
            </a:r>
          </a:p>
          <a:p>
            <a:pPr lvl="1"/>
            <a:r>
              <a:rPr lang="en-US" dirty="0" smtClean="0"/>
              <a:t>Target: PS document</a:t>
            </a:r>
          </a:p>
          <a:p>
            <a:pPr lvl="1"/>
            <a:r>
              <a:rPr lang="en-US" dirty="0" smtClean="0"/>
              <a:t>Applicable to both H&amp;S or Mesh and Encapsulation or Translate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Define unified DHCPv6 options for the above</a:t>
            </a:r>
          </a:p>
          <a:p>
            <a:pPr lvl="1"/>
            <a:r>
              <a:rPr lang="en-US" dirty="0" smtClean="0"/>
              <a:t>Target: PS document</a:t>
            </a:r>
          </a:p>
          <a:p>
            <a:pPr lvl="1"/>
            <a:r>
              <a:rPr lang="en-US" dirty="0" smtClean="0"/>
              <a:t>Applicable to both H&amp;S or Mesh and </a:t>
            </a:r>
            <a:r>
              <a:rPr lang="en-US" smtClean="0"/>
              <a:t>Encapsulation or Translate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0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Way Forward, part 2</a:t>
            </a:r>
            <a:br>
              <a:rPr lang="en-US" dirty="0" smtClean="0"/>
            </a:br>
            <a:r>
              <a:rPr lang="en-US" dirty="0" smtClean="0"/>
              <a:t>Translation </a:t>
            </a:r>
            <a:r>
              <a:rPr lang="en-US" dirty="0" err="1" smtClean="0"/>
              <a:t>vs</a:t>
            </a:r>
            <a:r>
              <a:rPr lang="en-US" dirty="0" smtClean="0"/>
              <a:t>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883"/>
            <a:ext cx="8229600" cy="4991267"/>
          </a:xfrm>
        </p:spPr>
        <p:txBody>
          <a:bodyPr>
            <a:normAutofit/>
          </a:bodyPr>
          <a:lstStyle/>
          <a:p>
            <a:r>
              <a:rPr lang="en-US" dirty="0" smtClean="0"/>
              <a:t>One or multiple approaches?</a:t>
            </a:r>
          </a:p>
          <a:p>
            <a:pPr lvl="1"/>
            <a:r>
              <a:rPr lang="en-US" dirty="0" smtClean="0"/>
              <a:t>Impact on interoperability</a:t>
            </a:r>
          </a:p>
          <a:p>
            <a:pPr lvl="1"/>
            <a:r>
              <a:rPr lang="en-US" dirty="0" smtClean="0"/>
              <a:t>What</a:t>
            </a:r>
            <a:r>
              <a:rPr lang="en-US" dirty="0" smtClean="0"/>
              <a:t> to </a:t>
            </a:r>
            <a:r>
              <a:rPr lang="en-US" dirty="0" smtClean="0"/>
              <a:t>implement on </a:t>
            </a:r>
            <a:r>
              <a:rPr lang="en-US" dirty="0" err="1" smtClean="0"/>
              <a:t>CPEs</a:t>
            </a:r>
            <a:r>
              <a:rPr lang="en-US" dirty="0" smtClean="0"/>
              <a:t>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can publish them all as </a:t>
            </a:r>
            <a:r>
              <a:rPr lang="en-US" dirty="0" smtClean="0"/>
              <a:t>RFC</a:t>
            </a:r>
          </a:p>
          <a:p>
            <a:r>
              <a:rPr lang="en-US" dirty="0" smtClean="0"/>
              <a:t>If we do, do </a:t>
            </a:r>
            <a:r>
              <a:rPr lang="en-US" dirty="0" smtClean="0"/>
              <a:t>they all have the same status?</a:t>
            </a:r>
          </a:p>
          <a:p>
            <a:pPr lvl="1"/>
            <a:r>
              <a:rPr lang="en-US" dirty="0" smtClean="0"/>
              <a:t>(Std track, </a:t>
            </a:r>
            <a:r>
              <a:rPr lang="en-US" dirty="0" err="1" smtClean="0"/>
              <a:t>Exerimental</a:t>
            </a:r>
            <a:r>
              <a:rPr lang="en-US" dirty="0" smtClean="0"/>
              <a:t>, Informational, BCP,…)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many engineers does it take to plug a laptop into a socket?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Based on a true story…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the Interim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MAP design team (chaired by Ole)</a:t>
            </a:r>
          </a:p>
          <a:p>
            <a:pPr lvl="1"/>
            <a:r>
              <a:rPr lang="en-US" dirty="0" smtClean="0"/>
              <a:t>2 drafts: </a:t>
            </a:r>
            <a:r>
              <a:rPr lang="en-US" dirty="0" err="1" smtClean="0"/>
              <a:t>MAPing</a:t>
            </a:r>
            <a:r>
              <a:rPr lang="en-US" dirty="0" smtClean="0"/>
              <a:t> &amp; DHCP option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Lots of discussions</a:t>
            </a:r>
          </a:p>
          <a:p>
            <a:r>
              <a:rPr lang="en-US" dirty="0" smtClean="0"/>
              <a:t>New proposals:</a:t>
            </a:r>
          </a:p>
          <a:p>
            <a:pPr lvl="1"/>
            <a:r>
              <a:rPr lang="en-US" dirty="0" smtClean="0"/>
              <a:t>“Unifying” theori</a:t>
            </a:r>
            <a:r>
              <a:rPr lang="en-US" u="sng" dirty="0" smtClean="0"/>
              <a:t>es</a:t>
            </a:r>
            <a:r>
              <a:rPr lang="en-US" dirty="0" smtClean="0"/>
              <a:t> (</a:t>
            </a:r>
            <a:r>
              <a:rPr lang="en-US" dirty="0" err="1" smtClean="0"/>
              <a:t>4rd</a:t>
            </a:r>
            <a:r>
              <a:rPr lang="en-US" dirty="0" smtClean="0"/>
              <a:t>-U,…)</a:t>
            </a:r>
          </a:p>
          <a:p>
            <a:pPr lvl="1"/>
            <a:r>
              <a:rPr lang="en-US" dirty="0" smtClean="0"/>
              <a:t>SD-NAT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5" name="Picture 4" descr="ba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78" y="1600199"/>
            <a:ext cx="3355247" cy="4525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2402" y="6133380"/>
            <a:ext cx="2471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Hotel room socket</a:t>
            </a:r>
            <a:endParaRPr lang="en-US" sz="2400" dirty="0"/>
          </a:p>
        </p:txBody>
      </p:sp>
      <p:pic>
        <p:nvPicPr>
          <p:cNvPr id="9" name="Content Placeholder 3" descr="plug.jpg"/>
          <p:cNvPicPr>
            <a:picLocks noChangeAspect="1"/>
          </p:cNvPicPr>
          <p:nvPr/>
        </p:nvPicPr>
        <p:blipFill>
          <a:blip r:embed="rId3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27642" y="5655781"/>
            <a:ext cx="1020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504D"/>
                </a:solidFill>
              </a:rPr>
              <a:t>Wrong</a:t>
            </a:r>
            <a:br>
              <a:rPr lang="en-US" sz="2400" dirty="0" smtClean="0">
                <a:solidFill>
                  <a:srgbClr val="C0504D"/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shape</a:t>
            </a:r>
            <a:endParaRPr lang="en-US" sz="2400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10" name="Content Placeholder 3" descr="plu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</p:spPr>
      </p:pic>
      <p:pic>
        <p:nvPicPr>
          <p:cNvPr id="11" name="Picture 10" descr="ba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557" y="1513062"/>
            <a:ext cx="3448293" cy="46131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75302" y="6133380"/>
            <a:ext cx="3102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“multi-protocol” socket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864817" y="5829477"/>
            <a:ext cx="1509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504D"/>
                </a:solidFill>
              </a:rPr>
              <a:t>No ground</a:t>
            </a:r>
            <a:endParaRPr lang="en-US" sz="2400" dirty="0">
              <a:solidFill>
                <a:srgbClr val="C050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4" name="Content Placeholder 3" descr="plu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</p:spPr>
      </p:pic>
      <p:pic>
        <p:nvPicPr>
          <p:cNvPr id="6" name="Picture 5" descr="ba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557" y="1513062"/>
            <a:ext cx="3448293" cy="4613101"/>
          </a:xfrm>
          <a:prstGeom prst="rect">
            <a:avLst/>
          </a:prstGeom>
        </p:spPr>
      </p:pic>
      <p:pic>
        <p:nvPicPr>
          <p:cNvPr id="5" name="Picture 4" descr="austral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810" y="1818315"/>
            <a:ext cx="2278380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5302" y="6133380"/>
            <a:ext cx="3102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“multi-protocol” socket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82508" y="4866315"/>
            <a:ext cx="1611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AU adaptor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712847" y="5503797"/>
            <a:ext cx="173331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504D"/>
                </a:solidFill>
              </a:rPr>
              <a:t>Ground</a:t>
            </a:r>
            <a:br>
              <a:rPr lang="en-US" sz="2400" dirty="0" smtClean="0">
                <a:solidFill>
                  <a:srgbClr val="C0504D"/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safety prong</a:t>
            </a:r>
            <a:br>
              <a:rPr lang="en-US" sz="2400" dirty="0" smtClean="0">
                <a:solidFill>
                  <a:srgbClr val="C0504D"/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missing</a:t>
            </a:r>
            <a:endParaRPr lang="en-US" sz="2400" dirty="0">
              <a:solidFill>
                <a:srgbClr val="C0504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4" name="Content Placeholder 3" descr="plu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</p:spPr>
      </p:pic>
      <p:pic>
        <p:nvPicPr>
          <p:cNvPr id="6" name="Picture 5" descr="ba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557" y="1513062"/>
            <a:ext cx="3448293" cy="4613101"/>
          </a:xfrm>
          <a:prstGeom prst="rect">
            <a:avLst/>
          </a:prstGeom>
        </p:spPr>
      </p:pic>
      <p:pic>
        <p:nvPicPr>
          <p:cNvPr id="7" name="Picture 6" descr="u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810" y="1905000"/>
            <a:ext cx="2278380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5302" y="6133380"/>
            <a:ext cx="3102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“multi-protocol” socket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782508" y="4942307"/>
            <a:ext cx="159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UK adaptor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27642" y="5655781"/>
            <a:ext cx="1020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504D"/>
                </a:solidFill>
              </a:rPr>
              <a:t>Wrong</a:t>
            </a:r>
            <a:br>
              <a:rPr lang="en-US" sz="2400" dirty="0" smtClean="0">
                <a:solidFill>
                  <a:srgbClr val="C0504D"/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shape</a:t>
            </a:r>
            <a:endParaRPr lang="en-US" sz="2400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4" name="Content Placeholder 3" descr="plu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</p:spPr>
      </p:pic>
      <p:pic>
        <p:nvPicPr>
          <p:cNvPr id="6" name="Picture 5" descr="ba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557" y="1513062"/>
            <a:ext cx="3448293" cy="4613101"/>
          </a:xfrm>
          <a:prstGeom prst="rect">
            <a:avLst/>
          </a:prstGeom>
        </p:spPr>
      </p:pic>
      <p:pic>
        <p:nvPicPr>
          <p:cNvPr id="8" name="Picture 7" descr="u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810" y="1905000"/>
            <a:ext cx="2278380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75302" y="6133380"/>
            <a:ext cx="3102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“multi-protocol” socket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82508" y="4964019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 adaptor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81697" y="5644925"/>
            <a:ext cx="1712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504D"/>
                </a:solidFill>
              </a:rPr>
              <a:t>“Hot” prong</a:t>
            </a:r>
            <a:br>
              <a:rPr lang="en-US" sz="2400" dirty="0" smtClean="0">
                <a:solidFill>
                  <a:srgbClr val="C0504D"/>
                </a:solidFill>
              </a:rPr>
            </a:br>
            <a:r>
              <a:rPr lang="en-US" sz="2400" dirty="0" smtClean="0">
                <a:solidFill>
                  <a:srgbClr val="C0504D"/>
                </a:solidFill>
              </a:rPr>
              <a:t>too wide</a:t>
            </a:r>
            <a:endParaRPr lang="en-US" sz="2400" dirty="0">
              <a:solidFill>
                <a:srgbClr val="C0504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Attempt</a:t>
            </a:r>
            <a:endParaRPr lang="en-US" dirty="0"/>
          </a:p>
        </p:txBody>
      </p:sp>
      <p:pic>
        <p:nvPicPr>
          <p:cNvPr id="4" name="Content Placeholder 3" descr="plu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626" r="-71626"/>
          <a:stretch>
            <a:fillRect/>
          </a:stretch>
        </p:blipFill>
        <p:spPr>
          <a:xfrm>
            <a:off x="-2179722" y="1513062"/>
            <a:ext cx="8229600" cy="4525963"/>
          </a:xfrm>
        </p:spPr>
      </p:pic>
      <p:pic>
        <p:nvPicPr>
          <p:cNvPr id="7" name="Picture 6" descr="goo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85336" y="2184588"/>
            <a:ext cx="4525963" cy="31829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80582" y="6133380"/>
            <a:ext cx="3700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“multi-protocol” socket v2.0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2582" y="5644925"/>
            <a:ext cx="1170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Victory!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2082" y="6133380"/>
            <a:ext cx="1654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aptop plug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not do that again…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640</Words>
  <Application>Microsoft Macintosh PowerPoint</Application>
  <PresentationFormat>On-screen Show (4:3)</PresentationFormat>
  <Paragraphs>97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Why do standards matter?</vt:lpstr>
      <vt:lpstr>How many engineers does it take to plug a laptop into a socket?</vt:lpstr>
      <vt:lpstr>1st Attempt</vt:lpstr>
      <vt:lpstr>2nd Attempt</vt:lpstr>
      <vt:lpstr>3rd Attempt</vt:lpstr>
      <vt:lpstr>4th Attempt</vt:lpstr>
      <vt:lpstr>5th Attempt</vt:lpstr>
      <vt:lpstr>6th Attempt</vt:lpstr>
      <vt:lpstr>Let’s not do that again…</vt:lpstr>
      <vt:lpstr>Taking stock from the Softwire Interim meeting</vt:lpstr>
      <vt:lpstr>Don’t say stateless…</vt:lpstr>
      <vt:lpstr>A) per-flow NAT bindings</vt:lpstr>
      <vt:lpstr>B1) per-subscriber state on PRR (static or learned)</vt:lpstr>
      <vt:lpstr>B2) per-subscriber mappings on PRR (derived from address mapping)</vt:lpstr>
      <vt:lpstr>B3) per-subscriber mappings on CPE (derived from address mapping)</vt:lpstr>
      <vt:lpstr>C) Translate vs Encap</vt:lpstr>
      <vt:lpstr>Way Forward</vt:lpstr>
      <vt:lpstr>Way Forward, part 1: Create Building Blocks</vt:lpstr>
      <vt:lpstr>Way Forward, part 2 Translation vs Encapsulation</vt:lpstr>
      <vt:lpstr>Since the Interim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stock…</dc:title>
  <dc:creator>Alain Durand</dc:creator>
  <cp:lastModifiedBy>Alain Durand</cp:lastModifiedBy>
  <cp:revision>10</cp:revision>
  <dcterms:created xsi:type="dcterms:W3CDTF">2011-11-13T23:58:06Z</dcterms:created>
  <dcterms:modified xsi:type="dcterms:W3CDTF">2011-11-14T01:18:13Z</dcterms:modified>
</cp:coreProperties>
</file>