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64" r:id="rId4"/>
    <p:sldId id="281" r:id="rId5"/>
    <p:sldId id="274" r:id="rId6"/>
    <p:sldId id="279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66FF"/>
    <a:srgbClr val="FFFF05"/>
    <a:srgbClr val="FB3399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141C8-A43D-424D-90EF-FF9611A890B7}" type="doc">
      <dgm:prSet loTypeId="urn:microsoft.com/office/officeart/2005/8/layout/funnel1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DDEA716D-B722-514E-9AFA-01A922AFD41B}">
      <dgm:prSet phldrT="[Text]"/>
      <dgm:spPr/>
      <dgm:t>
        <a:bodyPr/>
        <a:lstStyle/>
        <a:p>
          <a:r>
            <a:rPr lang="en-US" dirty="0" smtClean="0"/>
            <a:t>DS-lite</a:t>
          </a:r>
          <a:endParaRPr lang="en-US" dirty="0"/>
        </a:p>
      </dgm:t>
    </dgm:pt>
    <dgm:pt modelId="{22B31089-7466-194D-9AC6-BB077ABD213C}" type="parTrans" cxnId="{0E560166-84F6-DD47-B39B-AC0576C67545}">
      <dgm:prSet/>
      <dgm:spPr/>
      <dgm:t>
        <a:bodyPr/>
        <a:lstStyle/>
        <a:p>
          <a:endParaRPr lang="en-US"/>
        </a:p>
      </dgm:t>
    </dgm:pt>
    <dgm:pt modelId="{ED3750A9-7798-6444-8DFE-F016EB38F53C}" type="sibTrans" cxnId="{0E560166-84F6-DD47-B39B-AC0576C67545}">
      <dgm:prSet/>
      <dgm:spPr/>
      <dgm:t>
        <a:bodyPr/>
        <a:lstStyle/>
        <a:p>
          <a:endParaRPr lang="en-US"/>
        </a:p>
      </dgm:t>
    </dgm:pt>
    <dgm:pt modelId="{56C1AFD4-5620-6A43-91B1-F9E7AF93C916}">
      <dgm:prSet phldrT="[Text]"/>
      <dgm:spPr/>
      <dgm:t>
        <a:bodyPr/>
        <a:lstStyle/>
        <a:p>
          <a:r>
            <a:rPr lang="en-US" dirty="0" smtClean="0"/>
            <a:t>6rd</a:t>
          </a:r>
          <a:endParaRPr lang="en-US" dirty="0"/>
        </a:p>
      </dgm:t>
    </dgm:pt>
    <dgm:pt modelId="{AFC748C1-560F-4C48-9A45-3F8CB3F76034}" type="parTrans" cxnId="{7884AF84-717E-654C-870F-E9FF41F16056}">
      <dgm:prSet/>
      <dgm:spPr/>
      <dgm:t>
        <a:bodyPr/>
        <a:lstStyle/>
        <a:p>
          <a:endParaRPr lang="en-US"/>
        </a:p>
      </dgm:t>
    </dgm:pt>
    <dgm:pt modelId="{2419DD0F-A79A-C540-8AAA-C99826D86C8A}" type="sibTrans" cxnId="{7884AF84-717E-654C-870F-E9FF41F16056}">
      <dgm:prSet/>
      <dgm:spPr/>
      <dgm:t>
        <a:bodyPr/>
        <a:lstStyle/>
        <a:p>
          <a:endParaRPr lang="en-US"/>
        </a:p>
      </dgm:t>
    </dgm:pt>
    <dgm:pt modelId="{315A90CC-B0D4-4B47-A6EE-6E1B2A9B8F38}">
      <dgm:prSet phldrT="[Text]"/>
      <dgm:spPr/>
      <dgm:t>
        <a:bodyPr/>
        <a:lstStyle/>
        <a:p>
          <a:r>
            <a:rPr lang="en-US" dirty="0" smtClean="0"/>
            <a:t>A+P</a:t>
          </a:r>
          <a:endParaRPr lang="en-US" dirty="0"/>
        </a:p>
      </dgm:t>
    </dgm:pt>
    <dgm:pt modelId="{8B133686-C2B2-7E40-BA19-4D7900529FB2}" type="parTrans" cxnId="{8B8E5386-A116-1045-9B93-5F1629F3200E}">
      <dgm:prSet/>
      <dgm:spPr/>
      <dgm:t>
        <a:bodyPr/>
        <a:lstStyle/>
        <a:p>
          <a:endParaRPr lang="en-US"/>
        </a:p>
      </dgm:t>
    </dgm:pt>
    <dgm:pt modelId="{23C4DA0E-1E00-3F42-ABC2-C722E2CC75B0}" type="sibTrans" cxnId="{8B8E5386-A116-1045-9B93-5F1629F3200E}">
      <dgm:prSet/>
      <dgm:spPr/>
      <dgm:t>
        <a:bodyPr/>
        <a:lstStyle/>
        <a:p>
          <a:endParaRPr lang="en-US"/>
        </a:p>
      </dgm:t>
    </dgm:pt>
    <dgm:pt modelId="{78BD4EC2-647F-AC4B-BCFC-8831454D59B1}">
      <dgm:prSet phldrT="[Text]" custT="1"/>
      <dgm:spPr/>
      <dgm:t>
        <a:bodyPr/>
        <a:lstStyle/>
        <a:p>
          <a:r>
            <a:rPr lang="en-US" sz="4800" dirty="0" smtClean="0">
              <a:solidFill>
                <a:schemeClr val="tx1"/>
              </a:solidFill>
            </a:rPr>
            <a:t>4rd</a:t>
          </a:r>
          <a:endParaRPr lang="en-US" sz="4800" dirty="0">
            <a:solidFill>
              <a:schemeClr val="tx1"/>
            </a:solidFill>
          </a:endParaRPr>
        </a:p>
      </dgm:t>
    </dgm:pt>
    <dgm:pt modelId="{891AAC81-DBDA-CE4D-A065-2370B9A4F2A5}" type="parTrans" cxnId="{15466009-9BCB-DC46-8C28-A1FB2EA99B10}">
      <dgm:prSet/>
      <dgm:spPr/>
      <dgm:t>
        <a:bodyPr/>
        <a:lstStyle/>
        <a:p>
          <a:endParaRPr lang="en-US"/>
        </a:p>
      </dgm:t>
    </dgm:pt>
    <dgm:pt modelId="{B1ABF39D-F8EE-3C4B-BCFC-B9C8BC470922}" type="sibTrans" cxnId="{15466009-9BCB-DC46-8C28-A1FB2EA99B10}">
      <dgm:prSet/>
      <dgm:spPr/>
      <dgm:t>
        <a:bodyPr/>
        <a:lstStyle/>
        <a:p>
          <a:endParaRPr lang="en-US"/>
        </a:p>
      </dgm:t>
    </dgm:pt>
    <dgm:pt modelId="{47BDAD70-6341-7446-A47D-5D93F53E51ED}" type="pres">
      <dgm:prSet presAssocID="{CD4141C8-A43D-424D-90EF-FF9611A890B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589CBE-F7E5-454A-B487-9497DE7839C7}" type="pres">
      <dgm:prSet presAssocID="{CD4141C8-A43D-424D-90EF-FF9611A890B7}" presName="ellipse" presStyleLbl="trBgShp" presStyleIdx="0" presStyleCnt="1"/>
      <dgm:spPr/>
    </dgm:pt>
    <dgm:pt modelId="{6407333C-2C88-DC48-B168-6E4ACB016A31}" type="pres">
      <dgm:prSet presAssocID="{CD4141C8-A43D-424D-90EF-FF9611A890B7}" presName="arrow1" presStyleLbl="fgShp" presStyleIdx="0" presStyleCnt="1"/>
      <dgm:spPr/>
    </dgm:pt>
    <dgm:pt modelId="{782C8432-B1F7-AD41-AD15-1F2F6985B264}" type="pres">
      <dgm:prSet presAssocID="{CD4141C8-A43D-424D-90EF-FF9611A890B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5C7CC-A75D-5F49-A56E-4F2D0D8CF007}" type="pres">
      <dgm:prSet presAssocID="{56C1AFD4-5620-6A43-91B1-F9E7AF93C91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CE3F0-B531-6444-A636-C5DE4433F3E7}" type="pres">
      <dgm:prSet presAssocID="{315A90CC-B0D4-4B47-A6EE-6E1B2A9B8F3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89E00-F7FF-394F-8640-9B0741C967EE}" type="pres">
      <dgm:prSet presAssocID="{78BD4EC2-647F-AC4B-BCFC-8831454D59B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1DE2A-CA0A-C849-84DB-D7ED076F4FF3}" type="pres">
      <dgm:prSet presAssocID="{CD4141C8-A43D-424D-90EF-FF9611A890B7}" presName="funnel" presStyleLbl="trAlignAcc1" presStyleIdx="0" presStyleCnt="1"/>
      <dgm:spPr/>
    </dgm:pt>
  </dgm:ptLst>
  <dgm:cxnLst>
    <dgm:cxn modelId="{7884AF84-717E-654C-870F-E9FF41F16056}" srcId="{CD4141C8-A43D-424D-90EF-FF9611A890B7}" destId="{56C1AFD4-5620-6A43-91B1-F9E7AF93C916}" srcOrd="1" destOrd="0" parTransId="{AFC748C1-560F-4C48-9A45-3F8CB3F76034}" sibTransId="{2419DD0F-A79A-C540-8AAA-C99826D86C8A}"/>
    <dgm:cxn modelId="{8B8E5386-A116-1045-9B93-5F1629F3200E}" srcId="{CD4141C8-A43D-424D-90EF-FF9611A890B7}" destId="{315A90CC-B0D4-4B47-A6EE-6E1B2A9B8F38}" srcOrd="2" destOrd="0" parTransId="{8B133686-C2B2-7E40-BA19-4D7900529FB2}" sibTransId="{23C4DA0E-1E00-3F42-ABC2-C722E2CC75B0}"/>
    <dgm:cxn modelId="{42112328-6984-7E42-8747-CFC36F397642}" type="presOf" srcId="{DDEA716D-B722-514E-9AFA-01A922AFD41B}" destId="{A1089E00-F7FF-394F-8640-9B0741C967EE}" srcOrd="0" destOrd="0" presId="urn:microsoft.com/office/officeart/2005/8/layout/funnel1"/>
    <dgm:cxn modelId="{1F3A23E4-2A46-DA40-AD84-6D9665E56BB4}" type="presOf" srcId="{56C1AFD4-5620-6A43-91B1-F9E7AF93C916}" destId="{46BCE3F0-B531-6444-A636-C5DE4433F3E7}" srcOrd="0" destOrd="0" presId="urn:microsoft.com/office/officeart/2005/8/layout/funnel1"/>
    <dgm:cxn modelId="{D17A9405-4D3E-FF4C-8CEB-45651BDAE5E2}" type="presOf" srcId="{315A90CC-B0D4-4B47-A6EE-6E1B2A9B8F38}" destId="{87D5C7CC-A75D-5F49-A56E-4F2D0D8CF007}" srcOrd="0" destOrd="0" presId="urn:microsoft.com/office/officeart/2005/8/layout/funnel1"/>
    <dgm:cxn modelId="{0E560166-84F6-DD47-B39B-AC0576C67545}" srcId="{CD4141C8-A43D-424D-90EF-FF9611A890B7}" destId="{DDEA716D-B722-514E-9AFA-01A922AFD41B}" srcOrd="0" destOrd="0" parTransId="{22B31089-7466-194D-9AC6-BB077ABD213C}" sibTransId="{ED3750A9-7798-6444-8DFE-F016EB38F53C}"/>
    <dgm:cxn modelId="{C6ACA665-B99E-B748-B8D9-6CC9A7F748CE}" type="presOf" srcId="{CD4141C8-A43D-424D-90EF-FF9611A890B7}" destId="{47BDAD70-6341-7446-A47D-5D93F53E51ED}" srcOrd="0" destOrd="0" presId="urn:microsoft.com/office/officeart/2005/8/layout/funnel1"/>
    <dgm:cxn modelId="{72D6C833-6B19-DE47-BBC5-A236F78B22A6}" type="presOf" srcId="{78BD4EC2-647F-AC4B-BCFC-8831454D59B1}" destId="{782C8432-B1F7-AD41-AD15-1F2F6985B264}" srcOrd="0" destOrd="0" presId="urn:microsoft.com/office/officeart/2005/8/layout/funnel1"/>
    <dgm:cxn modelId="{15466009-9BCB-DC46-8C28-A1FB2EA99B10}" srcId="{CD4141C8-A43D-424D-90EF-FF9611A890B7}" destId="{78BD4EC2-647F-AC4B-BCFC-8831454D59B1}" srcOrd="3" destOrd="0" parTransId="{891AAC81-DBDA-CE4D-A065-2370B9A4F2A5}" sibTransId="{B1ABF39D-F8EE-3C4B-BCFC-B9C8BC470922}"/>
    <dgm:cxn modelId="{0B4838A1-0856-AE46-BDFE-BB7D517972E9}" type="presParOf" srcId="{47BDAD70-6341-7446-A47D-5D93F53E51ED}" destId="{73589CBE-F7E5-454A-B487-9497DE7839C7}" srcOrd="0" destOrd="0" presId="urn:microsoft.com/office/officeart/2005/8/layout/funnel1"/>
    <dgm:cxn modelId="{B31B1D22-A8F7-7644-B540-B96F661DA5CD}" type="presParOf" srcId="{47BDAD70-6341-7446-A47D-5D93F53E51ED}" destId="{6407333C-2C88-DC48-B168-6E4ACB016A31}" srcOrd="1" destOrd="0" presId="urn:microsoft.com/office/officeart/2005/8/layout/funnel1"/>
    <dgm:cxn modelId="{68DCBE66-B5EE-3F4A-909F-2DA21F019AB2}" type="presParOf" srcId="{47BDAD70-6341-7446-A47D-5D93F53E51ED}" destId="{782C8432-B1F7-AD41-AD15-1F2F6985B264}" srcOrd="2" destOrd="0" presId="urn:microsoft.com/office/officeart/2005/8/layout/funnel1"/>
    <dgm:cxn modelId="{9A323CD1-6170-3F47-A971-71E5E3F1FE44}" type="presParOf" srcId="{47BDAD70-6341-7446-A47D-5D93F53E51ED}" destId="{87D5C7CC-A75D-5F49-A56E-4F2D0D8CF007}" srcOrd="3" destOrd="0" presId="urn:microsoft.com/office/officeart/2005/8/layout/funnel1"/>
    <dgm:cxn modelId="{58948B6F-9645-EF46-B22E-4161B9E6CC4D}" type="presParOf" srcId="{47BDAD70-6341-7446-A47D-5D93F53E51ED}" destId="{46BCE3F0-B531-6444-A636-C5DE4433F3E7}" srcOrd="4" destOrd="0" presId="urn:microsoft.com/office/officeart/2005/8/layout/funnel1"/>
    <dgm:cxn modelId="{ED2397CB-9260-8741-8C88-691897A88201}" type="presParOf" srcId="{47BDAD70-6341-7446-A47D-5D93F53E51ED}" destId="{A1089E00-F7FF-394F-8640-9B0741C967EE}" srcOrd="5" destOrd="0" presId="urn:microsoft.com/office/officeart/2005/8/layout/funnel1"/>
    <dgm:cxn modelId="{BAB27AE9-E467-644C-86ED-E052766758E8}" type="presParOf" srcId="{47BDAD70-6341-7446-A47D-5D93F53E51ED}" destId="{D541DE2A-CA0A-C849-84DB-D7ED076F4FF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589CBE-F7E5-454A-B487-9497DE7839C7}">
      <dsp:nvSpPr>
        <dsp:cNvPr id="0" name=""/>
        <dsp:cNvSpPr/>
      </dsp:nvSpPr>
      <dsp:spPr>
        <a:xfrm>
          <a:off x="1356098" y="152915"/>
          <a:ext cx="3034787" cy="105394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7333C-2C88-DC48-B168-6E4ACB016A31}">
      <dsp:nvSpPr>
        <dsp:cNvPr id="0" name=""/>
        <dsp:cNvSpPr/>
      </dsp:nvSpPr>
      <dsp:spPr>
        <a:xfrm>
          <a:off x="2584128" y="2733660"/>
          <a:ext cx="588137" cy="376407"/>
        </a:xfrm>
        <a:prstGeom prst="down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82C8432-B1F7-AD41-AD15-1F2F6985B264}">
      <dsp:nvSpPr>
        <dsp:cNvPr id="0" name=""/>
        <dsp:cNvSpPr/>
      </dsp:nvSpPr>
      <dsp:spPr>
        <a:xfrm>
          <a:off x="1466668" y="3034787"/>
          <a:ext cx="2823057" cy="705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solidFill>
                <a:schemeClr val="tx1"/>
              </a:solidFill>
            </a:rPr>
            <a:t>4rd</a:t>
          </a:r>
          <a:endParaRPr lang="en-US" sz="4800" kern="1200" dirty="0">
            <a:solidFill>
              <a:schemeClr val="tx1"/>
            </a:solidFill>
          </a:endParaRPr>
        </a:p>
      </dsp:txBody>
      <dsp:txXfrm>
        <a:off x="1466668" y="3034787"/>
        <a:ext cx="2823057" cy="705764"/>
      </dsp:txXfrm>
    </dsp:sp>
    <dsp:sp modelId="{87D5C7CC-A75D-5F49-A56E-4F2D0D8CF007}">
      <dsp:nvSpPr>
        <dsp:cNvPr id="0" name=""/>
        <dsp:cNvSpPr/>
      </dsp:nvSpPr>
      <dsp:spPr>
        <a:xfrm>
          <a:off x="2459443" y="1288255"/>
          <a:ext cx="1058646" cy="105864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A+P</a:t>
          </a:r>
          <a:endParaRPr lang="en-US" sz="2400" kern="1200" dirty="0"/>
        </a:p>
      </dsp:txBody>
      <dsp:txXfrm>
        <a:off x="2459443" y="1288255"/>
        <a:ext cx="1058646" cy="1058646"/>
      </dsp:txXfrm>
    </dsp:sp>
    <dsp:sp modelId="{46BCE3F0-B531-6444-A636-C5DE4433F3E7}">
      <dsp:nvSpPr>
        <dsp:cNvPr id="0" name=""/>
        <dsp:cNvSpPr/>
      </dsp:nvSpPr>
      <dsp:spPr>
        <a:xfrm>
          <a:off x="1701923" y="494035"/>
          <a:ext cx="1058646" cy="1058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6rd</a:t>
          </a:r>
          <a:endParaRPr lang="en-US" sz="2400" kern="1200" dirty="0"/>
        </a:p>
      </dsp:txBody>
      <dsp:txXfrm>
        <a:off x="1701923" y="494035"/>
        <a:ext cx="1058646" cy="1058646"/>
      </dsp:txXfrm>
    </dsp:sp>
    <dsp:sp modelId="{A1089E00-F7FF-394F-8640-9B0741C967EE}">
      <dsp:nvSpPr>
        <dsp:cNvPr id="0" name=""/>
        <dsp:cNvSpPr/>
      </dsp:nvSpPr>
      <dsp:spPr>
        <a:xfrm>
          <a:off x="2784095" y="238077"/>
          <a:ext cx="1058646" cy="105864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DS-lite</a:t>
          </a:r>
          <a:endParaRPr lang="en-US" sz="2400" kern="1200" dirty="0"/>
        </a:p>
      </dsp:txBody>
      <dsp:txXfrm>
        <a:off x="2784095" y="238077"/>
        <a:ext cx="1058646" cy="1058646"/>
      </dsp:txXfrm>
    </dsp:sp>
    <dsp:sp modelId="{D541DE2A-CA0A-C849-84DB-D7ED076F4FF3}">
      <dsp:nvSpPr>
        <dsp:cNvPr id="0" name=""/>
        <dsp:cNvSpPr/>
      </dsp:nvSpPr>
      <dsp:spPr>
        <a:xfrm>
          <a:off x="1231413" y="23525"/>
          <a:ext cx="3293567" cy="263485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8E87C-849A-7040-9797-B65C7C8D0EDB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4AEA9-814A-364E-896D-1877FF36BF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14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07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387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6192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itle and Content Blu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04800"/>
            <a:ext cx="7435849" cy="838200"/>
          </a:xfr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1" y="1186542"/>
            <a:ext cx="7435849" cy="381000"/>
          </a:xfrm>
        </p:spPr>
        <p:txBody>
          <a:bodyPr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0" y="6372423"/>
            <a:ext cx="7461250" cy="307777"/>
          </a:xfrm>
        </p:spPr>
        <p:txBody>
          <a:bodyPr anchor="b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359929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374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441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776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4351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9159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7970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9999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9106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E3D3F-6AD6-274B-A60C-0EBEE382122D}" type="datetimeFigureOut">
              <a:rPr lang="en-US" altLang="ja-JP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532FF-3EB8-144A-8CC3-E882593A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534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90" y="135913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4rd  and 4v6 @ IETF 82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28" y="1442836"/>
            <a:ext cx="8151709" cy="1517638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draft-murakami-softwire-4rd-01</a:t>
            </a:r>
          </a:p>
          <a:p>
            <a:pPr algn="l"/>
            <a:r>
              <a:rPr lang="en-US" sz="2000" dirty="0" smtClean="0"/>
              <a:t>(Satoru Matsushima / Tetsuya Murakami / Ole </a:t>
            </a:r>
            <a:r>
              <a:rPr lang="en-US" sz="2000" dirty="0" err="1" smtClean="0"/>
              <a:t>Trøan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smtClean="0"/>
              <a:t>draft-murakami-softwire-4v6-translation-00</a:t>
            </a:r>
          </a:p>
          <a:p>
            <a:pPr algn="l"/>
            <a:r>
              <a:rPr lang="en-US" sz="2000" dirty="0" smtClean="0"/>
              <a:t>(Gang Chen / </a:t>
            </a:r>
            <a:r>
              <a:rPr lang="en-US" sz="2000" dirty="0" err="1" smtClean="0"/>
              <a:t>Hui</a:t>
            </a:r>
            <a:r>
              <a:rPr lang="en-US" sz="2000" dirty="0" smtClean="0"/>
              <a:t> Deng / Satoru Matsushima / Tetsuya Murakami / </a:t>
            </a:r>
            <a:r>
              <a:rPr lang="en-US" sz="2000" dirty="0" err="1" smtClean="0"/>
              <a:t>Woj</a:t>
            </a:r>
            <a:r>
              <a:rPr lang="en-US" sz="2000" dirty="0" smtClean="0"/>
              <a:t> Dec)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9159226"/>
              </p:ext>
            </p:extLst>
          </p:nvPr>
        </p:nvGraphicFramePr>
        <p:xfrm>
          <a:off x="4432948" y="2985124"/>
          <a:ext cx="5756395" cy="376407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03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document structure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024" y="5665364"/>
            <a:ext cx="74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Motivation draft:		draft</a:t>
            </a:r>
            <a:r>
              <a:rPr lang="en-US" dirty="0"/>
              <a:t>-operators-softwire-stateless-4v6-motivation-02</a:t>
            </a:r>
          </a:p>
          <a:p>
            <a:r>
              <a:rPr lang="en-US" dirty="0"/>
              <a:t>Applicability statement: draft-sun-intarea-4rd-applicability-</a:t>
            </a:r>
            <a:r>
              <a:rPr lang="en-US" dirty="0" smtClean="0"/>
              <a:t>01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557910" y="1623800"/>
            <a:ext cx="5966045" cy="7264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/>
              <a:t>4rd mapping rule</a:t>
            </a:r>
          </a:p>
          <a:p>
            <a:pPr algn="ctr"/>
            <a:r>
              <a:rPr lang="en-US" altLang="ja-JP" dirty="0" smtClean="0"/>
              <a:t>draft-mdt-softwire-mapping-address-and-port-01</a:t>
            </a:r>
            <a:endParaRPr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553615" y="2444158"/>
            <a:ext cx="5966045" cy="7264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/>
              <a:t>4rd </a:t>
            </a:r>
            <a:r>
              <a:rPr lang="en-US" altLang="ja-JP" dirty="0" err="1" smtClean="0"/>
              <a:t>dhcp</a:t>
            </a:r>
            <a:r>
              <a:rPr lang="en-US" altLang="ja-JP" dirty="0" smtClean="0"/>
              <a:t> option</a:t>
            </a:r>
          </a:p>
          <a:p>
            <a:pPr algn="ctr"/>
            <a:r>
              <a:rPr lang="en-US" altLang="ja-JP" dirty="0" smtClean="0"/>
              <a:t>draft-mdt-softwire-map-dhcp-option-01</a:t>
            </a:r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1557567" y="3965486"/>
            <a:ext cx="5966045" cy="7264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/>
              <a:t>4rd encapsulation</a:t>
            </a:r>
          </a:p>
          <a:p>
            <a:pPr algn="ctr"/>
            <a:r>
              <a:rPr lang="en-US" altLang="ja-JP" dirty="0" smtClean="0"/>
              <a:t>draft-murakami-softwire-4rd-01</a:t>
            </a:r>
            <a:endParaRPr lang="ja-JP" altLang="en-US" dirty="0"/>
          </a:p>
        </p:txBody>
      </p:sp>
      <p:sp>
        <p:nvSpPr>
          <p:cNvPr id="10" name="下矢印 9"/>
          <p:cNvSpPr/>
          <p:nvPr/>
        </p:nvSpPr>
        <p:spPr>
          <a:xfrm>
            <a:off x="4256392" y="3315936"/>
            <a:ext cx="568175" cy="535178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角丸四角形 10"/>
          <p:cNvSpPr/>
          <p:nvPr/>
        </p:nvSpPr>
        <p:spPr>
          <a:xfrm>
            <a:off x="1557910" y="4823453"/>
            <a:ext cx="5966045" cy="7264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ja-JP" dirty="0" smtClean="0"/>
              <a:t>4rd translation</a:t>
            </a:r>
          </a:p>
          <a:p>
            <a:pPr algn="ctr"/>
            <a:r>
              <a:rPr lang="en-US" altLang="ja-JP" dirty="0" smtClean="0"/>
              <a:t>draft-murakami-softwire-4v6-translation-00</a:t>
            </a:r>
            <a:endParaRPr lang="ja-JP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9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328"/>
          <p:cNvGrpSpPr>
            <a:grpSpLocks/>
          </p:cNvGrpSpPr>
          <p:nvPr/>
        </p:nvGrpSpPr>
        <p:grpSpPr bwMode="auto">
          <a:xfrm>
            <a:off x="533400" y="3024188"/>
            <a:ext cx="1919288" cy="425450"/>
            <a:chOff x="620025" y="1485220"/>
            <a:chExt cx="1919976" cy="425444"/>
          </a:xfrm>
        </p:grpSpPr>
        <p:sp>
          <p:nvSpPr>
            <p:cNvPr id="77051" name="Rounded Rectangle 329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52" name="TextBox 330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3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6803" name="Group 324"/>
          <p:cNvGrpSpPr>
            <a:grpSpLocks/>
          </p:cNvGrpSpPr>
          <p:nvPr/>
        </p:nvGrpSpPr>
        <p:grpSpPr bwMode="auto">
          <a:xfrm>
            <a:off x="533400" y="2573338"/>
            <a:ext cx="1919288" cy="425450"/>
            <a:chOff x="620025" y="1485220"/>
            <a:chExt cx="1919976" cy="425444"/>
          </a:xfrm>
        </p:grpSpPr>
        <p:sp>
          <p:nvSpPr>
            <p:cNvPr id="77048" name="Rounded Rectangle 325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9" name="TextBox 326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0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6804" name="Group 323"/>
          <p:cNvGrpSpPr>
            <a:grpSpLocks/>
          </p:cNvGrpSpPr>
          <p:nvPr/>
        </p:nvGrpSpPr>
        <p:grpSpPr bwMode="auto">
          <a:xfrm>
            <a:off x="533400" y="2124075"/>
            <a:ext cx="1919288" cy="425450"/>
            <a:chOff x="620025" y="1485220"/>
            <a:chExt cx="1919976" cy="425444"/>
          </a:xfrm>
        </p:grpSpPr>
        <p:sp>
          <p:nvSpPr>
            <p:cNvPr id="77045" name="Rounded Rectangle 321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6" name="TextBox 559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47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4rd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 One Slide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6" name="Content Placeholder 86"/>
          <p:cNvSpPr>
            <a:spLocks noGrp="1"/>
          </p:cNvSpPr>
          <p:nvPr>
            <p:ph idx="1"/>
          </p:nvPr>
        </p:nvSpPr>
        <p:spPr>
          <a:xfrm>
            <a:off x="457200" y="4760913"/>
            <a:ext cx="8483600" cy="1800225"/>
          </a:xfrm>
        </p:spPr>
        <p:txBody>
          <a:bodyPr>
            <a:normAutofit lnSpcReduction="10000"/>
          </a:bodyPr>
          <a:lstStyle/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Native dual-stack IP service to the Subscriber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Simple, stateless, automatic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IPv4-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in-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encap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decap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functions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traffic automatically follows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Routing</a:t>
            </a:r>
          </a:p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BRs placed at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edge, addressed via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anycast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for load-balancing and resiliency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Defined in </a:t>
            </a:r>
            <a:r>
              <a:rPr lang="en-US" sz="1700" dirty="0">
                <a:latin typeface="Courier" charset="0"/>
                <a:ea typeface="ＭＳ Ｐゴシック" charset="0"/>
                <a:cs typeface="Courier" charset="0"/>
              </a:rPr>
              <a:t>draft</a:t>
            </a:r>
            <a:r>
              <a:rPr lang="en-US" sz="1700" dirty="0" smtClean="0">
                <a:latin typeface="Courier" charset="0"/>
                <a:ea typeface="ＭＳ Ｐゴシック" charset="0"/>
                <a:cs typeface="Courier" charset="0"/>
              </a:rPr>
              <a:t>-murakami-</a:t>
            </a:r>
            <a:r>
              <a:rPr lang="en-US" sz="1700" dirty="0">
                <a:latin typeface="Courier" charset="0"/>
                <a:ea typeface="ＭＳ Ｐゴシック" charset="0"/>
                <a:cs typeface="Courier" charset="0"/>
              </a:rPr>
              <a:t>softwire</a:t>
            </a:r>
            <a:r>
              <a:rPr lang="en-US" sz="1700" dirty="0" smtClean="0">
                <a:latin typeface="Courier" charset="0"/>
                <a:ea typeface="ＭＳ Ｐゴシック" charset="0"/>
                <a:cs typeface="Courier" charset="0"/>
              </a:rPr>
              <a:t>-4rd</a:t>
            </a:r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814388"/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7" name="Rounded Rectangle 555"/>
          <p:cNvSpPr>
            <a:spLocks noChangeArrowheads="1"/>
          </p:cNvSpPr>
          <p:nvPr/>
        </p:nvSpPr>
        <p:spPr bwMode="auto">
          <a:xfrm>
            <a:off x="3005138" y="1939925"/>
            <a:ext cx="2540000" cy="1590675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76808" name="Right Brace 19"/>
          <p:cNvSpPr>
            <a:spLocks/>
          </p:cNvSpPr>
          <p:nvPr/>
        </p:nvSpPr>
        <p:spPr bwMode="auto">
          <a:xfrm rot="16200000" flipH="1">
            <a:off x="4234656" y="2189957"/>
            <a:ext cx="252413" cy="3930650"/>
          </a:xfrm>
          <a:prstGeom prst="rightBrace">
            <a:avLst>
              <a:gd name="adj1" fmla="val 52989"/>
              <a:gd name="adj2" fmla="val 50361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vert="eaVert" wrap="none"/>
          <a:lstStyle/>
          <a:p>
            <a:endParaRPr lang="en-US">
              <a:solidFill>
                <a:srgbClr val="008000"/>
              </a:solidFill>
              <a:latin typeface="Calibri" charset="0"/>
            </a:endParaRPr>
          </a:p>
        </p:txBody>
      </p:sp>
      <p:sp>
        <p:nvSpPr>
          <p:cNvPr id="76809" name="TextBox 53"/>
          <p:cNvSpPr txBox="1">
            <a:spLocks noChangeArrowheads="1"/>
          </p:cNvSpPr>
          <p:nvPr/>
        </p:nvSpPr>
        <p:spPr bwMode="auto">
          <a:xfrm>
            <a:off x="3868738" y="4281488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 smtClean="0">
                <a:solidFill>
                  <a:srgbClr val="FF0000"/>
                </a:solidFill>
              </a:rPr>
              <a:t>IPv6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6810" name="TextBox 560"/>
          <p:cNvSpPr txBox="1">
            <a:spLocks noChangeArrowheads="1"/>
          </p:cNvSpPr>
          <p:nvPr/>
        </p:nvSpPr>
        <p:spPr bwMode="auto">
          <a:xfrm>
            <a:off x="2349500" y="3540125"/>
            <a:ext cx="6540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/>
              <a:t>CE</a:t>
            </a:r>
          </a:p>
        </p:txBody>
      </p:sp>
      <p:sp>
        <p:nvSpPr>
          <p:cNvPr id="563" name="AutoShape 6"/>
          <p:cNvSpPr>
            <a:spLocks noChangeArrowheads="1"/>
          </p:cNvSpPr>
          <p:nvPr/>
        </p:nvSpPr>
        <p:spPr bwMode="auto">
          <a:xfrm>
            <a:off x="2333625" y="1946275"/>
            <a:ext cx="687388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2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5971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5" name="AutoShape 6"/>
          <p:cNvSpPr>
            <a:spLocks noChangeArrowheads="1"/>
          </p:cNvSpPr>
          <p:nvPr/>
        </p:nvSpPr>
        <p:spPr bwMode="auto">
          <a:xfrm>
            <a:off x="4248150" y="1946275"/>
            <a:ext cx="754063" cy="1593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4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143125"/>
            <a:ext cx="5286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5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754313"/>
            <a:ext cx="528637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6" name="TextBox 568"/>
          <p:cNvSpPr txBox="1">
            <a:spLocks noChangeArrowheads="1"/>
          </p:cNvSpPr>
          <p:nvPr/>
        </p:nvSpPr>
        <p:spPr bwMode="auto">
          <a:xfrm>
            <a:off x="5197475" y="3540125"/>
            <a:ext cx="1479550" cy="57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 dirty="0" smtClean="0"/>
              <a:t>4rd </a:t>
            </a:r>
            <a:r>
              <a:rPr lang="en-US" sz="1800" dirty="0"/>
              <a:t>Border Relays</a:t>
            </a:r>
          </a:p>
        </p:txBody>
      </p:sp>
      <p:sp>
        <p:nvSpPr>
          <p:cNvPr id="570" name="AutoShape 6"/>
          <p:cNvSpPr>
            <a:spLocks noChangeArrowheads="1"/>
          </p:cNvSpPr>
          <p:nvPr/>
        </p:nvSpPr>
        <p:spPr bwMode="auto">
          <a:xfrm>
            <a:off x="5529263" y="1946275"/>
            <a:ext cx="781050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76818" name="Group 570"/>
          <p:cNvGrpSpPr>
            <a:grpSpLocks/>
          </p:cNvGrpSpPr>
          <p:nvPr/>
        </p:nvGrpSpPr>
        <p:grpSpPr bwMode="auto">
          <a:xfrm>
            <a:off x="5646738" y="2135188"/>
            <a:ext cx="544512" cy="582612"/>
            <a:chOff x="7253288" y="5683250"/>
            <a:chExt cx="679450" cy="727075"/>
          </a:xfrm>
        </p:grpSpPr>
        <p:sp>
          <p:nvSpPr>
            <p:cNvPr id="76993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4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5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6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7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8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9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0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1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2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3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4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5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6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7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8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009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7010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1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2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3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4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5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6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7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8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9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0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1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2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3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4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5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6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7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8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9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0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1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2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3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4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5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6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7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8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9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0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1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2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3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4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6819" name="Group 623"/>
          <p:cNvGrpSpPr>
            <a:grpSpLocks/>
          </p:cNvGrpSpPr>
          <p:nvPr/>
        </p:nvGrpSpPr>
        <p:grpSpPr bwMode="auto">
          <a:xfrm>
            <a:off x="5646738" y="2840038"/>
            <a:ext cx="544512" cy="582612"/>
            <a:chOff x="7253288" y="5683250"/>
            <a:chExt cx="679450" cy="727075"/>
          </a:xfrm>
        </p:grpSpPr>
        <p:sp>
          <p:nvSpPr>
            <p:cNvPr id="769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2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3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4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5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6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7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8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9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0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1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2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3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4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5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6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957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58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59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0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1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2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3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4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5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6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7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8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9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0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1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2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3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4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5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6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7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8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9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0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1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2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3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4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5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6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7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8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9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0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1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2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6820" name="Picture 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15088" y="1828800"/>
            <a:ext cx="2046287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1" name="Text Box 46"/>
          <p:cNvSpPr txBox="1">
            <a:spLocks noChangeArrowheads="1"/>
          </p:cNvSpPr>
          <p:nvPr/>
        </p:nvSpPr>
        <p:spPr bwMode="auto">
          <a:xfrm>
            <a:off x="6773863" y="2149475"/>
            <a:ext cx="1500187" cy="6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rgbClr val="008000"/>
                </a:solidFill>
              </a:rPr>
              <a:t>Dual Stack </a:t>
            </a:r>
            <a:r>
              <a:rPr lang="en-US" sz="1800" dirty="0" smtClean="0">
                <a:solidFill>
                  <a:srgbClr val="008000"/>
                </a:solidFill>
              </a:rPr>
              <a:t>Core</a:t>
            </a:r>
            <a:endParaRPr lang="en-US" sz="1800" dirty="0">
              <a:solidFill>
                <a:srgbClr val="008000"/>
              </a:solidFill>
            </a:endParaRPr>
          </a:p>
        </p:txBody>
      </p:sp>
      <p:grpSp>
        <p:nvGrpSpPr>
          <p:cNvPr id="76822" name="Group 678"/>
          <p:cNvGrpSpPr>
            <a:grpSpLocks/>
          </p:cNvGrpSpPr>
          <p:nvPr/>
        </p:nvGrpSpPr>
        <p:grpSpPr bwMode="auto">
          <a:xfrm>
            <a:off x="7839075" y="1539875"/>
            <a:ext cx="544513" cy="582613"/>
            <a:chOff x="7253288" y="5683250"/>
            <a:chExt cx="679450" cy="727075"/>
          </a:xfrm>
        </p:grpSpPr>
        <p:sp>
          <p:nvSpPr>
            <p:cNvPr id="76889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0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1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2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3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4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5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6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7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8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9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0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1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2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3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4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905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06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7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8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9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0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1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2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3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4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5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6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7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8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9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0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1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2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3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4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5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6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7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8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9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0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1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2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3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4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5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6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7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8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9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40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6823" name="Group 731"/>
          <p:cNvGrpSpPr>
            <a:grpSpLocks/>
          </p:cNvGrpSpPr>
          <p:nvPr/>
        </p:nvGrpSpPr>
        <p:grpSpPr bwMode="auto">
          <a:xfrm>
            <a:off x="7054850" y="3179763"/>
            <a:ext cx="544513" cy="582612"/>
            <a:chOff x="7253288" y="5683250"/>
            <a:chExt cx="679450" cy="727075"/>
          </a:xfrm>
        </p:grpSpPr>
        <p:sp>
          <p:nvSpPr>
            <p:cNvPr id="76837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8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9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0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1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2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3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4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5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6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7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8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9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0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1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2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853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854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5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6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7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8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9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0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1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2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3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4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5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6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7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8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9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0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1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2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3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4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5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6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7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8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9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0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1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2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3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4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5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6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7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8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85" name="AutoShape 6"/>
          <p:cNvSpPr>
            <a:spLocks noChangeArrowheads="1"/>
          </p:cNvSpPr>
          <p:nvPr/>
        </p:nvSpPr>
        <p:spPr bwMode="auto">
          <a:xfrm>
            <a:off x="3197225" y="1946275"/>
            <a:ext cx="754063" cy="159385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25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154238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6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670175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7" name="Text Box 11"/>
          <p:cNvSpPr txBox="1">
            <a:spLocks noChangeArrowheads="1"/>
          </p:cNvSpPr>
          <p:nvPr/>
        </p:nvSpPr>
        <p:spPr bwMode="auto">
          <a:xfrm>
            <a:off x="2422525" y="1766888"/>
            <a:ext cx="522288" cy="328612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76828" name="Text Box 11"/>
          <p:cNvSpPr txBox="1">
            <a:spLocks noChangeArrowheads="1"/>
          </p:cNvSpPr>
          <p:nvPr/>
        </p:nvSpPr>
        <p:spPr bwMode="auto">
          <a:xfrm>
            <a:off x="5657850" y="1738313"/>
            <a:ext cx="523875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3600" b="1" dirty="0">
              <a:solidFill>
                <a:schemeClr val="bg2"/>
              </a:solidFill>
            </a:endParaRPr>
          </a:p>
        </p:txBody>
      </p:sp>
      <p:pic>
        <p:nvPicPr>
          <p:cNvPr id="76829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1907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0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9654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31" name="Text Box 11"/>
          <p:cNvSpPr txBox="1">
            <a:spLocks noChangeArrowheads="1"/>
          </p:cNvSpPr>
          <p:nvPr/>
        </p:nvSpPr>
        <p:spPr bwMode="auto">
          <a:xfrm>
            <a:off x="8131175" y="1477963"/>
            <a:ext cx="522288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76832" name="Text Box 11"/>
          <p:cNvSpPr txBox="1">
            <a:spLocks noChangeArrowheads="1"/>
          </p:cNvSpPr>
          <p:nvPr/>
        </p:nvSpPr>
        <p:spPr bwMode="auto">
          <a:xfrm>
            <a:off x="7361238" y="3663950"/>
            <a:ext cx="522287" cy="328613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4rd</a:t>
            </a:r>
            <a:endParaRPr lang="en-US" sz="1600" b="1" dirty="0">
              <a:solidFill>
                <a:schemeClr val="bg2"/>
              </a:solidFill>
            </a:endParaRPr>
          </a:p>
        </p:txBody>
      </p:sp>
      <p:cxnSp>
        <p:nvCxnSpPr>
          <p:cNvPr id="76833" name="Straight Arrow Connector 108"/>
          <p:cNvCxnSpPr>
            <a:cxnSpLocks noChangeShapeType="1"/>
          </p:cNvCxnSpPr>
          <p:nvPr/>
        </p:nvCxnSpPr>
        <p:spPr bwMode="auto">
          <a:xfrm flipV="1">
            <a:off x="2989263" y="3106738"/>
            <a:ext cx="2627312" cy="14287"/>
          </a:xfrm>
          <a:prstGeom prst="straightConnector1">
            <a:avLst/>
          </a:prstGeom>
          <a:noFill/>
          <a:ln w="34925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76834" name="Line 44"/>
          <p:cNvSpPr>
            <a:spLocks noChangeShapeType="1"/>
          </p:cNvSpPr>
          <p:nvPr/>
        </p:nvSpPr>
        <p:spPr bwMode="auto">
          <a:xfrm rot="20926191" flipV="1">
            <a:off x="2928938" y="2312988"/>
            <a:ext cx="1157287" cy="709612"/>
          </a:xfrm>
          <a:custGeom>
            <a:avLst/>
            <a:gdLst>
              <a:gd name="T0" fmla="*/ 0 w 7967755"/>
              <a:gd name="T1" fmla="*/ 0 h 11507265"/>
              <a:gd name="T2" fmla="*/ 2 w 7967755"/>
              <a:gd name="T3" fmla="*/ 0 h 11507265"/>
              <a:gd name="T4" fmla="*/ 2 w 7967755"/>
              <a:gd name="T5" fmla="*/ 0 h 11507265"/>
              <a:gd name="T6" fmla="*/ 0 w 7967755"/>
              <a:gd name="T7" fmla="*/ 0 h 11507265"/>
              <a:gd name="T8" fmla="*/ 0 60000 65536"/>
              <a:gd name="T9" fmla="*/ 0 60000 65536"/>
              <a:gd name="T10" fmla="*/ 0 60000 65536"/>
              <a:gd name="T11" fmla="*/ 0 60000 65536"/>
              <a:gd name="T12" fmla="*/ 0 w 7967755"/>
              <a:gd name="T13" fmla="*/ 0 h 11507265"/>
              <a:gd name="T14" fmla="*/ 7967755 w 7967755"/>
              <a:gd name="T15" fmla="*/ 11507265 h 11507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67755" h="11507265">
                <a:moveTo>
                  <a:pt x="0" y="965057"/>
                </a:moveTo>
                <a:cubicBezTo>
                  <a:pt x="1146140" y="1348365"/>
                  <a:pt x="5526644" y="-4"/>
                  <a:pt x="6681926" y="659855"/>
                </a:cubicBezTo>
                <a:cubicBezTo>
                  <a:pt x="7837209" y="1319714"/>
                  <a:pt x="7967755" y="3116308"/>
                  <a:pt x="6931695" y="4924210"/>
                </a:cubicBezTo>
                <a:cubicBezTo>
                  <a:pt x="5895635" y="6732112"/>
                  <a:pt x="2697286" y="9199582"/>
                  <a:pt x="465564" y="11507265"/>
                </a:cubicBezTo>
              </a:path>
            </a:pathLst>
          </a:custGeom>
          <a:noFill/>
          <a:ln w="34925">
            <a:solidFill>
              <a:srgbClr val="008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348" name="AutoShape 42"/>
          <p:cNvSpPr>
            <a:spLocks noChangeArrowheads="1"/>
          </p:cNvSpPr>
          <p:nvPr/>
        </p:nvSpPr>
        <p:spPr bwMode="auto">
          <a:xfrm>
            <a:off x="5657850" y="817563"/>
            <a:ext cx="2165350" cy="866775"/>
          </a:xfrm>
          <a:prstGeom prst="wedgeEllipseCallout">
            <a:avLst>
              <a:gd name="adj1" fmla="val -28250"/>
              <a:gd name="adj2" fmla="val 65426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“One line” global config for IPv6 Gateway</a:t>
            </a:r>
          </a:p>
        </p:txBody>
      </p:sp>
      <p:sp>
        <p:nvSpPr>
          <p:cNvPr id="349" name="AutoShape 42"/>
          <p:cNvSpPr>
            <a:spLocks noChangeArrowheads="1"/>
          </p:cNvSpPr>
          <p:nvPr/>
        </p:nvSpPr>
        <p:spPr bwMode="auto">
          <a:xfrm flipH="1">
            <a:off x="234683" y="817563"/>
            <a:ext cx="2770455" cy="817562"/>
          </a:xfrm>
          <a:prstGeom prst="wedgeEllipseCallout">
            <a:avLst>
              <a:gd name="adj1" fmla="val -26995"/>
              <a:gd name="adj2" fmla="val 76708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Subscriber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IPv4 address or prefix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derived from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IPv6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address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55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8"/>
          <p:cNvGrpSpPr>
            <a:grpSpLocks/>
          </p:cNvGrpSpPr>
          <p:nvPr/>
        </p:nvGrpSpPr>
        <p:grpSpPr bwMode="auto">
          <a:xfrm>
            <a:off x="533400" y="3024188"/>
            <a:ext cx="1919288" cy="425450"/>
            <a:chOff x="620025" y="1485220"/>
            <a:chExt cx="1919976" cy="425444"/>
          </a:xfrm>
        </p:grpSpPr>
        <p:sp>
          <p:nvSpPr>
            <p:cNvPr id="77051" name="Rounded Rectangle 329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52" name="TextBox 330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3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24"/>
          <p:cNvGrpSpPr>
            <a:grpSpLocks/>
          </p:cNvGrpSpPr>
          <p:nvPr/>
        </p:nvGrpSpPr>
        <p:grpSpPr bwMode="auto">
          <a:xfrm>
            <a:off x="533400" y="2573338"/>
            <a:ext cx="1919288" cy="425450"/>
            <a:chOff x="620025" y="1485220"/>
            <a:chExt cx="1919976" cy="425444"/>
          </a:xfrm>
        </p:grpSpPr>
        <p:sp>
          <p:nvSpPr>
            <p:cNvPr id="77048" name="Rounded Rectangle 325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9" name="TextBox 326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50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23"/>
          <p:cNvGrpSpPr>
            <a:grpSpLocks/>
          </p:cNvGrpSpPr>
          <p:nvPr/>
        </p:nvGrpSpPr>
        <p:grpSpPr bwMode="auto">
          <a:xfrm>
            <a:off x="533400" y="2124075"/>
            <a:ext cx="1919288" cy="425450"/>
            <a:chOff x="620025" y="1485220"/>
            <a:chExt cx="1919976" cy="425444"/>
          </a:xfrm>
        </p:grpSpPr>
        <p:sp>
          <p:nvSpPr>
            <p:cNvPr id="77045" name="Rounded Rectangle 321"/>
            <p:cNvSpPr>
              <a:spLocks noChangeArrowheads="1"/>
            </p:cNvSpPr>
            <p:nvPr/>
          </p:nvSpPr>
          <p:spPr bwMode="auto">
            <a:xfrm>
              <a:off x="1001486" y="1519610"/>
              <a:ext cx="1538515" cy="367243"/>
            </a:xfrm>
            <a:prstGeom prst="roundRect">
              <a:avLst>
                <a:gd name="adj" fmla="val 8722"/>
              </a:avLst>
            </a:prstGeom>
            <a:pattFill prst="ltUpDiag">
              <a:fgClr>
                <a:srgbClr val="EAEAEA"/>
              </a:fgClr>
              <a:bgClr>
                <a:srgbClr val="FFFFFF"/>
              </a:bgClr>
            </a:pattFill>
            <a:ln w="9525">
              <a:solidFill>
                <a:srgbClr val="C2D1E8"/>
              </a:solidFill>
              <a:prstDash val="dash"/>
              <a:round/>
              <a:headEnd/>
              <a:tailEnd/>
            </a:ln>
          </p:spPr>
          <p:txBody>
            <a:bodyPr lIns="82124" tIns="41061" rIns="82124" bIns="41061" anchor="ctr"/>
            <a:lstStyle/>
            <a:p>
              <a:endParaRPr lang="en-US"/>
            </a:p>
          </p:txBody>
        </p:sp>
        <p:sp>
          <p:nvSpPr>
            <p:cNvPr id="77046" name="TextBox 559"/>
            <p:cNvSpPr txBox="1">
              <a:spLocks noChangeArrowheads="1"/>
            </p:cNvSpPr>
            <p:nvPr/>
          </p:nvSpPr>
          <p:spPr bwMode="auto">
            <a:xfrm>
              <a:off x="1006934" y="1582882"/>
              <a:ext cx="1460494" cy="327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85000"/>
                </a:lnSpc>
              </a:pPr>
              <a:r>
                <a:rPr lang="en-US" sz="1800"/>
                <a:t>IPv4 + IPv6</a:t>
              </a:r>
            </a:p>
          </p:txBody>
        </p:sp>
        <p:pic>
          <p:nvPicPr>
            <p:cNvPr id="77047" name="Picture 2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25" y="1485220"/>
              <a:ext cx="498475" cy="38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4v6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 One Slide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6" name="Content Placeholder 86"/>
          <p:cNvSpPr>
            <a:spLocks noGrp="1"/>
          </p:cNvSpPr>
          <p:nvPr>
            <p:ph idx="1"/>
          </p:nvPr>
        </p:nvSpPr>
        <p:spPr>
          <a:xfrm>
            <a:off x="131954" y="4760913"/>
            <a:ext cx="8808846" cy="1800225"/>
          </a:xfrm>
        </p:spPr>
        <p:txBody>
          <a:bodyPr>
            <a:normAutofit fontScale="85000" lnSpcReduction="10000"/>
          </a:bodyPr>
          <a:lstStyle/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Native dual-stack IP service to the Subscriber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Simple, stateless, automatic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IPv4-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in-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strike="sngStrike" dirty="0" err="1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encap</a:t>
            </a:r>
            <a:r>
              <a:rPr lang="en-US" sz="1700" strike="sngStrike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sz="1700" strike="sngStrike" dirty="0" err="1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decap</a:t>
            </a:r>
            <a:r>
              <a:rPr lang="en-US" sz="1700" strike="sngStrike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double translation functions</a:t>
            </a:r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814388">
              <a:spcBef>
                <a:spcPct val="50000"/>
              </a:spcBef>
            </a:pP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traffic automatically follows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IPv6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Routing</a:t>
            </a:r>
          </a:p>
          <a:p>
            <a:pPr marL="236538" lvl="1" indent="-236538" defTabSz="814388">
              <a:spcBef>
                <a:spcPct val="50000"/>
              </a:spcBef>
              <a:buClr>
                <a:schemeClr val="accent1"/>
              </a:buClr>
              <a:buFont typeface="Wingdings" charset="0"/>
              <a:buChar char="§"/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BRs placed at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IPv4 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edge, addressed via </a:t>
            </a:r>
            <a:r>
              <a:rPr lang="en-US" sz="1700" dirty="0" err="1">
                <a:latin typeface="Arial" charset="0"/>
                <a:ea typeface="ＭＳ Ｐゴシック" charset="0"/>
                <a:cs typeface="ＭＳ Ｐゴシック" charset="0"/>
              </a:rPr>
              <a:t>anycast</a:t>
            </a: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 for load-balancing and </a:t>
            </a:r>
            <a:r>
              <a:rPr lang="en-US" sz="1700" dirty="0" smtClean="0">
                <a:latin typeface="Arial" charset="0"/>
                <a:ea typeface="ＭＳ Ｐゴシック" charset="0"/>
                <a:cs typeface="ＭＳ Ｐゴシック" charset="0"/>
              </a:rPr>
              <a:t>resiliency by using rfc6052 WKP</a:t>
            </a:r>
          </a:p>
          <a:p>
            <a:pPr defTabSz="814388">
              <a:spcBef>
                <a:spcPct val="50000"/>
              </a:spcBef>
            </a:pPr>
            <a:r>
              <a:rPr lang="en-US" sz="1700" dirty="0">
                <a:latin typeface="Arial" charset="0"/>
                <a:ea typeface="ＭＳ Ｐゴシック" charset="0"/>
                <a:cs typeface="ＭＳ Ｐゴシック" charset="0"/>
              </a:rPr>
              <a:t>Defined in </a:t>
            </a:r>
            <a:r>
              <a:rPr lang="en-US" sz="1700" strike="sngStrike" dirty="0">
                <a:solidFill>
                  <a:srgbClr val="A6A6A6"/>
                </a:solidFill>
                <a:latin typeface="Courier" charset="0"/>
                <a:ea typeface="ＭＳ Ｐゴシック" charset="0"/>
                <a:cs typeface="Courier" charset="0"/>
              </a:rPr>
              <a:t>draft</a:t>
            </a:r>
            <a:r>
              <a:rPr lang="en-US" sz="1700" strike="sngStrike" dirty="0" smtClean="0">
                <a:solidFill>
                  <a:srgbClr val="A6A6A6"/>
                </a:solidFill>
                <a:latin typeface="Courier" charset="0"/>
                <a:ea typeface="ＭＳ Ｐゴシック" charset="0"/>
                <a:cs typeface="Courier" charset="0"/>
              </a:rPr>
              <a:t>-murakami-</a:t>
            </a:r>
            <a:r>
              <a:rPr lang="en-US" sz="1700" strike="sngStrike" dirty="0">
                <a:solidFill>
                  <a:srgbClr val="A6A6A6"/>
                </a:solidFill>
                <a:latin typeface="Courier" charset="0"/>
                <a:ea typeface="ＭＳ Ｐゴシック" charset="0"/>
                <a:cs typeface="Courier" charset="0"/>
              </a:rPr>
              <a:t>softwire</a:t>
            </a:r>
            <a:r>
              <a:rPr lang="en-US" sz="1700" strike="sngStrike" dirty="0" smtClean="0">
                <a:solidFill>
                  <a:srgbClr val="A6A6A6"/>
                </a:solidFill>
                <a:latin typeface="Courier" charset="0"/>
                <a:ea typeface="ＭＳ Ｐゴシック" charset="0"/>
                <a:cs typeface="Courier" charset="0"/>
              </a:rPr>
              <a:t>-4rd</a:t>
            </a:r>
            <a:r>
              <a:rPr lang="en-US" sz="1700" dirty="0" smtClean="0">
                <a:solidFill>
                  <a:srgbClr val="A6A6A6"/>
                </a:solidFill>
                <a:latin typeface="Courier" charset="0"/>
                <a:ea typeface="ＭＳ Ｐゴシック" charset="0"/>
                <a:cs typeface="Courier" charset="0"/>
              </a:rPr>
              <a:t> </a:t>
            </a:r>
            <a:r>
              <a:rPr lang="en-US" sz="1700" dirty="0" smtClean="0">
                <a:latin typeface="Courier" charset="0"/>
                <a:ea typeface="ＭＳ Ｐゴシック" charset="0"/>
                <a:cs typeface="Courier" charset="0"/>
              </a:rPr>
              <a:t>draft-murakami-softwire-4v6-translation</a:t>
            </a:r>
            <a:endParaRPr lang="en-US" sz="17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814388"/>
            <a:endParaRPr lang="en-US" sz="17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6807" name="Rounded Rectangle 555"/>
          <p:cNvSpPr>
            <a:spLocks noChangeArrowheads="1"/>
          </p:cNvSpPr>
          <p:nvPr/>
        </p:nvSpPr>
        <p:spPr bwMode="auto">
          <a:xfrm>
            <a:off x="3005138" y="1939925"/>
            <a:ext cx="2540000" cy="1590675"/>
          </a:xfrm>
          <a:prstGeom prst="roundRect">
            <a:avLst>
              <a:gd name="adj" fmla="val 8722"/>
            </a:avLst>
          </a:prstGeom>
          <a:pattFill prst="ltUpDiag">
            <a:fgClr>
              <a:srgbClr val="EAEAEA"/>
            </a:fgClr>
            <a:bgClr>
              <a:srgbClr val="FFFFFF"/>
            </a:bgClr>
          </a:pattFill>
          <a:ln w="9525">
            <a:solidFill>
              <a:srgbClr val="C2D1E8"/>
            </a:solidFill>
            <a:prstDash val="dash"/>
            <a:round/>
            <a:headEnd/>
            <a:tailEnd/>
          </a:ln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76808" name="Right Brace 19"/>
          <p:cNvSpPr>
            <a:spLocks/>
          </p:cNvSpPr>
          <p:nvPr/>
        </p:nvSpPr>
        <p:spPr bwMode="auto">
          <a:xfrm rot="16200000" flipH="1">
            <a:off x="4234656" y="2189957"/>
            <a:ext cx="252413" cy="3930650"/>
          </a:xfrm>
          <a:prstGeom prst="rightBrace">
            <a:avLst>
              <a:gd name="adj1" fmla="val 52989"/>
              <a:gd name="adj2" fmla="val 50361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vert="eaVert" wrap="none"/>
          <a:lstStyle/>
          <a:p>
            <a:endParaRPr lang="en-US">
              <a:solidFill>
                <a:srgbClr val="008000"/>
              </a:solidFill>
              <a:latin typeface="Calibri" charset="0"/>
            </a:endParaRPr>
          </a:p>
        </p:txBody>
      </p:sp>
      <p:sp>
        <p:nvSpPr>
          <p:cNvPr id="76809" name="TextBox 53"/>
          <p:cNvSpPr txBox="1">
            <a:spLocks noChangeArrowheads="1"/>
          </p:cNvSpPr>
          <p:nvPr/>
        </p:nvSpPr>
        <p:spPr bwMode="auto">
          <a:xfrm>
            <a:off x="3868738" y="4281488"/>
            <a:ext cx="1022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 smtClean="0">
                <a:solidFill>
                  <a:srgbClr val="FF0000"/>
                </a:solidFill>
              </a:rPr>
              <a:t>IPv6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6810" name="TextBox 560"/>
          <p:cNvSpPr txBox="1">
            <a:spLocks noChangeArrowheads="1"/>
          </p:cNvSpPr>
          <p:nvPr/>
        </p:nvSpPr>
        <p:spPr bwMode="auto">
          <a:xfrm>
            <a:off x="2349500" y="3540125"/>
            <a:ext cx="6540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/>
              <a:t>CE</a:t>
            </a:r>
          </a:p>
        </p:txBody>
      </p:sp>
      <p:sp>
        <p:nvSpPr>
          <p:cNvPr id="563" name="AutoShape 6"/>
          <p:cNvSpPr>
            <a:spLocks noChangeArrowheads="1"/>
          </p:cNvSpPr>
          <p:nvPr/>
        </p:nvSpPr>
        <p:spPr bwMode="auto">
          <a:xfrm>
            <a:off x="2333625" y="1946275"/>
            <a:ext cx="687388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2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5971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5" name="AutoShape 6"/>
          <p:cNvSpPr>
            <a:spLocks noChangeArrowheads="1"/>
          </p:cNvSpPr>
          <p:nvPr/>
        </p:nvSpPr>
        <p:spPr bwMode="auto">
          <a:xfrm>
            <a:off x="4248150" y="1946275"/>
            <a:ext cx="754063" cy="1593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14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143125"/>
            <a:ext cx="5286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5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360863" y="2754313"/>
            <a:ext cx="528637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6" name="TextBox 568"/>
          <p:cNvSpPr txBox="1">
            <a:spLocks noChangeArrowheads="1"/>
          </p:cNvSpPr>
          <p:nvPr/>
        </p:nvSpPr>
        <p:spPr bwMode="auto">
          <a:xfrm>
            <a:off x="5197475" y="3540125"/>
            <a:ext cx="1479550" cy="57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en-US" sz="1800" dirty="0" smtClean="0"/>
              <a:t>4v6 </a:t>
            </a:r>
            <a:r>
              <a:rPr lang="en-US" sz="1800" dirty="0"/>
              <a:t>Border Relays</a:t>
            </a:r>
          </a:p>
        </p:txBody>
      </p:sp>
      <p:sp>
        <p:nvSpPr>
          <p:cNvPr id="570" name="AutoShape 6"/>
          <p:cNvSpPr>
            <a:spLocks noChangeArrowheads="1"/>
          </p:cNvSpPr>
          <p:nvPr/>
        </p:nvSpPr>
        <p:spPr bwMode="auto">
          <a:xfrm>
            <a:off x="5529263" y="1946275"/>
            <a:ext cx="781050" cy="15938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5" name="Group 570"/>
          <p:cNvGrpSpPr>
            <a:grpSpLocks/>
          </p:cNvGrpSpPr>
          <p:nvPr/>
        </p:nvGrpSpPr>
        <p:grpSpPr bwMode="auto">
          <a:xfrm>
            <a:off x="5646738" y="2135188"/>
            <a:ext cx="544512" cy="582612"/>
            <a:chOff x="7253288" y="5683250"/>
            <a:chExt cx="679450" cy="727075"/>
          </a:xfrm>
        </p:grpSpPr>
        <p:sp>
          <p:nvSpPr>
            <p:cNvPr id="76993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4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5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6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7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8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99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0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1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2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3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4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5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6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7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08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7010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1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2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3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4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5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6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7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8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19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0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1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2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3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4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5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6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7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8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29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0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1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2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3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4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5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6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7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8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39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0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1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2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3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44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" name="Group 623"/>
          <p:cNvGrpSpPr>
            <a:grpSpLocks/>
          </p:cNvGrpSpPr>
          <p:nvPr/>
        </p:nvGrpSpPr>
        <p:grpSpPr bwMode="auto">
          <a:xfrm>
            <a:off x="5646738" y="2840038"/>
            <a:ext cx="544512" cy="582612"/>
            <a:chOff x="7253288" y="5683250"/>
            <a:chExt cx="679450" cy="727075"/>
          </a:xfrm>
        </p:grpSpPr>
        <p:sp>
          <p:nvSpPr>
            <p:cNvPr id="769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2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3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4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5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6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7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8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49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0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1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2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3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4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5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56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58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59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0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1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2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3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4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5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6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7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8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69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0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1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2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3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4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5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6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7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8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79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0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1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2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3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4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5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6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7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8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89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0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1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92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6820" name="Picture 2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15088" y="1828800"/>
            <a:ext cx="2046287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1" name="Text Box 46"/>
          <p:cNvSpPr txBox="1">
            <a:spLocks noChangeArrowheads="1"/>
          </p:cNvSpPr>
          <p:nvPr/>
        </p:nvSpPr>
        <p:spPr bwMode="auto">
          <a:xfrm>
            <a:off x="6773863" y="2149475"/>
            <a:ext cx="1500187" cy="6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rgbClr val="008000"/>
                </a:solidFill>
              </a:rPr>
              <a:t>Dual Stack </a:t>
            </a:r>
            <a:r>
              <a:rPr lang="en-US" sz="1800" dirty="0" smtClean="0">
                <a:solidFill>
                  <a:srgbClr val="008000"/>
                </a:solidFill>
              </a:rPr>
              <a:t>Core</a:t>
            </a:r>
            <a:endParaRPr lang="en-US" sz="1800" dirty="0">
              <a:solidFill>
                <a:srgbClr val="008000"/>
              </a:solidFill>
            </a:endParaRPr>
          </a:p>
        </p:txBody>
      </p:sp>
      <p:grpSp>
        <p:nvGrpSpPr>
          <p:cNvPr id="9" name="Group 678"/>
          <p:cNvGrpSpPr>
            <a:grpSpLocks/>
          </p:cNvGrpSpPr>
          <p:nvPr/>
        </p:nvGrpSpPr>
        <p:grpSpPr bwMode="auto">
          <a:xfrm>
            <a:off x="7839075" y="1539875"/>
            <a:ext cx="544513" cy="582613"/>
            <a:chOff x="7253288" y="5683250"/>
            <a:chExt cx="679450" cy="727075"/>
          </a:xfrm>
        </p:grpSpPr>
        <p:sp>
          <p:nvSpPr>
            <p:cNvPr id="76889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0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1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2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3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4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5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6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7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8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99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0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1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2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3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04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906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7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8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09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0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1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2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3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4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5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6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7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8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9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0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1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2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3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4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5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6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7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8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29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0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1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2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3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4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5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6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7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8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39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40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731"/>
          <p:cNvGrpSpPr>
            <a:grpSpLocks/>
          </p:cNvGrpSpPr>
          <p:nvPr/>
        </p:nvGrpSpPr>
        <p:grpSpPr bwMode="auto">
          <a:xfrm>
            <a:off x="7054850" y="3179763"/>
            <a:ext cx="544513" cy="582612"/>
            <a:chOff x="7253288" y="5683250"/>
            <a:chExt cx="679450" cy="727075"/>
          </a:xfrm>
        </p:grpSpPr>
        <p:sp>
          <p:nvSpPr>
            <p:cNvPr id="76837" name="AutoShape 74"/>
            <p:cNvSpPr>
              <a:spLocks noChangeAspect="1" noChangeArrowheads="1" noTextEdit="1"/>
            </p:cNvSpPr>
            <p:nvPr/>
          </p:nvSpPr>
          <p:spPr bwMode="auto">
            <a:xfrm>
              <a:off x="7253288" y="5683250"/>
              <a:ext cx="679450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8" name="Freeform 76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39" name="Freeform 77"/>
            <p:cNvSpPr>
              <a:spLocks/>
            </p:cNvSpPr>
            <p:nvPr/>
          </p:nvSpPr>
          <p:spPr bwMode="auto">
            <a:xfrm>
              <a:off x="7258051" y="6178550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0" name="Freeform 78"/>
            <p:cNvSpPr>
              <a:spLocks/>
            </p:cNvSpPr>
            <p:nvPr/>
          </p:nvSpPr>
          <p:spPr bwMode="auto">
            <a:xfrm>
              <a:off x="7258051" y="5805488"/>
              <a:ext cx="671513" cy="490538"/>
            </a:xfrm>
            <a:custGeom>
              <a:avLst/>
              <a:gdLst>
                <a:gd name="T0" fmla="*/ 0 w 423"/>
                <a:gd name="T1" fmla="*/ 0 h 309"/>
                <a:gd name="T2" fmla="*/ 0 w 423"/>
                <a:gd name="T3" fmla="*/ 2147483647 h 309"/>
                <a:gd name="T4" fmla="*/ 2147483647 w 423"/>
                <a:gd name="T5" fmla="*/ 2147483647 h 309"/>
                <a:gd name="T6" fmla="*/ 2147483647 w 423"/>
                <a:gd name="T7" fmla="*/ 0 h 309"/>
                <a:gd name="T8" fmla="*/ 0 w 423"/>
                <a:gd name="T9" fmla="*/ 0 h 309"/>
                <a:gd name="T10" fmla="*/ 0 w 423"/>
                <a:gd name="T11" fmla="*/ 0 h 3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3"/>
                <a:gd name="T19" fmla="*/ 0 h 309"/>
                <a:gd name="T20" fmla="*/ 423 w 423"/>
                <a:gd name="T21" fmla="*/ 309 h 3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3" h="309">
                  <a:moveTo>
                    <a:pt x="0" y="0"/>
                  </a:moveTo>
                  <a:lnTo>
                    <a:pt x="0" y="309"/>
                  </a:lnTo>
                  <a:lnTo>
                    <a:pt x="423" y="309"/>
                  </a:lnTo>
                  <a:lnTo>
                    <a:pt x="4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1" name="Freeform 79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solidFill>
              <a:srgbClr val="00B4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2" name="Freeform 80"/>
            <p:cNvSpPr>
              <a:spLocks/>
            </p:cNvSpPr>
            <p:nvPr/>
          </p:nvSpPr>
          <p:spPr bwMode="auto">
            <a:xfrm>
              <a:off x="7258051" y="5688013"/>
              <a:ext cx="671513" cy="228600"/>
            </a:xfrm>
            <a:custGeom>
              <a:avLst/>
              <a:gdLst>
                <a:gd name="T0" fmla="*/ 2147483647 w 655"/>
                <a:gd name="T1" fmla="*/ 2147483647 h 224"/>
                <a:gd name="T2" fmla="*/ 2147483647 w 655"/>
                <a:gd name="T3" fmla="*/ 2147483647 h 224"/>
                <a:gd name="T4" fmla="*/ 2147483647 w 655"/>
                <a:gd name="T5" fmla="*/ 2147483647 h 224"/>
                <a:gd name="T6" fmla="*/ 0 w 655"/>
                <a:gd name="T7" fmla="*/ 2147483647 h 224"/>
                <a:gd name="T8" fmla="*/ 2147483647 w 655"/>
                <a:gd name="T9" fmla="*/ 0 h 224"/>
                <a:gd name="T10" fmla="*/ 2147483647 w 655"/>
                <a:gd name="T11" fmla="*/ 2147483647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5"/>
                <a:gd name="T19" fmla="*/ 0 h 224"/>
                <a:gd name="T20" fmla="*/ 655 w 655"/>
                <a:gd name="T21" fmla="*/ 224 h 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5" h="224">
                  <a:moveTo>
                    <a:pt x="655" y="112"/>
                  </a:moveTo>
                  <a:cubicBezTo>
                    <a:pt x="655" y="112"/>
                    <a:pt x="655" y="112"/>
                    <a:pt x="655" y="112"/>
                  </a:cubicBezTo>
                  <a:cubicBezTo>
                    <a:pt x="655" y="174"/>
                    <a:pt x="508" y="224"/>
                    <a:pt x="328" y="224"/>
                  </a:cubicBezTo>
                  <a:cubicBezTo>
                    <a:pt x="147" y="224"/>
                    <a:pt x="0" y="174"/>
                    <a:pt x="0" y="112"/>
                  </a:cubicBezTo>
                  <a:cubicBezTo>
                    <a:pt x="0" y="50"/>
                    <a:pt x="147" y="0"/>
                    <a:pt x="328" y="0"/>
                  </a:cubicBezTo>
                  <a:cubicBezTo>
                    <a:pt x="508" y="0"/>
                    <a:pt x="655" y="50"/>
                    <a:pt x="655" y="112"/>
                  </a:cubicBezTo>
                  <a:close/>
                </a:path>
              </a:pathLst>
            </a:custGeom>
            <a:noFill/>
            <a:ln w="2">
              <a:solidFill>
                <a:srgbClr val="AAE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3" name="Freeform 81"/>
            <p:cNvSpPr>
              <a:spLocks/>
            </p:cNvSpPr>
            <p:nvPr/>
          </p:nvSpPr>
          <p:spPr bwMode="auto">
            <a:xfrm>
              <a:off x="7602538" y="5718175"/>
              <a:ext cx="220663" cy="74613"/>
            </a:xfrm>
            <a:custGeom>
              <a:avLst/>
              <a:gdLst>
                <a:gd name="T0" fmla="*/ 0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2147483647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0 w 139"/>
                <a:gd name="T15" fmla="*/ 2147483647 h 47"/>
                <a:gd name="T16" fmla="*/ 0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0" y="37"/>
                  </a:moveTo>
                  <a:lnTo>
                    <a:pt x="31" y="47"/>
                  </a:lnTo>
                  <a:lnTo>
                    <a:pt x="105" y="18"/>
                  </a:lnTo>
                  <a:lnTo>
                    <a:pt x="139" y="26"/>
                  </a:lnTo>
                  <a:lnTo>
                    <a:pt x="121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4" name="Freeform 82"/>
            <p:cNvSpPr>
              <a:spLocks/>
            </p:cNvSpPr>
            <p:nvPr/>
          </p:nvSpPr>
          <p:spPr bwMode="auto">
            <a:xfrm>
              <a:off x="7361238" y="5807075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0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2147483647 h 47"/>
                <a:gd name="T10" fmla="*/ 2147483647 w 139"/>
                <a:gd name="T11" fmla="*/ 2147483647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10"/>
                  </a:moveTo>
                  <a:lnTo>
                    <a:pt x="108" y="0"/>
                  </a:lnTo>
                  <a:lnTo>
                    <a:pt x="35" y="3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107" y="47"/>
                  </a:lnTo>
                  <a:lnTo>
                    <a:pt x="69" y="38"/>
                  </a:lnTo>
                  <a:lnTo>
                    <a:pt x="13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5" name="Freeform 83"/>
            <p:cNvSpPr>
              <a:spLocks/>
            </p:cNvSpPr>
            <p:nvPr/>
          </p:nvSpPr>
          <p:spPr bwMode="auto">
            <a:xfrm>
              <a:off x="7372351" y="5716588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0"/>
                  </a:moveTo>
                  <a:lnTo>
                    <a:pt x="31" y="0"/>
                  </a:lnTo>
                  <a:lnTo>
                    <a:pt x="105" y="29"/>
                  </a:lnTo>
                  <a:lnTo>
                    <a:pt x="140" y="21"/>
                  </a:lnTo>
                  <a:lnTo>
                    <a:pt x="122" y="47"/>
                  </a:lnTo>
                  <a:lnTo>
                    <a:pt x="33" y="47"/>
                  </a:lnTo>
                  <a:lnTo>
                    <a:pt x="70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6" name="Freeform 84"/>
            <p:cNvSpPr>
              <a:spLocks/>
            </p:cNvSpPr>
            <p:nvPr/>
          </p:nvSpPr>
          <p:spPr bwMode="auto">
            <a:xfrm>
              <a:off x="7596188" y="5811838"/>
              <a:ext cx="219075" cy="74613"/>
            </a:xfrm>
            <a:custGeom>
              <a:avLst/>
              <a:gdLst>
                <a:gd name="T0" fmla="*/ 2147483647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0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2147483647 w 138"/>
                <a:gd name="T15" fmla="*/ 2147483647 h 47"/>
                <a:gd name="T16" fmla="*/ 2147483647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138" y="37"/>
                  </a:moveTo>
                  <a:lnTo>
                    <a:pt x="107" y="47"/>
                  </a:lnTo>
                  <a:lnTo>
                    <a:pt x="34" y="18"/>
                  </a:lnTo>
                  <a:lnTo>
                    <a:pt x="0" y="27"/>
                  </a:lnTo>
                  <a:lnTo>
                    <a:pt x="18" y="0"/>
                  </a:lnTo>
                  <a:lnTo>
                    <a:pt x="106" y="0"/>
                  </a:lnTo>
                  <a:lnTo>
                    <a:pt x="69" y="9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7" name="Freeform 85"/>
            <p:cNvSpPr>
              <a:spLocks/>
            </p:cNvSpPr>
            <p:nvPr/>
          </p:nvSpPr>
          <p:spPr bwMode="auto">
            <a:xfrm>
              <a:off x="7607301" y="5722938"/>
              <a:ext cx="219075" cy="74613"/>
            </a:xfrm>
            <a:custGeom>
              <a:avLst/>
              <a:gdLst>
                <a:gd name="T0" fmla="*/ 0 w 138"/>
                <a:gd name="T1" fmla="*/ 2147483647 h 47"/>
                <a:gd name="T2" fmla="*/ 2147483647 w 138"/>
                <a:gd name="T3" fmla="*/ 2147483647 h 47"/>
                <a:gd name="T4" fmla="*/ 2147483647 w 138"/>
                <a:gd name="T5" fmla="*/ 2147483647 h 47"/>
                <a:gd name="T6" fmla="*/ 2147483647 w 138"/>
                <a:gd name="T7" fmla="*/ 2147483647 h 47"/>
                <a:gd name="T8" fmla="*/ 2147483647 w 138"/>
                <a:gd name="T9" fmla="*/ 0 h 47"/>
                <a:gd name="T10" fmla="*/ 2147483647 w 138"/>
                <a:gd name="T11" fmla="*/ 0 h 47"/>
                <a:gd name="T12" fmla="*/ 2147483647 w 138"/>
                <a:gd name="T13" fmla="*/ 2147483647 h 47"/>
                <a:gd name="T14" fmla="*/ 0 w 138"/>
                <a:gd name="T15" fmla="*/ 2147483647 h 47"/>
                <a:gd name="T16" fmla="*/ 0 w 138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8"/>
                <a:gd name="T28" fmla="*/ 0 h 47"/>
                <a:gd name="T29" fmla="*/ 138 w 138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8" h="47">
                  <a:moveTo>
                    <a:pt x="0" y="36"/>
                  </a:moveTo>
                  <a:lnTo>
                    <a:pt x="31" y="47"/>
                  </a:lnTo>
                  <a:lnTo>
                    <a:pt x="104" y="18"/>
                  </a:lnTo>
                  <a:lnTo>
                    <a:pt x="138" y="26"/>
                  </a:lnTo>
                  <a:lnTo>
                    <a:pt x="120" y="0"/>
                  </a:lnTo>
                  <a:lnTo>
                    <a:pt x="32" y="0"/>
                  </a:lnTo>
                  <a:lnTo>
                    <a:pt x="69" y="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8" name="Freeform 86"/>
            <p:cNvSpPr>
              <a:spLocks/>
            </p:cNvSpPr>
            <p:nvPr/>
          </p:nvSpPr>
          <p:spPr bwMode="auto">
            <a:xfrm>
              <a:off x="7364413" y="5811838"/>
              <a:ext cx="222250" cy="74613"/>
            </a:xfrm>
            <a:custGeom>
              <a:avLst/>
              <a:gdLst>
                <a:gd name="T0" fmla="*/ 2147483647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0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2147483647 w 140"/>
                <a:gd name="T15" fmla="*/ 2147483647 h 47"/>
                <a:gd name="T16" fmla="*/ 2147483647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140" y="10"/>
                  </a:moveTo>
                  <a:lnTo>
                    <a:pt x="109" y="0"/>
                  </a:lnTo>
                  <a:lnTo>
                    <a:pt x="35" y="29"/>
                  </a:lnTo>
                  <a:lnTo>
                    <a:pt x="0" y="21"/>
                  </a:lnTo>
                  <a:lnTo>
                    <a:pt x="19" y="47"/>
                  </a:lnTo>
                  <a:lnTo>
                    <a:pt x="107" y="47"/>
                  </a:lnTo>
                  <a:lnTo>
                    <a:pt x="70" y="38"/>
                  </a:lnTo>
                  <a:lnTo>
                    <a:pt x="14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9" name="Freeform 87"/>
            <p:cNvSpPr>
              <a:spLocks/>
            </p:cNvSpPr>
            <p:nvPr/>
          </p:nvSpPr>
          <p:spPr bwMode="auto">
            <a:xfrm>
              <a:off x="7377113" y="5719763"/>
              <a:ext cx="222250" cy="74613"/>
            </a:xfrm>
            <a:custGeom>
              <a:avLst/>
              <a:gdLst>
                <a:gd name="T0" fmla="*/ 0 w 140"/>
                <a:gd name="T1" fmla="*/ 2147483647 h 47"/>
                <a:gd name="T2" fmla="*/ 2147483647 w 140"/>
                <a:gd name="T3" fmla="*/ 0 h 47"/>
                <a:gd name="T4" fmla="*/ 2147483647 w 140"/>
                <a:gd name="T5" fmla="*/ 2147483647 h 47"/>
                <a:gd name="T6" fmla="*/ 2147483647 w 140"/>
                <a:gd name="T7" fmla="*/ 2147483647 h 47"/>
                <a:gd name="T8" fmla="*/ 2147483647 w 140"/>
                <a:gd name="T9" fmla="*/ 2147483647 h 47"/>
                <a:gd name="T10" fmla="*/ 2147483647 w 140"/>
                <a:gd name="T11" fmla="*/ 2147483647 h 47"/>
                <a:gd name="T12" fmla="*/ 2147483647 w 140"/>
                <a:gd name="T13" fmla="*/ 2147483647 h 47"/>
                <a:gd name="T14" fmla="*/ 0 w 140"/>
                <a:gd name="T15" fmla="*/ 2147483647 h 47"/>
                <a:gd name="T16" fmla="*/ 0 w 140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47"/>
                <a:gd name="T29" fmla="*/ 140 w 140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47">
                  <a:moveTo>
                    <a:pt x="0" y="11"/>
                  </a:moveTo>
                  <a:lnTo>
                    <a:pt x="31" y="0"/>
                  </a:lnTo>
                  <a:lnTo>
                    <a:pt x="105" y="30"/>
                  </a:lnTo>
                  <a:lnTo>
                    <a:pt x="140" y="21"/>
                  </a:lnTo>
                  <a:lnTo>
                    <a:pt x="121" y="47"/>
                  </a:lnTo>
                  <a:lnTo>
                    <a:pt x="32" y="47"/>
                  </a:lnTo>
                  <a:lnTo>
                    <a:pt x="70" y="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0" name="Freeform 88"/>
            <p:cNvSpPr>
              <a:spLocks/>
            </p:cNvSpPr>
            <p:nvPr/>
          </p:nvSpPr>
          <p:spPr bwMode="auto">
            <a:xfrm>
              <a:off x="7599363" y="5816600"/>
              <a:ext cx="220663" cy="74613"/>
            </a:xfrm>
            <a:custGeom>
              <a:avLst/>
              <a:gdLst>
                <a:gd name="T0" fmla="*/ 2147483647 w 139"/>
                <a:gd name="T1" fmla="*/ 2147483647 h 47"/>
                <a:gd name="T2" fmla="*/ 2147483647 w 139"/>
                <a:gd name="T3" fmla="*/ 2147483647 h 47"/>
                <a:gd name="T4" fmla="*/ 2147483647 w 139"/>
                <a:gd name="T5" fmla="*/ 2147483647 h 47"/>
                <a:gd name="T6" fmla="*/ 0 w 139"/>
                <a:gd name="T7" fmla="*/ 2147483647 h 47"/>
                <a:gd name="T8" fmla="*/ 2147483647 w 139"/>
                <a:gd name="T9" fmla="*/ 0 h 47"/>
                <a:gd name="T10" fmla="*/ 2147483647 w 139"/>
                <a:gd name="T11" fmla="*/ 0 h 47"/>
                <a:gd name="T12" fmla="*/ 2147483647 w 139"/>
                <a:gd name="T13" fmla="*/ 2147483647 h 47"/>
                <a:gd name="T14" fmla="*/ 2147483647 w 139"/>
                <a:gd name="T15" fmla="*/ 2147483647 h 47"/>
                <a:gd name="T16" fmla="*/ 2147483647 w 139"/>
                <a:gd name="T17" fmla="*/ 21474836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9"/>
                <a:gd name="T28" fmla="*/ 0 h 47"/>
                <a:gd name="T29" fmla="*/ 139 w 139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9" h="47">
                  <a:moveTo>
                    <a:pt x="139" y="36"/>
                  </a:moveTo>
                  <a:lnTo>
                    <a:pt x="108" y="47"/>
                  </a:lnTo>
                  <a:lnTo>
                    <a:pt x="34" y="18"/>
                  </a:lnTo>
                  <a:lnTo>
                    <a:pt x="0" y="26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70" y="9"/>
                  </a:lnTo>
                  <a:lnTo>
                    <a:pt x="13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1" name="Line 89"/>
            <p:cNvSpPr>
              <a:spLocks noChangeShapeType="1"/>
            </p:cNvSpPr>
            <p:nvPr/>
          </p:nvSpPr>
          <p:spPr bwMode="auto">
            <a:xfrm>
              <a:off x="7258051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2" name="Line 90"/>
            <p:cNvSpPr>
              <a:spLocks noChangeShapeType="1"/>
            </p:cNvSpPr>
            <p:nvPr/>
          </p:nvSpPr>
          <p:spPr bwMode="auto">
            <a:xfrm>
              <a:off x="7929563" y="5803900"/>
              <a:ext cx="1588" cy="490538"/>
            </a:xfrm>
            <a:prstGeom prst="line">
              <a:avLst/>
            </a:prstGeom>
            <a:noFill/>
            <a:ln w="2" cap="sq">
              <a:solidFill>
                <a:srgbClr val="AAE6FF"/>
              </a:solidFill>
              <a:bevel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30"/>
            <p:cNvGrpSpPr>
              <a:grpSpLocks/>
            </p:cNvGrpSpPr>
            <p:nvPr/>
          </p:nvGrpSpPr>
          <p:grpSpPr bwMode="auto">
            <a:xfrm>
              <a:off x="7394575" y="5956300"/>
              <a:ext cx="409575" cy="411163"/>
              <a:chOff x="8639175" y="5784850"/>
              <a:chExt cx="409575" cy="411163"/>
            </a:xfrm>
          </p:grpSpPr>
          <p:sp>
            <p:nvSpPr>
              <p:cNvPr id="76854" name="Freeform 102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5" name="Freeform 103"/>
              <p:cNvSpPr>
                <a:spLocks/>
              </p:cNvSpPr>
              <p:nvPr/>
            </p:nvSpPr>
            <p:spPr bwMode="auto">
              <a:xfrm>
                <a:off x="8639175" y="5953125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0"/>
                    </a:moveTo>
                    <a:lnTo>
                      <a:pt x="23" y="10"/>
                    </a:lnTo>
                    <a:lnTo>
                      <a:pt x="23" y="0"/>
                    </a:lnTo>
                    <a:lnTo>
                      <a:pt x="0" y="21"/>
                    </a:lnTo>
                    <a:lnTo>
                      <a:pt x="23" y="45"/>
                    </a:lnTo>
                    <a:lnTo>
                      <a:pt x="23" y="34"/>
                    </a:lnTo>
                    <a:lnTo>
                      <a:pt x="100" y="34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6" name="Freeform 104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7" name="Freeform 105"/>
              <p:cNvSpPr>
                <a:spLocks/>
              </p:cNvSpPr>
              <p:nvPr/>
            </p:nvSpPr>
            <p:spPr bwMode="auto">
              <a:xfrm>
                <a:off x="8697913" y="5843588"/>
                <a:ext cx="123825" cy="125412"/>
              </a:xfrm>
              <a:custGeom>
                <a:avLst/>
                <a:gdLst>
                  <a:gd name="T0" fmla="*/ 2147483647 w 78"/>
                  <a:gd name="T1" fmla="*/ 2147483647 h 79"/>
                  <a:gd name="T2" fmla="*/ 2147483647 w 78"/>
                  <a:gd name="T3" fmla="*/ 2147483647 h 79"/>
                  <a:gd name="T4" fmla="*/ 2147483647 w 78"/>
                  <a:gd name="T5" fmla="*/ 0 h 79"/>
                  <a:gd name="T6" fmla="*/ 0 w 78"/>
                  <a:gd name="T7" fmla="*/ 0 h 79"/>
                  <a:gd name="T8" fmla="*/ 0 w 78"/>
                  <a:gd name="T9" fmla="*/ 2147483647 h 79"/>
                  <a:gd name="T10" fmla="*/ 2147483647 w 78"/>
                  <a:gd name="T11" fmla="*/ 2147483647 h 79"/>
                  <a:gd name="T12" fmla="*/ 2147483647 w 78"/>
                  <a:gd name="T13" fmla="*/ 2147483647 h 79"/>
                  <a:gd name="T14" fmla="*/ 2147483647 w 78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79"/>
                  <a:gd name="T26" fmla="*/ 78 w 78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79">
                    <a:moveTo>
                      <a:pt x="78" y="63"/>
                    </a:moveTo>
                    <a:lnTo>
                      <a:pt x="23" y="8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7" y="24"/>
                    </a:lnTo>
                    <a:lnTo>
                      <a:pt x="63" y="79"/>
                    </a:lnTo>
                    <a:lnTo>
                      <a:pt x="78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8" name="Freeform 106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59" name="Freeform 107"/>
              <p:cNvSpPr>
                <a:spLocks/>
              </p:cNvSpPr>
              <p:nvPr/>
            </p:nvSpPr>
            <p:spPr bwMode="auto">
              <a:xfrm>
                <a:off x="8805863" y="5784850"/>
                <a:ext cx="71438" cy="158750"/>
              </a:xfrm>
              <a:custGeom>
                <a:avLst/>
                <a:gdLst>
                  <a:gd name="T0" fmla="*/ 2147483647 w 45"/>
                  <a:gd name="T1" fmla="*/ 2147483647 h 100"/>
                  <a:gd name="T2" fmla="*/ 2147483647 w 45"/>
                  <a:gd name="T3" fmla="*/ 2147483647 h 100"/>
                  <a:gd name="T4" fmla="*/ 2147483647 w 45"/>
                  <a:gd name="T5" fmla="*/ 2147483647 h 100"/>
                  <a:gd name="T6" fmla="*/ 2147483647 w 45"/>
                  <a:gd name="T7" fmla="*/ 0 h 100"/>
                  <a:gd name="T8" fmla="*/ 0 w 45"/>
                  <a:gd name="T9" fmla="*/ 2147483647 h 100"/>
                  <a:gd name="T10" fmla="*/ 2147483647 w 45"/>
                  <a:gd name="T11" fmla="*/ 2147483647 h 100"/>
                  <a:gd name="T12" fmla="*/ 2147483647 w 45"/>
                  <a:gd name="T13" fmla="*/ 2147483647 h 100"/>
                  <a:gd name="T14" fmla="*/ 2147483647 w 45"/>
                  <a:gd name="T15" fmla="*/ 2147483647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0"/>
                  <a:gd name="T26" fmla="*/ 45 w 45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0">
                    <a:moveTo>
                      <a:pt x="34" y="100"/>
                    </a:moveTo>
                    <a:lnTo>
                      <a:pt x="34" y="21"/>
                    </a:lnTo>
                    <a:lnTo>
                      <a:pt x="45" y="21"/>
                    </a:lnTo>
                    <a:lnTo>
                      <a:pt x="24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100"/>
                    </a:lnTo>
                    <a:lnTo>
                      <a:pt x="34" y="1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0" name="Freeform 108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1" name="Freeform 109"/>
              <p:cNvSpPr>
                <a:spLocks/>
              </p:cNvSpPr>
              <p:nvPr/>
            </p:nvSpPr>
            <p:spPr bwMode="auto">
              <a:xfrm>
                <a:off x="8859838" y="5843588"/>
                <a:ext cx="125413" cy="125412"/>
              </a:xfrm>
              <a:custGeom>
                <a:avLst/>
                <a:gdLst>
                  <a:gd name="T0" fmla="*/ 2147483647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0 h 79"/>
                  <a:gd name="T8" fmla="*/ 2147483647 w 79"/>
                  <a:gd name="T9" fmla="*/ 0 h 79"/>
                  <a:gd name="T10" fmla="*/ 2147483647 w 79"/>
                  <a:gd name="T11" fmla="*/ 2147483647 h 79"/>
                  <a:gd name="T12" fmla="*/ 0 w 79"/>
                  <a:gd name="T13" fmla="*/ 2147483647 h 79"/>
                  <a:gd name="T14" fmla="*/ 2147483647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16" y="79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55" y="8"/>
                    </a:lnTo>
                    <a:lnTo>
                      <a:pt x="0" y="63"/>
                    </a:lnTo>
                    <a:lnTo>
                      <a:pt x="16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2" name="Freeform 110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3" name="Freeform 111"/>
              <p:cNvSpPr>
                <a:spLocks/>
              </p:cNvSpPr>
              <p:nvPr/>
            </p:nvSpPr>
            <p:spPr bwMode="auto">
              <a:xfrm>
                <a:off x="8885238" y="5953125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4"/>
                    </a:moveTo>
                    <a:lnTo>
                      <a:pt x="79" y="34"/>
                    </a:lnTo>
                    <a:lnTo>
                      <a:pt x="79" y="45"/>
                    </a:lnTo>
                    <a:lnTo>
                      <a:pt x="100" y="21"/>
                    </a:lnTo>
                    <a:lnTo>
                      <a:pt x="79" y="0"/>
                    </a:lnTo>
                    <a:lnTo>
                      <a:pt x="79" y="10"/>
                    </a:lnTo>
                    <a:lnTo>
                      <a:pt x="0" y="1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4" name="Freeform 112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5" name="Freeform 113"/>
              <p:cNvSpPr>
                <a:spLocks/>
              </p:cNvSpPr>
              <p:nvPr/>
            </p:nvSpPr>
            <p:spPr bwMode="auto">
              <a:xfrm>
                <a:off x="8859838" y="6007100"/>
                <a:ext cx="125413" cy="127000"/>
              </a:xfrm>
              <a:custGeom>
                <a:avLst/>
                <a:gdLst>
                  <a:gd name="T0" fmla="*/ 0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2147483647 h 80"/>
                  <a:gd name="T8" fmla="*/ 2147483647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0 h 80"/>
                  <a:gd name="T14" fmla="*/ 0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0" y="16"/>
                    </a:moveTo>
                    <a:lnTo>
                      <a:pt x="55" y="72"/>
                    </a:lnTo>
                    <a:lnTo>
                      <a:pt x="48" y="80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6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6" name="Freeform 114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7" name="Freeform 115"/>
              <p:cNvSpPr>
                <a:spLocks/>
              </p:cNvSpPr>
              <p:nvPr/>
            </p:nvSpPr>
            <p:spPr bwMode="auto">
              <a:xfrm>
                <a:off x="8805863" y="6032500"/>
                <a:ext cx="71438" cy="160337"/>
              </a:xfrm>
              <a:custGeom>
                <a:avLst/>
                <a:gdLst>
                  <a:gd name="T0" fmla="*/ 2147483647 w 45"/>
                  <a:gd name="T1" fmla="*/ 0 h 101"/>
                  <a:gd name="T2" fmla="*/ 2147483647 w 45"/>
                  <a:gd name="T3" fmla="*/ 2147483647 h 101"/>
                  <a:gd name="T4" fmla="*/ 0 w 45"/>
                  <a:gd name="T5" fmla="*/ 2147483647 h 101"/>
                  <a:gd name="T6" fmla="*/ 2147483647 w 45"/>
                  <a:gd name="T7" fmla="*/ 2147483647 h 101"/>
                  <a:gd name="T8" fmla="*/ 2147483647 w 45"/>
                  <a:gd name="T9" fmla="*/ 2147483647 h 101"/>
                  <a:gd name="T10" fmla="*/ 2147483647 w 45"/>
                  <a:gd name="T11" fmla="*/ 2147483647 h 101"/>
                  <a:gd name="T12" fmla="*/ 2147483647 w 45"/>
                  <a:gd name="T13" fmla="*/ 0 h 101"/>
                  <a:gd name="T14" fmla="*/ 2147483647 w 45"/>
                  <a:gd name="T15" fmla="*/ 0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01"/>
                  <a:gd name="T26" fmla="*/ 45 w 45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01">
                    <a:moveTo>
                      <a:pt x="10" y="0"/>
                    </a:moveTo>
                    <a:lnTo>
                      <a:pt x="10" y="80"/>
                    </a:lnTo>
                    <a:lnTo>
                      <a:pt x="0" y="80"/>
                    </a:lnTo>
                    <a:lnTo>
                      <a:pt x="24" y="101"/>
                    </a:lnTo>
                    <a:lnTo>
                      <a:pt x="45" y="80"/>
                    </a:lnTo>
                    <a:lnTo>
                      <a:pt x="34" y="80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8" name="Freeform 116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69" name="Freeform 117"/>
              <p:cNvSpPr>
                <a:spLocks/>
              </p:cNvSpPr>
              <p:nvPr/>
            </p:nvSpPr>
            <p:spPr bwMode="auto">
              <a:xfrm>
                <a:off x="8697913" y="6007100"/>
                <a:ext cx="123825" cy="127000"/>
              </a:xfrm>
              <a:custGeom>
                <a:avLst/>
                <a:gdLst>
                  <a:gd name="T0" fmla="*/ 2147483647 w 78"/>
                  <a:gd name="T1" fmla="*/ 0 h 80"/>
                  <a:gd name="T2" fmla="*/ 2147483647 w 78"/>
                  <a:gd name="T3" fmla="*/ 2147483647 h 80"/>
                  <a:gd name="T4" fmla="*/ 0 w 78"/>
                  <a:gd name="T5" fmla="*/ 2147483647 h 80"/>
                  <a:gd name="T6" fmla="*/ 0 w 78"/>
                  <a:gd name="T7" fmla="*/ 2147483647 h 80"/>
                  <a:gd name="T8" fmla="*/ 2147483647 w 78"/>
                  <a:gd name="T9" fmla="*/ 2147483647 h 80"/>
                  <a:gd name="T10" fmla="*/ 2147483647 w 78"/>
                  <a:gd name="T11" fmla="*/ 2147483647 h 80"/>
                  <a:gd name="T12" fmla="*/ 2147483647 w 78"/>
                  <a:gd name="T13" fmla="*/ 2147483647 h 80"/>
                  <a:gd name="T14" fmla="*/ 2147483647 w 78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0"/>
                  <a:gd name="T26" fmla="*/ 78 w 78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0">
                    <a:moveTo>
                      <a:pt x="63" y="0"/>
                    </a:moveTo>
                    <a:lnTo>
                      <a:pt x="7" y="56"/>
                    </a:lnTo>
                    <a:lnTo>
                      <a:pt x="0" y="48"/>
                    </a:lnTo>
                    <a:lnTo>
                      <a:pt x="0" y="80"/>
                    </a:lnTo>
                    <a:lnTo>
                      <a:pt x="31" y="80"/>
                    </a:lnTo>
                    <a:lnTo>
                      <a:pt x="23" y="72"/>
                    </a:lnTo>
                    <a:lnTo>
                      <a:pt x="78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0" name="Freeform 118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1" name="Freeform 119"/>
              <p:cNvSpPr>
                <a:spLocks/>
              </p:cNvSpPr>
              <p:nvPr/>
            </p:nvSpPr>
            <p:spPr bwMode="auto">
              <a:xfrm>
                <a:off x="8642350" y="5956300"/>
                <a:ext cx="158750" cy="71437"/>
              </a:xfrm>
              <a:custGeom>
                <a:avLst/>
                <a:gdLst>
                  <a:gd name="T0" fmla="*/ 2147483647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0 h 45"/>
                  <a:gd name="T6" fmla="*/ 0 w 100"/>
                  <a:gd name="T7" fmla="*/ 2147483647 h 45"/>
                  <a:gd name="T8" fmla="*/ 2147483647 w 100"/>
                  <a:gd name="T9" fmla="*/ 2147483647 h 45"/>
                  <a:gd name="T10" fmla="*/ 2147483647 w 100"/>
                  <a:gd name="T11" fmla="*/ 2147483647 h 45"/>
                  <a:gd name="T12" fmla="*/ 2147483647 w 100"/>
                  <a:gd name="T13" fmla="*/ 2147483647 h 45"/>
                  <a:gd name="T14" fmla="*/ 2147483647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100" y="11"/>
                    </a:moveTo>
                    <a:lnTo>
                      <a:pt x="24" y="11"/>
                    </a:lnTo>
                    <a:lnTo>
                      <a:pt x="24" y="0"/>
                    </a:lnTo>
                    <a:lnTo>
                      <a:pt x="0" y="22"/>
                    </a:lnTo>
                    <a:lnTo>
                      <a:pt x="24" y="45"/>
                    </a:lnTo>
                    <a:lnTo>
                      <a:pt x="24" y="35"/>
                    </a:lnTo>
                    <a:lnTo>
                      <a:pt x="100" y="35"/>
                    </a:lnTo>
                    <a:lnTo>
                      <a:pt x="10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2" name="Freeform 120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3" name="Freeform 121"/>
              <p:cNvSpPr>
                <a:spLocks/>
              </p:cNvSpPr>
              <p:nvPr/>
            </p:nvSpPr>
            <p:spPr bwMode="auto">
              <a:xfrm>
                <a:off x="8701088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0 h 80"/>
                  <a:gd name="T6" fmla="*/ 0 w 79"/>
                  <a:gd name="T7" fmla="*/ 0 h 80"/>
                  <a:gd name="T8" fmla="*/ 0 w 79"/>
                  <a:gd name="T9" fmla="*/ 2147483647 h 80"/>
                  <a:gd name="T10" fmla="*/ 2147483647 w 79"/>
                  <a:gd name="T11" fmla="*/ 2147483647 h 80"/>
                  <a:gd name="T12" fmla="*/ 2147483647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79" y="64"/>
                    </a:moveTo>
                    <a:lnTo>
                      <a:pt x="24" y="8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8" y="24"/>
                    </a:lnTo>
                    <a:lnTo>
                      <a:pt x="63" y="80"/>
                    </a:lnTo>
                    <a:lnTo>
                      <a:pt x="79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4" name="Freeform 122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5" name="Freeform 123"/>
              <p:cNvSpPr>
                <a:spLocks/>
              </p:cNvSpPr>
              <p:nvPr/>
            </p:nvSpPr>
            <p:spPr bwMode="auto">
              <a:xfrm>
                <a:off x="8810625" y="5788025"/>
                <a:ext cx="69850" cy="160337"/>
              </a:xfrm>
              <a:custGeom>
                <a:avLst/>
                <a:gdLst>
                  <a:gd name="T0" fmla="*/ 2147483647 w 44"/>
                  <a:gd name="T1" fmla="*/ 2147483647 h 101"/>
                  <a:gd name="T2" fmla="*/ 2147483647 w 44"/>
                  <a:gd name="T3" fmla="*/ 2147483647 h 101"/>
                  <a:gd name="T4" fmla="*/ 2147483647 w 44"/>
                  <a:gd name="T5" fmla="*/ 2147483647 h 101"/>
                  <a:gd name="T6" fmla="*/ 2147483647 w 44"/>
                  <a:gd name="T7" fmla="*/ 0 h 101"/>
                  <a:gd name="T8" fmla="*/ 0 w 44"/>
                  <a:gd name="T9" fmla="*/ 2147483647 h 101"/>
                  <a:gd name="T10" fmla="*/ 2147483647 w 44"/>
                  <a:gd name="T11" fmla="*/ 2147483647 h 101"/>
                  <a:gd name="T12" fmla="*/ 2147483647 w 44"/>
                  <a:gd name="T13" fmla="*/ 2147483647 h 101"/>
                  <a:gd name="T14" fmla="*/ 2147483647 w 44"/>
                  <a:gd name="T15" fmla="*/ 2147483647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1"/>
                  <a:gd name="T26" fmla="*/ 44 w 44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1">
                    <a:moveTo>
                      <a:pt x="34" y="101"/>
                    </a:moveTo>
                    <a:lnTo>
                      <a:pt x="34" y="22"/>
                    </a:lnTo>
                    <a:lnTo>
                      <a:pt x="44" y="22"/>
                    </a:lnTo>
                    <a:lnTo>
                      <a:pt x="23" y="0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0" y="101"/>
                    </a:lnTo>
                    <a:lnTo>
                      <a:pt x="3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6" name="Freeform 124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7" name="Freeform 125"/>
              <p:cNvSpPr>
                <a:spLocks/>
              </p:cNvSpPr>
              <p:nvPr/>
            </p:nvSpPr>
            <p:spPr bwMode="auto">
              <a:xfrm>
                <a:off x="8864600" y="5846763"/>
                <a:ext cx="125413" cy="127000"/>
              </a:xfrm>
              <a:custGeom>
                <a:avLst/>
                <a:gdLst>
                  <a:gd name="T0" fmla="*/ 2147483647 w 79"/>
                  <a:gd name="T1" fmla="*/ 2147483647 h 80"/>
                  <a:gd name="T2" fmla="*/ 2147483647 w 79"/>
                  <a:gd name="T3" fmla="*/ 2147483647 h 80"/>
                  <a:gd name="T4" fmla="*/ 2147483647 w 79"/>
                  <a:gd name="T5" fmla="*/ 2147483647 h 80"/>
                  <a:gd name="T6" fmla="*/ 2147483647 w 79"/>
                  <a:gd name="T7" fmla="*/ 0 h 80"/>
                  <a:gd name="T8" fmla="*/ 2147483647 w 79"/>
                  <a:gd name="T9" fmla="*/ 0 h 80"/>
                  <a:gd name="T10" fmla="*/ 2147483647 w 79"/>
                  <a:gd name="T11" fmla="*/ 2147483647 h 80"/>
                  <a:gd name="T12" fmla="*/ 0 w 79"/>
                  <a:gd name="T13" fmla="*/ 2147483647 h 80"/>
                  <a:gd name="T14" fmla="*/ 2147483647 w 79"/>
                  <a:gd name="T15" fmla="*/ 2147483647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0"/>
                  <a:gd name="T26" fmla="*/ 79 w 79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0">
                    <a:moveTo>
                      <a:pt x="16" y="80"/>
                    </a:moveTo>
                    <a:lnTo>
                      <a:pt x="71" y="24"/>
                    </a:lnTo>
                    <a:lnTo>
                      <a:pt x="79" y="32"/>
                    </a:lnTo>
                    <a:lnTo>
                      <a:pt x="79" y="0"/>
                    </a:lnTo>
                    <a:lnTo>
                      <a:pt x="47" y="0"/>
                    </a:lnTo>
                    <a:lnTo>
                      <a:pt x="55" y="8"/>
                    </a:lnTo>
                    <a:lnTo>
                      <a:pt x="0" y="64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8" name="Freeform 126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79" name="Freeform 127"/>
              <p:cNvSpPr>
                <a:spLocks/>
              </p:cNvSpPr>
              <p:nvPr/>
            </p:nvSpPr>
            <p:spPr bwMode="auto">
              <a:xfrm>
                <a:off x="8890000" y="5956300"/>
                <a:ext cx="158750" cy="71437"/>
              </a:xfrm>
              <a:custGeom>
                <a:avLst/>
                <a:gdLst>
                  <a:gd name="T0" fmla="*/ 0 w 100"/>
                  <a:gd name="T1" fmla="*/ 2147483647 h 45"/>
                  <a:gd name="T2" fmla="*/ 2147483647 w 100"/>
                  <a:gd name="T3" fmla="*/ 2147483647 h 45"/>
                  <a:gd name="T4" fmla="*/ 2147483647 w 100"/>
                  <a:gd name="T5" fmla="*/ 2147483647 h 45"/>
                  <a:gd name="T6" fmla="*/ 2147483647 w 100"/>
                  <a:gd name="T7" fmla="*/ 2147483647 h 45"/>
                  <a:gd name="T8" fmla="*/ 2147483647 w 100"/>
                  <a:gd name="T9" fmla="*/ 0 h 45"/>
                  <a:gd name="T10" fmla="*/ 2147483647 w 100"/>
                  <a:gd name="T11" fmla="*/ 2147483647 h 45"/>
                  <a:gd name="T12" fmla="*/ 0 w 100"/>
                  <a:gd name="T13" fmla="*/ 2147483647 h 45"/>
                  <a:gd name="T14" fmla="*/ 0 w 100"/>
                  <a:gd name="T15" fmla="*/ 2147483647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0"/>
                  <a:gd name="T25" fmla="*/ 0 h 45"/>
                  <a:gd name="T26" fmla="*/ 100 w 100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0" h="45">
                    <a:moveTo>
                      <a:pt x="0" y="35"/>
                    </a:moveTo>
                    <a:lnTo>
                      <a:pt x="78" y="35"/>
                    </a:lnTo>
                    <a:lnTo>
                      <a:pt x="78" y="45"/>
                    </a:lnTo>
                    <a:lnTo>
                      <a:pt x="100" y="22"/>
                    </a:lnTo>
                    <a:lnTo>
                      <a:pt x="78" y="0"/>
                    </a:lnTo>
                    <a:lnTo>
                      <a:pt x="78" y="11"/>
                    </a:lnTo>
                    <a:lnTo>
                      <a:pt x="0" y="1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0" name="Freeform 128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1" name="Freeform 129"/>
              <p:cNvSpPr>
                <a:spLocks/>
              </p:cNvSpPr>
              <p:nvPr/>
            </p:nvSpPr>
            <p:spPr bwMode="auto">
              <a:xfrm>
                <a:off x="8864600" y="6011863"/>
                <a:ext cx="125413" cy="125412"/>
              </a:xfrm>
              <a:custGeom>
                <a:avLst/>
                <a:gdLst>
                  <a:gd name="T0" fmla="*/ 0 w 79"/>
                  <a:gd name="T1" fmla="*/ 2147483647 h 79"/>
                  <a:gd name="T2" fmla="*/ 2147483647 w 79"/>
                  <a:gd name="T3" fmla="*/ 2147483647 h 79"/>
                  <a:gd name="T4" fmla="*/ 2147483647 w 79"/>
                  <a:gd name="T5" fmla="*/ 2147483647 h 79"/>
                  <a:gd name="T6" fmla="*/ 2147483647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0 h 79"/>
                  <a:gd name="T14" fmla="*/ 0 w 79"/>
                  <a:gd name="T15" fmla="*/ 2147483647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0" y="16"/>
                    </a:moveTo>
                    <a:lnTo>
                      <a:pt x="55" y="71"/>
                    </a:lnTo>
                    <a:lnTo>
                      <a:pt x="47" y="79"/>
                    </a:lnTo>
                    <a:lnTo>
                      <a:pt x="79" y="77"/>
                    </a:lnTo>
                    <a:lnTo>
                      <a:pt x="79" y="48"/>
                    </a:lnTo>
                    <a:lnTo>
                      <a:pt x="71" y="55"/>
                    </a:lnTo>
                    <a:lnTo>
                      <a:pt x="1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2" name="Freeform 130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3" name="Freeform 131"/>
              <p:cNvSpPr>
                <a:spLocks/>
              </p:cNvSpPr>
              <p:nvPr/>
            </p:nvSpPr>
            <p:spPr bwMode="auto">
              <a:xfrm>
                <a:off x="8810625" y="6037263"/>
                <a:ext cx="69850" cy="158750"/>
              </a:xfrm>
              <a:custGeom>
                <a:avLst/>
                <a:gdLst>
                  <a:gd name="T0" fmla="*/ 2147483647 w 44"/>
                  <a:gd name="T1" fmla="*/ 0 h 100"/>
                  <a:gd name="T2" fmla="*/ 2147483647 w 44"/>
                  <a:gd name="T3" fmla="*/ 2147483647 h 100"/>
                  <a:gd name="T4" fmla="*/ 0 w 44"/>
                  <a:gd name="T5" fmla="*/ 2147483647 h 100"/>
                  <a:gd name="T6" fmla="*/ 2147483647 w 44"/>
                  <a:gd name="T7" fmla="*/ 2147483647 h 100"/>
                  <a:gd name="T8" fmla="*/ 2147483647 w 44"/>
                  <a:gd name="T9" fmla="*/ 2147483647 h 100"/>
                  <a:gd name="T10" fmla="*/ 2147483647 w 44"/>
                  <a:gd name="T11" fmla="*/ 2147483647 h 100"/>
                  <a:gd name="T12" fmla="*/ 2147483647 w 44"/>
                  <a:gd name="T13" fmla="*/ 0 h 100"/>
                  <a:gd name="T14" fmla="*/ 2147483647 w 44"/>
                  <a:gd name="T15" fmla="*/ 0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4"/>
                  <a:gd name="T25" fmla="*/ 0 h 100"/>
                  <a:gd name="T26" fmla="*/ 44 w 4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4" h="100">
                    <a:moveTo>
                      <a:pt x="10" y="0"/>
                    </a:moveTo>
                    <a:lnTo>
                      <a:pt x="10" y="79"/>
                    </a:lnTo>
                    <a:lnTo>
                      <a:pt x="0" y="79"/>
                    </a:lnTo>
                    <a:lnTo>
                      <a:pt x="23" y="100"/>
                    </a:lnTo>
                    <a:lnTo>
                      <a:pt x="44" y="79"/>
                    </a:lnTo>
                    <a:lnTo>
                      <a:pt x="34" y="79"/>
                    </a:lnTo>
                    <a:lnTo>
                      <a:pt x="34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4" name="Freeform 132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5" name="Freeform 133"/>
              <p:cNvSpPr>
                <a:spLocks/>
              </p:cNvSpPr>
              <p:nvPr/>
            </p:nvSpPr>
            <p:spPr bwMode="auto">
              <a:xfrm>
                <a:off x="8701088" y="6011863"/>
                <a:ext cx="125413" cy="125412"/>
              </a:xfrm>
              <a:custGeom>
                <a:avLst/>
                <a:gdLst>
                  <a:gd name="T0" fmla="*/ 2147483647 w 79"/>
                  <a:gd name="T1" fmla="*/ 0 h 79"/>
                  <a:gd name="T2" fmla="*/ 2147483647 w 79"/>
                  <a:gd name="T3" fmla="*/ 2147483647 h 79"/>
                  <a:gd name="T4" fmla="*/ 0 w 79"/>
                  <a:gd name="T5" fmla="*/ 2147483647 h 79"/>
                  <a:gd name="T6" fmla="*/ 0 w 79"/>
                  <a:gd name="T7" fmla="*/ 2147483647 h 79"/>
                  <a:gd name="T8" fmla="*/ 2147483647 w 79"/>
                  <a:gd name="T9" fmla="*/ 2147483647 h 79"/>
                  <a:gd name="T10" fmla="*/ 2147483647 w 79"/>
                  <a:gd name="T11" fmla="*/ 2147483647 h 79"/>
                  <a:gd name="T12" fmla="*/ 2147483647 w 79"/>
                  <a:gd name="T13" fmla="*/ 2147483647 h 79"/>
                  <a:gd name="T14" fmla="*/ 2147483647 w 79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79"/>
                  <a:gd name="T26" fmla="*/ 79 w 79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79">
                    <a:moveTo>
                      <a:pt x="63" y="0"/>
                    </a:moveTo>
                    <a:lnTo>
                      <a:pt x="8" y="55"/>
                    </a:lnTo>
                    <a:lnTo>
                      <a:pt x="0" y="48"/>
                    </a:lnTo>
                    <a:lnTo>
                      <a:pt x="0" y="79"/>
                    </a:lnTo>
                    <a:lnTo>
                      <a:pt x="32" y="79"/>
                    </a:lnTo>
                    <a:lnTo>
                      <a:pt x="24" y="71"/>
                    </a:lnTo>
                    <a:lnTo>
                      <a:pt x="79" y="1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6" name="Oval 134"/>
              <p:cNvSpPr>
                <a:spLocks noChangeArrowheads="1"/>
              </p:cNvSpPr>
              <p:nvPr/>
            </p:nvSpPr>
            <p:spPr bwMode="auto">
              <a:xfrm>
                <a:off x="8772525" y="5922963"/>
                <a:ext cx="138113" cy="139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7" name="Oval 135"/>
              <p:cNvSpPr>
                <a:spLocks noChangeArrowheads="1"/>
              </p:cNvSpPr>
              <p:nvPr/>
            </p:nvSpPr>
            <p:spPr bwMode="auto">
              <a:xfrm>
                <a:off x="8780463" y="5930900"/>
                <a:ext cx="138113" cy="1397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88" name="Oval 136"/>
              <p:cNvSpPr>
                <a:spLocks noChangeArrowheads="1"/>
              </p:cNvSpPr>
              <p:nvPr/>
            </p:nvSpPr>
            <p:spPr bwMode="auto">
              <a:xfrm>
                <a:off x="8777288" y="5927725"/>
                <a:ext cx="136525" cy="138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85" name="AutoShape 6"/>
          <p:cNvSpPr>
            <a:spLocks noChangeArrowheads="1"/>
          </p:cNvSpPr>
          <p:nvPr/>
        </p:nvSpPr>
        <p:spPr bwMode="auto">
          <a:xfrm>
            <a:off x="3197225" y="1946275"/>
            <a:ext cx="754063" cy="159385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6825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154238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6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670175"/>
            <a:ext cx="6524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7" name="Text Box 11"/>
          <p:cNvSpPr txBox="1">
            <a:spLocks noChangeArrowheads="1"/>
          </p:cNvSpPr>
          <p:nvPr/>
        </p:nvSpPr>
        <p:spPr bwMode="auto">
          <a:xfrm>
            <a:off x="2422525" y="1766888"/>
            <a:ext cx="522288" cy="329145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4v6</a:t>
            </a:r>
          </a:p>
        </p:txBody>
      </p:sp>
      <p:sp>
        <p:nvSpPr>
          <p:cNvPr id="76828" name="Text Box 11"/>
          <p:cNvSpPr txBox="1">
            <a:spLocks noChangeArrowheads="1"/>
          </p:cNvSpPr>
          <p:nvPr/>
        </p:nvSpPr>
        <p:spPr bwMode="auto">
          <a:xfrm>
            <a:off x="5657850" y="1738313"/>
            <a:ext cx="523875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4v6</a:t>
            </a:r>
            <a:endParaRPr lang="en-US" sz="3600" b="1" dirty="0">
              <a:solidFill>
                <a:schemeClr val="bg2"/>
              </a:solidFill>
            </a:endParaRPr>
          </a:p>
        </p:txBody>
      </p:sp>
      <p:pic>
        <p:nvPicPr>
          <p:cNvPr id="76829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1907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0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965450"/>
            <a:ext cx="525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31" name="Text Box 11"/>
          <p:cNvSpPr txBox="1">
            <a:spLocks noChangeArrowheads="1"/>
          </p:cNvSpPr>
          <p:nvPr/>
        </p:nvSpPr>
        <p:spPr bwMode="auto">
          <a:xfrm>
            <a:off x="8131175" y="1477963"/>
            <a:ext cx="522288" cy="330200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4v6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76832" name="Text Box 11"/>
          <p:cNvSpPr txBox="1">
            <a:spLocks noChangeArrowheads="1"/>
          </p:cNvSpPr>
          <p:nvPr/>
        </p:nvSpPr>
        <p:spPr bwMode="auto">
          <a:xfrm>
            <a:off x="7361238" y="3663950"/>
            <a:ext cx="522287" cy="328613"/>
          </a:xfrm>
          <a:prstGeom prst="rect">
            <a:avLst/>
          </a:prstGeom>
          <a:solidFill>
            <a:srgbClr val="008000">
              <a:alpha val="5098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2124" tIns="41061" rIns="82124" bIns="410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chemeClr val="bg2"/>
                </a:solidFill>
              </a:rPr>
              <a:t>4v6</a:t>
            </a:r>
            <a:endParaRPr lang="en-US" sz="1600" b="1" dirty="0">
              <a:solidFill>
                <a:schemeClr val="bg2"/>
              </a:solidFill>
            </a:endParaRPr>
          </a:p>
        </p:txBody>
      </p:sp>
      <p:cxnSp>
        <p:nvCxnSpPr>
          <p:cNvPr id="76833" name="Straight Arrow Connector 108"/>
          <p:cNvCxnSpPr>
            <a:cxnSpLocks noChangeShapeType="1"/>
          </p:cNvCxnSpPr>
          <p:nvPr/>
        </p:nvCxnSpPr>
        <p:spPr bwMode="auto">
          <a:xfrm flipV="1">
            <a:off x="2989263" y="3106738"/>
            <a:ext cx="2627312" cy="14287"/>
          </a:xfrm>
          <a:prstGeom prst="straightConnector1">
            <a:avLst/>
          </a:prstGeom>
          <a:noFill/>
          <a:ln w="34925">
            <a:solidFill>
              <a:srgbClr val="008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76834" name="Line 44"/>
          <p:cNvSpPr>
            <a:spLocks noChangeShapeType="1"/>
          </p:cNvSpPr>
          <p:nvPr/>
        </p:nvSpPr>
        <p:spPr bwMode="auto">
          <a:xfrm rot="20926191" flipV="1">
            <a:off x="2928938" y="2312988"/>
            <a:ext cx="1157287" cy="709612"/>
          </a:xfrm>
          <a:custGeom>
            <a:avLst/>
            <a:gdLst>
              <a:gd name="T0" fmla="*/ 0 w 7967755"/>
              <a:gd name="T1" fmla="*/ 0 h 11507265"/>
              <a:gd name="T2" fmla="*/ 2 w 7967755"/>
              <a:gd name="T3" fmla="*/ 0 h 11507265"/>
              <a:gd name="T4" fmla="*/ 2 w 7967755"/>
              <a:gd name="T5" fmla="*/ 0 h 11507265"/>
              <a:gd name="T6" fmla="*/ 0 w 7967755"/>
              <a:gd name="T7" fmla="*/ 0 h 11507265"/>
              <a:gd name="T8" fmla="*/ 0 60000 65536"/>
              <a:gd name="T9" fmla="*/ 0 60000 65536"/>
              <a:gd name="T10" fmla="*/ 0 60000 65536"/>
              <a:gd name="T11" fmla="*/ 0 60000 65536"/>
              <a:gd name="T12" fmla="*/ 0 w 7967755"/>
              <a:gd name="T13" fmla="*/ 0 h 11507265"/>
              <a:gd name="T14" fmla="*/ 7967755 w 7967755"/>
              <a:gd name="T15" fmla="*/ 11507265 h 11507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67755" h="11507265">
                <a:moveTo>
                  <a:pt x="0" y="965057"/>
                </a:moveTo>
                <a:cubicBezTo>
                  <a:pt x="1146140" y="1348365"/>
                  <a:pt x="5526644" y="-4"/>
                  <a:pt x="6681926" y="659855"/>
                </a:cubicBezTo>
                <a:cubicBezTo>
                  <a:pt x="7837209" y="1319714"/>
                  <a:pt x="7967755" y="3116308"/>
                  <a:pt x="6931695" y="4924210"/>
                </a:cubicBezTo>
                <a:cubicBezTo>
                  <a:pt x="5895635" y="6732112"/>
                  <a:pt x="2697286" y="9199582"/>
                  <a:pt x="465564" y="11507265"/>
                </a:cubicBezTo>
              </a:path>
            </a:pathLst>
          </a:custGeom>
          <a:noFill/>
          <a:ln w="34925">
            <a:solidFill>
              <a:srgbClr val="008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348" name="AutoShape 42"/>
          <p:cNvSpPr>
            <a:spLocks noChangeArrowheads="1"/>
          </p:cNvSpPr>
          <p:nvPr/>
        </p:nvSpPr>
        <p:spPr bwMode="auto">
          <a:xfrm>
            <a:off x="5657850" y="817563"/>
            <a:ext cx="2165350" cy="866775"/>
          </a:xfrm>
          <a:prstGeom prst="wedgeEllipseCallout">
            <a:avLst>
              <a:gd name="adj1" fmla="val -28250"/>
              <a:gd name="adj2" fmla="val 65426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 dirty="0" smtClean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RFC6052 WKP for IPv6 gateway </a:t>
            </a:r>
            <a:endParaRPr lang="en-GB" sz="1400" dirty="0">
              <a:solidFill>
                <a:srgbClr val="008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9" name="AutoShape 42"/>
          <p:cNvSpPr>
            <a:spLocks noChangeArrowheads="1"/>
          </p:cNvSpPr>
          <p:nvPr/>
        </p:nvSpPr>
        <p:spPr bwMode="auto">
          <a:xfrm flipH="1">
            <a:off x="234683" y="817563"/>
            <a:ext cx="2770455" cy="817562"/>
          </a:xfrm>
          <a:prstGeom prst="wedgeEllipseCallout">
            <a:avLst>
              <a:gd name="adj1" fmla="val -26995"/>
              <a:gd name="adj2" fmla="val 76708"/>
            </a:avLst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lIns="82124" tIns="41061" rIns="82124" bIns="41061" anchor="ctr"/>
          <a:lstStyle/>
          <a:p>
            <a:pPr algn="ctr">
              <a:defRPr/>
            </a:pP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Subscriber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IPv4 address or prefix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derived from </a:t>
            </a:r>
            <a:r>
              <a:rPr lang="en-GB" sz="1400" dirty="0" smtClean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IPv6 </a:t>
            </a:r>
            <a:r>
              <a:rPr lang="en-GB" sz="1400" dirty="0">
                <a:solidFill>
                  <a:srgbClr val="008000"/>
                </a:solidFill>
                <a:latin typeface="+mn-lt"/>
                <a:ea typeface="ＭＳ Ｐゴシック" pitchFamily="-97" charset="-128"/>
                <a:cs typeface="ＭＳ Ｐゴシック" pitchFamily="-97" charset="-128"/>
              </a:rPr>
              <a:t>address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55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4rd: encapsulation</a:t>
            </a:r>
            <a:br>
              <a:rPr lang="en-US" dirty="0" smtClean="0"/>
            </a:br>
            <a:r>
              <a:rPr lang="en-US" dirty="0" smtClean="0"/>
              <a:t>       4v6: double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55" y="1600200"/>
            <a:ext cx="8708963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Utilizing same mapping rule</a:t>
            </a:r>
          </a:p>
          <a:p>
            <a:pPr lvl="1"/>
            <a:r>
              <a:rPr lang="en-US" dirty="0" smtClean="0"/>
              <a:t>Mapping between IPv6 prefix and IPv4 address (+ port)</a:t>
            </a:r>
          </a:p>
          <a:p>
            <a:r>
              <a:rPr lang="en-US" dirty="0" smtClean="0"/>
              <a:t>Difference</a:t>
            </a:r>
          </a:p>
          <a:p>
            <a:pPr lvl="1"/>
            <a:r>
              <a:rPr lang="en-US" dirty="0" smtClean="0"/>
              <a:t>Destination address to the outside of domain</a:t>
            </a:r>
          </a:p>
          <a:p>
            <a:pPr lvl="2"/>
            <a:r>
              <a:rPr lang="en-US" dirty="0" smtClean="0"/>
              <a:t>4rd encapsulation : BR address</a:t>
            </a:r>
          </a:p>
          <a:p>
            <a:pPr lvl="2"/>
            <a:r>
              <a:rPr lang="en-US" dirty="0" smtClean="0"/>
              <a:t>4v6 double translation : rfc6052</a:t>
            </a:r>
          </a:p>
          <a:p>
            <a:pPr lvl="1"/>
            <a:r>
              <a:rPr lang="en-US" dirty="0" smtClean="0"/>
              <a:t>Source address from the outside of domain</a:t>
            </a:r>
          </a:p>
          <a:p>
            <a:pPr lvl="2"/>
            <a:r>
              <a:rPr lang="en-US" dirty="0" smtClean="0"/>
              <a:t>4rd encapsulation : BR address</a:t>
            </a:r>
          </a:p>
          <a:p>
            <a:pPr lvl="2"/>
            <a:r>
              <a:rPr lang="en-US" dirty="0" smtClean="0"/>
              <a:t>4v6 double translation : rfc6052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76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 in the map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13" y="1600200"/>
            <a:ext cx="8915142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Interface ID</a:t>
            </a:r>
          </a:p>
          <a:p>
            <a:pPr lvl="1"/>
            <a:r>
              <a:rPr lang="en-US" dirty="0" smtClean="0"/>
              <a:t>No need to embed IPv4 + PSID for both 4rd and 4v6</a:t>
            </a:r>
          </a:p>
          <a:p>
            <a:pPr lvl="1"/>
            <a:r>
              <a:rPr lang="en-US" dirty="0" smtClean="0"/>
              <a:t>How to extract 4rd packet toward the outside of 4rd domain at BR?</a:t>
            </a:r>
          </a:p>
          <a:p>
            <a:pPr lvl="2"/>
            <a:r>
              <a:rPr lang="en-US" dirty="0" smtClean="0"/>
              <a:t>Destination address</a:t>
            </a:r>
          </a:p>
          <a:p>
            <a:pPr lvl="3"/>
            <a:r>
              <a:rPr lang="en-US" dirty="0" smtClean="0"/>
              <a:t>Encapsulation -&gt; tunnel end-point address</a:t>
            </a:r>
          </a:p>
          <a:p>
            <a:pPr lvl="3"/>
            <a:r>
              <a:rPr lang="en-US" dirty="0" smtClean="0"/>
              <a:t>Translation -&gt; Well-known prefix</a:t>
            </a:r>
          </a:p>
          <a:p>
            <a:pPr lvl="2">
              <a:buNone/>
            </a:pPr>
            <a:r>
              <a:rPr lang="en-US" dirty="0" smtClean="0"/>
              <a:t>	If embedding IPv4 + PSID in IID of the destination address in the packet toward to the outside of 4rd domain, the destination address is not matched to the tunnel end-point address at BR.</a:t>
            </a:r>
          </a:p>
          <a:p>
            <a:r>
              <a:rPr lang="en-US" dirty="0" smtClean="0"/>
              <a:t>Port-set</a:t>
            </a:r>
          </a:p>
          <a:p>
            <a:pPr lvl="1"/>
            <a:r>
              <a:rPr lang="en-US" dirty="0" smtClean="0"/>
              <a:t>Algorithm is stable, but the set of parameters are still varied.</a:t>
            </a:r>
          </a:p>
          <a:p>
            <a:pPr lvl="1"/>
            <a:r>
              <a:rPr lang="en-US" dirty="0" smtClean="0"/>
              <a:t>Should control port-set, shared ratio, etc with only IPv6 prefix delegation.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76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and follow the MAP</a:t>
            </a:r>
          </a:p>
          <a:p>
            <a:endParaRPr lang="en-US" dirty="0" smtClean="0"/>
          </a:p>
          <a:p>
            <a:r>
              <a:rPr lang="en-US" dirty="0" smtClean="0"/>
              <a:t>Cover hub and spoke case</a:t>
            </a:r>
          </a:p>
          <a:p>
            <a:pPr lvl="1"/>
            <a:r>
              <a:rPr lang="en-US" dirty="0" smtClean="0"/>
              <a:t>Doesn’t use Forwarding mapping rules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Request WG adoption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76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3994</TotalTime>
  <Words>558</Words>
  <Application>Microsoft Macintosh PowerPoint</Application>
  <PresentationFormat>On-screen Show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4rd  and 4v6 @ IETF 82</vt:lpstr>
      <vt:lpstr>Ideal document structure</vt:lpstr>
      <vt:lpstr>4rd in One Slide </vt:lpstr>
      <vt:lpstr>4v6 in One Slide </vt:lpstr>
      <vt:lpstr>4rd: encapsulation        4v6: double translation</vt:lpstr>
      <vt:lpstr>Concern in the map draft</vt:lpstr>
      <vt:lpstr>Next: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4rd @ IETF 81</dc:title>
  <dc:creator>Ole Troan</dc:creator>
  <cp:lastModifiedBy>Alain Durand</cp:lastModifiedBy>
  <cp:revision>35</cp:revision>
  <dcterms:created xsi:type="dcterms:W3CDTF">2011-11-14T03:02:15Z</dcterms:created>
  <dcterms:modified xsi:type="dcterms:W3CDTF">2011-11-14T03:03:14Z</dcterms:modified>
</cp:coreProperties>
</file>