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6" r:id="rId3"/>
    <p:sldId id="281" r:id="rId4"/>
    <p:sldId id="268" r:id="rId5"/>
    <p:sldId id="269" r:id="rId6"/>
    <p:sldId id="274" r:id="rId7"/>
    <p:sldId id="271" r:id="rId8"/>
    <p:sldId id="267" r:id="rId9"/>
    <p:sldId id="275" r:id="rId10"/>
    <p:sldId id="276" r:id="rId11"/>
    <p:sldId id="279" r:id="rId12"/>
    <p:sldId id="277" r:id="rId13"/>
    <p:sldId id="278" r:id="rId14"/>
    <p:sldId id="264" r:id="rId15"/>
    <p:sldId id="282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21" autoAdjust="0"/>
  </p:normalViewPr>
  <p:slideViewPr>
    <p:cSldViewPr>
      <p:cViewPr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1E06A-EF85-4C9B-A4DC-DBE3AEF30F78}" type="datetimeFigureOut">
              <a:rPr lang="zh-CN" altLang="en-US" smtClean="0"/>
              <a:t>2011/11/14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CEDD9-C8E6-402B-AFBF-82309E22E4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434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October 2010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CEDD9-C8E6-402B-AFBF-82309E22E48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178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CEDD9-C8E6-402B-AFBF-82309E22E48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828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388B195B-CC64-40D8-9877-B69535BCCF15}" type="slidenum">
              <a:rPr lang="en-US" altLang="zh-CN" smtClean="0">
                <a:latin typeface="Calibri" pitchFamily="34" charset="0"/>
              </a:rPr>
              <a:pPr eaLnBrk="1" hangingPunct="1"/>
              <a:t>9</a:t>
            </a:fld>
            <a:endParaRPr lang="en-US" altLang="zh-CN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4BBB-0F2E-49A1-A4EE-5A1F6F48ACC3}" type="datetimeFigureOut">
              <a:rPr lang="zh-CN" altLang="en-US" smtClean="0"/>
              <a:t>2011/11/14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26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4BBB-0F2E-49A1-A4EE-5A1F6F48ACC3}" type="datetimeFigureOut">
              <a:rPr lang="zh-CN" altLang="en-US" smtClean="0"/>
              <a:t>2011/11/14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153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4BBB-0F2E-49A1-A4EE-5A1F6F48ACC3}" type="datetimeFigureOut">
              <a:rPr lang="zh-CN" altLang="en-US" smtClean="0"/>
              <a:t>2011/11/14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955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4BBB-0F2E-49A1-A4EE-5A1F6F48ACC3}" type="datetimeFigureOut">
              <a:rPr lang="zh-CN" altLang="en-US" smtClean="0"/>
              <a:t>2011/11/14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019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4BBB-0F2E-49A1-A4EE-5A1F6F48ACC3}" type="datetimeFigureOut">
              <a:rPr lang="zh-CN" altLang="en-US" smtClean="0"/>
              <a:t>2011/11/14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5969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4BBB-0F2E-49A1-A4EE-5A1F6F48ACC3}" type="datetimeFigureOut">
              <a:rPr lang="zh-CN" altLang="en-US" smtClean="0"/>
              <a:t>2011/11/14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2101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4BBB-0F2E-49A1-A4EE-5A1F6F48ACC3}" type="datetimeFigureOut">
              <a:rPr lang="zh-CN" altLang="en-US" smtClean="0"/>
              <a:t>2011/11/14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622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4BBB-0F2E-49A1-A4EE-5A1F6F48ACC3}" type="datetimeFigureOut">
              <a:rPr lang="zh-CN" altLang="en-US" smtClean="0"/>
              <a:t>2011/11/14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1717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4BBB-0F2E-49A1-A4EE-5A1F6F48ACC3}" type="datetimeFigureOut">
              <a:rPr lang="zh-CN" altLang="en-US" smtClean="0"/>
              <a:t>2011/11/14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9927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4BBB-0F2E-49A1-A4EE-5A1F6F48ACC3}" type="datetimeFigureOut">
              <a:rPr lang="zh-CN" altLang="en-US" smtClean="0"/>
              <a:t>2011/11/14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376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4BBB-0F2E-49A1-A4EE-5A1F6F48ACC3}" type="datetimeFigureOut">
              <a:rPr lang="zh-CN" altLang="en-US" smtClean="0"/>
              <a:t>2011/11/14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680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34BBB-0F2E-49A1-A4EE-5A1F6F48ACC3}" type="datetimeFigureOut">
              <a:rPr lang="zh-CN" altLang="en-US" smtClean="0"/>
              <a:t>2011/11/14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335A1-9BDF-4BB9-90E0-27A99121B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14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tools.ietf.org/id/draft-cui-softwire-b4-translated-ds-lite-04.txt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notesSlide" Target="../notesSlides/notesSlide2.xml"/><Relationship Id="rId7" Type="http://schemas.openxmlformats.org/officeDocument/2006/relationships/hyperlink" Target="http://images.google.cn/imgres?imgurl=http://img2.zol.com.cn/product/5_450x337/421/cejO2SJwtPc.jpg&amp;imgrefurl=http://pc.zol.com.cn/30/305738.html&amp;h=337&amp;w=449&amp;sz=12&amp;hl=zh-CN&amp;start=1&amp;tbnid=Ux7vDw3X15NlVM:&amp;tbnh=95&amp;tbnw=127&amp;prev=/images?q=PC&amp;gbv=2&amp;ndsp=20&amp;svnum=10&amp;hl=zh-CN&amp;inlang=zh-CN&amp;newwindow=1&amp;sa=N&amp;oe=GB2312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n/imgres?imgurl=http://img2.zol.com.cn/product/5_450x337/421/cejO2SJwtPc.jpg&amp;imgrefurl=http://pc.zol.com.cn/30/305738.html&amp;h=337&amp;w=449&amp;sz=12&amp;hl=zh-CN&amp;start=1&amp;tbnid=Ux7vDw3X15NlVM:&amp;tbnh=95&amp;tbnw=127&amp;prev=/images?q=PC&amp;gbv=2&amp;ndsp=20&amp;svnum=10&amp;hl=zh-CN&amp;inlang=zh-CN&amp;newwindow=1&amp;sa=N&amp;oe=GB2312" TargetMode="External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4.bin"/><Relationship Id="rId4" Type="http://schemas.openxmlformats.org/officeDocument/2006/relationships/image" Target="../media/image2.wmf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altLang="zh-CN" sz="3600" dirty="0" smtClean="0"/>
              <a:t>Lightweight 4over6 in access network</a:t>
            </a:r>
            <a:br>
              <a:rPr lang="en-US" altLang="zh-CN" sz="3600" dirty="0" smtClean="0"/>
            </a:br>
            <a:r>
              <a:rPr lang="en-US" altLang="zh-CN" sz="2800" dirty="0" smtClean="0"/>
              <a:t>draft-cui-softwire-b4-translated-ds-lite-04</a:t>
            </a:r>
            <a:endParaRPr lang="zh-CN" altLang="en-US" sz="28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514600" y="4038600"/>
            <a:ext cx="4953000" cy="14478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altLang="zh-CN" sz="2000" dirty="0"/>
              <a:t>Y. Cui, P. Wu : Tsinghua University</a:t>
            </a:r>
          </a:p>
          <a:p>
            <a:pPr algn="l"/>
            <a:r>
              <a:rPr lang="en-US" altLang="zh-CN" sz="2000" dirty="0" smtClean="0"/>
              <a:t>Q</a:t>
            </a:r>
            <a:r>
              <a:rPr lang="en-US" altLang="zh-CN" sz="2000" dirty="0"/>
              <a:t>. Sun, C. </a:t>
            </a:r>
            <a:r>
              <a:rPr lang="en-US" altLang="zh-CN" sz="2000" dirty="0" err="1" smtClean="0"/>
              <a:t>Xie</a:t>
            </a:r>
            <a:r>
              <a:rPr lang="en-US" altLang="zh-CN" sz="2000" dirty="0"/>
              <a:t> </a:t>
            </a:r>
            <a:r>
              <a:rPr lang="en-US" altLang="zh-CN" sz="2000" dirty="0" smtClean="0"/>
              <a:t>: China Telecom</a:t>
            </a:r>
            <a:r>
              <a:rPr lang="en-US" altLang="zh-CN" sz="2000" dirty="0" smtClean="0"/>
              <a:t> </a:t>
            </a:r>
          </a:p>
          <a:p>
            <a:pPr algn="l"/>
            <a:r>
              <a:rPr lang="en-US" altLang="zh-CN" sz="2000" dirty="0" smtClean="0"/>
              <a:t>Y</a:t>
            </a:r>
            <a:r>
              <a:rPr lang="en-US" altLang="zh-CN" sz="2000" dirty="0"/>
              <a:t>. </a:t>
            </a:r>
            <a:r>
              <a:rPr lang="en-US" altLang="zh-CN" sz="2000" dirty="0" smtClean="0"/>
              <a:t>Lee</a:t>
            </a:r>
            <a:r>
              <a:rPr lang="en-US" altLang="zh-CN" sz="2000" dirty="0" smtClean="0"/>
              <a:t>: Comcast</a:t>
            </a:r>
          </a:p>
          <a:p>
            <a:pPr algn="l"/>
            <a:r>
              <a:rPr lang="en-US" altLang="zh-CN" sz="2000" dirty="0" smtClean="0"/>
              <a:t>C</a:t>
            </a:r>
            <a:r>
              <a:rPr lang="en-US" altLang="zh-CN" sz="2000" dirty="0"/>
              <a:t>. </a:t>
            </a:r>
            <a:r>
              <a:rPr lang="en-US" altLang="zh-CN" sz="2000" dirty="0" smtClean="0"/>
              <a:t>Zhou and </a:t>
            </a:r>
            <a:r>
              <a:rPr lang="en-US" altLang="zh-CN" sz="2000" dirty="0"/>
              <a:t>T. </a:t>
            </a:r>
            <a:r>
              <a:rPr lang="en-US" altLang="zh-CN" sz="2000" dirty="0" err="1" smtClean="0"/>
              <a:t>Tsou</a:t>
            </a:r>
            <a:r>
              <a:rPr lang="en-US" altLang="zh-CN" sz="2000" dirty="0"/>
              <a:t>: Huawei </a:t>
            </a:r>
            <a:r>
              <a:rPr lang="en-US" altLang="zh-CN" sz="2000" dirty="0" smtClean="0"/>
              <a:t>Technologies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0537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Application Test</a:t>
            </a:r>
            <a:endParaRPr lang="zh-CN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24000"/>
            <a:ext cx="6705600" cy="465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809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Performance Test 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648200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We have implemented concentrator with B+ tree-based algorithm for subscriber binding.</a:t>
            </a:r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r>
              <a:rPr lang="en-US" altLang="zh-CN" sz="2400" dirty="0" smtClean="0"/>
              <a:t>Performance test result on a normal PC concentrator:</a:t>
            </a:r>
          </a:p>
          <a:p>
            <a:pPr lvl="1"/>
            <a:r>
              <a:rPr lang="en-US" altLang="zh-CN" sz="2000" dirty="0" smtClean="0"/>
              <a:t>Maximum concurrent subscribers: 500,000</a:t>
            </a:r>
          </a:p>
          <a:p>
            <a:pPr lvl="1"/>
            <a:r>
              <a:rPr lang="en-US" altLang="zh-CN" sz="2000" dirty="0" smtClean="0"/>
              <a:t>Maximum concurrent sessions: 100 million</a:t>
            </a:r>
          </a:p>
          <a:p>
            <a:pPr lvl="1"/>
            <a:r>
              <a:rPr lang="en-US" altLang="zh-CN" sz="2000" dirty="0" smtClean="0"/>
              <a:t>Throughput: 800Mbps</a:t>
            </a:r>
            <a:endParaRPr lang="zh-CN" altLang="en-US" sz="20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214579"/>
              </p:ext>
            </p:extLst>
          </p:nvPr>
        </p:nvGraphicFramePr>
        <p:xfrm>
          <a:off x="381000" y="2428240"/>
          <a:ext cx="8382000" cy="1915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9064"/>
                <a:gridCol w="1625487"/>
                <a:gridCol w="1661949"/>
                <a:gridCol w="2095500"/>
              </a:tblGrid>
              <a:tr h="5334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100,000 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200,000  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500,000  </a:t>
                      </a:r>
                      <a:endParaRPr lang="zh-CN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aseline="0" dirty="0" smtClean="0"/>
                        <a:t>Total Tree Height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7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7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8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Lookup Memory</a:t>
                      </a:r>
                      <a:r>
                        <a:rPr lang="en-US" altLang="zh-CN" baseline="0" dirty="0" smtClean="0"/>
                        <a:t> </a:t>
                      </a:r>
                      <a:r>
                        <a:rPr lang="en-US" altLang="zh-CN" baseline="0" dirty="0" smtClean="0"/>
                        <a:t>Access Number(</a:t>
                      </a:r>
                      <a:r>
                        <a:rPr lang="en-US" altLang="zh-CN" baseline="0" dirty="0" err="1" smtClean="0"/>
                        <a:t>ave.</a:t>
                      </a:r>
                      <a:r>
                        <a:rPr lang="en-US" altLang="zh-CN" baseline="0" dirty="0" smtClean="0"/>
                        <a:t>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28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Memory</a:t>
                      </a:r>
                      <a:r>
                        <a:rPr lang="en-US" altLang="zh-CN" baseline="0" dirty="0" smtClean="0"/>
                        <a:t> </a:t>
                      </a:r>
                      <a:r>
                        <a:rPr lang="en-US" altLang="zh-CN" baseline="0" dirty="0" smtClean="0"/>
                        <a:t>Consumption(</a:t>
                      </a:r>
                      <a:r>
                        <a:rPr lang="en-US" altLang="zh-CN" baseline="0" dirty="0" err="1" smtClean="0"/>
                        <a:t>ave</a:t>
                      </a:r>
                      <a:r>
                        <a:rPr lang="en-US" altLang="zh-CN" baseline="0" dirty="0" err="1" smtClean="0"/>
                        <a:t>.</a:t>
                      </a:r>
                      <a:r>
                        <a:rPr lang="en-US" altLang="zh-CN" baseline="0" dirty="0" smtClean="0"/>
                        <a:t>)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 27.1M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28.2M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32.4M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直接连接符 5"/>
          <p:cNvCxnSpPr/>
          <p:nvPr/>
        </p:nvCxnSpPr>
        <p:spPr>
          <a:xfrm>
            <a:off x="381000" y="2428240"/>
            <a:ext cx="3048000" cy="5334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887071" y="2428240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</a:rPr>
              <a:t>Subscriber #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10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 lnSpcReduction="10000"/>
          </a:bodyPr>
          <a:lstStyle/>
          <a:p>
            <a:r>
              <a:rPr lang="en-US" altLang="zh-CN" sz="2800" dirty="0" smtClean="0"/>
              <a:t>Lightweight 4over6 </a:t>
            </a:r>
            <a:r>
              <a:rPr lang="en-US" altLang="zh-CN" sz="2800" dirty="0" smtClean="0"/>
              <a:t>is a </a:t>
            </a:r>
            <a:r>
              <a:rPr lang="en-US" altLang="zh-CN" sz="2800" dirty="0" smtClean="0"/>
              <a:t>simple extension for DS-Lite without NAT, and it is an address sharing mode for public 4over6.</a:t>
            </a:r>
          </a:p>
          <a:p>
            <a:r>
              <a:rPr lang="en-US" altLang="zh-CN" sz="2800" dirty="0" smtClean="0"/>
              <a:t>We have verified it in our commercial network.</a:t>
            </a:r>
          </a:p>
          <a:p>
            <a:r>
              <a:rPr lang="en-US" altLang="zh-CN" sz="2800" dirty="0" smtClean="0"/>
              <a:t>It </a:t>
            </a:r>
            <a:r>
              <a:rPr lang="en-US" altLang="zh-CN" sz="2800" dirty="0"/>
              <a:t>has good </a:t>
            </a:r>
            <a:r>
              <a:rPr lang="en-US" altLang="zh-CN" sz="2800" dirty="0" smtClean="0"/>
              <a:t>scalability, and support a majority of current IPv4 applications.</a:t>
            </a:r>
          </a:p>
          <a:p>
            <a:r>
              <a:rPr lang="en-US" altLang="zh-CN" sz="2800" dirty="0" smtClean="0"/>
              <a:t>It can </a:t>
            </a:r>
            <a:r>
              <a:rPr lang="en-US" altLang="zh-CN" sz="2800" dirty="0"/>
              <a:t>be deployed </a:t>
            </a:r>
            <a:r>
              <a:rPr lang="en-US" altLang="zh-CN" sz="2800" dirty="0" smtClean="0"/>
              <a:t>rapidly, with little impact on existing addressing and routing.  </a:t>
            </a:r>
          </a:p>
          <a:p>
            <a:r>
              <a:rPr lang="en-US" altLang="zh-CN" sz="2800" dirty="0" smtClean="0"/>
              <a:t>It </a:t>
            </a:r>
            <a:r>
              <a:rPr lang="en-US" altLang="zh-CN" sz="2800" dirty="0"/>
              <a:t>is simple to achieve traffic logging</a:t>
            </a:r>
            <a:r>
              <a:rPr lang="en-US" altLang="zh-CN" sz="2800" dirty="0" smtClean="0"/>
              <a:t>.</a:t>
            </a:r>
          </a:p>
          <a:p>
            <a:r>
              <a:rPr lang="en-US" altLang="zh-CN" sz="2800" dirty="0" smtClean="0"/>
              <a:t>It can </a:t>
            </a:r>
            <a:r>
              <a:rPr lang="en-US" altLang="zh-CN" sz="2800" dirty="0"/>
              <a:t>be coexistent with DS-Lite easily.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0186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Next Step…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>
            <a:normAutofit/>
          </a:bodyPr>
          <a:lstStyle/>
          <a:p>
            <a:r>
              <a:rPr lang="en-US" altLang="zh-CN" sz="2800" dirty="0" smtClean="0"/>
              <a:t>We have got a lot of online/offline feedback in the WG.  </a:t>
            </a:r>
          </a:p>
          <a:p>
            <a:r>
              <a:rPr lang="en-US" altLang="zh-CN" sz="2800" dirty="0" smtClean="0"/>
              <a:t>It is in the milestone of </a:t>
            </a:r>
            <a:r>
              <a:rPr lang="en-US" altLang="zh-CN" sz="2800" dirty="0" err="1" smtClean="0"/>
              <a:t>softwire</a:t>
            </a:r>
            <a:r>
              <a:rPr lang="en-US" altLang="zh-CN" sz="2800" dirty="0" smtClean="0"/>
              <a:t> WG charter</a:t>
            </a:r>
          </a:p>
          <a:p>
            <a:pPr lvl="1"/>
            <a:r>
              <a:rPr lang="en-US" altLang="zh-CN" sz="2400" dirty="0"/>
              <a:t>Jul </a:t>
            </a:r>
            <a:r>
              <a:rPr lang="en-US" altLang="zh-CN" sz="2400" dirty="0" smtClean="0"/>
              <a:t>2011  Adopt </a:t>
            </a:r>
            <a:r>
              <a:rPr lang="en-US" altLang="zh-CN" sz="2400" dirty="0"/>
              <a:t>DS-Lite without NAT document as a Working Group </a:t>
            </a:r>
            <a:r>
              <a:rPr lang="en-US" altLang="zh-CN" sz="2400" dirty="0" smtClean="0"/>
              <a:t>document</a:t>
            </a:r>
          </a:p>
          <a:p>
            <a:endParaRPr lang="en-US" altLang="zh-CN" sz="3600" dirty="0" smtClean="0"/>
          </a:p>
          <a:p>
            <a:r>
              <a:rPr lang="en-US" altLang="zh-CN" sz="2800" i="1" dirty="0" smtClean="0"/>
              <a:t>We would like to ask for adoption of WG item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800" dirty="0">
                <a:ea typeface="微软雅黑" pitchFamily="34" charset="-122"/>
              </a:rPr>
              <a:t>Comments and contributions are welcome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1800" dirty="0">
                <a:hlinkClick r:id="rId2"/>
              </a:rPr>
              <a:t>http://tools.ietf.org/id/draft-cui-softwire-b4-translated-ds-lite-04.txt</a:t>
            </a:r>
            <a:endParaRPr lang="en-US" altLang="zh-CN" sz="2400" i="1" dirty="0" smtClean="0"/>
          </a:p>
        </p:txBody>
      </p:sp>
    </p:spTree>
    <p:extLst>
      <p:ext uri="{BB962C8B-B14F-4D97-AF65-F5344CB8AC3E}">
        <p14:creationId xmlns:p14="http://schemas.microsoft.com/office/powerpoint/2010/main" val="379714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63791" y="2066434"/>
            <a:ext cx="40164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altLang="zh-CN" sz="5400" b="1" cap="none" spc="0" dirty="0" smtClean="0">
                <a:ln/>
                <a:solidFill>
                  <a:schemeClr val="accent3"/>
                </a:solidFill>
                <a:effectLst/>
              </a:rPr>
              <a:t>Thank you </a:t>
            </a:r>
            <a:r>
              <a:rPr lang="en-US" altLang="zh-CN" sz="5400" b="1" cap="none" spc="0" dirty="0" smtClean="0">
                <a:ln/>
                <a:solidFill>
                  <a:schemeClr val="accent3"/>
                </a:solidFill>
                <a:effectLst/>
                <a:sym typeface="Wingdings" pitchFamily="2" charset="2"/>
              </a:rPr>
              <a:t></a:t>
            </a:r>
            <a:endParaRPr lang="zh-CN" alt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29055" y="3352800"/>
            <a:ext cx="141417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altLang="zh-CN" sz="4800" b="1" dirty="0" smtClean="0">
                <a:ln/>
                <a:solidFill>
                  <a:schemeClr val="accent3"/>
                </a:solidFill>
              </a:rPr>
              <a:t>Q&amp;A</a:t>
            </a:r>
            <a:endParaRPr lang="zh-CN" altLang="en-US" sz="48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45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NAT offload in Lightweight 4over6</a:t>
            </a:r>
            <a:endParaRPr lang="zh-CN" altLang="en-US" dirty="0"/>
          </a:p>
        </p:txBody>
      </p:sp>
      <p:sp>
        <p:nvSpPr>
          <p:cNvPr id="4" name="椭圆 3"/>
          <p:cNvSpPr/>
          <p:nvPr/>
        </p:nvSpPr>
        <p:spPr>
          <a:xfrm>
            <a:off x="2667000" y="1828800"/>
            <a:ext cx="3581400" cy="2438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zh-CN" sz="2000" b="1" dirty="0" smtClean="0"/>
              <a:t>IP Network</a:t>
            </a:r>
            <a:endParaRPr lang="zh-CN" altLang="en-US" sz="2000" b="1" dirty="0"/>
          </a:p>
        </p:txBody>
      </p:sp>
      <p:sp>
        <p:nvSpPr>
          <p:cNvPr id="6" name="矩形 5"/>
          <p:cNvSpPr/>
          <p:nvPr/>
        </p:nvSpPr>
        <p:spPr>
          <a:xfrm>
            <a:off x="3867150" y="3429000"/>
            <a:ext cx="1028700" cy="4191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CR (CT)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2057400" y="5257800"/>
            <a:ext cx="762000" cy="609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CPE(IT)</a:t>
            </a:r>
            <a:endParaRPr lang="zh-CN" altLang="en-US" sz="1600" dirty="0"/>
          </a:p>
        </p:txBody>
      </p:sp>
      <p:sp>
        <p:nvSpPr>
          <p:cNvPr id="10" name="矩形 9"/>
          <p:cNvSpPr/>
          <p:nvPr/>
        </p:nvSpPr>
        <p:spPr>
          <a:xfrm>
            <a:off x="2286000" y="5257800"/>
            <a:ext cx="381000" cy="152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>
            <a:stCxn id="6" idx="2"/>
            <a:endCxn id="10" idx="0"/>
          </p:cNvCxnSpPr>
          <p:nvPr/>
        </p:nvCxnSpPr>
        <p:spPr>
          <a:xfrm flipH="1">
            <a:off x="2476500" y="3848100"/>
            <a:ext cx="1905000" cy="1409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524000" y="5867400"/>
            <a:ext cx="18848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/>
              <a:t>Public IPv4 address </a:t>
            </a:r>
          </a:p>
        </p:txBody>
      </p:sp>
      <p:sp>
        <p:nvSpPr>
          <p:cNvPr id="22" name="矩形 21"/>
          <p:cNvSpPr/>
          <p:nvPr/>
        </p:nvSpPr>
        <p:spPr>
          <a:xfrm>
            <a:off x="6858000" y="5364778"/>
            <a:ext cx="381000" cy="152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7239000" y="5300246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Distributed NAT</a:t>
            </a:r>
            <a:endParaRPr lang="zh-CN" altLang="en-US" sz="1600" dirty="0"/>
          </a:p>
        </p:txBody>
      </p:sp>
      <p:sp>
        <p:nvSpPr>
          <p:cNvPr id="46" name="矩形 45"/>
          <p:cNvSpPr/>
          <p:nvPr/>
        </p:nvSpPr>
        <p:spPr>
          <a:xfrm>
            <a:off x="5410200" y="5257800"/>
            <a:ext cx="762000" cy="609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CPE(IT)</a:t>
            </a:r>
            <a:endParaRPr lang="zh-CN" altLang="en-US" sz="1600" dirty="0"/>
          </a:p>
        </p:txBody>
      </p:sp>
      <p:sp>
        <p:nvSpPr>
          <p:cNvPr id="45" name="矩形 44"/>
          <p:cNvSpPr/>
          <p:nvPr/>
        </p:nvSpPr>
        <p:spPr>
          <a:xfrm>
            <a:off x="3619500" y="5248835"/>
            <a:ext cx="762000" cy="609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CPE(IT)</a:t>
            </a:r>
            <a:endParaRPr lang="zh-CN" altLang="en-US" sz="1600" dirty="0"/>
          </a:p>
        </p:txBody>
      </p:sp>
      <p:cxnSp>
        <p:nvCxnSpPr>
          <p:cNvPr id="12" name="直接连接符 11"/>
          <p:cNvCxnSpPr>
            <a:stCxn id="6" idx="2"/>
          </p:cNvCxnSpPr>
          <p:nvPr/>
        </p:nvCxnSpPr>
        <p:spPr>
          <a:xfrm flipH="1">
            <a:off x="4000500" y="3848100"/>
            <a:ext cx="381000" cy="1409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stCxn id="6" idx="2"/>
          </p:cNvCxnSpPr>
          <p:nvPr/>
        </p:nvCxnSpPr>
        <p:spPr>
          <a:xfrm>
            <a:off x="4381500" y="3848100"/>
            <a:ext cx="1447800" cy="1409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5638800" y="5257800"/>
            <a:ext cx="381000" cy="152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810000" y="5257800"/>
            <a:ext cx="381000" cy="152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3339353" y="5889812"/>
            <a:ext cx="18848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/>
              <a:t>Public IPv4 address </a:t>
            </a:r>
          </a:p>
          <a:p>
            <a:pPr algn="ctr"/>
            <a:r>
              <a:rPr lang="en-US" altLang="zh-CN" sz="1600" dirty="0" smtClean="0"/>
              <a:t>+ Port set 1</a:t>
            </a:r>
            <a:endParaRPr lang="zh-CN" alt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5049371" y="5889812"/>
            <a:ext cx="18848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/>
              <a:t>Public IPv4 address </a:t>
            </a:r>
          </a:p>
          <a:p>
            <a:pPr algn="ctr"/>
            <a:r>
              <a:rPr lang="en-US" altLang="zh-CN" sz="1600" dirty="0" smtClean="0"/>
              <a:t>+ Port set 2</a:t>
            </a:r>
            <a:endParaRPr lang="zh-CN" altLang="en-US" sz="1600" dirty="0"/>
          </a:p>
        </p:txBody>
      </p:sp>
      <p:sp>
        <p:nvSpPr>
          <p:cNvPr id="40" name="矩形 39"/>
          <p:cNvSpPr/>
          <p:nvPr/>
        </p:nvSpPr>
        <p:spPr>
          <a:xfrm>
            <a:off x="6858000" y="4267200"/>
            <a:ext cx="514350" cy="3602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CT</a:t>
            </a:r>
            <a:endParaRPr lang="zh-CN" altLang="en-US" sz="2000" dirty="0"/>
          </a:p>
        </p:txBody>
      </p:sp>
      <p:sp>
        <p:nvSpPr>
          <p:cNvPr id="41" name="TextBox 40"/>
          <p:cNvSpPr txBox="1"/>
          <p:nvPr/>
        </p:nvSpPr>
        <p:spPr>
          <a:xfrm>
            <a:off x="7391400" y="4267201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Concentrator</a:t>
            </a:r>
            <a:endParaRPr lang="zh-CN" altLang="en-US" sz="1600" dirty="0"/>
          </a:p>
        </p:txBody>
      </p:sp>
      <p:sp>
        <p:nvSpPr>
          <p:cNvPr id="42" name="矩形 41"/>
          <p:cNvSpPr/>
          <p:nvPr/>
        </p:nvSpPr>
        <p:spPr>
          <a:xfrm>
            <a:off x="6858000" y="4812268"/>
            <a:ext cx="533400" cy="304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IT</a:t>
            </a:r>
            <a:endParaRPr lang="zh-CN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391400" y="4778514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Initiator</a:t>
            </a:r>
            <a:endParaRPr lang="zh-CN" altLang="en-US" sz="1600" dirty="0"/>
          </a:p>
        </p:txBody>
      </p:sp>
      <p:sp>
        <p:nvSpPr>
          <p:cNvPr id="49" name="矩形 48"/>
          <p:cNvSpPr/>
          <p:nvPr/>
        </p:nvSpPr>
        <p:spPr>
          <a:xfrm>
            <a:off x="3867150" y="3250826"/>
            <a:ext cx="1028700" cy="20955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3867150" y="2660276"/>
            <a:ext cx="1028700" cy="8001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CGN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302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5" grpId="0" animBg="1"/>
      <p:bldP spid="16" grpId="0" animBg="1"/>
      <p:bldP spid="17" grpId="0" animBg="1"/>
      <p:bldP spid="29" grpId="0"/>
      <p:bldP spid="30" grpId="0"/>
      <p:bldP spid="49" grpId="0" animBg="1"/>
      <p:bldP spid="5" grpId="0" animBg="1"/>
      <p:bldP spid="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箭头连接符 25"/>
          <p:cNvCxnSpPr>
            <a:endCxn id="25" idx="0"/>
          </p:cNvCxnSpPr>
          <p:nvPr/>
        </p:nvCxnSpPr>
        <p:spPr>
          <a:xfrm>
            <a:off x="3619500" y="4198620"/>
            <a:ext cx="0" cy="15163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History of “lightweight 4over6”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000" y="1676400"/>
            <a:ext cx="57150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/>
              <a:t>draft-cui-softwire-b4-translated-ds-lite-00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6858000" y="1811774"/>
            <a:ext cx="1469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2"/>
                </a:solidFill>
              </a:rPr>
              <a:t>October 2010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2819400" y="2590800"/>
            <a:ext cx="3657600" cy="533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dirty="0"/>
              <a:t>draft-sun-v6ops-laft6-00</a:t>
            </a:r>
            <a:endParaRPr lang="zh-CN" altLang="en-US" sz="2000" dirty="0"/>
          </a:p>
        </p:txBody>
      </p:sp>
      <p:sp>
        <p:nvSpPr>
          <p:cNvPr id="10" name="矩形 9"/>
          <p:cNvSpPr/>
          <p:nvPr/>
        </p:nvSpPr>
        <p:spPr>
          <a:xfrm>
            <a:off x="6842760" y="2716768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2"/>
                </a:solidFill>
              </a:rPr>
              <a:t>March 2011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62000" y="3581400"/>
            <a:ext cx="57150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draft-cui-softwire-b4-translated-ds-lite-01</a:t>
            </a:r>
            <a:endParaRPr lang="zh-CN" altLang="en-US" sz="2000" dirty="0"/>
          </a:p>
        </p:txBody>
      </p:sp>
      <p:cxnSp>
        <p:nvCxnSpPr>
          <p:cNvPr id="13" name="直接箭头连接符 12"/>
          <p:cNvCxnSpPr>
            <a:stCxn id="9" idx="2"/>
          </p:cNvCxnSpPr>
          <p:nvPr/>
        </p:nvCxnSpPr>
        <p:spPr>
          <a:xfrm>
            <a:off x="4648200" y="3124200"/>
            <a:ext cx="0" cy="45720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1981200" y="2286000"/>
            <a:ext cx="0" cy="12954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6888480" y="3829288"/>
            <a:ext cx="1058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2"/>
                </a:solidFill>
              </a:rPr>
              <a:t>July 2011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62000" y="5715000"/>
            <a:ext cx="57150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draft-cui-softwire-b4-translated-ds-lite-04</a:t>
            </a:r>
            <a:endParaRPr lang="zh-CN" altLang="en-US" sz="2000" dirty="0"/>
          </a:p>
        </p:txBody>
      </p:sp>
      <p:sp>
        <p:nvSpPr>
          <p:cNvPr id="24" name="矩形 23"/>
          <p:cNvSpPr/>
          <p:nvPr/>
        </p:nvSpPr>
        <p:spPr>
          <a:xfrm>
            <a:off x="740167" y="4572000"/>
            <a:ext cx="5736833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Deploy in Hunan field trial with software client, Buffalo box, and run a demo system in IETF 81</a:t>
            </a:r>
            <a:r>
              <a:rPr lang="en-US" altLang="zh-CN" sz="2000" baseline="30000" dirty="0" smtClean="0">
                <a:solidFill>
                  <a:schemeClr val="tx2"/>
                </a:solidFill>
              </a:rPr>
              <a:t>th</a:t>
            </a:r>
            <a:r>
              <a:rPr lang="en-US" altLang="zh-CN" sz="2000" dirty="0" smtClean="0">
                <a:solidFill>
                  <a:schemeClr val="tx2"/>
                </a:solidFill>
              </a:rPr>
              <a:t>.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858000" y="5774174"/>
            <a:ext cx="1469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2"/>
                </a:solidFill>
              </a:rPr>
              <a:t>October </a:t>
            </a:r>
            <a:r>
              <a:rPr lang="en-US" altLang="zh-CN" dirty="0" smtClean="0">
                <a:solidFill>
                  <a:schemeClr val="tx2"/>
                </a:solidFill>
              </a:rPr>
              <a:t>2011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858000" y="4648200"/>
            <a:ext cx="1654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2"/>
                </a:solidFill>
              </a:rPr>
              <a:t>Jan ~ Aug 2011</a:t>
            </a:r>
            <a:endParaRPr lang="zh-CN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07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Technical Matrix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828800"/>
            <a:ext cx="2133600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dirty="0"/>
              <a:t>S</a:t>
            </a:r>
            <a:r>
              <a:rPr lang="en-US" altLang="zh-CN" sz="2800" dirty="0" smtClean="0"/>
              <a:t>tateless</a:t>
            </a:r>
            <a:endParaRPr lang="zh-CN" alt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352800" y="2743200"/>
            <a:ext cx="2590800" cy="70788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/>
              <a:t>Pre-defined Port</a:t>
            </a:r>
          </a:p>
          <a:p>
            <a:pPr algn="ctr"/>
            <a:r>
              <a:rPr lang="en-US" altLang="zh-CN" sz="2000" dirty="0" smtClean="0"/>
              <a:t>Management</a:t>
            </a:r>
            <a:endParaRPr lang="zh-CN" altLang="en-US" sz="2000" dirty="0"/>
          </a:p>
        </p:txBody>
      </p:sp>
      <p:cxnSp>
        <p:nvCxnSpPr>
          <p:cNvPr id="7" name="直接连接符 6"/>
          <p:cNvCxnSpPr>
            <a:stCxn id="4" idx="3"/>
            <a:endCxn id="5" idx="1"/>
          </p:cNvCxnSpPr>
          <p:nvPr/>
        </p:nvCxnSpPr>
        <p:spPr>
          <a:xfrm>
            <a:off x="2438400" y="2090410"/>
            <a:ext cx="914400" cy="10067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638364" y="1736467"/>
            <a:ext cx="236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2"/>
                </a:solidFill>
              </a:rPr>
              <a:t>4rd, 4rd-u, </a:t>
            </a:r>
            <a:r>
              <a:rPr lang="en-US" altLang="zh-CN" sz="2000" dirty="0" err="1" smtClean="0">
                <a:solidFill>
                  <a:schemeClr val="tx2"/>
                </a:solidFill>
              </a:rPr>
              <a:t>dIVI</a:t>
            </a:r>
            <a:r>
              <a:rPr lang="en-US" altLang="zh-CN" sz="2000" dirty="0" smtClean="0">
                <a:solidFill>
                  <a:schemeClr val="tx2"/>
                </a:solidFill>
              </a:rPr>
              <a:t>-PD, </a:t>
            </a:r>
            <a:endParaRPr lang="en-US" altLang="zh-CN" sz="2000" dirty="0" smtClean="0">
              <a:solidFill>
                <a:schemeClr val="tx2"/>
              </a:solidFill>
            </a:endParaRPr>
          </a:p>
          <a:p>
            <a:r>
              <a:rPr lang="en-US" altLang="zh-CN" sz="2000" dirty="0" smtClean="0">
                <a:solidFill>
                  <a:schemeClr val="tx2"/>
                </a:solidFill>
              </a:rPr>
              <a:t>stateless </a:t>
            </a:r>
            <a:r>
              <a:rPr lang="en-US" altLang="zh-CN" sz="2000" dirty="0" smtClean="0">
                <a:solidFill>
                  <a:schemeClr val="tx2"/>
                </a:solidFill>
              </a:rPr>
              <a:t>4over6,etc</a:t>
            </a:r>
            <a:r>
              <a:rPr lang="en-US" altLang="zh-CN" sz="2000" dirty="0" smtClean="0">
                <a:solidFill>
                  <a:schemeClr val="tx2"/>
                </a:solidFill>
              </a:rPr>
              <a:t>.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2388" y="4343400"/>
            <a:ext cx="2156012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/>
              <a:t>Stateful</a:t>
            </a:r>
            <a:endParaRPr lang="zh-CN" altLang="en-US" sz="2800" dirty="0"/>
          </a:p>
        </p:txBody>
      </p:sp>
      <p:cxnSp>
        <p:nvCxnSpPr>
          <p:cNvPr id="16" name="直接连接符 15"/>
          <p:cNvCxnSpPr>
            <a:stCxn id="5" idx="3"/>
            <a:endCxn id="8" idx="1"/>
          </p:cNvCxnSpPr>
          <p:nvPr/>
        </p:nvCxnSpPr>
        <p:spPr>
          <a:xfrm flipV="1">
            <a:off x="5943600" y="2090410"/>
            <a:ext cx="694764" cy="10067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14" idx="3"/>
            <a:endCxn id="5" idx="1"/>
          </p:cNvCxnSpPr>
          <p:nvPr/>
        </p:nvCxnSpPr>
        <p:spPr>
          <a:xfrm flipV="1">
            <a:off x="2438400" y="3097143"/>
            <a:ext cx="914400" cy="15078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917550" y="3755648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subscriber-level</a:t>
            </a:r>
            <a:endParaRPr lang="zh-CN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290944" y="5159514"/>
            <a:ext cx="2621280" cy="70788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/>
              <a:t>Dynamic Port Management</a:t>
            </a:r>
            <a:endParaRPr lang="zh-CN" altLang="en-US" sz="2000" dirty="0"/>
          </a:p>
        </p:txBody>
      </p:sp>
      <p:cxnSp>
        <p:nvCxnSpPr>
          <p:cNvPr id="22" name="直接连接符 21"/>
          <p:cNvCxnSpPr>
            <a:stCxn id="14" idx="3"/>
            <a:endCxn id="21" idx="1"/>
          </p:cNvCxnSpPr>
          <p:nvPr/>
        </p:nvCxnSpPr>
        <p:spPr>
          <a:xfrm>
            <a:off x="2438400" y="4605010"/>
            <a:ext cx="852544" cy="9084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890656" y="5193268"/>
            <a:ext cx="1614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session-level</a:t>
            </a:r>
            <a:endParaRPr lang="zh-CN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104529" y="5253335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2"/>
                </a:solidFill>
              </a:rPr>
              <a:t>DS-Lite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cxnSp>
        <p:nvCxnSpPr>
          <p:cNvPr id="27" name="直接连接符 26"/>
          <p:cNvCxnSpPr>
            <a:stCxn id="21" idx="3"/>
          </p:cNvCxnSpPr>
          <p:nvPr/>
        </p:nvCxnSpPr>
        <p:spPr>
          <a:xfrm>
            <a:off x="5912224" y="5513457"/>
            <a:ext cx="10981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225988" y="3940314"/>
            <a:ext cx="289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2"/>
                </a:solidFill>
              </a:rPr>
              <a:t>Public 4over6</a:t>
            </a:r>
            <a:endParaRPr lang="zh-CN" altLang="en-US" sz="2000" dirty="0">
              <a:solidFill>
                <a:schemeClr val="tx2"/>
              </a:solidFill>
            </a:endParaRPr>
          </a:p>
          <a:p>
            <a:pPr algn="ctr"/>
            <a:r>
              <a:rPr lang="en-US" altLang="zh-CN" sz="2000" b="1" dirty="0" smtClean="0">
                <a:solidFill>
                  <a:srgbClr val="FF0000"/>
                </a:solidFill>
              </a:rPr>
              <a:t>Lightweight 4over6</a:t>
            </a:r>
          </a:p>
        </p:txBody>
      </p:sp>
      <p:cxnSp>
        <p:nvCxnSpPr>
          <p:cNvPr id="31" name="直接连接符 30"/>
          <p:cNvCxnSpPr>
            <a:stCxn id="5" idx="3"/>
          </p:cNvCxnSpPr>
          <p:nvPr/>
        </p:nvCxnSpPr>
        <p:spPr>
          <a:xfrm>
            <a:off x="5943600" y="3097143"/>
            <a:ext cx="685800" cy="9693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993750" y="2514600"/>
            <a:ext cx="1282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rule-level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2737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Motivation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A simple extension for DS-Lite </a:t>
            </a:r>
            <a:r>
              <a:rPr lang="en-US" altLang="zh-CN" dirty="0"/>
              <a:t>without </a:t>
            </a:r>
            <a:r>
              <a:rPr lang="en-US" altLang="zh-CN" dirty="0" smtClean="0"/>
              <a:t>NAT, and address sharing mode for public 4over6</a:t>
            </a:r>
          </a:p>
          <a:p>
            <a:r>
              <a:rPr lang="en-US" altLang="zh-CN" dirty="0" smtClean="0"/>
              <a:t>Good scalability in centralized deployment </a:t>
            </a:r>
          </a:p>
          <a:p>
            <a:r>
              <a:rPr lang="en-US" altLang="zh-CN" dirty="0" smtClean="0"/>
              <a:t>Easy for traffic logging</a:t>
            </a:r>
          </a:p>
          <a:p>
            <a:r>
              <a:rPr lang="en-US" altLang="zh-CN" dirty="0"/>
              <a:t>No extra request on address/prefix planning </a:t>
            </a:r>
          </a:p>
          <a:p>
            <a:r>
              <a:rPr lang="en-US" altLang="zh-CN" dirty="0" smtClean="0"/>
              <a:t>On-demand </a:t>
            </a:r>
            <a:r>
              <a:rPr lang="en-US" altLang="zh-CN" dirty="0"/>
              <a:t>IPv4 </a:t>
            </a:r>
            <a:r>
              <a:rPr lang="en-US" altLang="zh-CN" dirty="0" smtClean="0"/>
              <a:t>address/port set </a:t>
            </a:r>
            <a:r>
              <a:rPr lang="en-US" altLang="zh-CN" dirty="0"/>
              <a:t>provision</a:t>
            </a:r>
          </a:p>
          <a:p>
            <a:r>
              <a:rPr lang="en-US" altLang="zh-CN" dirty="0" smtClean="0"/>
              <a:t>Flexible </a:t>
            </a:r>
            <a:r>
              <a:rPr lang="en-US" altLang="zh-CN" dirty="0"/>
              <a:t>port </a:t>
            </a:r>
            <a:r>
              <a:rPr lang="en-US" altLang="zh-CN" dirty="0" smtClean="0"/>
              <a:t>management</a:t>
            </a:r>
          </a:p>
          <a:p>
            <a:r>
              <a:rPr lang="en-US" altLang="zh-CN" dirty="0" smtClean="0"/>
              <a:t>No big impact on CPE </a:t>
            </a:r>
            <a:r>
              <a:rPr lang="en-US" altLang="zh-CN" dirty="0"/>
              <a:t>when </a:t>
            </a:r>
            <a:r>
              <a:rPr lang="en-US" altLang="zh-CN" dirty="0" smtClean="0"/>
              <a:t>NAT44 has already widely supported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188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What is Lightweight 4over6 ?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3400" y="2819400"/>
            <a:ext cx="8229600" cy="373380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L</a:t>
            </a:r>
            <a:r>
              <a:rPr lang="en-US" altLang="zh-CN" sz="2800" dirty="0" smtClean="0"/>
              <a:t>ightweight </a:t>
            </a:r>
            <a:r>
              <a:rPr lang="en-US" altLang="zh-CN" sz="2800" dirty="0"/>
              <a:t>4over6 is an IPv4-over-IPv6 </a:t>
            </a:r>
            <a:r>
              <a:rPr lang="en-US" altLang="zh-CN" sz="2800" dirty="0">
                <a:solidFill>
                  <a:srgbClr val="FF0000"/>
                </a:solidFill>
              </a:rPr>
              <a:t>hub and spoke mechanism</a:t>
            </a:r>
            <a:r>
              <a:rPr lang="en-US" altLang="zh-CN" sz="2800" dirty="0"/>
              <a:t>, which supports </a:t>
            </a:r>
            <a:r>
              <a:rPr lang="en-US" altLang="zh-CN" sz="2800" dirty="0">
                <a:solidFill>
                  <a:srgbClr val="FF0000"/>
                </a:solidFill>
              </a:rPr>
              <a:t>address sharing </a:t>
            </a:r>
            <a:r>
              <a:rPr lang="en-US" altLang="zh-CN" sz="2800" dirty="0"/>
              <a:t>to deal with IPv4 address exhaustion, and places the IPv4 </a:t>
            </a:r>
            <a:r>
              <a:rPr lang="en-US" altLang="zh-CN" sz="2800" dirty="0" smtClean="0">
                <a:solidFill>
                  <a:srgbClr val="FF0000"/>
                </a:solidFill>
              </a:rPr>
              <a:t>NAT </a:t>
            </a:r>
            <a:r>
              <a:rPr lang="en-US" altLang="zh-CN" sz="2800" dirty="0">
                <a:solidFill>
                  <a:srgbClr val="FF0000"/>
                </a:solidFill>
              </a:rPr>
              <a:t>on the initiator side</a:t>
            </a:r>
            <a:r>
              <a:rPr lang="en-US" altLang="zh-CN" sz="2800" dirty="0"/>
              <a:t>.  </a:t>
            </a:r>
            <a:endParaRPr lang="en-US" altLang="zh-CN" sz="2800" dirty="0" smtClean="0"/>
          </a:p>
        </p:txBody>
      </p:sp>
    </p:spTree>
    <p:extLst>
      <p:ext uri="{BB962C8B-B14F-4D97-AF65-F5344CB8AC3E}">
        <p14:creationId xmlns:p14="http://schemas.microsoft.com/office/powerpoint/2010/main" val="417719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Components</a:t>
            </a:r>
            <a:endParaRPr lang="zh-CN" altLang="en-US" dirty="0"/>
          </a:p>
        </p:txBody>
      </p:sp>
      <p:sp>
        <p:nvSpPr>
          <p:cNvPr id="5" name="AutoShape 30"/>
          <p:cNvSpPr>
            <a:spLocks noChangeArrowheads="1"/>
          </p:cNvSpPr>
          <p:nvPr/>
        </p:nvSpPr>
        <p:spPr bwMode="auto">
          <a:xfrm>
            <a:off x="1169986" y="2364722"/>
            <a:ext cx="1039813" cy="838200"/>
          </a:xfrm>
          <a:prstGeom prst="roundRect">
            <a:avLst>
              <a:gd name="adj" fmla="val 19009"/>
            </a:avLst>
          </a:prstGeom>
          <a:solidFill>
            <a:srgbClr val="A6F8A8"/>
          </a:solidFill>
          <a:ln w="508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dirty="0" err="1" smtClean="0"/>
              <a:t>Lw</a:t>
            </a:r>
            <a:r>
              <a:rPr lang="en-US" altLang="zh-CN" sz="1600" dirty="0" smtClean="0"/>
              <a:t> 4over6</a:t>
            </a:r>
          </a:p>
          <a:p>
            <a:pPr algn="ctr"/>
            <a:r>
              <a:rPr lang="en-US" altLang="zh-CN" sz="1600" dirty="0" smtClean="0"/>
              <a:t>initiator</a:t>
            </a:r>
            <a:endParaRPr lang="en-US" altLang="zh-CN" sz="1500" dirty="0">
              <a:latin typeface="Calibri" pitchFamily="34" charset="0"/>
            </a:endParaRPr>
          </a:p>
        </p:txBody>
      </p:sp>
      <p:sp>
        <p:nvSpPr>
          <p:cNvPr id="6" name="AutoShape 30"/>
          <p:cNvSpPr>
            <a:spLocks noChangeArrowheads="1"/>
          </p:cNvSpPr>
          <p:nvPr/>
        </p:nvSpPr>
        <p:spPr bwMode="auto">
          <a:xfrm>
            <a:off x="6172200" y="2364722"/>
            <a:ext cx="1172135" cy="835678"/>
          </a:xfrm>
          <a:prstGeom prst="roundRect">
            <a:avLst>
              <a:gd name="adj" fmla="val 19009"/>
            </a:avLst>
          </a:prstGeom>
          <a:solidFill>
            <a:srgbClr val="A6F8A8"/>
          </a:solidFill>
          <a:ln w="508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600" dirty="0" err="1" smtClean="0"/>
              <a:t>Lw</a:t>
            </a:r>
            <a:r>
              <a:rPr lang="en-US" altLang="zh-CN" sz="1600" dirty="0" smtClean="0"/>
              <a:t> 4over6</a:t>
            </a:r>
            <a:endParaRPr lang="en-US" altLang="zh-CN" sz="1600" dirty="0"/>
          </a:p>
          <a:p>
            <a:pPr algn="ctr"/>
            <a:r>
              <a:rPr lang="en-US" altLang="zh-CN" sz="1400" dirty="0"/>
              <a:t>C</a:t>
            </a:r>
            <a:r>
              <a:rPr lang="en-US" altLang="zh-CN" sz="1400" dirty="0" smtClean="0"/>
              <a:t>oncentrator</a:t>
            </a:r>
            <a:endParaRPr lang="en-US" altLang="zh-CN" sz="1400" dirty="0"/>
          </a:p>
        </p:txBody>
      </p:sp>
      <p:cxnSp>
        <p:nvCxnSpPr>
          <p:cNvPr id="8" name="直接箭头连接符 7"/>
          <p:cNvCxnSpPr/>
          <p:nvPr/>
        </p:nvCxnSpPr>
        <p:spPr>
          <a:xfrm>
            <a:off x="2590800" y="2641432"/>
            <a:ext cx="3276600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335212" y="1889025"/>
            <a:ext cx="3836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Acquire public IPv4 address + Port set via DHCP/PCP/extension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2615406" y="3151893"/>
            <a:ext cx="3276600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3254" y="3810000"/>
            <a:ext cx="31443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zh-CN" sz="2000" dirty="0" smtClean="0"/>
              <a:t>NAT44 </a:t>
            </a:r>
            <a:r>
              <a:rPr lang="en-US" altLang="zh-CN" sz="2000" dirty="0" smtClean="0">
                <a:solidFill>
                  <a:srgbClr val="FF0000"/>
                </a:solidFill>
              </a:rPr>
              <a:t>within restricted port </a:t>
            </a:r>
            <a:r>
              <a:rPr lang="en-US" altLang="zh-CN" sz="2000" dirty="0" smtClean="0">
                <a:solidFill>
                  <a:srgbClr val="FF0000"/>
                </a:solidFill>
              </a:rPr>
              <a:t>set</a:t>
            </a:r>
          </a:p>
          <a:p>
            <a:pPr marL="285750" lvl="1" indent="-285750">
              <a:buFont typeface="Arial" pitchFamily="34" charset="0"/>
              <a:buChar char="•"/>
            </a:pPr>
            <a:r>
              <a:rPr lang="en-US" altLang="zh-CN" sz="2000" dirty="0" smtClean="0"/>
              <a:t>Tunnel </a:t>
            </a:r>
            <a:r>
              <a:rPr lang="en-US" altLang="zh-CN" sz="2000" dirty="0"/>
              <a:t>encapsulation/de-capsulation.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82989" y="3810000"/>
            <a:ext cx="37025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zh-CN" sz="2000" dirty="0" smtClean="0"/>
              <a:t>Subscriber-level binding record</a:t>
            </a:r>
          </a:p>
          <a:p>
            <a:pPr marL="285750" lvl="1" indent="-285750">
              <a:buFont typeface="Arial" pitchFamily="34" charset="0"/>
              <a:buChar char="•"/>
            </a:pPr>
            <a:r>
              <a:rPr lang="en-US" altLang="zh-CN" sz="2000" dirty="0"/>
              <a:t>Tunnel encapsulation/de-capsulation</a:t>
            </a:r>
            <a:r>
              <a:rPr lang="en-US" altLang="zh-CN" sz="2000" dirty="0" smtClean="0"/>
              <a:t>.</a:t>
            </a:r>
          </a:p>
          <a:p>
            <a:pPr marL="285750" lvl="1" indent="-285750">
              <a:buFont typeface="Arial" pitchFamily="34" charset="0"/>
              <a:buChar char="•"/>
            </a:pPr>
            <a:r>
              <a:rPr lang="en-US" altLang="zh-CN" sz="2000" dirty="0" smtClean="0">
                <a:solidFill>
                  <a:srgbClr val="FF0000"/>
                </a:solidFill>
              </a:rPr>
              <a:t>No NAT </a:t>
            </a:r>
            <a:r>
              <a:rPr lang="en-US" altLang="zh-CN" sz="2000" dirty="0" smtClean="0"/>
              <a:t>anymore</a:t>
            </a:r>
            <a:endParaRPr lang="en-US" altLang="zh-CN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3657601" y="2782561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Tunneling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09599" y="5562600"/>
            <a:ext cx="78306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Non-continuous </a:t>
            </a:r>
            <a:r>
              <a:rPr lang="en-US" altLang="zh-CN" sz="2000" dirty="0"/>
              <a:t>port set algorithms </a:t>
            </a:r>
            <a:r>
              <a:rPr lang="en-US" altLang="zh-CN" sz="2000" dirty="0" smtClean="0"/>
              <a:t>(e.g. GMA in the design team</a:t>
            </a:r>
            <a:r>
              <a:rPr lang="en-US" altLang="zh-CN" sz="2000" dirty="0" smtClean="0"/>
              <a:t>) can </a:t>
            </a:r>
            <a:r>
              <a:rPr lang="en-US" altLang="zh-CN" sz="2000" dirty="0"/>
              <a:t>be introduced to further improve the security.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0" y="1905000"/>
            <a:ext cx="2904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2"/>
                </a:solidFill>
              </a:rPr>
              <a:t>[v6 address, v4 address, PSID]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1434" y="1732143"/>
            <a:ext cx="1997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2"/>
                </a:solidFill>
              </a:rPr>
              <a:t>public v4 </a:t>
            </a:r>
            <a:r>
              <a:rPr lang="en-US" altLang="zh-CN" dirty="0" smtClean="0">
                <a:solidFill>
                  <a:schemeClr val="tx2"/>
                </a:solidFill>
              </a:rPr>
              <a:t>address, </a:t>
            </a:r>
            <a:endParaRPr lang="en-US" altLang="zh-CN" dirty="0" smtClean="0">
              <a:solidFill>
                <a:schemeClr val="tx2"/>
              </a:solidFill>
            </a:endParaRPr>
          </a:p>
          <a:p>
            <a:pPr algn="ctr"/>
            <a:r>
              <a:rPr lang="en-US" altLang="zh-CN" dirty="0" smtClean="0">
                <a:solidFill>
                  <a:schemeClr val="tx2"/>
                </a:solidFill>
              </a:rPr>
              <a:t>port set</a:t>
            </a:r>
            <a:endParaRPr lang="zh-CN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57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Lightweight </a:t>
            </a:r>
            <a:r>
              <a:rPr lang="en-US" altLang="zh-CN" dirty="0" smtClean="0"/>
              <a:t>4over6 Example</a:t>
            </a:r>
            <a:endParaRPr lang="zh-CN" altLang="en-US" dirty="0"/>
          </a:p>
        </p:txBody>
      </p:sp>
      <p:grpSp>
        <p:nvGrpSpPr>
          <p:cNvPr id="64" name="组合 63"/>
          <p:cNvGrpSpPr/>
          <p:nvPr/>
        </p:nvGrpSpPr>
        <p:grpSpPr>
          <a:xfrm>
            <a:off x="0" y="1612612"/>
            <a:ext cx="9220200" cy="1913641"/>
            <a:chOff x="34925" y="1765012"/>
            <a:chExt cx="9337675" cy="1913641"/>
          </a:xfrm>
        </p:grpSpPr>
        <p:sp>
          <p:nvSpPr>
            <p:cNvPr id="12" name="云形 115"/>
            <p:cNvSpPr>
              <a:spLocks/>
            </p:cNvSpPr>
            <p:nvPr/>
          </p:nvSpPr>
          <p:spPr bwMode="auto">
            <a:xfrm>
              <a:off x="3810000" y="2057400"/>
              <a:ext cx="2057400" cy="1447800"/>
            </a:xfrm>
            <a:custGeom>
              <a:avLst/>
              <a:gdLst>
                <a:gd name="T0" fmla="*/ 2147483647 w 43200"/>
                <a:gd name="T1" fmla="*/ 2147483647 h 43200"/>
                <a:gd name="T2" fmla="*/ 2147483647 w 43200"/>
                <a:gd name="T3" fmla="*/ 2147483647 h 43200"/>
                <a:gd name="T4" fmla="*/ 2147483647 w 43200"/>
                <a:gd name="T5" fmla="*/ 2147483647 h 43200"/>
                <a:gd name="T6" fmla="*/ 2147483647 w 43200"/>
                <a:gd name="T7" fmla="*/ 2147483647 h 432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5954 w 43200"/>
                <a:gd name="T13" fmla="*/ 6524 h 43200"/>
                <a:gd name="T14" fmla="*/ 34174 w 43200"/>
                <a:gd name="T15" fmla="*/ 34674 h 432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200" h="43200">
                  <a:moveTo>
                    <a:pt x="3900" y="14370"/>
                  </a:moveTo>
                  <a:lnTo>
                    <a:pt x="3899" y="14370"/>
                  </a:lnTo>
                  <a:cubicBezTo>
                    <a:pt x="3858" y="13959"/>
                    <a:pt x="3838" y="13545"/>
                    <a:pt x="3838" y="13131"/>
                  </a:cubicBezTo>
                  <a:cubicBezTo>
                    <a:pt x="3838" y="8055"/>
                    <a:pt x="6861" y="3941"/>
                    <a:pt x="10591" y="3941"/>
                  </a:cubicBezTo>
                  <a:cubicBezTo>
                    <a:pt x="11791" y="3940"/>
                    <a:pt x="12969" y="4376"/>
                    <a:pt x="14005" y="5201"/>
                  </a:cubicBezTo>
                  <a:lnTo>
                    <a:pt x="14005" y="5202"/>
                  </a:lnTo>
                  <a:cubicBezTo>
                    <a:pt x="14930" y="2828"/>
                    <a:pt x="16742" y="1343"/>
                    <a:pt x="18715" y="1344"/>
                  </a:cubicBezTo>
                  <a:cubicBezTo>
                    <a:pt x="20114" y="1344"/>
                    <a:pt x="21458" y="2093"/>
                    <a:pt x="22456" y="3431"/>
                  </a:cubicBezTo>
                  <a:lnTo>
                    <a:pt x="22456" y="3432"/>
                  </a:lnTo>
                  <a:cubicBezTo>
                    <a:pt x="23194" y="1415"/>
                    <a:pt x="24707" y="140"/>
                    <a:pt x="26362" y="141"/>
                  </a:cubicBezTo>
                  <a:cubicBezTo>
                    <a:pt x="27723" y="141"/>
                    <a:pt x="29007" y="1006"/>
                    <a:pt x="29832" y="2481"/>
                  </a:cubicBezTo>
                  <a:lnTo>
                    <a:pt x="29832" y="2480"/>
                  </a:lnTo>
                  <a:cubicBezTo>
                    <a:pt x="30755" y="1002"/>
                    <a:pt x="32110" y="149"/>
                    <a:pt x="33538" y="150"/>
                  </a:cubicBezTo>
                  <a:cubicBezTo>
                    <a:pt x="35888" y="150"/>
                    <a:pt x="37901" y="2435"/>
                    <a:pt x="38318" y="5575"/>
                  </a:cubicBezTo>
                  <a:lnTo>
                    <a:pt x="38317" y="5576"/>
                  </a:lnTo>
                  <a:cubicBezTo>
                    <a:pt x="40639" y="6438"/>
                    <a:pt x="42250" y="9313"/>
                    <a:pt x="42250" y="12594"/>
                  </a:cubicBezTo>
                  <a:cubicBezTo>
                    <a:pt x="42250" y="13579"/>
                    <a:pt x="42103" y="14554"/>
                    <a:pt x="41818" y="15460"/>
                  </a:cubicBezTo>
                  <a:lnTo>
                    <a:pt x="41818" y="15459"/>
                  </a:lnTo>
                  <a:cubicBezTo>
                    <a:pt x="42727" y="17070"/>
                    <a:pt x="43220" y="19044"/>
                    <a:pt x="43220" y="21076"/>
                  </a:cubicBezTo>
                  <a:cubicBezTo>
                    <a:pt x="43220" y="25663"/>
                    <a:pt x="40741" y="29553"/>
                    <a:pt x="37404" y="30203"/>
                  </a:cubicBezTo>
                  <a:lnTo>
                    <a:pt x="37403" y="30202"/>
                  </a:lnTo>
                  <a:cubicBezTo>
                    <a:pt x="37378" y="34523"/>
                    <a:pt x="34795" y="38006"/>
                    <a:pt x="31619" y="38007"/>
                  </a:cubicBezTo>
                  <a:cubicBezTo>
                    <a:pt x="30535" y="38007"/>
                    <a:pt x="29474" y="37593"/>
                    <a:pt x="28555" y="36813"/>
                  </a:cubicBezTo>
                  <a:lnTo>
                    <a:pt x="28556" y="36813"/>
                  </a:lnTo>
                  <a:cubicBezTo>
                    <a:pt x="27694" y="40699"/>
                    <a:pt x="25069" y="43357"/>
                    <a:pt x="22094" y="43358"/>
                  </a:cubicBezTo>
                  <a:cubicBezTo>
                    <a:pt x="19839" y="43358"/>
                    <a:pt x="17733" y="41821"/>
                    <a:pt x="16480" y="39263"/>
                  </a:cubicBezTo>
                  <a:lnTo>
                    <a:pt x="16480" y="39264"/>
                  </a:lnTo>
                  <a:cubicBezTo>
                    <a:pt x="15279" y="40250"/>
                    <a:pt x="13904" y="40770"/>
                    <a:pt x="12503" y="40771"/>
                  </a:cubicBezTo>
                  <a:cubicBezTo>
                    <a:pt x="9735" y="40771"/>
                    <a:pt x="7180" y="38748"/>
                    <a:pt x="5804" y="35469"/>
                  </a:cubicBezTo>
                  <a:lnTo>
                    <a:pt x="5803" y="35469"/>
                  </a:lnTo>
                  <a:cubicBezTo>
                    <a:pt x="5635" y="35496"/>
                    <a:pt x="5465" y="35509"/>
                    <a:pt x="5296" y="35510"/>
                  </a:cubicBezTo>
                  <a:cubicBezTo>
                    <a:pt x="2888" y="35510"/>
                    <a:pt x="936" y="32860"/>
                    <a:pt x="936" y="29592"/>
                  </a:cubicBezTo>
                  <a:cubicBezTo>
                    <a:pt x="935" y="28090"/>
                    <a:pt x="1356" y="26644"/>
                    <a:pt x="2112" y="25547"/>
                  </a:cubicBezTo>
                  <a:lnTo>
                    <a:pt x="2113" y="25547"/>
                  </a:lnTo>
                  <a:cubicBezTo>
                    <a:pt x="781" y="24481"/>
                    <a:pt x="-36" y="22528"/>
                    <a:pt x="-36" y="20418"/>
                  </a:cubicBezTo>
                  <a:cubicBezTo>
                    <a:pt x="-37" y="17370"/>
                    <a:pt x="1647" y="14817"/>
                    <a:pt x="3863" y="14504"/>
                  </a:cubicBezTo>
                  <a:close/>
                </a:path>
                <a:path w="43200" h="43200" fill="none">
                  <a:moveTo>
                    <a:pt x="4693" y="26177"/>
                  </a:moveTo>
                  <a:lnTo>
                    <a:pt x="4693" y="26177"/>
                  </a:lnTo>
                  <a:cubicBezTo>
                    <a:pt x="4580" y="26189"/>
                    <a:pt x="4468" y="26194"/>
                    <a:pt x="4356" y="26195"/>
                  </a:cubicBezTo>
                  <a:cubicBezTo>
                    <a:pt x="3584" y="26195"/>
                    <a:pt x="2826" y="25913"/>
                    <a:pt x="2160" y="25379"/>
                  </a:cubicBezTo>
                  <a:moveTo>
                    <a:pt x="6928" y="34899"/>
                  </a:moveTo>
                  <a:lnTo>
                    <a:pt x="6927" y="34898"/>
                  </a:lnTo>
                  <a:cubicBezTo>
                    <a:pt x="6572" y="35091"/>
                    <a:pt x="6200" y="35219"/>
                    <a:pt x="5820" y="35280"/>
                  </a:cubicBezTo>
                  <a:moveTo>
                    <a:pt x="16478" y="39090"/>
                  </a:moveTo>
                  <a:lnTo>
                    <a:pt x="16477" y="39090"/>
                  </a:lnTo>
                  <a:cubicBezTo>
                    <a:pt x="16210" y="38544"/>
                    <a:pt x="15986" y="37960"/>
                    <a:pt x="15809" y="37350"/>
                  </a:cubicBezTo>
                  <a:moveTo>
                    <a:pt x="28827" y="34751"/>
                  </a:moveTo>
                  <a:lnTo>
                    <a:pt x="28826" y="34750"/>
                  </a:lnTo>
                  <a:cubicBezTo>
                    <a:pt x="28787" y="35398"/>
                    <a:pt x="28698" y="36038"/>
                    <a:pt x="28560" y="36660"/>
                  </a:cubicBezTo>
                  <a:moveTo>
                    <a:pt x="34129" y="22954"/>
                  </a:moveTo>
                  <a:lnTo>
                    <a:pt x="34128" y="22954"/>
                  </a:lnTo>
                  <a:cubicBezTo>
                    <a:pt x="36118" y="24271"/>
                    <a:pt x="37381" y="27017"/>
                    <a:pt x="37381" y="30027"/>
                  </a:cubicBezTo>
                  <a:cubicBezTo>
                    <a:pt x="37381" y="30048"/>
                    <a:pt x="37380" y="30069"/>
                    <a:pt x="37380" y="30090"/>
                  </a:cubicBezTo>
                  <a:moveTo>
                    <a:pt x="41798" y="15354"/>
                  </a:moveTo>
                  <a:lnTo>
                    <a:pt x="41798" y="15354"/>
                  </a:lnTo>
                  <a:cubicBezTo>
                    <a:pt x="41473" y="16386"/>
                    <a:pt x="40978" y="17302"/>
                    <a:pt x="40350" y="18030"/>
                  </a:cubicBezTo>
                  <a:moveTo>
                    <a:pt x="38324" y="5426"/>
                  </a:moveTo>
                  <a:lnTo>
                    <a:pt x="38324" y="5425"/>
                  </a:lnTo>
                  <a:cubicBezTo>
                    <a:pt x="38375" y="5811"/>
                    <a:pt x="38401" y="6202"/>
                    <a:pt x="38401" y="6595"/>
                  </a:cubicBezTo>
                  <a:cubicBezTo>
                    <a:pt x="38401" y="6626"/>
                    <a:pt x="38400" y="6658"/>
                    <a:pt x="38400" y="6690"/>
                  </a:cubicBezTo>
                  <a:moveTo>
                    <a:pt x="29078" y="3952"/>
                  </a:moveTo>
                  <a:lnTo>
                    <a:pt x="29078" y="3952"/>
                  </a:lnTo>
                  <a:cubicBezTo>
                    <a:pt x="29266" y="3369"/>
                    <a:pt x="29516" y="2826"/>
                    <a:pt x="29820" y="2340"/>
                  </a:cubicBezTo>
                  <a:moveTo>
                    <a:pt x="22141" y="4720"/>
                  </a:moveTo>
                  <a:lnTo>
                    <a:pt x="22140" y="4719"/>
                  </a:lnTo>
                  <a:cubicBezTo>
                    <a:pt x="22217" y="4238"/>
                    <a:pt x="22338" y="3771"/>
                    <a:pt x="22500" y="3330"/>
                  </a:cubicBezTo>
                  <a:moveTo>
                    <a:pt x="14000" y="5192"/>
                  </a:moveTo>
                  <a:lnTo>
                    <a:pt x="14000" y="5191"/>
                  </a:lnTo>
                  <a:cubicBezTo>
                    <a:pt x="14471" y="5568"/>
                    <a:pt x="14908" y="6020"/>
                    <a:pt x="15299" y="6540"/>
                  </a:cubicBezTo>
                  <a:moveTo>
                    <a:pt x="4127" y="15789"/>
                  </a:moveTo>
                  <a:lnTo>
                    <a:pt x="4127" y="15788"/>
                  </a:lnTo>
                  <a:cubicBezTo>
                    <a:pt x="4024" y="15324"/>
                    <a:pt x="3948" y="14850"/>
                    <a:pt x="3900" y="14369"/>
                  </a:cubicBezTo>
                </a:path>
              </a:pathLst>
            </a:custGeom>
            <a:solidFill>
              <a:srgbClr val="99CCFF">
                <a:alpha val="47058"/>
              </a:srgbClr>
            </a:solidFill>
            <a:ln w="9525" cap="rnd" algn="ctr">
              <a:solidFill>
                <a:srgbClr val="22228B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lIns="101881" tIns="50940" rIns="101881" bIns="50940"/>
            <a:lstStyle/>
            <a:p>
              <a:endParaRPr lang="zh-CN" altLang="en-US"/>
            </a:p>
          </p:txBody>
        </p:sp>
        <p:sp>
          <p:nvSpPr>
            <p:cNvPr id="13" name="云形 115"/>
            <p:cNvSpPr>
              <a:spLocks/>
            </p:cNvSpPr>
            <p:nvPr/>
          </p:nvSpPr>
          <p:spPr bwMode="auto">
            <a:xfrm>
              <a:off x="1676400" y="2133600"/>
              <a:ext cx="2057400" cy="1447800"/>
            </a:xfrm>
            <a:custGeom>
              <a:avLst/>
              <a:gdLst>
                <a:gd name="T0" fmla="*/ 2147483647 w 43200"/>
                <a:gd name="T1" fmla="*/ 2147483647 h 43200"/>
                <a:gd name="T2" fmla="*/ 2147483647 w 43200"/>
                <a:gd name="T3" fmla="*/ 2147483647 h 43200"/>
                <a:gd name="T4" fmla="*/ 2147483647 w 43200"/>
                <a:gd name="T5" fmla="*/ 2147483647 h 43200"/>
                <a:gd name="T6" fmla="*/ 2147483647 w 43200"/>
                <a:gd name="T7" fmla="*/ 2147483647 h 432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5954 w 43200"/>
                <a:gd name="T13" fmla="*/ 6524 h 43200"/>
                <a:gd name="T14" fmla="*/ 34174 w 43200"/>
                <a:gd name="T15" fmla="*/ 34674 h 432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200" h="43200">
                  <a:moveTo>
                    <a:pt x="3900" y="14370"/>
                  </a:moveTo>
                  <a:lnTo>
                    <a:pt x="3899" y="14370"/>
                  </a:lnTo>
                  <a:cubicBezTo>
                    <a:pt x="3858" y="13959"/>
                    <a:pt x="3838" y="13545"/>
                    <a:pt x="3838" y="13131"/>
                  </a:cubicBezTo>
                  <a:cubicBezTo>
                    <a:pt x="3838" y="8055"/>
                    <a:pt x="6861" y="3941"/>
                    <a:pt x="10591" y="3941"/>
                  </a:cubicBezTo>
                  <a:cubicBezTo>
                    <a:pt x="11791" y="3940"/>
                    <a:pt x="12969" y="4376"/>
                    <a:pt x="14005" y="5201"/>
                  </a:cubicBezTo>
                  <a:lnTo>
                    <a:pt x="14005" y="5202"/>
                  </a:lnTo>
                  <a:cubicBezTo>
                    <a:pt x="14930" y="2828"/>
                    <a:pt x="16742" y="1343"/>
                    <a:pt x="18715" y="1344"/>
                  </a:cubicBezTo>
                  <a:cubicBezTo>
                    <a:pt x="20114" y="1344"/>
                    <a:pt x="21458" y="2093"/>
                    <a:pt x="22456" y="3431"/>
                  </a:cubicBezTo>
                  <a:lnTo>
                    <a:pt x="22456" y="3432"/>
                  </a:lnTo>
                  <a:cubicBezTo>
                    <a:pt x="23194" y="1415"/>
                    <a:pt x="24707" y="140"/>
                    <a:pt x="26362" y="141"/>
                  </a:cubicBezTo>
                  <a:cubicBezTo>
                    <a:pt x="27723" y="141"/>
                    <a:pt x="29007" y="1006"/>
                    <a:pt x="29832" y="2481"/>
                  </a:cubicBezTo>
                  <a:lnTo>
                    <a:pt x="29832" y="2480"/>
                  </a:lnTo>
                  <a:cubicBezTo>
                    <a:pt x="30755" y="1002"/>
                    <a:pt x="32110" y="149"/>
                    <a:pt x="33538" y="150"/>
                  </a:cubicBezTo>
                  <a:cubicBezTo>
                    <a:pt x="35888" y="150"/>
                    <a:pt x="37901" y="2435"/>
                    <a:pt x="38318" y="5575"/>
                  </a:cubicBezTo>
                  <a:lnTo>
                    <a:pt x="38317" y="5576"/>
                  </a:lnTo>
                  <a:cubicBezTo>
                    <a:pt x="40639" y="6438"/>
                    <a:pt x="42250" y="9313"/>
                    <a:pt x="42250" y="12594"/>
                  </a:cubicBezTo>
                  <a:cubicBezTo>
                    <a:pt x="42250" y="13579"/>
                    <a:pt x="42103" y="14554"/>
                    <a:pt x="41818" y="15460"/>
                  </a:cubicBezTo>
                  <a:lnTo>
                    <a:pt x="41818" y="15459"/>
                  </a:lnTo>
                  <a:cubicBezTo>
                    <a:pt x="42727" y="17070"/>
                    <a:pt x="43220" y="19044"/>
                    <a:pt x="43220" y="21076"/>
                  </a:cubicBezTo>
                  <a:cubicBezTo>
                    <a:pt x="43220" y="25663"/>
                    <a:pt x="40741" y="29553"/>
                    <a:pt x="37404" y="30203"/>
                  </a:cubicBezTo>
                  <a:lnTo>
                    <a:pt x="37403" y="30202"/>
                  </a:lnTo>
                  <a:cubicBezTo>
                    <a:pt x="37378" y="34523"/>
                    <a:pt x="34795" y="38006"/>
                    <a:pt x="31619" y="38007"/>
                  </a:cubicBezTo>
                  <a:cubicBezTo>
                    <a:pt x="30535" y="38007"/>
                    <a:pt x="29474" y="37593"/>
                    <a:pt x="28555" y="36813"/>
                  </a:cubicBezTo>
                  <a:lnTo>
                    <a:pt x="28556" y="36813"/>
                  </a:lnTo>
                  <a:cubicBezTo>
                    <a:pt x="27694" y="40699"/>
                    <a:pt x="25069" y="43357"/>
                    <a:pt x="22094" y="43358"/>
                  </a:cubicBezTo>
                  <a:cubicBezTo>
                    <a:pt x="19839" y="43358"/>
                    <a:pt x="17733" y="41821"/>
                    <a:pt x="16480" y="39263"/>
                  </a:cubicBezTo>
                  <a:lnTo>
                    <a:pt x="16480" y="39264"/>
                  </a:lnTo>
                  <a:cubicBezTo>
                    <a:pt x="15279" y="40250"/>
                    <a:pt x="13904" y="40770"/>
                    <a:pt x="12503" y="40771"/>
                  </a:cubicBezTo>
                  <a:cubicBezTo>
                    <a:pt x="9735" y="40771"/>
                    <a:pt x="7180" y="38748"/>
                    <a:pt x="5804" y="35469"/>
                  </a:cubicBezTo>
                  <a:lnTo>
                    <a:pt x="5803" y="35469"/>
                  </a:lnTo>
                  <a:cubicBezTo>
                    <a:pt x="5635" y="35496"/>
                    <a:pt x="5465" y="35509"/>
                    <a:pt x="5296" y="35510"/>
                  </a:cubicBezTo>
                  <a:cubicBezTo>
                    <a:pt x="2888" y="35510"/>
                    <a:pt x="936" y="32860"/>
                    <a:pt x="936" y="29592"/>
                  </a:cubicBezTo>
                  <a:cubicBezTo>
                    <a:pt x="935" y="28090"/>
                    <a:pt x="1356" y="26644"/>
                    <a:pt x="2112" y="25547"/>
                  </a:cubicBezTo>
                  <a:lnTo>
                    <a:pt x="2113" y="25547"/>
                  </a:lnTo>
                  <a:cubicBezTo>
                    <a:pt x="781" y="24481"/>
                    <a:pt x="-36" y="22528"/>
                    <a:pt x="-36" y="20418"/>
                  </a:cubicBezTo>
                  <a:cubicBezTo>
                    <a:pt x="-37" y="17370"/>
                    <a:pt x="1647" y="14817"/>
                    <a:pt x="3863" y="14504"/>
                  </a:cubicBezTo>
                  <a:close/>
                </a:path>
                <a:path w="43200" h="43200" fill="none">
                  <a:moveTo>
                    <a:pt x="4693" y="26177"/>
                  </a:moveTo>
                  <a:lnTo>
                    <a:pt x="4693" y="26177"/>
                  </a:lnTo>
                  <a:cubicBezTo>
                    <a:pt x="4580" y="26189"/>
                    <a:pt x="4468" y="26194"/>
                    <a:pt x="4356" y="26195"/>
                  </a:cubicBezTo>
                  <a:cubicBezTo>
                    <a:pt x="3584" y="26195"/>
                    <a:pt x="2826" y="25913"/>
                    <a:pt x="2160" y="25379"/>
                  </a:cubicBezTo>
                  <a:moveTo>
                    <a:pt x="6928" y="34899"/>
                  </a:moveTo>
                  <a:lnTo>
                    <a:pt x="6927" y="34898"/>
                  </a:lnTo>
                  <a:cubicBezTo>
                    <a:pt x="6572" y="35091"/>
                    <a:pt x="6200" y="35219"/>
                    <a:pt x="5820" y="35280"/>
                  </a:cubicBezTo>
                  <a:moveTo>
                    <a:pt x="16478" y="39090"/>
                  </a:moveTo>
                  <a:lnTo>
                    <a:pt x="16477" y="39090"/>
                  </a:lnTo>
                  <a:cubicBezTo>
                    <a:pt x="16210" y="38544"/>
                    <a:pt x="15986" y="37960"/>
                    <a:pt x="15809" y="37350"/>
                  </a:cubicBezTo>
                  <a:moveTo>
                    <a:pt x="28827" y="34751"/>
                  </a:moveTo>
                  <a:lnTo>
                    <a:pt x="28826" y="34750"/>
                  </a:lnTo>
                  <a:cubicBezTo>
                    <a:pt x="28787" y="35398"/>
                    <a:pt x="28698" y="36038"/>
                    <a:pt x="28560" y="36660"/>
                  </a:cubicBezTo>
                  <a:moveTo>
                    <a:pt x="34129" y="22954"/>
                  </a:moveTo>
                  <a:lnTo>
                    <a:pt x="34128" y="22954"/>
                  </a:lnTo>
                  <a:cubicBezTo>
                    <a:pt x="36118" y="24271"/>
                    <a:pt x="37381" y="27017"/>
                    <a:pt x="37381" y="30027"/>
                  </a:cubicBezTo>
                  <a:cubicBezTo>
                    <a:pt x="37381" y="30048"/>
                    <a:pt x="37380" y="30069"/>
                    <a:pt x="37380" y="30090"/>
                  </a:cubicBezTo>
                  <a:moveTo>
                    <a:pt x="41798" y="15354"/>
                  </a:moveTo>
                  <a:lnTo>
                    <a:pt x="41798" y="15354"/>
                  </a:lnTo>
                  <a:cubicBezTo>
                    <a:pt x="41473" y="16386"/>
                    <a:pt x="40978" y="17302"/>
                    <a:pt x="40350" y="18030"/>
                  </a:cubicBezTo>
                  <a:moveTo>
                    <a:pt x="38324" y="5426"/>
                  </a:moveTo>
                  <a:lnTo>
                    <a:pt x="38324" y="5425"/>
                  </a:lnTo>
                  <a:cubicBezTo>
                    <a:pt x="38375" y="5811"/>
                    <a:pt x="38401" y="6202"/>
                    <a:pt x="38401" y="6595"/>
                  </a:cubicBezTo>
                  <a:cubicBezTo>
                    <a:pt x="38401" y="6626"/>
                    <a:pt x="38400" y="6658"/>
                    <a:pt x="38400" y="6690"/>
                  </a:cubicBezTo>
                  <a:moveTo>
                    <a:pt x="29078" y="3952"/>
                  </a:moveTo>
                  <a:lnTo>
                    <a:pt x="29078" y="3952"/>
                  </a:lnTo>
                  <a:cubicBezTo>
                    <a:pt x="29266" y="3369"/>
                    <a:pt x="29516" y="2826"/>
                    <a:pt x="29820" y="2340"/>
                  </a:cubicBezTo>
                  <a:moveTo>
                    <a:pt x="22141" y="4720"/>
                  </a:moveTo>
                  <a:lnTo>
                    <a:pt x="22140" y="4719"/>
                  </a:lnTo>
                  <a:cubicBezTo>
                    <a:pt x="22217" y="4238"/>
                    <a:pt x="22338" y="3771"/>
                    <a:pt x="22500" y="3330"/>
                  </a:cubicBezTo>
                  <a:moveTo>
                    <a:pt x="14000" y="5192"/>
                  </a:moveTo>
                  <a:lnTo>
                    <a:pt x="14000" y="5191"/>
                  </a:lnTo>
                  <a:cubicBezTo>
                    <a:pt x="14471" y="5568"/>
                    <a:pt x="14908" y="6020"/>
                    <a:pt x="15299" y="6540"/>
                  </a:cubicBezTo>
                  <a:moveTo>
                    <a:pt x="4127" y="15789"/>
                  </a:moveTo>
                  <a:lnTo>
                    <a:pt x="4127" y="15788"/>
                  </a:lnTo>
                  <a:cubicBezTo>
                    <a:pt x="4024" y="15324"/>
                    <a:pt x="3948" y="14850"/>
                    <a:pt x="3900" y="14369"/>
                  </a:cubicBezTo>
                </a:path>
              </a:pathLst>
            </a:custGeom>
            <a:solidFill>
              <a:srgbClr val="99CCFF">
                <a:alpha val="47058"/>
              </a:srgbClr>
            </a:solidFill>
            <a:ln w="9525" cap="rnd" algn="ctr">
              <a:solidFill>
                <a:srgbClr val="22228B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lIns="101881" tIns="50940" rIns="101881" bIns="50940"/>
            <a:lstStyle/>
            <a:p>
              <a:endParaRPr lang="zh-CN" altLang="en-US"/>
            </a:p>
          </p:txBody>
        </p:sp>
        <p:sp>
          <p:nvSpPr>
            <p:cNvPr id="14" name="TextBox 28"/>
            <p:cNvSpPr txBox="1">
              <a:spLocks noChangeArrowheads="1"/>
            </p:cNvSpPr>
            <p:nvPr/>
          </p:nvSpPr>
          <p:spPr bwMode="auto">
            <a:xfrm>
              <a:off x="7883525" y="1828800"/>
              <a:ext cx="13715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kumimoji="1" lang="en-US" altLang="zh-CN" dirty="0" smtClean="0">
                  <a:cs typeface="Times New Roman" pitchFamily="18" charset="0"/>
                </a:rPr>
                <a:t>IPv4</a:t>
              </a:r>
              <a:r>
                <a:rPr kumimoji="1" lang="zh-CN" altLang="en-US" dirty="0">
                  <a:cs typeface="Times New Roman" pitchFamily="18" charset="0"/>
                </a:rPr>
                <a:t> </a:t>
              </a:r>
              <a:r>
                <a:rPr kumimoji="1" lang="en-US" altLang="zh-CN" dirty="0" smtClean="0">
                  <a:cs typeface="Times New Roman" pitchFamily="18" charset="0"/>
                </a:rPr>
                <a:t>server</a:t>
              </a:r>
              <a:endParaRPr kumimoji="1" lang="en-US" altLang="zh-CN" dirty="0">
                <a:cs typeface="Times New Roman" pitchFamily="18" charset="0"/>
              </a:endParaRPr>
            </a:p>
          </p:txBody>
        </p:sp>
        <p:sp>
          <p:nvSpPr>
            <p:cNvPr id="15" name="TextBox 28"/>
            <p:cNvSpPr txBox="1">
              <a:spLocks noChangeArrowheads="1"/>
            </p:cNvSpPr>
            <p:nvPr/>
          </p:nvSpPr>
          <p:spPr bwMode="auto">
            <a:xfrm>
              <a:off x="2438400" y="2538413"/>
              <a:ext cx="1066800" cy="738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kumimoji="1" lang="en-US" altLang="zh-CN" sz="1400" dirty="0"/>
                <a:t>Access </a:t>
              </a:r>
            </a:p>
            <a:p>
              <a:pPr eaLnBrk="1" hangingPunct="1"/>
              <a:r>
                <a:rPr kumimoji="1" lang="en-US" altLang="zh-CN" sz="1400" dirty="0"/>
                <a:t>Network</a:t>
              </a:r>
            </a:p>
            <a:p>
              <a:pPr eaLnBrk="1" hangingPunct="1"/>
              <a:r>
                <a:rPr kumimoji="1" lang="en-US" altLang="zh-CN" sz="1400" dirty="0"/>
                <a:t> (IPv6)</a:t>
              </a:r>
            </a:p>
          </p:txBody>
        </p:sp>
        <p:sp>
          <p:nvSpPr>
            <p:cNvPr id="16" name="TextBox 7"/>
            <p:cNvSpPr txBox="1">
              <a:spLocks noChangeArrowheads="1"/>
            </p:cNvSpPr>
            <p:nvPr/>
          </p:nvSpPr>
          <p:spPr bwMode="auto">
            <a:xfrm>
              <a:off x="4152900" y="2780506"/>
              <a:ext cx="13716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kumimoji="1" lang="en-US" altLang="zh-CN" sz="1400" dirty="0"/>
                <a:t>Metro Network</a:t>
              </a:r>
            </a:p>
            <a:p>
              <a:pPr eaLnBrk="1" hangingPunct="1"/>
              <a:r>
                <a:rPr kumimoji="1" lang="en-US" altLang="zh-CN" sz="1400" dirty="0"/>
                <a:t>(IPv6)</a:t>
              </a:r>
            </a:p>
          </p:txBody>
        </p:sp>
        <p:sp>
          <p:nvSpPr>
            <p:cNvPr id="17" name="云形 41"/>
            <p:cNvSpPr>
              <a:spLocks/>
            </p:cNvSpPr>
            <p:nvPr/>
          </p:nvSpPr>
          <p:spPr bwMode="auto">
            <a:xfrm>
              <a:off x="5774530" y="2043906"/>
              <a:ext cx="2276475" cy="1474788"/>
            </a:xfrm>
            <a:custGeom>
              <a:avLst/>
              <a:gdLst>
                <a:gd name="T0" fmla="*/ 2147483647 w 43200"/>
                <a:gd name="T1" fmla="*/ 2147483647 h 43200"/>
                <a:gd name="T2" fmla="*/ 2147483647 w 43200"/>
                <a:gd name="T3" fmla="*/ 2147483647 h 43200"/>
                <a:gd name="T4" fmla="*/ 2147483647 w 43200"/>
                <a:gd name="T5" fmla="*/ 2147483647 h 43200"/>
                <a:gd name="T6" fmla="*/ 2147483647 w 43200"/>
                <a:gd name="T7" fmla="*/ 2147483647 h 432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5954 w 43200"/>
                <a:gd name="T13" fmla="*/ 6524 h 43200"/>
                <a:gd name="T14" fmla="*/ 34174 w 43200"/>
                <a:gd name="T15" fmla="*/ 34674 h 432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200" h="43200">
                  <a:moveTo>
                    <a:pt x="3900" y="14370"/>
                  </a:moveTo>
                  <a:lnTo>
                    <a:pt x="3899" y="14370"/>
                  </a:lnTo>
                  <a:cubicBezTo>
                    <a:pt x="3858" y="13959"/>
                    <a:pt x="3838" y="13545"/>
                    <a:pt x="3838" y="13131"/>
                  </a:cubicBezTo>
                  <a:cubicBezTo>
                    <a:pt x="3838" y="8055"/>
                    <a:pt x="6861" y="3941"/>
                    <a:pt x="10591" y="3941"/>
                  </a:cubicBezTo>
                  <a:cubicBezTo>
                    <a:pt x="11791" y="3940"/>
                    <a:pt x="12969" y="4376"/>
                    <a:pt x="14005" y="5201"/>
                  </a:cubicBezTo>
                  <a:lnTo>
                    <a:pt x="14005" y="5202"/>
                  </a:lnTo>
                  <a:cubicBezTo>
                    <a:pt x="14930" y="2828"/>
                    <a:pt x="16742" y="1343"/>
                    <a:pt x="18715" y="1344"/>
                  </a:cubicBezTo>
                  <a:cubicBezTo>
                    <a:pt x="20114" y="1344"/>
                    <a:pt x="21458" y="2093"/>
                    <a:pt x="22456" y="3431"/>
                  </a:cubicBezTo>
                  <a:lnTo>
                    <a:pt x="22456" y="3432"/>
                  </a:lnTo>
                  <a:cubicBezTo>
                    <a:pt x="23194" y="1415"/>
                    <a:pt x="24707" y="140"/>
                    <a:pt x="26362" y="141"/>
                  </a:cubicBezTo>
                  <a:cubicBezTo>
                    <a:pt x="27723" y="141"/>
                    <a:pt x="29007" y="1006"/>
                    <a:pt x="29832" y="2481"/>
                  </a:cubicBezTo>
                  <a:lnTo>
                    <a:pt x="29832" y="2480"/>
                  </a:lnTo>
                  <a:cubicBezTo>
                    <a:pt x="30755" y="1002"/>
                    <a:pt x="32110" y="149"/>
                    <a:pt x="33538" y="150"/>
                  </a:cubicBezTo>
                  <a:cubicBezTo>
                    <a:pt x="35888" y="150"/>
                    <a:pt x="37901" y="2435"/>
                    <a:pt x="38318" y="5575"/>
                  </a:cubicBezTo>
                  <a:lnTo>
                    <a:pt x="38317" y="5576"/>
                  </a:lnTo>
                  <a:cubicBezTo>
                    <a:pt x="40639" y="6438"/>
                    <a:pt x="42250" y="9313"/>
                    <a:pt x="42250" y="12594"/>
                  </a:cubicBezTo>
                  <a:cubicBezTo>
                    <a:pt x="42250" y="13579"/>
                    <a:pt x="42103" y="14554"/>
                    <a:pt x="41818" y="15460"/>
                  </a:cubicBezTo>
                  <a:lnTo>
                    <a:pt x="41818" y="15459"/>
                  </a:lnTo>
                  <a:cubicBezTo>
                    <a:pt x="42727" y="17070"/>
                    <a:pt x="43220" y="19044"/>
                    <a:pt x="43220" y="21076"/>
                  </a:cubicBezTo>
                  <a:cubicBezTo>
                    <a:pt x="43220" y="25663"/>
                    <a:pt x="40741" y="29553"/>
                    <a:pt x="37404" y="30203"/>
                  </a:cubicBezTo>
                  <a:lnTo>
                    <a:pt x="37403" y="30202"/>
                  </a:lnTo>
                  <a:cubicBezTo>
                    <a:pt x="37378" y="34523"/>
                    <a:pt x="34795" y="38006"/>
                    <a:pt x="31619" y="38007"/>
                  </a:cubicBezTo>
                  <a:cubicBezTo>
                    <a:pt x="30535" y="38007"/>
                    <a:pt x="29474" y="37593"/>
                    <a:pt x="28555" y="36813"/>
                  </a:cubicBezTo>
                  <a:lnTo>
                    <a:pt x="28556" y="36813"/>
                  </a:lnTo>
                  <a:cubicBezTo>
                    <a:pt x="27694" y="40699"/>
                    <a:pt x="25069" y="43357"/>
                    <a:pt x="22094" y="43358"/>
                  </a:cubicBezTo>
                  <a:cubicBezTo>
                    <a:pt x="19839" y="43358"/>
                    <a:pt x="17733" y="41821"/>
                    <a:pt x="16480" y="39263"/>
                  </a:cubicBezTo>
                  <a:lnTo>
                    <a:pt x="16480" y="39264"/>
                  </a:lnTo>
                  <a:cubicBezTo>
                    <a:pt x="15279" y="40250"/>
                    <a:pt x="13904" y="40770"/>
                    <a:pt x="12503" y="40771"/>
                  </a:cubicBezTo>
                  <a:cubicBezTo>
                    <a:pt x="9735" y="40771"/>
                    <a:pt x="7180" y="38748"/>
                    <a:pt x="5804" y="35469"/>
                  </a:cubicBezTo>
                  <a:lnTo>
                    <a:pt x="5803" y="35469"/>
                  </a:lnTo>
                  <a:cubicBezTo>
                    <a:pt x="5635" y="35496"/>
                    <a:pt x="5465" y="35509"/>
                    <a:pt x="5296" y="35510"/>
                  </a:cubicBezTo>
                  <a:cubicBezTo>
                    <a:pt x="2888" y="35510"/>
                    <a:pt x="936" y="32860"/>
                    <a:pt x="936" y="29592"/>
                  </a:cubicBezTo>
                  <a:cubicBezTo>
                    <a:pt x="935" y="28090"/>
                    <a:pt x="1356" y="26644"/>
                    <a:pt x="2112" y="25547"/>
                  </a:cubicBezTo>
                  <a:lnTo>
                    <a:pt x="2113" y="25547"/>
                  </a:lnTo>
                  <a:cubicBezTo>
                    <a:pt x="781" y="24481"/>
                    <a:pt x="-36" y="22528"/>
                    <a:pt x="-36" y="20418"/>
                  </a:cubicBezTo>
                  <a:cubicBezTo>
                    <a:pt x="-37" y="17370"/>
                    <a:pt x="1647" y="14817"/>
                    <a:pt x="3863" y="14504"/>
                  </a:cubicBezTo>
                  <a:close/>
                </a:path>
                <a:path w="43200" h="43200" fill="none">
                  <a:moveTo>
                    <a:pt x="4693" y="26177"/>
                  </a:moveTo>
                  <a:lnTo>
                    <a:pt x="4693" y="26177"/>
                  </a:lnTo>
                  <a:cubicBezTo>
                    <a:pt x="4580" y="26189"/>
                    <a:pt x="4468" y="26194"/>
                    <a:pt x="4356" y="26195"/>
                  </a:cubicBezTo>
                  <a:cubicBezTo>
                    <a:pt x="3584" y="26195"/>
                    <a:pt x="2826" y="25913"/>
                    <a:pt x="2160" y="25379"/>
                  </a:cubicBezTo>
                  <a:moveTo>
                    <a:pt x="6928" y="34899"/>
                  </a:moveTo>
                  <a:lnTo>
                    <a:pt x="6927" y="34898"/>
                  </a:lnTo>
                  <a:cubicBezTo>
                    <a:pt x="6572" y="35091"/>
                    <a:pt x="6200" y="35219"/>
                    <a:pt x="5820" y="35280"/>
                  </a:cubicBezTo>
                  <a:moveTo>
                    <a:pt x="16478" y="39090"/>
                  </a:moveTo>
                  <a:lnTo>
                    <a:pt x="16477" y="39090"/>
                  </a:lnTo>
                  <a:cubicBezTo>
                    <a:pt x="16210" y="38544"/>
                    <a:pt x="15986" y="37960"/>
                    <a:pt x="15809" y="37350"/>
                  </a:cubicBezTo>
                  <a:moveTo>
                    <a:pt x="28827" y="34751"/>
                  </a:moveTo>
                  <a:lnTo>
                    <a:pt x="28826" y="34750"/>
                  </a:lnTo>
                  <a:cubicBezTo>
                    <a:pt x="28787" y="35398"/>
                    <a:pt x="28698" y="36038"/>
                    <a:pt x="28560" y="36660"/>
                  </a:cubicBezTo>
                  <a:moveTo>
                    <a:pt x="34129" y="22954"/>
                  </a:moveTo>
                  <a:lnTo>
                    <a:pt x="34128" y="22954"/>
                  </a:lnTo>
                  <a:cubicBezTo>
                    <a:pt x="36118" y="24271"/>
                    <a:pt x="37381" y="27017"/>
                    <a:pt x="37381" y="30027"/>
                  </a:cubicBezTo>
                  <a:cubicBezTo>
                    <a:pt x="37381" y="30048"/>
                    <a:pt x="37380" y="30069"/>
                    <a:pt x="37380" y="30090"/>
                  </a:cubicBezTo>
                  <a:moveTo>
                    <a:pt x="41798" y="15354"/>
                  </a:moveTo>
                  <a:lnTo>
                    <a:pt x="41798" y="15354"/>
                  </a:lnTo>
                  <a:cubicBezTo>
                    <a:pt x="41473" y="16386"/>
                    <a:pt x="40978" y="17302"/>
                    <a:pt x="40350" y="18030"/>
                  </a:cubicBezTo>
                  <a:moveTo>
                    <a:pt x="38324" y="5426"/>
                  </a:moveTo>
                  <a:lnTo>
                    <a:pt x="38324" y="5425"/>
                  </a:lnTo>
                  <a:cubicBezTo>
                    <a:pt x="38375" y="5811"/>
                    <a:pt x="38401" y="6202"/>
                    <a:pt x="38401" y="6595"/>
                  </a:cubicBezTo>
                  <a:cubicBezTo>
                    <a:pt x="38401" y="6626"/>
                    <a:pt x="38400" y="6658"/>
                    <a:pt x="38400" y="6690"/>
                  </a:cubicBezTo>
                  <a:moveTo>
                    <a:pt x="29078" y="3952"/>
                  </a:moveTo>
                  <a:lnTo>
                    <a:pt x="29078" y="3952"/>
                  </a:lnTo>
                  <a:cubicBezTo>
                    <a:pt x="29266" y="3369"/>
                    <a:pt x="29516" y="2826"/>
                    <a:pt x="29820" y="2340"/>
                  </a:cubicBezTo>
                  <a:moveTo>
                    <a:pt x="22141" y="4720"/>
                  </a:moveTo>
                  <a:lnTo>
                    <a:pt x="22140" y="4719"/>
                  </a:lnTo>
                  <a:cubicBezTo>
                    <a:pt x="22217" y="4238"/>
                    <a:pt x="22338" y="3771"/>
                    <a:pt x="22500" y="3330"/>
                  </a:cubicBezTo>
                  <a:moveTo>
                    <a:pt x="14000" y="5192"/>
                  </a:moveTo>
                  <a:lnTo>
                    <a:pt x="14000" y="5191"/>
                  </a:lnTo>
                  <a:cubicBezTo>
                    <a:pt x="14471" y="5568"/>
                    <a:pt x="14908" y="6020"/>
                    <a:pt x="15299" y="6540"/>
                  </a:cubicBezTo>
                  <a:moveTo>
                    <a:pt x="4127" y="15789"/>
                  </a:moveTo>
                  <a:lnTo>
                    <a:pt x="4127" y="15788"/>
                  </a:lnTo>
                  <a:cubicBezTo>
                    <a:pt x="4024" y="15324"/>
                    <a:pt x="3948" y="14850"/>
                    <a:pt x="3900" y="14369"/>
                  </a:cubicBezTo>
                </a:path>
              </a:pathLst>
            </a:custGeom>
            <a:solidFill>
              <a:srgbClr val="FFC000">
                <a:alpha val="47058"/>
              </a:srgbClr>
            </a:solidFill>
            <a:ln w="9525" cap="rnd" algn="ctr">
              <a:solidFill>
                <a:srgbClr val="22228B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lIns="101881" tIns="50940" rIns="101881" bIns="50940"/>
            <a:lstStyle/>
            <a:p>
              <a:endParaRPr lang="zh-CN" altLang="en-US"/>
            </a:p>
          </p:txBody>
        </p:sp>
        <p:pic>
          <p:nvPicPr>
            <p:cNvPr id="18" name="Picture 37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1188" y="2438400"/>
              <a:ext cx="633412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0"/>
            <p:cNvSpPr txBox="1">
              <a:spLocks noChangeArrowheads="1"/>
            </p:cNvSpPr>
            <p:nvPr/>
          </p:nvSpPr>
          <p:spPr bwMode="auto">
            <a:xfrm>
              <a:off x="6365874" y="2200274"/>
              <a:ext cx="1333499" cy="585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kumimoji="1" lang="en-US" altLang="zh-CN" sz="1600" dirty="0"/>
                <a:t>Backbone</a:t>
              </a:r>
            </a:p>
            <a:p>
              <a:pPr eaLnBrk="1" hangingPunct="1"/>
              <a:r>
                <a:rPr kumimoji="1" lang="en-US" altLang="zh-CN" sz="1600" dirty="0"/>
                <a:t>(IPv4)</a:t>
              </a:r>
            </a:p>
          </p:txBody>
        </p:sp>
        <p:graphicFrame>
          <p:nvGraphicFramePr>
            <p:cNvPr id="20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11295361"/>
                </p:ext>
              </p:extLst>
            </p:nvPr>
          </p:nvGraphicFramePr>
          <p:xfrm>
            <a:off x="8610600" y="2301875"/>
            <a:ext cx="323850" cy="533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0" name="CorelDRAW" r:id="rId5" imgW="1103760" imgH="1987200" progId="">
                    <p:embed/>
                  </p:oleObj>
                </mc:Choice>
                <mc:Fallback>
                  <p:oleObj name="CorelDRAW" r:id="rId5" imgW="1103760" imgH="198720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10600" y="2301875"/>
                          <a:ext cx="323850" cy="533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1" name="AutoShape 30"/>
            <p:cNvCxnSpPr>
              <a:cxnSpLocks noChangeShapeType="1"/>
            </p:cNvCxnSpPr>
            <p:nvPr/>
          </p:nvCxnSpPr>
          <p:spPr bwMode="auto">
            <a:xfrm flipV="1">
              <a:off x="8204200" y="2585244"/>
              <a:ext cx="406400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23" name="Picture 37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9375" y="2233613"/>
              <a:ext cx="631825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37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6775" y="2544763"/>
              <a:ext cx="631825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 Box 82"/>
            <p:cNvSpPr txBox="1">
              <a:spLocks noChangeArrowheads="1"/>
            </p:cNvSpPr>
            <p:nvPr/>
          </p:nvSpPr>
          <p:spPr bwMode="auto">
            <a:xfrm>
              <a:off x="5867400" y="1990725"/>
              <a:ext cx="636588" cy="409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dirty="0"/>
                <a:t>BR</a:t>
              </a:r>
            </a:p>
          </p:txBody>
        </p:sp>
        <p:sp>
          <p:nvSpPr>
            <p:cNvPr id="37" name="Text Box 78"/>
            <p:cNvSpPr txBox="1">
              <a:spLocks noChangeArrowheads="1"/>
            </p:cNvSpPr>
            <p:nvPr/>
          </p:nvSpPr>
          <p:spPr bwMode="auto">
            <a:xfrm>
              <a:off x="3429000" y="3117850"/>
              <a:ext cx="8731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dirty="0" smtClean="0"/>
                <a:t>BNG</a:t>
              </a:r>
              <a:endParaRPr lang="en-US" altLang="zh-CN" dirty="0"/>
            </a:p>
          </p:txBody>
        </p:sp>
        <p:sp>
          <p:nvSpPr>
            <p:cNvPr id="38" name="AutoShape 30"/>
            <p:cNvSpPr>
              <a:spLocks noChangeArrowheads="1"/>
            </p:cNvSpPr>
            <p:nvPr/>
          </p:nvSpPr>
          <p:spPr bwMode="auto">
            <a:xfrm>
              <a:off x="4838701" y="2214563"/>
              <a:ext cx="1028700" cy="533400"/>
            </a:xfrm>
            <a:prstGeom prst="roundRect">
              <a:avLst>
                <a:gd name="adj" fmla="val 19009"/>
              </a:avLst>
            </a:prstGeom>
            <a:solidFill>
              <a:srgbClr val="A6F8A8"/>
            </a:solidFill>
            <a:ln w="50800" cmpd="dbl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400" dirty="0" err="1" smtClean="0"/>
                <a:t>Lw</a:t>
              </a:r>
              <a:r>
                <a:rPr lang="en-US" altLang="zh-CN" sz="1400" dirty="0" smtClean="0"/>
                <a:t> 4over6</a:t>
              </a:r>
              <a:endParaRPr lang="en-US" altLang="zh-CN" sz="1400" dirty="0"/>
            </a:p>
            <a:p>
              <a:pPr algn="ctr"/>
              <a:r>
                <a:rPr lang="en-US" altLang="zh-CN" sz="1400" dirty="0" smtClean="0"/>
                <a:t>concentrator</a:t>
              </a:r>
              <a:endParaRPr lang="en-US" altLang="zh-CN" sz="1400" dirty="0"/>
            </a:p>
          </p:txBody>
        </p:sp>
        <p:sp>
          <p:nvSpPr>
            <p:cNvPr id="39" name="AutoShape 30"/>
            <p:cNvSpPr>
              <a:spLocks noChangeArrowheads="1"/>
            </p:cNvSpPr>
            <p:nvPr/>
          </p:nvSpPr>
          <p:spPr bwMode="auto">
            <a:xfrm>
              <a:off x="1433512" y="2514600"/>
              <a:ext cx="928688" cy="533400"/>
            </a:xfrm>
            <a:prstGeom prst="roundRect">
              <a:avLst>
                <a:gd name="adj" fmla="val 19009"/>
              </a:avLst>
            </a:prstGeom>
            <a:solidFill>
              <a:srgbClr val="A6F8A8"/>
            </a:solidFill>
            <a:ln w="50800" cmpd="dbl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1600" dirty="0" err="1" smtClean="0"/>
                <a:t>Lw</a:t>
              </a:r>
              <a:r>
                <a:rPr lang="en-US" altLang="zh-CN" sz="1600" dirty="0" smtClean="0"/>
                <a:t> 4over6</a:t>
              </a:r>
            </a:p>
            <a:p>
              <a:pPr algn="ctr"/>
              <a:r>
                <a:rPr lang="en-US" altLang="zh-CN" sz="1600" dirty="0" smtClean="0"/>
                <a:t>initiator</a:t>
              </a:r>
              <a:endParaRPr lang="en-US" altLang="zh-CN" sz="1500" dirty="0">
                <a:latin typeface="Calibri" pitchFamily="34" charset="0"/>
              </a:endParaRPr>
            </a:p>
          </p:txBody>
        </p:sp>
        <p:pic>
          <p:nvPicPr>
            <p:cNvPr id="41" name="Picture 69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575" y="2286000"/>
              <a:ext cx="860425" cy="598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TextBox 28"/>
            <p:cNvSpPr txBox="1">
              <a:spLocks noChangeArrowheads="1"/>
            </p:cNvSpPr>
            <p:nvPr/>
          </p:nvSpPr>
          <p:spPr bwMode="auto">
            <a:xfrm>
              <a:off x="152400" y="2752725"/>
              <a:ext cx="11430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kumimoji="1" lang="en-US" altLang="zh-CN" sz="1400" dirty="0" smtClean="0"/>
                <a:t>IPv4-only </a:t>
              </a:r>
              <a:r>
                <a:rPr kumimoji="1" lang="en-US" altLang="zh-CN" sz="1400" dirty="0"/>
                <a:t>user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4925" y="3340099"/>
              <a:ext cx="1698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192.168.1.3</a:t>
              </a:r>
              <a:endParaRPr lang="zh-CN" altLang="en-US" sz="16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051005" y="2884488"/>
              <a:ext cx="13215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211.98.2.5</a:t>
              </a:r>
              <a:endParaRPr lang="zh-CN" altLang="en-US" sz="16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433512" y="1765012"/>
              <a:ext cx="23764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2001:c68:300::2</a:t>
              </a:r>
            </a:p>
            <a:p>
              <a:r>
                <a:rPr lang="en-US" altLang="zh-CN" sz="1600" dirty="0" smtClean="0"/>
                <a:t>202.102.2.5 [2049~4096]</a:t>
              </a:r>
              <a:endParaRPr lang="zh-CN" altLang="en-US" sz="16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865562" y="1790564"/>
              <a:ext cx="23764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2001:c68:400::2</a:t>
              </a:r>
            </a:p>
          </p:txBody>
        </p:sp>
      </p:grpSp>
      <p:cxnSp>
        <p:nvCxnSpPr>
          <p:cNvPr id="51" name="直接连接符 50"/>
          <p:cNvCxnSpPr/>
          <p:nvPr/>
        </p:nvCxnSpPr>
        <p:spPr>
          <a:xfrm>
            <a:off x="111125" y="5334000"/>
            <a:ext cx="9109075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6200" y="4547175"/>
            <a:ext cx="205739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 smtClean="0"/>
              <a:t>Src:192.168.1.3:10987</a:t>
            </a:r>
          </a:p>
          <a:p>
            <a:r>
              <a:rPr lang="en-US" altLang="zh-CN" sz="1600" dirty="0" err="1" smtClean="0"/>
              <a:t>Dst</a:t>
            </a:r>
            <a:r>
              <a:rPr lang="en-US" altLang="zh-CN" sz="1600" dirty="0" smtClean="0"/>
              <a:t>: 211.98.2.5:80</a:t>
            </a:r>
            <a:endParaRPr lang="zh-CN" altLang="en-US" sz="1600" dirty="0"/>
          </a:p>
        </p:txBody>
      </p:sp>
      <p:sp>
        <p:nvSpPr>
          <p:cNvPr id="53" name="TextBox 52"/>
          <p:cNvSpPr txBox="1"/>
          <p:nvPr/>
        </p:nvSpPr>
        <p:spPr>
          <a:xfrm>
            <a:off x="3105151" y="4623375"/>
            <a:ext cx="205739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</a:rPr>
              <a:t>Src:202.102.2.5:2049</a:t>
            </a:r>
          </a:p>
          <a:p>
            <a:r>
              <a:rPr lang="en-US" altLang="zh-CN" sz="1600" dirty="0" err="1" smtClean="0"/>
              <a:t>Dst</a:t>
            </a:r>
            <a:r>
              <a:rPr lang="en-US" altLang="zh-CN" sz="1600" dirty="0" smtClean="0"/>
              <a:t>: 211.98.2.5:80</a:t>
            </a:r>
            <a:endParaRPr lang="zh-CN" altLang="en-US" sz="1600" dirty="0"/>
          </a:p>
        </p:txBody>
      </p:sp>
      <p:sp>
        <p:nvSpPr>
          <p:cNvPr id="55" name="TextBox 54"/>
          <p:cNvSpPr txBox="1"/>
          <p:nvPr/>
        </p:nvSpPr>
        <p:spPr>
          <a:xfrm>
            <a:off x="3124201" y="4038600"/>
            <a:ext cx="2057399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 err="1" smtClean="0"/>
              <a:t>Src</a:t>
            </a:r>
            <a:r>
              <a:rPr lang="en-US" altLang="zh-CN" sz="1600" dirty="0" smtClean="0"/>
              <a:t>: 2001:c68:300::2</a:t>
            </a:r>
          </a:p>
          <a:p>
            <a:r>
              <a:rPr lang="en-US" altLang="zh-CN" sz="1600" dirty="0" err="1" smtClean="0"/>
              <a:t>Dst</a:t>
            </a:r>
            <a:r>
              <a:rPr lang="en-US" altLang="zh-CN" sz="1600" dirty="0" smtClean="0"/>
              <a:t>: 2001:c68:400::2</a:t>
            </a:r>
            <a:endParaRPr lang="zh-CN" alt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6065044" y="4598550"/>
            <a:ext cx="205739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 smtClean="0"/>
              <a:t>Src:202.102.2.5:2049</a:t>
            </a:r>
          </a:p>
          <a:p>
            <a:r>
              <a:rPr lang="en-US" altLang="zh-CN" sz="1600" dirty="0" err="1" smtClean="0"/>
              <a:t>Dst</a:t>
            </a:r>
            <a:r>
              <a:rPr lang="en-US" altLang="zh-CN" sz="1600" dirty="0" smtClean="0"/>
              <a:t>: 211.98.2.5:80c</a:t>
            </a:r>
            <a:endParaRPr lang="zh-CN" altLang="en-US" sz="1600" dirty="0"/>
          </a:p>
        </p:txBody>
      </p:sp>
      <p:sp>
        <p:nvSpPr>
          <p:cNvPr id="60" name="TextBox 59"/>
          <p:cNvSpPr txBox="1"/>
          <p:nvPr/>
        </p:nvSpPr>
        <p:spPr>
          <a:xfrm>
            <a:off x="6065043" y="5638800"/>
            <a:ext cx="205739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 err="1" smtClean="0"/>
              <a:t>Src</a:t>
            </a:r>
            <a:r>
              <a:rPr lang="en-US" altLang="zh-CN" sz="1600" dirty="0" smtClean="0"/>
              <a:t>: 211.98.2.5:80</a:t>
            </a:r>
          </a:p>
          <a:p>
            <a:r>
              <a:rPr lang="en-US" altLang="zh-CN" sz="1600" dirty="0" smtClean="0"/>
              <a:t>Dst:202.102.2.5:2049</a:t>
            </a:r>
            <a:endParaRPr lang="en-US" altLang="zh-CN" sz="1600" dirty="0"/>
          </a:p>
        </p:txBody>
      </p:sp>
      <p:sp>
        <p:nvSpPr>
          <p:cNvPr id="61" name="TextBox 60"/>
          <p:cNvSpPr txBox="1"/>
          <p:nvPr/>
        </p:nvSpPr>
        <p:spPr>
          <a:xfrm>
            <a:off x="3124200" y="6044625"/>
            <a:ext cx="205739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 smtClean="0"/>
              <a:t>Src:</a:t>
            </a:r>
            <a:r>
              <a:rPr lang="en-US" altLang="zh-CN" sz="1600" dirty="0"/>
              <a:t>211.98.2.5:80</a:t>
            </a:r>
            <a:endParaRPr lang="zh-CN" altLang="en-US" sz="1600" dirty="0"/>
          </a:p>
          <a:p>
            <a:r>
              <a:rPr lang="en-US" altLang="zh-CN" sz="1600" dirty="0" smtClean="0"/>
              <a:t>Dst:202.102.2.5:2049</a:t>
            </a:r>
            <a:endParaRPr lang="en-US" altLang="zh-CN" sz="1600" dirty="0"/>
          </a:p>
        </p:txBody>
      </p:sp>
      <p:sp>
        <p:nvSpPr>
          <p:cNvPr id="62" name="TextBox 61"/>
          <p:cNvSpPr txBox="1"/>
          <p:nvPr/>
        </p:nvSpPr>
        <p:spPr>
          <a:xfrm>
            <a:off x="3143250" y="5459850"/>
            <a:ext cx="2057399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 err="1" smtClean="0"/>
              <a:t>Src</a:t>
            </a:r>
            <a:r>
              <a:rPr lang="en-US" altLang="zh-CN" sz="1600" dirty="0" smtClean="0"/>
              <a:t>: </a:t>
            </a:r>
            <a:r>
              <a:rPr lang="en-US" altLang="zh-CN" sz="1600" dirty="0"/>
              <a:t>2001:c68:400::2</a:t>
            </a:r>
            <a:endParaRPr lang="zh-CN" altLang="en-US" sz="1600" dirty="0"/>
          </a:p>
          <a:p>
            <a:r>
              <a:rPr lang="en-US" altLang="zh-CN" sz="1600" dirty="0" smtClean="0"/>
              <a:t>Dst:2001:c68:300</a:t>
            </a:r>
            <a:r>
              <a:rPr lang="en-US" altLang="zh-CN" sz="1600" dirty="0"/>
              <a:t>::</a:t>
            </a:r>
            <a:r>
              <a:rPr lang="en-US" altLang="zh-CN" sz="1600" dirty="0" smtClean="0"/>
              <a:t>2</a:t>
            </a:r>
            <a:endParaRPr lang="en-US" altLang="zh-CN" sz="1600" dirty="0"/>
          </a:p>
        </p:txBody>
      </p:sp>
      <p:sp>
        <p:nvSpPr>
          <p:cNvPr id="63" name="TextBox 62"/>
          <p:cNvSpPr txBox="1"/>
          <p:nvPr/>
        </p:nvSpPr>
        <p:spPr>
          <a:xfrm>
            <a:off x="111125" y="5638800"/>
            <a:ext cx="205739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 smtClean="0"/>
              <a:t>Src:</a:t>
            </a:r>
            <a:r>
              <a:rPr lang="en-US" altLang="zh-CN" sz="1600" dirty="0"/>
              <a:t>211.98.2.5:80</a:t>
            </a:r>
            <a:endParaRPr lang="zh-CN" altLang="en-US" sz="1600" dirty="0"/>
          </a:p>
          <a:p>
            <a:r>
              <a:rPr lang="en-US" altLang="zh-CN" sz="1600" dirty="0" smtClean="0"/>
              <a:t>Dst:192.168.1.3:10987</a:t>
            </a:r>
            <a:endParaRPr lang="en-US" altLang="zh-CN" sz="1600" dirty="0"/>
          </a:p>
        </p:txBody>
      </p:sp>
      <p:sp>
        <p:nvSpPr>
          <p:cNvPr id="65" name="圆角矩形标注 64"/>
          <p:cNvSpPr/>
          <p:nvPr/>
        </p:nvSpPr>
        <p:spPr>
          <a:xfrm>
            <a:off x="1108075" y="3208337"/>
            <a:ext cx="2198688" cy="677863"/>
          </a:xfrm>
          <a:prstGeom prst="wedgeRoundRectCallout">
            <a:avLst>
              <a:gd name="adj1" fmla="val -24822"/>
              <a:gd name="adj2" fmla="val -88018"/>
              <a:gd name="adj3" fmla="val 16667"/>
            </a:avLst>
          </a:prstGeom>
          <a:ln w="63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chemeClr val="accent1"/>
                </a:solidFill>
              </a:rPr>
              <a:t>NAT44 + tunneling</a:t>
            </a:r>
            <a:endParaRPr lang="zh-CN" altLang="en-US" sz="2000" dirty="0">
              <a:solidFill>
                <a:schemeClr val="accent1"/>
              </a:solidFill>
            </a:endParaRPr>
          </a:p>
        </p:txBody>
      </p:sp>
      <p:graphicFrame>
        <p:nvGraphicFramePr>
          <p:cNvPr id="67" name="表格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674075"/>
              </p:ext>
            </p:extLst>
          </p:nvPr>
        </p:nvGraphicFramePr>
        <p:xfrm>
          <a:off x="4667250" y="3144520"/>
          <a:ext cx="379095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8264"/>
                <a:gridCol w="1453486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IPv4 address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IPv6 address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Port</a:t>
                      </a:r>
                      <a:r>
                        <a:rPr lang="en-US" altLang="zh-CN" sz="1400" baseline="0" dirty="0" smtClean="0"/>
                        <a:t> set</a:t>
                      </a:r>
                      <a:endParaRPr lang="zh-CN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202.102.2.5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2001:c68:300::2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2049~4096</a:t>
                      </a:r>
                      <a:endParaRPr lang="zh-CN" altLang="en-US" sz="1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" name="直接箭头连接符 3"/>
          <p:cNvCxnSpPr/>
          <p:nvPr/>
        </p:nvCxnSpPr>
        <p:spPr>
          <a:xfrm>
            <a:off x="533400" y="4191000"/>
            <a:ext cx="1108075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>
            <a:off x="6469063" y="6477000"/>
            <a:ext cx="1108075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94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02" y="2085051"/>
            <a:ext cx="1701253" cy="2898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Prototype Implementation</a:t>
            </a:r>
            <a:endParaRPr lang="zh-CN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988" y="2971800"/>
            <a:ext cx="1645347" cy="2148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1607509" y="5486400"/>
            <a:ext cx="14848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smtClean="0"/>
              <a:t>LW 4over6 Initiator</a:t>
            </a:r>
            <a:endParaRPr lang="zh-CN" altLang="en-US" sz="24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246881"/>
            <a:ext cx="2804160" cy="873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矩形 9"/>
          <p:cNvSpPr/>
          <p:nvPr/>
        </p:nvSpPr>
        <p:spPr>
          <a:xfrm>
            <a:off x="5867400" y="5366028"/>
            <a:ext cx="1981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smtClean="0"/>
              <a:t>LW 4over6 Concentrator</a:t>
            </a:r>
            <a:endParaRPr lang="zh-CN" altLang="en-US" sz="24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599" y="1936814"/>
            <a:ext cx="1471613" cy="2170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45165" y="2454383"/>
            <a:ext cx="8382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NE40e</a:t>
            </a:r>
            <a:endParaRPr lang="zh-CN" altLang="en-US" dirty="0"/>
          </a:p>
        </p:txBody>
      </p:sp>
      <p:sp>
        <p:nvSpPr>
          <p:cNvPr id="7" name="左右箭头 6"/>
          <p:cNvSpPr/>
          <p:nvPr/>
        </p:nvSpPr>
        <p:spPr>
          <a:xfrm>
            <a:off x="4343400" y="3325220"/>
            <a:ext cx="1676400" cy="710550"/>
          </a:xfrm>
          <a:prstGeom prst="left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21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云形 115"/>
          <p:cNvSpPr>
            <a:spLocks/>
          </p:cNvSpPr>
          <p:nvPr/>
        </p:nvSpPr>
        <p:spPr bwMode="auto">
          <a:xfrm>
            <a:off x="3352800" y="3124200"/>
            <a:ext cx="2057400" cy="1447800"/>
          </a:xfrm>
          <a:custGeom>
            <a:avLst/>
            <a:gdLst>
              <a:gd name="T0" fmla="*/ 2147483647 w 43200"/>
              <a:gd name="T1" fmla="*/ 2147483647 h 43200"/>
              <a:gd name="T2" fmla="*/ 2147483647 w 43200"/>
              <a:gd name="T3" fmla="*/ 2147483647 h 43200"/>
              <a:gd name="T4" fmla="*/ 2147483647 w 43200"/>
              <a:gd name="T5" fmla="*/ 2147483647 h 43200"/>
              <a:gd name="T6" fmla="*/ 2147483647 w 43200"/>
              <a:gd name="T7" fmla="*/ 2147483647 h 432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5954 w 43200"/>
              <a:gd name="T13" fmla="*/ 6524 h 43200"/>
              <a:gd name="T14" fmla="*/ 34174 w 43200"/>
              <a:gd name="T15" fmla="*/ 34674 h 432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00" h="43200">
                <a:moveTo>
                  <a:pt x="3900" y="14370"/>
                </a:moveTo>
                <a:lnTo>
                  <a:pt x="3899" y="14370"/>
                </a:lnTo>
                <a:cubicBezTo>
                  <a:pt x="3858" y="13959"/>
                  <a:pt x="3838" y="13545"/>
                  <a:pt x="3838" y="13131"/>
                </a:cubicBezTo>
                <a:cubicBezTo>
                  <a:pt x="3838" y="8055"/>
                  <a:pt x="6861" y="3941"/>
                  <a:pt x="10591" y="3941"/>
                </a:cubicBezTo>
                <a:cubicBezTo>
                  <a:pt x="11791" y="3940"/>
                  <a:pt x="12969" y="4376"/>
                  <a:pt x="14005" y="5201"/>
                </a:cubicBezTo>
                <a:lnTo>
                  <a:pt x="14005" y="5202"/>
                </a:lnTo>
                <a:cubicBezTo>
                  <a:pt x="14930" y="2828"/>
                  <a:pt x="16742" y="1343"/>
                  <a:pt x="18715" y="1344"/>
                </a:cubicBezTo>
                <a:cubicBezTo>
                  <a:pt x="20114" y="1344"/>
                  <a:pt x="21458" y="2093"/>
                  <a:pt x="22456" y="3431"/>
                </a:cubicBezTo>
                <a:lnTo>
                  <a:pt x="22456" y="3432"/>
                </a:lnTo>
                <a:cubicBezTo>
                  <a:pt x="23194" y="1415"/>
                  <a:pt x="24707" y="140"/>
                  <a:pt x="26362" y="141"/>
                </a:cubicBezTo>
                <a:cubicBezTo>
                  <a:pt x="27723" y="141"/>
                  <a:pt x="29007" y="1006"/>
                  <a:pt x="29832" y="2481"/>
                </a:cubicBezTo>
                <a:lnTo>
                  <a:pt x="29832" y="2480"/>
                </a:lnTo>
                <a:cubicBezTo>
                  <a:pt x="30755" y="1002"/>
                  <a:pt x="32110" y="149"/>
                  <a:pt x="33538" y="150"/>
                </a:cubicBezTo>
                <a:cubicBezTo>
                  <a:pt x="35888" y="150"/>
                  <a:pt x="37901" y="2435"/>
                  <a:pt x="38318" y="5575"/>
                </a:cubicBezTo>
                <a:lnTo>
                  <a:pt x="38317" y="5576"/>
                </a:lnTo>
                <a:cubicBezTo>
                  <a:pt x="40639" y="6438"/>
                  <a:pt x="42250" y="9313"/>
                  <a:pt x="42250" y="12594"/>
                </a:cubicBezTo>
                <a:cubicBezTo>
                  <a:pt x="42250" y="13579"/>
                  <a:pt x="42103" y="14554"/>
                  <a:pt x="41818" y="15460"/>
                </a:cubicBezTo>
                <a:lnTo>
                  <a:pt x="41818" y="15459"/>
                </a:lnTo>
                <a:cubicBezTo>
                  <a:pt x="42727" y="17070"/>
                  <a:pt x="43220" y="19044"/>
                  <a:pt x="43220" y="21076"/>
                </a:cubicBezTo>
                <a:cubicBezTo>
                  <a:pt x="43220" y="25663"/>
                  <a:pt x="40741" y="29553"/>
                  <a:pt x="37404" y="30203"/>
                </a:cubicBezTo>
                <a:lnTo>
                  <a:pt x="37403" y="30202"/>
                </a:lnTo>
                <a:cubicBezTo>
                  <a:pt x="37378" y="34523"/>
                  <a:pt x="34795" y="38006"/>
                  <a:pt x="31619" y="38007"/>
                </a:cubicBezTo>
                <a:cubicBezTo>
                  <a:pt x="30535" y="38007"/>
                  <a:pt x="29474" y="37593"/>
                  <a:pt x="28555" y="36813"/>
                </a:cubicBezTo>
                <a:lnTo>
                  <a:pt x="28556" y="36813"/>
                </a:lnTo>
                <a:cubicBezTo>
                  <a:pt x="27694" y="40699"/>
                  <a:pt x="25069" y="43357"/>
                  <a:pt x="22094" y="43358"/>
                </a:cubicBezTo>
                <a:cubicBezTo>
                  <a:pt x="19839" y="43358"/>
                  <a:pt x="17733" y="41821"/>
                  <a:pt x="16480" y="39263"/>
                </a:cubicBezTo>
                <a:lnTo>
                  <a:pt x="16480" y="39264"/>
                </a:lnTo>
                <a:cubicBezTo>
                  <a:pt x="15279" y="40250"/>
                  <a:pt x="13904" y="40770"/>
                  <a:pt x="12503" y="40771"/>
                </a:cubicBezTo>
                <a:cubicBezTo>
                  <a:pt x="9735" y="40771"/>
                  <a:pt x="7180" y="38748"/>
                  <a:pt x="5804" y="35469"/>
                </a:cubicBezTo>
                <a:lnTo>
                  <a:pt x="5803" y="35469"/>
                </a:lnTo>
                <a:cubicBezTo>
                  <a:pt x="5635" y="35496"/>
                  <a:pt x="5465" y="35509"/>
                  <a:pt x="5296" y="35510"/>
                </a:cubicBezTo>
                <a:cubicBezTo>
                  <a:pt x="2888" y="35510"/>
                  <a:pt x="936" y="32860"/>
                  <a:pt x="936" y="29592"/>
                </a:cubicBezTo>
                <a:cubicBezTo>
                  <a:pt x="935" y="28090"/>
                  <a:pt x="1356" y="26644"/>
                  <a:pt x="2112" y="25547"/>
                </a:cubicBezTo>
                <a:lnTo>
                  <a:pt x="2113" y="25547"/>
                </a:lnTo>
                <a:cubicBezTo>
                  <a:pt x="781" y="24481"/>
                  <a:pt x="-36" y="22528"/>
                  <a:pt x="-36" y="20418"/>
                </a:cubicBezTo>
                <a:cubicBezTo>
                  <a:pt x="-37" y="17370"/>
                  <a:pt x="1647" y="14817"/>
                  <a:pt x="3863" y="14504"/>
                </a:cubicBezTo>
                <a:close/>
              </a:path>
              <a:path w="43200" h="43200" fill="none">
                <a:moveTo>
                  <a:pt x="4693" y="26177"/>
                </a:moveTo>
                <a:lnTo>
                  <a:pt x="4693" y="26177"/>
                </a:lnTo>
                <a:cubicBezTo>
                  <a:pt x="4580" y="26189"/>
                  <a:pt x="4468" y="26194"/>
                  <a:pt x="4356" y="26195"/>
                </a:cubicBezTo>
                <a:cubicBezTo>
                  <a:pt x="3584" y="26195"/>
                  <a:pt x="2826" y="25913"/>
                  <a:pt x="2160" y="25379"/>
                </a:cubicBezTo>
                <a:moveTo>
                  <a:pt x="6928" y="34899"/>
                </a:moveTo>
                <a:lnTo>
                  <a:pt x="6927" y="34898"/>
                </a:lnTo>
                <a:cubicBezTo>
                  <a:pt x="6572" y="35091"/>
                  <a:pt x="6200" y="35219"/>
                  <a:pt x="5820" y="35280"/>
                </a:cubicBezTo>
                <a:moveTo>
                  <a:pt x="16478" y="39090"/>
                </a:moveTo>
                <a:lnTo>
                  <a:pt x="16477" y="39090"/>
                </a:lnTo>
                <a:cubicBezTo>
                  <a:pt x="16210" y="38544"/>
                  <a:pt x="15986" y="37960"/>
                  <a:pt x="15809" y="37350"/>
                </a:cubicBezTo>
                <a:moveTo>
                  <a:pt x="28827" y="34751"/>
                </a:moveTo>
                <a:lnTo>
                  <a:pt x="28826" y="34750"/>
                </a:lnTo>
                <a:cubicBezTo>
                  <a:pt x="28787" y="35398"/>
                  <a:pt x="28698" y="36038"/>
                  <a:pt x="28560" y="36660"/>
                </a:cubicBezTo>
                <a:moveTo>
                  <a:pt x="34129" y="22954"/>
                </a:moveTo>
                <a:lnTo>
                  <a:pt x="34128" y="22954"/>
                </a:lnTo>
                <a:cubicBezTo>
                  <a:pt x="36118" y="24271"/>
                  <a:pt x="37381" y="27017"/>
                  <a:pt x="37381" y="30027"/>
                </a:cubicBezTo>
                <a:cubicBezTo>
                  <a:pt x="37381" y="30048"/>
                  <a:pt x="37380" y="30069"/>
                  <a:pt x="37380" y="30090"/>
                </a:cubicBezTo>
                <a:moveTo>
                  <a:pt x="41798" y="15354"/>
                </a:moveTo>
                <a:lnTo>
                  <a:pt x="41798" y="15354"/>
                </a:lnTo>
                <a:cubicBezTo>
                  <a:pt x="41473" y="16386"/>
                  <a:pt x="40978" y="17302"/>
                  <a:pt x="40350" y="18030"/>
                </a:cubicBezTo>
                <a:moveTo>
                  <a:pt x="38324" y="5426"/>
                </a:moveTo>
                <a:lnTo>
                  <a:pt x="38324" y="5425"/>
                </a:lnTo>
                <a:cubicBezTo>
                  <a:pt x="38375" y="5811"/>
                  <a:pt x="38401" y="6202"/>
                  <a:pt x="38401" y="6595"/>
                </a:cubicBezTo>
                <a:cubicBezTo>
                  <a:pt x="38401" y="6626"/>
                  <a:pt x="38400" y="6658"/>
                  <a:pt x="38400" y="6690"/>
                </a:cubicBezTo>
                <a:moveTo>
                  <a:pt x="29078" y="3952"/>
                </a:moveTo>
                <a:lnTo>
                  <a:pt x="29078" y="3952"/>
                </a:lnTo>
                <a:cubicBezTo>
                  <a:pt x="29266" y="3369"/>
                  <a:pt x="29516" y="2826"/>
                  <a:pt x="29820" y="2340"/>
                </a:cubicBezTo>
                <a:moveTo>
                  <a:pt x="22141" y="4720"/>
                </a:moveTo>
                <a:lnTo>
                  <a:pt x="22140" y="4719"/>
                </a:lnTo>
                <a:cubicBezTo>
                  <a:pt x="22217" y="4238"/>
                  <a:pt x="22338" y="3771"/>
                  <a:pt x="22500" y="3330"/>
                </a:cubicBezTo>
                <a:moveTo>
                  <a:pt x="14000" y="5192"/>
                </a:moveTo>
                <a:lnTo>
                  <a:pt x="14000" y="5191"/>
                </a:lnTo>
                <a:cubicBezTo>
                  <a:pt x="14471" y="5568"/>
                  <a:pt x="14908" y="6020"/>
                  <a:pt x="15299" y="6540"/>
                </a:cubicBezTo>
                <a:moveTo>
                  <a:pt x="4127" y="15789"/>
                </a:moveTo>
                <a:lnTo>
                  <a:pt x="4127" y="15788"/>
                </a:lnTo>
                <a:cubicBezTo>
                  <a:pt x="4024" y="15324"/>
                  <a:pt x="3948" y="14850"/>
                  <a:pt x="3900" y="14369"/>
                </a:cubicBezTo>
              </a:path>
            </a:pathLst>
          </a:custGeom>
          <a:solidFill>
            <a:srgbClr val="99CCFF">
              <a:alpha val="47058"/>
            </a:srgbClr>
          </a:solidFill>
          <a:ln w="9525" cap="rnd" algn="ctr">
            <a:solidFill>
              <a:srgbClr val="22228B"/>
            </a:solidFill>
            <a:prstDash val="sysDot"/>
            <a:round/>
            <a:headEnd type="none" w="med" len="med"/>
            <a:tailEnd type="none" w="med" len="med"/>
          </a:ln>
        </p:spPr>
        <p:txBody>
          <a:bodyPr lIns="101881" tIns="50940" rIns="101881" bIns="50940"/>
          <a:lstStyle/>
          <a:p>
            <a:endParaRPr lang="zh-CN" altLang="en-US"/>
          </a:p>
        </p:txBody>
      </p:sp>
      <p:sp>
        <p:nvSpPr>
          <p:cNvPr id="1029" name="云形 115"/>
          <p:cNvSpPr>
            <a:spLocks/>
          </p:cNvSpPr>
          <p:nvPr/>
        </p:nvSpPr>
        <p:spPr bwMode="auto">
          <a:xfrm>
            <a:off x="1219200" y="3200400"/>
            <a:ext cx="2057400" cy="1447800"/>
          </a:xfrm>
          <a:custGeom>
            <a:avLst/>
            <a:gdLst>
              <a:gd name="T0" fmla="*/ 2147483647 w 43200"/>
              <a:gd name="T1" fmla="*/ 2147483647 h 43200"/>
              <a:gd name="T2" fmla="*/ 2147483647 w 43200"/>
              <a:gd name="T3" fmla="*/ 2147483647 h 43200"/>
              <a:gd name="T4" fmla="*/ 2147483647 w 43200"/>
              <a:gd name="T5" fmla="*/ 2147483647 h 43200"/>
              <a:gd name="T6" fmla="*/ 2147483647 w 43200"/>
              <a:gd name="T7" fmla="*/ 2147483647 h 432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5954 w 43200"/>
              <a:gd name="T13" fmla="*/ 6524 h 43200"/>
              <a:gd name="T14" fmla="*/ 34174 w 43200"/>
              <a:gd name="T15" fmla="*/ 34674 h 432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00" h="43200">
                <a:moveTo>
                  <a:pt x="3900" y="14370"/>
                </a:moveTo>
                <a:lnTo>
                  <a:pt x="3899" y="14370"/>
                </a:lnTo>
                <a:cubicBezTo>
                  <a:pt x="3858" y="13959"/>
                  <a:pt x="3838" y="13545"/>
                  <a:pt x="3838" y="13131"/>
                </a:cubicBezTo>
                <a:cubicBezTo>
                  <a:pt x="3838" y="8055"/>
                  <a:pt x="6861" y="3941"/>
                  <a:pt x="10591" y="3941"/>
                </a:cubicBezTo>
                <a:cubicBezTo>
                  <a:pt x="11791" y="3940"/>
                  <a:pt x="12969" y="4376"/>
                  <a:pt x="14005" y="5201"/>
                </a:cubicBezTo>
                <a:lnTo>
                  <a:pt x="14005" y="5202"/>
                </a:lnTo>
                <a:cubicBezTo>
                  <a:pt x="14930" y="2828"/>
                  <a:pt x="16742" y="1343"/>
                  <a:pt x="18715" y="1344"/>
                </a:cubicBezTo>
                <a:cubicBezTo>
                  <a:pt x="20114" y="1344"/>
                  <a:pt x="21458" y="2093"/>
                  <a:pt x="22456" y="3431"/>
                </a:cubicBezTo>
                <a:lnTo>
                  <a:pt x="22456" y="3432"/>
                </a:lnTo>
                <a:cubicBezTo>
                  <a:pt x="23194" y="1415"/>
                  <a:pt x="24707" y="140"/>
                  <a:pt x="26362" y="141"/>
                </a:cubicBezTo>
                <a:cubicBezTo>
                  <a:pt x="27723" y="141"/>
                  <a:pt x="29007" y="1006"/>
                  <a:pt x="29832" y="2481"/>
                </a:cubicBezTo>
                <a:lnTo>
                  <a:pt x="29832" y="2480"/>
                </a:lnTo>
                <a:cubicBezTo>
                  <a:pt x="30755" y="1002"/>
                  <a:pt x="32110" y="149"/>
                  <a:pt x="33538" y="150"/>
                </a:cubicBezTo>
                <a:cubicBezTo>
                  <a:pt x="35888" y="150"/>
                  <a:pt x="37901" y="2435"/>
                  <a:pt x="38318" y="5575"/>
                </a:cubicBezTo>
                <a:lnTo>
                  <a:pt x="38317" y="5576"/>
                </a:lnTo>
                <a:cubicBezTo>
                  <a:pt x="40639" y="6438"/>
                  <a:pt x="42250" y="9313"/>
                  <a:pt x="42250" y="12594"/>
                </a:cubicBezTo>
                <a:cubicBezTo>
                  <a:pt x="42250" y="13579"/>
                  <a:pt x="42103" y="14554"/>
                  <a:pt x="41818" y="15460"/>
                </a:cubicBezTo>
                <a:lnTo>
                  <a:pt x="41818" y="15459"/>
                </a:lnTo>
                <a:cubicBezTo>
                  <a:pt x="42727" y="17070"/>
                  <a:pt x="43220" y="19044"/>
                  <a:pt x="43220" y="21076"/>
                </a:cubicBezTo>
                <a:cubicBezTo>
                  <a:pt x="43220" y="25663"/>
                  <a:pt x="40741" y="29553"/>
                  <a:pt x="37404" y="30203"/>
                </a:cubicBezTo>
                <a:lnTo>
                  <a:pt x="37403" y="30202"/>
                </a:lnTo>
                <a:cubicBezTo>
                  <a:pt x="37378" y="34523"/>
                  <a:pt x="34795" y="38006"/>
                  <a:pt x="31619" y="38007"/>
                </a:cubicBezTo>
                <a:cubicBezTo>
                  <a:pt x="30535" y="38007"/>
                  <a:pt x="29474" y="37593"/>
                  <a:pt x="28555" y="36813"/>
                </a:cubicBezTo>
                <a:lnTo>
                  <a:pt x="28556" y="36813"/>
                </a:lnTo>
                <a:cubicBezTo>
                  <a:pt x="27694" y="40699"/>
                  <a:pt x="25069" y="43357"/>
                  <a:pt x="22094" y="43358"/>
                </a:cubicBezTo>
                <a:cubicBezTo>
                  <a:pt x="19839" y="43358"/>
                  <a:pt x="17733" y="41821"/>
                  <a:pt x="16480" y="39263"/>
                </a:cubicBezTo>
                <a:lnTo>
                  <a:pt x="16480" y="39264"/>
                </a:lnTo>
                <a:cubicBezTo>
                  <a:pt x="15279" y="40250"/>
                  <a:pt x="13904" y="40770"/>
                  <a:pt x="12503" y="40771"/>
                </a:cubicBezTo>
                <a:cubicBezTo>
                  <a:pt x="9735" y="40771"/>
                  <a:pt x="7180" y="38748"/>
                  <a:pt x="5804" y="35469"/>
                </a:cubicBezTo>
                <a:lnTo>
                  <a:pt x="5803" y="35469"/>
                </a:lnTo>
                <a:cubicBezTo>
                  <a:pt x="5635" y="35496"/>
                  <a:pt x="5465" y="35509"/>
                  <a:pt x="5296" y="35510"/>
                </a:cubicBezTo>
                <a:cubicBezTo>
                  <a:pt x="2888" y="35510"/>
                  <a:pt x="936" y="32860"/>
                  <a:pt x="936" y="29592"/>
                </a:cubicBezTo>
                <a:cubicBezTo>
                  <a:pt x="935" y="28090"/>
                  <a:pt x="1356" y="26644"/>
                  <a:pt x="2112" y="25547"/>
                </a:cubicBezTo>
                <a:lnTo>
                  <a:pt x="2113" y="25547"/>
                </a:lnTo>
                <a:cubicBezTo>
                  <a:pt x="781" y="24481"/>
                  <a:pt x="-36" y="22528"/>
                  <a:pt x="-36" y="20418"/>
                </a:cubicBezTo>
                <a:cubicBezTo>
                  <a:pt x="-37" y="17370"/>
                  <a:pt x="1647" y="14817"/>
                  <a:pt x="3863" y="14504"/>
                </a:cubicBezTo>
                <a:close/>
              </a:path>
              <a:path w="43200" h="43200" fill="none">
                <a:moveTo>
                  <a:pt x="4693" y="26177"/>
                </a:moveTo>
                <a:lnTo>
                  <a:pt x="4693" y="26177"/>
                </a:lnTo>
                <a:cubicBezTo>
                  <a:pt x="4580" y="26189"/>
                  <a:pt x="4468" y="26194"/>
                  <a:pt x="4356" y="26195"/>
                </a:cubicBezTo>
                <a:cubicBezTo>
                  <a:pt x="3584" y="26195"/>
                  <a:pt x="2826" y="25913"/>
                  <a:pt x="2160" y="25379"/>
                </a:cubicBezTo>
                <a:moveTo>
                  <a:pt x="6928" y="34899"/>
                </a:moveTo>
                <a:lnTo>
                  <a:pt x="6927" y="34898"/>
                </a:lnTo>
                <a:cubicBezTo>
                  <a:pt x="6572" y="35091"/>
                  <a:pt x="6200" y="35219"/>
                  <a:pt x="5820" y="35280"/>
                </a:cubicBezTo>
                <a:moveTo>
                  <a:pt x="16478" y="39090"/>
                </a:moveTo>
                <a:lnTo>
                  <a:pt x="16477" y="39090"/>
                </a:lnTo>
                <a:cubicBezTo>
                  <a:pt x="16210" y="38544"/>
                  <a:pt x="15986" y="37960"/>
                  <a:pt x="15809" y="37350"/>
                </a:cubicBezTo>
                <a:moveTo>
                  <a:pt x="28827" y="34751"/>
                </a:moveTo>
                <a:lnTo>
                  <a:pt x="28826" y="34750"/>
                </a:lnTo>
                <a:cubicBezTo>
                  <a:pt x="28787" y="35398"/>
                  <a:pt x="28698" y="36038"/>
                  <a:pt x="28560" y="36660"/>
                </a:cubicBezTo>
                <a:moveTo>
                  <a:pt x="34129" y="22954"/>
                </a:moveTo>
                <a:lnTo>
                  <a:pt x="34128" y="22954"/>
                </a:lnTo>
                <a:cubicBezTo>
                  <a:pt x="36118" y="24271"/>
                  <a:pt x="37381" y="27017"/>
                  <a:pt x="37381" y="30027"/>
                </a:cubicBezTo>
                <a:cubicBezTo>
                  <a:pt x="37381" y="30048"/>
                  <a:pt x="37380" y="30069"/>
                  <a:pt x="37380" y="30090"/>
                </a:cubicBezTo>
                <a:moveTo>
                  <a:pt x="41798" y="15354"/>
                </a:moveTo>
                <a:lnTo>
                  <a:pt x="41798" y="15354"/>
                </a:lnTo>
                <a:cubicBezTo>
                  <a:pt x="41473" y="16386"/>
                  <a:pt x="40978" y="17302"/>
                  <a:pt x="40350" y="18030"/>
                </a:cubicBezTo>
                <a:moveTo>
                  <a:pt x="38324" y="5426"/>
                </a:moveTo>
                <a:lnTo>
                  <a:pt x="38324" y="5425"/>
                </a:lnTo>
                <a:cubicBezTo>
                  <a:pt x="38375" y="5811"/>
                  <a:pt x="38401" y="6202"/>
                  <a:pt x="38401" y="6595"/>
                </a:cubicBezTo>
                <a:cubicBezTo>
                  <a:pt x="38401" y="6626"/>
                  <a:pt x="38400" y="6658"/>
                  <a:pt x="38400" y="6690"/>
                </a:cubicBezTo>
                <a:moveTo>
                  <a:pt x="29078" y="3952"/>
                </a:moveTo>
                <a:lnTo>
                  <a:pt x="29078" y="3952"/>
                </a:lnTo>
                <a:cubicBezTo>
                  <a:pt x="29266" y="3369"/>
                  <a:pt x="29516" y="2826"/>
                  <a:pt x="29820" y="2340"/>
                </a:cubicBezTo>
                <a:moveTo>
                  <a:pt x="22141" y="4720"/>
                </a:moveTo>
                <a:lnTo>
                  <a:pt x="22140" y="4719"/>
                </a:lnTo>
                <a:cubicBezTo>
                  <a:pt x="22217" y="4238"/>
                  <a:pt x="22338" y="3771"/>
                  <a:pt x="22500" y="3330"/>
                </a:cubicBezTo>
                <a:moveTo>
                  <a:pt x="14000" y="5192"/>
                </a:moveTo>
                <a:lnTo>
                  <a:pt x="14000" y="5191"/>
                </a:lnTo>
                <a:cubicBezTo>
                  <a:pt x="14471" y="5568"/>
                  <a:pt x="14908" y="6020"/>
                  <a:pt x="15299" y="6540"/>
                </a:cubicBezTo>
                <a:moveTo>
                  <a:pt x="4127" y="15789"/>
                </a:moveTo>
                <a:lnTo>
                  <a:pt x="4127" y="15788"/>
                </a:lnTo>
                <a:cubicBezTo>
                  <a:pt x="4024" y="15324"/>
                  <a:pt x="3948" y="14850"/>
                  <a:pt x="3900" y="14369"/>
                </a:cubicBezTo>
              </a:path>
            </a:pathLst>
          </a:custGeom>
          <a:solidFill>
            <a:srgbClr val="99CCFF">
              <a:alpha val="47058"/>
            </a:srgbClr>
          </a:solidFill>
          <a:ln w="9525" cap="rnd" algn="ctr">
            <a:solidFill>
              <a:srgbClr val="22228B"/>
            </a:solidFill>
            <a:prstDash val="sysDot"/>
            <a:round/>
            <a:headEnd type="none" w="med" len="med"/>
            <a:tailEnd type="none" w="med" len="med"/>
          </a:ln>
        </p:spPr>
        <p:txBody>
          <a:bodyPr lIns="101881" tIns="50940" rIns="101881" bIns="50940"/>
          <a:lstStyle/>
          <a:p>
            <a:endParaRPr lang="zh-CN" altLang="en-US"/>
          </a:p>
        </p:txBody>
      </p:sp>
      <p:sp>
        <p:nvSpPr>
          <p:cNvPr id="1030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Our Practice on Commercial </a:t>
            </a:r>
            <a:r>
              <a:rPr lang="en-US" altLang="zh-CN" dirty="0"/>
              <a:t>N</a:t>
            </a:r>
            <a:r>
              <a:rPr lang="en-US" altLang="zh-CN" dirty="0" smtClean="0"/>
              <a:t>etwork</a:t>
            </a:r>
            <a:endParaRPr lang="zh-CN" altLang="en-US" dirty="0" smtClean="0"/>
          </a:p>
        </p:txBody>
      </p:sp>
      <p:sp>
        <p:nvSpPr>
          <p:cNvPr id="1031" name="TextBox 28"/>
          <p:cNvSpPr txBox="1">
            <a:spLocks noChangeArrowheads="1"/>
          </p:cNvSpPr>
          <p:nvPr/>
        </p:nvSpPr>
        <p:spPr bwMode="auto">
          <a:xfrm>
            <a:off x="7445375" y="1752600"/>
            <a:ext cx="1546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kumimoji="1" lang="en-US" altLang="zh-CN" dirty="0">
                <a:cs typeface="Times New Roman" pitchFamily="18" charset="0"/>
              </a:rPr>
              <a:t>IPv4</a:t>
            </a:r>
            <a:r>
              <a:rPr kumimoji="1" lang="zh-CN" altLang="en-US" dirty="0">
                <a:cs typeface="Times New Roman" pitchFamily="18" charset="0"/>
              </a:rPr>
              <a:t> </a:t>
            </a:r>
            <a:r>
              <a:rPr kumimoji="1" lang="en-US" altLang="zh-CN" dirty="0">
                <a:cs typeface="Times New Roman" pitchFamily="18" charset="0"/>
              </a:rPr>
              <a:t>server</a:t>
            </a:r>
          </a:p>
        </p:txBody>
      </p:sp>
      <p:sp>
        <p:nvSpPr>
          <p:cNvPr id="1032" name="TextBox 28"/>
          <p:cNvSpPr txBox="1">
            <a:spLocks noChangeArrowheads="1"/>
          </p:cNvSpPr>
          <p:nvPr/>
        </p:nvSpPr>
        <p:spPr bwMode="auto">
          <a:xfrm>
            <a:off x="1828800" y="3605213"/>
            <a:ext cx="10668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kumimoji="1" lang="en-US" altLang="zh-CN" sz="1400"/>
              <a:t>Access </a:t>
            </a:r>
          </a:p>
          <a:p>
            <a:pPr eaLnBrk="1" hangingPunct="1"/>
            <a:r>
              <a:rPr kumimoji="1" lang="en-US" altLang="zh-CN" sz="1400"/>
              <a:t>Network</a:t>
            </a:r>
          </a:p>
          <a:p>
            <a:pPr eaLnBrk="1" hangingPunct="1"/>
            <a:r>
              <a:rPr kumimoji="1" lang="en-US" altLang="zh-CN" sz="1400"/>
              <a:t> (IPv6)</a:t>
            </a:r>
          </a:p>
        </p:txBody>
      </p:sp>
      <p:sp>
        <p:nvSpPr>
          <p:cNvPr id="1033" name="TextBox 7"/>
          <p:cNvSpPr txBox="1">
            <a:spLocks noChangeArrowheads="1"/>
          </p:cNvSpPr>
          <p:nvPr/>
        </p:nvSpPr>
        <p:spPr bwMode="auto">
          <a:xfrm>
            <a:off x="3657600" y="3657600"/>
            <a:ext cx="1371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kumimoji="1" lang="en-US" altLang="zh-CN" sz="1400" dirty="0"/>
              <a:t>Metro Network</a:t>
            </a:r>
          </a:p>
          <a:p>
            <a:pPr eaLnBrk="1" hangingPunct="1"/>
            <a:r>
              <a:rPr kumimoji="1" lang="en-US" altLang="zh-CN" sz="1400" dirty="0"/>
              <a:t>(IPv6)</a:t>
            </a:r>
          </a:p>
        </p:txBody>
      </p:sp>
      <p:sp>
        <p:nvSpPr>
          <p:cNvPr id="1034" name="云形 41"/>
          <p:cNvSpPr>
            <a:spLocks/>
          </p:cNvSpPr>
          <p:nvPr/>
        </p:nvSpPr>
        <p:spPr bwMode="auto">
          <a:xfrm>
            <a:off x="5191125" y="2057400"/>
            <a:ext cx="2276475" cy="1474788"/>
          </a:xfrm>
          <a:custGeom>
            <a:avLst/>
            <a:gdLst>
              <a:gd name="T0" fmla="*/ 2147483647 w 43200"/>
              <a:gd name="T1" fmla="*/ 2147483647 h 43200"/>
              <a:gd name="T2" fmla="*/ 2147483647 w 43200"/>
              <a:gd name="T3" fmla="*/ 2147483647 h 43200"/>
              <a:gd name="T4" fmla="*/ 2147483647 w 43200"/>
              <a:gd name="T5" fmla="*/ 2147483647 h 43200"/>
              <a:gd name="T6" fmla="*/ 2147483647 w 43200"/>
              <a:gd name="T7" fmla="*/ 2147483647 h 432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5954 w 43200"/>
              <a:gd name="T13" fmla="*/ 6524 h 43200"/>
              <a:gd name="T14" fmla="*/ 34174 w 43200"/>
              <a:gd name="T15" fmla="*/ 34674 h 432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00" h="43200">
                <a:moveTo>
                  <a:pt x="3900" y="14370"/>
                </a:moveTo>
                <a:lnTo>
                  <a:pt x="3899" y="14370"/>
                </a:lnTo>
                <a:cubicBezTo>
                  <a:pt x="3858" y="13959"/>
                  <a:pt x="3838" y="13545"/>
                  <a:pt x="3838" y="13131"/>
                </a:cubicBezTo>
                <a:cubicBezTo>
                  <a:pt x="3838" y="8055"/>
                  <a:pt x="6861" y="3941"/>
                  <a:pt x="10591" y="3941"/>
                </a:cubicBezTo>
                <a:cubicBezTo>
                  <a:pt x="11791" y="3940"/>
                  <a:pt x="12969" y="4376"/>
                  <a:pt x="14005" y="5201"/>
                </a:cubicBezTo>
                <a:lnTo>
                  <a:pt x="14005" y="5202"/>
                </a:lnTo>
                <a:cubicBezTo>
                  <a:pt x="14930" y="2828"/>
                  <a:pt x="16742" y="1343"/>
                  <a:pt x="18715" y="1344"/>
                </a:cubicBezTo>
                <a:cubicBezTo>
                  <a:pt x="20114" y="1344"/>
                  <a:pt x="21458" y="2093"/>
                  <a:pt x="22456" y="3431"/>
                </a:cubicBezTo>
                <a:lnTo>
                  <a:pt x="22456" y="3432"/>
                </a:lnTo>
                <a:cubicBezTo>
                  <a:pt x="23194" y="1415"/>
                  <a:pt x="24707" y="140"/>
                  <a:pt x="26362" y="141"/>
                </a:cubicBezTo>
                <a:cubicBezTo>
                  <a:pt x="27723" y="141"/>
                  <a:pt x="29007" y="1006"/>
                  <a:pt x="29832" y="2481"/>
                </a:cubicBezTo>
                <a:lnTo>
                  <a:pt x="29832" y="2480"/>
                </a:lnTo>
                <a:cubicBezTo>
                  <a:pt x="30755" y="1002"/>
                  <a:pt x="32110" y="149"/>
                  <a:pt x="33538" y="150"/>
                </a:cubicBezTo>
                <a:cubicBezTo>
                  <a:pt x="35888" y="150"/>
                  <a:pt x="37901" y="2435"/>
                  <a:pt x="38318" y="5575"/>
                </a:cubicBezTo>
                <a:lnTo>
                  <a:pt x="38317" y="5576"/>
                </a:lnTo>
                <a:cubicBezTo>
                  <a:pt x="40639" y="6438"/>
                  <a:pt x="42250" y="9313"/>
                  <a:pt x="42250" y="12594"/>
                </a:cubicBezTo>
                <a:cubicBezTo>
                  <a:pt x="42250" y="13579"/>
                  <a:pt x="42103" y="14554"/>
                  <a:pt x="41818" y="15460"/>
                </a:cubicBezTo>
                <a:lnTo>
                  <a:pt x="41818" y="15459"/>
                </a:lnTo>
                <a:cubicBezTo>
                  <a:pt x="42727" y="17070"/>
                  <a:pt x="43220" y="19044"/>
                  <a:pt x="43220" y="21076"/>
                </a:cubicBezTo>
                <a:cubicBezTo>
                  <a:pt x="43220" y="25663"/>
                  <a:pt x="40741" y="29553"/>
                  <a:pt x="37404" y="30203"/>
                </a:cubicBezTo>
                <a:lnTo>
                  <a:pt x="37403" y="30202"/>
                </a:lnTo>
                <a:cubicBezTo>
                  <a:pt x="37378" y="34523"/>
                  <a:pt x="34795" y="38006"/>
                  <a:pt x="31619" y="38007"/>
                </a:cubicBezTo>
                <a:cubicBezTo>
                  <a:pt x="30535" y="38007"/>
                  <a:pt x="29474" y="37593"/>
                  <a:pt x="28555" y="36813"/>
                </a:cubicBezTo>
                <a:lnTo>
                  <a:pt x="28556" y="36813"/>
                </a:lnTo>
                <a:cubicBezTo>
                  <a:pt x="27694" y="40699"/>
                  <a:pt x="25069" y="43357"/>
                  <a:pt x="22094" y="43358"/>
                </a:cubicBezTo>
                <a:cubicBezTo>
                  <a:pt x="19839" y="43358"/>
                  <a:pt x="17733" y="41821"/>
                  <a:pt x="16480" y="39263"/>
                </a:cubicBezTo>
                <a:lnTo>
                  <a:pt x="16480" y="39264"/>
                </a:lnTo>
                <a:cubicBezTo>
                  <a:pt x="15279" y="40250"/>
                  <a:pt x="13904" y="40770"/>
                  <a:pt x="12503" y="40771"/>
                </a:cubicBezTo>
                <a:cubicBezTo>
                  <a:pt x="9735" y="40771"/>
                  <a:pt x="7180" y="38748"/>
                  <a:pt x="5804" y="35469"/>
                </a:cubicBezTo>
                <a:lnTo>
                  <a:pt x="5803" y="35469"/>
                </a:lnTo>
                <a:cubicBezTo>
                  <a:pt x="5635" y="35496"/>
                  <a:pt x="5465" y="35509"/>
                  <a:pt x="5296" y="35510"/>
                </a:cubicBezTo>
                <a:cubicBezTo>
                  <a:pt x="2888" y="35510"/>
                  <a:pt x="936" y="32860"/>
                  <a:pt x="936" y="29592"/>
                </a:cubicBezTo>
                <a:cubicBezTo>
                  <a:pt x="935" y="28090"/>
                  <a:pt x="1356" y="26644"/>
                  <a:pt x="2112" y="25547"/>
                </a:cubicBezTo>
                <a:lnTo>
                  <a:pt x="2113" y="25547"/>
                </a:lnTo>
                <a:cubicBezTo>
                  <a:pt x="781" y="24481"/>
                  <a:pt x="-36" y="22528"/>
                  <a:pt x="-36" y="20418"/>
                </a:cubicBezTo>
                <a:cubicBezTo>
                  <a:pt x="-37" y="17370"/>
                  <a:pt x="1647" y="14817"/>
                  <a:pt x="3863" y="14504"/>
                </a:cubicBezTo>
                <a:close/>
              </a:path>
              <a:path w="43200" h="43200" fill="none">
                <a:moveTo>
                  <a:pt x="4693" y="26177"/>
                </a:moveTo>
                <a:lnTo>
                  <a:pt x="4693" y="26177"/>
                </a:lnTo>
                <a:cubicBezTo>
                  <a:pt x="4580" y="26189"/>
                  <a:pt x="4468" y="26194"/>
                  <a:pt x="4356" y="26195"/>
                </a:cubicBezTo>
                <a:cubicBezTo>
                  <a:pt x="3584" y="26195"/>
                  <a:pt x="2826" y="25913"/>
                  <a:pt x="2160" y="25379"/>
                </a:cubicBezTo>
                <a:moveTo>
                  <a:pt x="6928" y="34899"/>
                </a:moveTo>
                <a:lnTo>
                  <a:pt x="6927" y="34898"/>
                </a:lnTo>
                <a:cubicBezTo>
                  <a:pt x="6572" y="35091"/>
                  <a:pt x="6200" y="35219"/>
                  <a:pt x="5820" y="35280"/>
                </a:cubicBezTo>
                <a:moveTo>
                  <a:pt x="16478" y="39090"/>
                </a:moveTo>
                <a:lnTo>
                  <a:pt x="16477" y="39090"/>
                </a:lnTo>
                <a:cubicBezTo>
                  <a:pt x="16210" y="38544"/>
                  <a:pt x="15986" y="37960"/>
                  <a:pt x="15809" y="37350"/>
                </a:cubicBezTo>
                <a:moveTo>
                  <a:pt x="28827" y="34751"/>
                </a:moveTo>
                <a:lnTo>
                  <a:pt x="28826" y="34750"/>
                </a:lnTo>
                <a:cubicBezTo>
                  <a:pt x="28787" y="35398"/>
                  <a:pt x="28698" y="36038"/>
                  <a:pt x="28560" y="36660"/>
                </a:cubicBezTo>
                <a:moveTo>
                  <a:pt x="34129" y="22954"/>
                </a:moveTo>
                <a:lnTo>
                  <a:pt x="34128" y="22954"/>
                </a:lnTo>
                <a:cubicBezTo>
                  <a:pt x="36118" y="24271"/>
                  <a:pt x="37381" y="27017"/>
                  <a:pt x="37381" y="30027"/>
                </a:cubicBezTo>
                <a:cubicBezTo>
                  <a:pt x="37381" y="30048"/>
                  <a:pt x="37380" y="30069"/>
                  <a:pt x="37380" y="30090"/>
                </a:cubicBezTo>
                <a:moveTo>
                  <a:pt x="41798" y="15354"/>
                </a:moveTo>
                <a:lnTo>
                  <a:pt x="41798" y="15354"/>
                </a:lnTo>
                <a:cubicBezTo>
                  <a:pt x="41473" y="16386"/>
                  <a:pt x="40978" y="17302"/>
                  <a:pt x="40350" y="18030"/>
                </a:cubicBezTo>
                <a:moveTo>
                  <a:pt x="38324" y="5426"/>
                </a:moveTo>
                <a:lnTo>
                  <a:pt x="38324" y="5425"/>
                </a:lnTo>
                <a:cubicBezTo>
                  <a:pt x="38375" y="5811"/>
                  <a:pt x="38401" y="6202"/>
                  <a:pt x="38401" y="6595"/>
                </a:cubicBezTo>
                <a:cubicBezTo>
                  <a:pt x="38401" y="6626"/>
                  <a:pt x="38400" y="6658"/>
                  <a:pt x="38400" y="6690"/>
                </a:cubicBezTo>
                <a:moveTo>
                  <a:pt x="29078" y="3952"/>
                </a:moveTo>
                <a:lnTo>
                  <a:pt x="29078" y="3952"/>
                </a:lnTo>
                <a:cubicBezTo>
                  <a:pt x="29266" y="3369"/>
                  <a:pt x="29516" y="2826"/>
                  <a:pt x="29820" y="2340"/>
                </a:cubicBezTo>
                <a:moveTo>
                  <a:pt x="22141" y="4720"/>
                </a:moveTo>
                <a:lnTo>
                  <a:pt x="22140" y="4719"/>
                </a:lnTo>
                <a:cubicBezTo>
                  <a:pt x="22217" y="4238"/>
                  <a:pt x="22338" y="3771"/>
                  <a:pt x="22500" y="3330"/>
                </a:cubicBezTo>
                <a:moveTo>
                  <a:pt x="14000" y="5192"/>
                </a:moveTo>
                <a:lnTo>
                  <a:pt x="14000" y="5191"/>
                </a:lnTo>
                <a:cubicBezTo>
                  <a:pt x="14471" y="5568"/>
                  <a:pt x="14908" y="6020"/>
                  <a:pt x="15299" y="6540"/>
                </a:cubicBezTo>
                <a:moveTo>
                  <a:pt x="4127" y="15789"/>
                </a:moveTo>
                <a:lnTo>
                  <a:pt x="4127" y="15788"/>
                </a:lnTo>
                <a:cubicBezTo>
                  <a:pt x="4024" y="15324"/>
                  <a:pt x="3948" y="14850"/>
                  <a:pt x="3900" y="14369"/>
                </a:cubicBezTo>
              </a:path>
            </a:pathLst>
          </a:custGeom>
          <a:solidFill>
            <a:srgbClr val="FFC000">
              <a:alpha val="47058"/>
            </a:srgbClr>
          </a:solidFill>
          <a:ln w="9525" cap="rnd" algn="ctr">
            <a:solidFill>
              <a:srgbClr val="22228B"/>
            </a:solidFill>
            <a:prstDash val="sysDot"/>
            <a:round/>
            <a:headEnd type="none" w="med" len="med"/>
            <a:tailEnd type="none" w="med" len="med"/>
          </a:ln>
        </p:spPr>
        <p:txBody>
          <a:bodyPr lIns="101881" tIns="50940" rIns="101881" bIns="50940"/>
          <a:lstStyle/>
          <a:p>
            <a:endParaRPr lang="zh-CN" altLang="en-US"/>
          </a:p>
        </p:txBody>
      </p:sp>
      <p:pic>
        <p:nvPicPr>
          <p:cNvPr id="1035" name="Picture 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388" y="2871788"/>
            <a:ext cx="6334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" name="TextBox 10"/>
          <p:cNvSpPr txBox="1">
            <a:spLocks noChangeArrowheads="1"/>
          </p:cNvSpPr>
          <p:nvPr/>
        </p:nvSpPr>
        <p:spPr bwMode="auto">
          <a:xfrm>
            <a:off x="5840413" y="2381250"/>
            <a:ext cx="10937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kumimoji="1" lang="en-US" altLang="zh-CN" sz="1600"/>
              <a:t>Backbone</a:t>
            </a:r>
          </a:p>
          <a:p>
            <a:pPr eaLnBrk="1" hangingPunct="1"/>
            <a:r>
              <a:rPr kumimoji="1" lang="en-US" altLang="zh-CN" sz="1600"/>
              <a:t>(IPv4)</a:t>
            </a:r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8077200" y="2225675"/>
          <a:ext cx="3238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4" name="CorelDRAW" r:id="rId5" imgW="1103760" imgH="1987200" progId="">
                  <p:embed/>
                </p:oleObj>
              </mc:Choice>
              <mc:Fallback>
                <p:oleObj name="CorelDRAW" r:id="rId5" imgW="1103760" imgH="1987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7200" y="2225675"/>
                        <a:ext cx="32385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37" name="AutoShape 30"/>
          <p:cNvCxnSpPr>
            <a:cxnSpLocks noChangeShapeType="1"/>
          </p:cNvCxnSpPr>
          <p:nvPr/>
        </p:nvCxnSpPr>
        <p:spPr bwMode="auto">
          <a:xfrm>
            <a:off x="7670800" y="2474913"/>
            <a:ext cx="406400" cy="17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8" name="AutoShape 30"/>
          <p:cNvCxnSpPr>
            <a:cxnSpLocks noChangeShapeType="1"/>
          </p:cNvCxnSpPr>
          <p:nvPr/>
        </p:nvCxnSpPr>
        <p:spPr bwMode="auto">
          <a:xfrm flipV="1">
            <a:off x="7739063" y="5168900"/>
            <a:ext cx="406400" cy="6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39" name="Picture 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975" y="2168525"/>
            <a:ext cx="6318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0" name="Picture 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650" y="4872038"/>
            <a:ext cx="633413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7" name="Object 9"/>
          <p:cNvGraphicFramePr>
            <a:graphicFrameLocks noChangeAspect="1"/>
          </p:cNvGraphicFramePr>
          <p:nvPr/>
        </p:nvGraphicFramePr>
        <p:xfrm>
          <a:off x="8145463" y="4902200"/>
          <a:ext cx="3238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5" name="CorelDRAW" r:id="rId7" imgW="1103760" imgH="1987200" progId="">
                  <p:embed/>
                </p:oleObj>
              </mc:Choice>
              <mc:Fallback>
                <p:oleObj name="CorelDRAW" r:id="rId7" imgW="1103760" imgH="1987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5463" y="4902200"/>
                        <a:ext cx="32385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1" name="云形 115"/>
          <p:cNvSpPr>
            <a:spLocks/>
          </p:cNvSpPr>
          <p:nvPr/>
        </p:nvSpPr>
        <p:spPr bwMode="auto">
          <a:xfrm>
            <a:off x="5276850" y="3956050"/>
            <a:ext cx="2495550" cy="1711325"/>
          </a:xfrm>
          <a:custGeom>
            <a:avLst/>
            <a:gdLst>
              <a:gd name="T0" fmla="*/ 2147483647 w 43200"/>
              <a:gd name="T1" fmla="*/ 2147483647 h 43200"/>
              <a:gd name="T2" fmla="*/ 2147483647 w 43200"/>
              <a:gd name="T3" fmla="*/ 2147483647 h 43200"/>
              <a:gd name="T4" fmla="*/ 2147483647 w 43200"/>
              <a:gd name="T5" fmla="*/ 2147483647 h 43200"/>
              <a:gd name="T6" fmla="*/ 2147483647 w 43200"/>
              <a:gd name="T7" fmla="*/ 2147483647 h 432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5954 w 43200"/>
              <a:gd name="T13" fmla="*/ 6524 h 43200"/>
              <a:gd name="T14" fmla="*/ 34174 w 43200"/>
              <a:gd name="T15" fmla="*/ 34674 h 432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00" h="43200">
                <a:moveTo>
                  <a:pt x="3900" y="14370"/>
                </a:moveTo>
                <a:lnTo>
                  <a:pt x="3899" y="14370"/>
                </a:lnTo>
                <a:cubicBezTo>
                  <a:pt x="3858" y="13959"/>
                  <a:pt x="3838" y="13545"/>
                  <a:pt x="3838" y="13131"/>
                </a:cubicBezTo>
                <a:cubicBezTo>
                  <a:pt x="3838" y="8055"/>
                  <a:pt x="6861" y="3941"/>
                  <a:pt x="10591" y="3941"/>
                </a:cubicBezTo>
                <a:cubicBezTo>
                  <a:pt x="11791" y="3940"/>
                  <a:pt x="12969" y="4376"/>
                  <a:pt x="14005" y="5201"/>
                </a:cubicBezTo>
                <a:lnTo>
                  <a:pt x="14005" y="5202"/>
                </a:lnTo>
                <a:cubicBezTo>
                  <a:pt x="14930" y="2828"/>
                  <a:pt x="16742" y="1343"/>
                  <a:pt x="18715" y="1344"/>
                </a:cubicBezTo>
                <a:cubicBezTo>
                  <a:pt x="20114" y="1344"/>
                  <a:pt x="21458" y="2093"/>
                  <a:pt x="22456" y="3431"/>
                </a:cubicBezTo>
                <a:lnTo>
                  <a:pt x="22456" y="3432"/>
                </a:lnTo>
                <a:cubicBezTo>
                  <a:pt x="23194" y="1415"/>
                  <a:pt x="24707" y="140"/>
                  <a:pt x="26362" y="141"/>
                </a:cubicBezTo>
                <a:cubicBezTo>
                  <a:pt x="27723" y="141"/>
                  <a:pt x="29007" y="1006"/>
                  <a:pt x="29832" y="2481"/>
                </a:cubicBezTo>
                <a:lnTo>
                  <a:pt x="29832" y="2480"/>
                </a:lnTo>
                <a:cubicBezTo>
                  <a:pt x="30755" y="1002"/>
                  <a:pt x="32110" y="149"/>
                  <a:pt x="33538" y="150"/>
                </a:cubicBezTo>
                <a:cubicBezTo>
                  <a:pt x="35888" y="150"/>
                  <a:pt x="37901" y="2435"/>
                  <a:pt x="38318" y="5575"/>
                </a:cubicBezTo>
                <a:lnTo>
                  <a:pt x="38317" y="5576"/>
                </a:lnTo>
                <a:cubicBezTo>
                  <a:pt x="40639" y="6438"/>
                  <a:pt x="42250" y="9313"/>
                  <a:pt x="42250" y="12594"/>
                </a:cubicBezTo>
                <a:cubicBezTo>
                  <a:pt x="42250" y="13579"/>
                  <a:pt x="42103" y="14554"/>
                  <a:pt x="41818" y="15460"/>
                </a:cubicBezTo>
                <a:lnTo>
                  <a:pt x="41818" y="15459"/>
                </a:lnTo>
                <a:cubicBezTo>
                  <a:pt x="42727" y="17070"/>
                  <a:pt x="43220" y="19044"/>
                  <a:pt x="43220" y="21076"/>
                </a:cubicBezTo>
                <a:cubicBezTo>
                  <a:pt x="43220" y="25663"/>
                  <a:pt x="40741" y="29553"/>
                  <a:pt x="37404" y="30203"/>
                </a:cubicBezTo>
                <a:lnTo>
                  <a:pt x="37403" y="30202"/>
                </a:lnTo>
                <a:cubicBezTo>
                  <a:pt x="37378" y="34523"/>
                  <a:pt x="34795" y="38006"/>
                  <a:pt x="31619" y="38007"/>
                </a:cubicBezTo>
                <a:cubicBezTo>
                  <a:pt x="30535" y="38007"/>
                  <a:pt x="29474" y="37593"/>
                  <a:pt x="28555" y="36813"/>
                </a:cubicBezTo>
                <a:lnTo>
                  <a:pt x="28556" y="36813"/>
                </a:lnTo>
                <a:cubicBezTo>
                  <a:pt x="27694" y="40699"/>
                  <a:pt x="25069" y="43357"/>
                  <a:pt x="22094" y="43358"/>
                </a:cubicBezTo>
                <a:cubicBezTo>
                  <a:pt x="19839" y="43358"/>
                  <a:pt x="17733" y="41821"/>
                  <a:pt x="16480" y="39263"/>
                </a:cubicBezTo>
                <a:lnTo>
                  <a:pt x="16480" y="39264"/>
                </a:lnTo>
                <a:cubicBezTo>
                  <a:pt x="15279" y="40250"/>
                  <a:pt x="13904" y="40770"/>
                  <a:pt x="12503" y="40771"/>
                </a:cubicBezTo>
                <a:cubicBezTo>
                  <a:pt x="9735" y="40771"/>
                  <a:pt x="7180" y="38748"/>
                  <a:pt x="5804" y="35469"/>
                </a:cubicBezTo>
                <a:lnTo>
                  <a:pt x="5803" y="35469"/>
                </a:lnTo>
                <a:cubicBezTo>
                  <a:pt x="5635" y="35496"/>
                  <a:pt x="5465" y="35509"/>
                  <a:pt x="5296" y="35510"/>
                </a:cubicBezTo>
                <a:cubicBezTo>
                  <a:pt x="2888" y="35510"/>
                  <a:pt x="936" y="32860"/>
                  <a:pt x="936" y="29592"/>
                </a:cubicBezTo>
                <a:cubicBezTo>
                  <a:pt x="935" y="28090"/>
                  <a:pt x="1356" y="26644"/>
                  <a:pt x="2112" y="25547"/>
                </a:cubicBezTo>
                <a:lnTo>
                  <a:pt x="2113" y="25547"/>
                </a:lnTo>
                <a:cubicBezTo>
                  <a:pt x="781" y="24481"/>
                  <a:pt x="-36" y="22528"/>
                  <a:pt x="-36" y="20418"/>
                </a:cubicBezTo>
                <a:cubicBezTo>
                  <a:pt x="-37" y="17370"/>
                  <a:pt x="1647" y="14817"/>
                  <a:pt x="3863" y="14504"/>
                </a:cubicBezTo>
                <a:close/>
              </a:path>
              <a:path w="43200" h="43200" fill="none">
                <a:moveTo>
                  <a:pt x="4693" y="26177"/>
                </a:moveTo>
                <a:lnTo>
                  <a:pt x="4693" y="26177"/>
                </a:lnTo>
                <a:cubicBezTo>
                  <a:pt x="4580" y="26189"/>
                  <a:pt x="4468" y="26194"/>
                  <a:pt x="4356" y="26195"/>
                </a:cubicBezTo>
                <a:cubicBezTo>
                  <a:pt x="3584" y="26195"/>
                  <a:pt x="2826" y="25913"/>
                  <a:pt x="2160" y="25379"/>
                </a:cubicBezTo>
                <a:moveTo>
                  <a:pt x="6928" y="34899"/>
                </a:moveTo>
                <a:lnTo>
                  <a:pt x="6927" y="34898"/>
                </a:lnTo>
                <a:cubicBezTo>
                  <a:pt x="6572" y="35091"/>
                  <a:pt x="6200" y="35219"/>
                  <a:pt x="5820" y="35280"/>
                </a:cubicBezTo>
                <a:moveTo>
                  <a:pt x="16478" y="39090"/>
                </a:moveTo>
                <a:lnTo>
                  <a:pt x="16477" y="39090"/>
                </a:lnTo>
                <a:cubicBezTo>
                  <a:pt x="16210" y="38544"/>
                  <a:pt x="15986" y="37960"/>
                  <a:pt x="15809" y="37350"/>
                </a:cubicBezTo>
                <a:moveTo>
                  <a:pt x="28827" y="34751"/>
                </a:moveTo>
                <a:lnTo>
                  <a:pt x="28826" y="34750"/>
                </a:lnTo>
                <a:cubicBezTo>
                  <a:pt x="28787" y="35398"/>
                  <a:pt x="28698" y="36038"/>
                  <a:pt x="28560" y="36660"/>
                </a:cubicBezTo>
                <a:moveTo>
                  <a:pt x="34129" y="22954"/>
                </a:moveTo>
                <a:lnTo>
                  <a:pt x="34128" y="22954"/>
                </a:lnTo>
                <a:cubicBezTo>
                  <a:pt x="36118" y="24271"/>
                  <a:pt x="37381" y="27017"/>
                  <a:pt x="37381" y="30027"/>
                </a:cubicBezTo>
                <a:cubicBezTo>
                  <a:pt x="37381" y="30048"/>
                  <a:pt x="37380" y="30069"/>
                  <a:pt x="37380" y="30090"/>
                </a:cubicBezTo>
                <a:moveTo>
                  <a:pt x="41798" y="15354"/>
                </a:moveTo>
                <a:lnTo>
                  <a:pt x="41798" y="15354"/>
                </a:lnTo>
                <a:cubicBezTo>
                  <a:pt x="41473" y="16386"/>
                  <a:pt x="40978" y="17302"/>
                  <a:pt x="40350" y="18030"/>
                </a:cubicBezTo>
                <a:moveTo>
                  <a:pt x="38324" y="5426"/>
                </a:moveTo>
                <a:lnTo>
                  <a:pt x="38324" y="5425"/>
                </a:lnTo>
                <a:cubicBezTo>
                  <a:pt x="38375" y="5811"/>
                  <a:pt x="38401" y="6202"/>
                  <a:pt x="38401" y="6595"/>
                </a:cubicBezTo>
                <a:cubicBezTo>
                  <a:pt x="38401" y="6626"/>
                  <a:pt x="38400" y="6658"/>
                  <a:pt x="38400" y="6690"/>
                </a:cubicBezTo>
                <a:moveTo>
                  <a:pt x="29078" y="3952"/>
                </a:moveTo>
                <a:lnTo>
                  <a:pt x="29078" y="3952"/>
                </a:lnTo>
                <a:cubicBezTo>
                  <a:pt x="29266" y="3369"/>
                  <a:pt x="29516" y="2826"/>
                  <a:pt x="29820" y="2340"/>
                </a:cubicBezTo>
                <a:moveTo>
                  <a:pt x="22141" y="4720"/>
                </a:moveTo>
                <a:lnTo>
                  <a:pt x="22140" y="4719"/>
                </a:lnTo>
                <a:cubicBezTo>
                  <a:pt x="22217" y="4238"/>
                  <a:pt x="22338" y="3771"/>
                  <a:pt x="22500" y="3330"/>
                </a:cubicBezTo>
                <a:moveTo>
                  <a:pt x="14000" y="5192"/>
                </a:moveTo>
                <a:lnTo>
                  <a:pt x="14000" y="5191"/>
                </a:lnTo>
                <a:cubicBezTo>
                  <a:pt x="14471" y="5568"/>
                  <a:pt x="14908" y="6020"/>
                  <a:pt x="15299" y="6540"/>
                </a:cubicBezTo>
                <a:moveTo>
                  <a:pt x="4127" y="15789"/>
                </a:moveTo>
                <a:lnTo>
                  <a:pt x="4127" y="15788"/>
                </a:lnTo>
                <a:cubicBezTo>
                  <a:pt x="4024" y="15324"/>
                  <a:pt x="3948" y="14850"/>
                  <a:pt x="3900" y="14369"/>
                </a:cubicBezTo>
              </a:path>
            </a:pathLst>
          </a:custGeom>
          <a:solidFill>
            <a:srgbClr val="99CCFF">
              <a:alpha val="47058"/>
            </a:srgbClr>
          </a:solidFill>
          <a:ln w="9525" cap="rnd" algn="ctr">
            <a:solidFill>
              <a:srgbClr val="22228B"/>
            </a:solidFill>
            <a:prstDash val="sysDot"/>
            <a:round/>
            <a:headEnd type="none" w="med" len="med"/>
            <a:tailEnd type="none" w="med" len="med"/>
          </a:ln>
        </p:spPr>
        <p:txBody>
          <a:bodyPr lIns="101881" tIns="50940" rIns="101881" bIns="50940"/>
          <a:lstStyle/>
          <a:p>
            <a:endParaRPr lang="zh-CN" altLang="en-US"/>
          </a:p>
        </p:txBody>
      </p:sp>
      <p:pic>
        <p:nvPicPr>
          <p:cNvPr id="1042" name="Picture 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925" y="4079875"/>
            <a:ext cx="63341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3" name="TextBox 117"/>
          <p:cNvSpPr txBox="1">
            <a:spLocks noChangeArrowheads="1"/>
          </p:cNvSpPr>
          <p:nvPr/>
        </p:nvSpPr>
        <p:spPr bwMode="auto">
          <a:xfrm>
            <a:off x="6010275" y="4340225"/>
            <a:ext cx="13049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kumimoji="1" lang="en-US" altLang="zh-CN" sz="1600"/>
              <a:t>Backbone</a:t>
            </a:r>
          </a:p>
          <a:p>
            <a:pPr eaLnBrk="1" hangingPunct="1"/>
            <a:r>
              <a:rPr kumimoji="1" lang="en-US" altLang="zh-CN" sz="1600"/>
              <a:t>(IPv6)</a:t>
            </a:r>
          </a:p>
        </p:txBody>
      </p:sp>
      <p:sp>
        <p:nvSpPr>
          <p:cNvPr id="1044" name="TextBox 28"/>
          <p:cNvSpPr txBox="1">
            <a:spLocks noChangeArrowheads="1"/>
          </p:cNvSpPr>
          <p:nvPr/>
        </p:nvSpPr>
        <p:spPr bwMode="auto">
          <a:xfrm>
            <a:off x="7539038" y="5364163"/>
            <a:ext cx="16049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kumimoji="1" lang="en-US" altLang="zh-CN">
                <a:cs typeface="Times New Roman" pitchFamily="18" charset="0"/>
              </a:rPr>
              <a:t>IPv6 server</a:t>
            </a:r>
          </a:p>
        </p:txBody>
      </p:sp>
      <p:sp>
        <p:nvSpPr>
          <p:cNvPr id="1045" name="Text Box 80"/>
          <p:cNvSpPr txBox="1">
            <a:spLocks noChangeArrowheads="1"/>
          </p:cNvSpPr>
          <p:nvPr/>
        </p:nvSpPr>
        <p:spPr bwMode="auto">
          <a:xfrm>
            <a:off x="5534025" y="4060825"/>
            <a:ext cx="7143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BR</a:t>
            </a:r>
          </a:p>
        </p:txBody>
      </p:sp>
      <p:pic>
        <p:nvPicPr>
          <p:cNvPr id="1046" name="Picture 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575" y="3611563"/>
            <a:ext cx="6318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7" name="Picture 69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2895600"/>
            <a:ext cx="860425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" name="Text Box 82"/>
          <p:cNvSpPr txBox="1">
            <a:spLocks noChangeArrowheads="1"/>
          </p:cNvSpPr>
          <p:nvPr/>
        </p:nvSpPr>
        <p:spPr bwMode="auto">
          <a:xfrm>
            <a:off x="5257800" y="2590800"/>
            <a:ext cx="636588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dirty="0"/>
              <a:t>BR</a:t>
            </a:r>
          </a:p>
        </p:txBody>
      </p:sp>
      <p:sp>
        <p:nvSpPr>
          <p:cNvPr id="1049" name="Freeform 83"/>
          <p:cNvSpPr>
            <a:spLocks/>
          </p:cNvSpPr>
          <p:nvPr/>
        </p:nvSpPr>
        <p:spPr bwMode="auto">
          <a:xfrm>
            <a:off x="820738" y="3998913"/>
            <a:ext cx="6488112" cy="1290637"/>
          </a:xfrm>
          <a:custGeom>
            <a:avLst/>
            <a:gdLst>
              <a:gd name="T0" fmla="*/ 0 w 4309"/>
              <a:gd name="T1" fmla="*/ 2147483647 h 658"/>
              <a:gd name="T2" fmla="*/ 2147483647 w 4309"/>
              <a:gd name="T3" fmla="*/ 2147483647 h 658"/>
              <a:gd name="T4" fmla="*/ 2147483647 w 4309"/>
              <a:gd name="T5" fmla="*/ 2147483647 h 658"/>
              <a:gd name="T6" fmla="*/ 2147483647 w 4309"/>
              <a:gd name="T7" fmla="*/ 2147483647 h 658"/>
              <a:gd name="T8" fmla="*/ 2147483647 w 4309"/>
              <a:gd name="T9" fmla="*/ 2147483647 h 658"/>
              <a:gd name="T10" fmla="*/ 2147483647 w 4309"/>
              <a:gd name="T11" fmla="*/ 2147483647 h 65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09"/>
              <a:gd name="T19" fmla="*/ 0 h 658"/>
              <a:gd name="T20" fmla="*/ 4309 w 4309"/>
              <a:gd name="T21" fmla="*/ 658 h 65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09" h="658">
                <a:moveTo>
                  <a:pt x="0" y="23"/>
                </a:moveTo>
                <a:cubicBezTo>
                  <a:pt x="215" y="23"/>
                  <a:pt x="431" y="23"/>
                  <a:pt x="680" y="23"/>
                </a:cubicBezTo>
                <a:cubicBezTo>
                  <a:pt x="929" y="23"/>
                  <a:pt x="1172" y="0"/>
                  <a:pt x="1497" y="23"/>
                </a:cubicBezTo>
                <a:cubicBezTo>
                  <a:pt x="1822" y="46"/>
                  <a:pt x="2261" y="76"/>
                  <a:pt x="2631" y="159"/>
                </a:cubicBezTo>
                <a:cubicBezTo>
                  <a:pt x="3001" y="242"/>
                  <a:pt x="3439" y="439"/>
                  <a:pt x="3719" y="522"/>
                </a:cubicBezTo>
                <a:cubicBezTo>
                  <a:pt x="3999" y="605"/>
                  <a:pt x="4211" y="635"/>
                  <a:pt x="4309" y="658"/>
                </a:cubicBezTo>
              </a:path>
            </a:pathLst>
          </a:custGeom>
          <a:noFill/>
          <a:ln w="15875" cap="flat">
            <a:solidFill>
              <a:srgbClr val="FF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50" name="任意多边形 59"/>
          <p:cNvSpPr>
            <a:spLocks/>
          </p:cNvSpPr>
          <p:nvPr/>
        </p:nvSpPr>
        <p:spPr bwMode="auto">
          <a:xfrm>
            <a:off x="690563" y="3633788"/>
            <a:ext cx="2433637" cy="215900"/>
          </a:xfrm>
          <a:custGeom>
            <a:avLst/>
            <a:gdLst>
              <a:gd name="T0" fmla="*/ 0 w 2565400"/>
              <a:gd name="T1" fmla="*/ 0 h 192617"/>
              <a:gd name="T2" fmla="*/ 1168044 w 2565400"/>
              <a:gd name="T3" fmla="*/ 197618 h 192617"/>
              <a:gd name="T4" fmla="*/ 1999529 w 2565400"/>
              <a:gd name="T5" fmla="*/ 98810 h 192617"/>
              <a:gd name="T6" fmla="*/ 0 60000 65536"/>
              <a:gd name="T7" fmla="*/ 0 60000 65536"/>
              <a:gd name="T8" fmla="*/ 0 60000 65536"/>
              <a:gd name="T9" fmla="*/ 0 w 2565400"/>
              <a:gd name="T10" fmla="*/ 0 h 192617"/>
              <a:gd name="T11" fmla="*/ 2565400 w 2565400"/>
              <a:gd name="T12" fmla="*/ 192617 h 1926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65400" h="192617">
                <a:moveTo>
                  <a:pt x="0" y="0"/>
                </a:moveTo>
                <a:cubicBezTo>
                  <a:pt x="535516" y="81491"/>
                  <a:pt x="1071033" y="162983"/>
                  <a:pt x="1498600" y="177800"/>
                </a:cubicBezTo>
                <a:cubicBezTo>
                  <a:pt x="1926167" y="192617"/>
                  <a:pt x="2245783" y="140758"/>
                  <a:pt x="2565400" y="88900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51" name="任意多边形 60"/>
          <p:cNvSpPr>
            <a:spLocks/>
          </p:cNvSpPr>
          <p:nvPr/>
        </p:nvSpPr>
        <p:spPr bwMode="auto">
          <a:xfrm>
            <a:off x="3067050" y="2409825"/>
            <a:ext cx="4297363" cy="1350963"/>
          </a:xfrm>
          <a:custGeom>
            <a:avLst/>
            <a:gdLst>
              <a:gd name="T0" fmla="*/ 46932 w 4530725"/>
              <a:gd name="T1" fmla="*/ 1363474 h 1205441"/>
              <a:gd name="T2" fmla="*/ 125985 w 4530725"/>
              <a:gd name="T3" fmla="*/ 1363474 h 1205441"/>
              <a:gd name="T4" fmla="*/ 1084436 w 4530725"/>
              <a:gd name="T5" fmla="*/ 1203921 h 1205441"/>
              <a:gd name="T6" fmla="*/ 2151571 w 4530725"/>
              <a:gd name="T7" fmla="*/ 768764 h 1205441"/>
              <a:gd name="T8" fmla="*/ 3021094 w 4530725"/>
              <a:gd name="T9" fmla="*/ 217576 h 1205441"/>
              <a:gd name="T10" fmla="*/ 3525025 w 4530725"/>
              <a:gd name="T11" fmla="*/ 0 h 120544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30725"/>
              <a:gd name="T19" fmla="*/ 0 h 1205441"/>
              <a:gd name="T20" fmla="*/ 4530725 w 4530725"/>
              <a:gd name="T21" fmla="*/ 1205441 h 120544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30725" h="1205441">
                <a:moveTo>
                  <a:pt x="60325" y="1193800"/>
                </a:moveTo>
                <a:cubicBezTo>
                  <a:pt x="0" y="1205441"/>
                  <a:pt x="161925" y="1193800"/>
                  <a:pt x="161925" y="1193800"/>
                </a:cubicBezTo>
                <a:cubicBezTo>
                  <a:pt x="384175" y="1170517"/>
                  <a:pt x="959908" y="1140883"/>
                  <a:pt x="1393825" y="1054100"/>
                </a:cubicBezTo>
                <a:cubicBezTo>
                  <a:pt x="1827742" y="967317"/>
                  <a:pt x="2350558" y="817033"/>
                  <a:pt x="2765425" y="673100"/>
                </a:cubicBezTo>
                <a:cubicBezTo>
                  <a:pt x="3180292" y="529167"/>
                  <a:pt x="3588808" y="302683"/>
                  <a:pt x="3883025" y="190500"/>
                </a:cubicBezTo>
                <a:cubicBezTo>
                  <a:pt x="4177242" y="78317"/>
                  <a:pt x="4353983" y="39158"/>
                  <a:pt x="4530725" y="0"/>
                </a:cubicBezTo>
              </a:path>
            </a:pathLst>
          </a:custGeom>
          <a:noFill/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52" name="Text Box 78"/>
          <p:cNvSpPr txBox="1">
            <a:spLocks noChangeArrowheads="1"/>
          </p:cNvSpPr>
          <p:nvPr/>
        </p:nvSpPr>
        <p:spPr bwMode="auto">
          <a:xfrm>
            <a:off x="2708275" y="4184650"/>
            <a:ext cx="148272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dirty="0"/>
              <a:t>BRAS/SR</a:t>
            </a:r>
          </a:p>
        </p:txBody>
      </p:sp>
      <p:sp>
        <p:nvSpPr>
          <p:cNvPr id="1053" name="AutoShape 30"/>
          <p:cNvSpPr>
            <a:spLocks noChangeArrowheads="1"/>
          </p:cNvSpPr>
          <p:nvPr/>
        </p:nvSpPr>
        <p:spPr bwMode="auto">
          <a:xfrm>
            <a:off x="4154805" y="2667000"/>
            <a:ext cx="1066800" cy="533400"/>
          </a:xfrm>
          <a:prstGeom prst="roundRect">
            <a:avLst>
              <a:gd name="adj" fmla="val 19009"/>
            </a:avLst>
          </a:prstGeom>
          <a:solidFill>
            <a:srgbClr val="A6F8A8"/>
          </a:solidFill>
          <a:ln w="508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400" dirty="0" smtClean="0"/>
              <a:t>LW 4over6</a:t>
            </a:r>
            <a:endParaRPr lang="en-US" altLang="zh-CN" sz="1400" dirty="0"/>
          </a:p>
          <a:p>
            <a:pPr algn="ctr"/>
            <a:r>
              <a:rPr lang="en-US" altLang="zh-CN" sz="1400" dirty="0" smtClean="0"/>
              <a:t>concentrator</a:t>
            </a:r>
            <a:endParaRPr lang="en-US" altLang="zh-CN" sz="1400" dirty="0"/>
          </a:p>
        </p:txBody>
      </p:sp>
      <p:sp>
        <p:nvSpPr>
          <p:cNvPr id="1054" name="AutoShape 30"/>
          <p:cNvSpPr>
            <a:spLocks noChangeArrowheads="1"/>
          </p:cNvSpPr>
          <p:nvPr/>
        </p:nvSpPr>
        <p:spPr bwMode="auto">
          <a:xfrm>
            <a:off x="990600" y="3581400"/>
            <a:ext cx="838200" cy="533400"/>
          </a:xfrm>
          <a:prstGeom prst="roundRect">
            <a:avLst>
              <a:gd name="adj" fmla="val 19009"/>
            </a:avLst>
          </a:prstGeom>
          <a:solidFill>
            <a:srgbClr val="A6F8A8"/>
          </a:solidFill>
          <a:ln w="508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1400" dirty="0" smtClean="0"/>
              <a:t>LW 4over6</a:t>
            </a:r>
          </a:p>
          <a:p>
            <a:pPr algn="ctr"/>
            <a:r>
              <a:rPr lang="en-US" altLang="zh-CN" sz="1600" dirty="0" smtClean="0"/>
              <a:t>initiator</a:t>
            </a:r>
            <a:endParaRPr lang="en-US" altLang="zh-CN" sz="1500" dirty="0">
              <a:latin typeface="Calibri" pitchFamily="34" charset="0"/>
            </a:endParaRPr>
          </a:p>
        </p:txBody>
      </p:sp>
      <p:sp>
        <p:nvSpPr>
          <p:cNvPr id="1055" name="TextBox 28"/>
          <p:cNvSpPr txBox="1">
            <a:spLocks noChangeArrowheads="1"/>
          </p:cNvSpPr>
          <p:nvPr/>
        </p:nvSpPr>
        <p:spPr bwMode="auto">
          <a:xfrm>
            <a:off x="-76200" y="3362325"/>
            <a:ext cx="1143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kumimoji="1" lang="en-US" altLang="zh-CN" sz="1400" dirty="0"/>
              <a:t>Dual-stack user</a:t>
            </a:r>
          </a:p>
        </p:txBody>
      </p:sp>
      <p:pic>
        <p:nvPicPr>
          <p:cNvPr id="1056" name="Picture 69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3810000"/>
            <a:ext cx="860425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TextBox 28"/>
          <p:cNvSpPr txBox="1">
            <a:spLocks noChangeArrowheads="1"/>
          </p:cNvSpPr>
          <p:nvPr/>
        </p:nvSpPr>
        <p:spPr bwMode="auto">
          <a:xfrm>
            <a:off x="-76200" y="4276725"/>
            <a:ext cx="1143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kumimoji="1" lang="en-US" altLang="zh-CN" sz="1400" dirty="0" smtClean="0"/>
              <a:t>IPv4-only </a:t>
            </a:r>
            <a:r>
              <a:rPr kumimoji="1" lang="en-US" altLang="zh-CN" sz="1400" dirty="0"/>
              <a:t>user</a:t>
            </a: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6536891"/>
              </p:ext>
            </p:extLst>
          </p:nvPr>
        </p:nvGraphicFramePr>
        <p:xfrm>
          <a:off x="3659108" y="2721708"/>
          <a:ext cx="373380" cy="614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6" name="CorelDRAW" r:id="rId10" imgW="1103760" imgH="1987200" progId="">
                  <p:embed/>
                </p:oleObj>
              </mc:Choice>
              <mc:Fallback>
                <p:oleObj name="CorelDRAW" r:id="rId10" imgW="1103760" imgH="198720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9108" y="2721708"/>
                        <a:ext cx="373380" cy="6149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Box 28"/>
          <p:cNvSpPr txBox="1">
            <a:spLocks noChangeArrowheads="1"/>
          </p:cNvSpPr>
          <p:nvPr/>
        </p:nvSpPr>
        <p:spPr bwMode="auto">
          <a:xfrm>
            <a:off x="3276600" y="2082225"/>
            <a:ext cx="104767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kumimoji="1" lang="en-US" altLang="zh-CN" sz="1600" dirty="0">
                <a:cs typeface="Times New Roman" pitchFamily="18" charset="0"/>
              </a:rPr>
              <a:t>s</a:t>
            </a:r>
            <a:r>
              <a:rPr kumimoji="1" lang="en-US" altLang="zh-CN" sz="1600" dirty="0" smtClean="0">
                <a:cs typeface="Times New Roman" pitchFamily="18" charset="0"/>
              </a:rPr>
              <a:t>yslog system</a:t>
            </a:r>
            <a:endParaRPr kumimoji="1" lang="en-US" altLang="zh-CN" sz="1600" dirty="0">
              <a:cs typeface="Times New Roman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4302" y="5754469"/>
            <a:ext cx="84181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zh-CN" dirty="0" smtClean="0"/>
              <a:t>It can be deployed rapidly, with little impact on existing addressing and routing.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CN" dirty="0" smtClean="0"/>
              <a:t>We </a:t>
            </a:r>
            <a:r>
              <a:rPr lang="en-US" altLang="zh-CN" dirty="0"/>
              <a:t>only need to configure our remaining public IPv4 address pools in concentrator.</a:t>
            </a:r>
          </a:p>
        </p:txBody>
      </p:sp>
      <p:sp>
        <p:nvSpPr>
          <p:cNvPr id="5" name="圆角矩形标注 4"/>
          <p:cNvSpPr/>
          <p:nvPr/>
        </p:nvSpPr>
        <p:spPr>
          <a:xfrm>
            <a:off x="690563" y="2204282"/>
            <a:ext cx="1557337" cy="592426"/>
          </a:xfrm>
          <a:prstGeom prst="wedgeRoundRectCallout">
            <a:avLst>
              <a:gd name="adj1" fmla="val -17379"/>
              <a:gd name="adj2" fmla="val 1532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Demo system </a:t>
            </a:r>
            <a:r>
              <a:rPr lang="en-US" altLang="zh-CN" dirty="0">
                <a:solidFill>
                  <a:schemeClr val="bg1"/>
                </a:solidFill>
              </a:rPr>
              <a:t>in IETF 81</a:t>
            </a:r>
            <a:r>
              <a:rPr lang="en-US" altLang="zh-CN" baseline="30000" dirty="0">
                <a:solidFill>
                  <a:schemeClr val="bg1"/>
                </a:solidFill>
              </a:rPr>
              <a:t>th  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35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1530</TotalTime>
  <Words>694</Words>
  <Application>Microsoft Office PowerPoint</Application>
  <PresentationFormat>全屏显示(4:3)</PresentationFormat>
  <Paragraphs>194</Paragraphs>
  <Slides>15</Slides>
  <Notes>3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7" baseType="lpstr">
      <vt:lpstr>Office 主题​​</vt:lpstr>
      <vt:lpstr>CorelDRAW</vt:lpstr>
      <vt:lpstr>Lightweight 4over6 in access network draft-cui-softwire-b4-translated-ds-lite-04</vt:lpstr>
      <vt:lpstr>History of “lightweight 4over6”</vt:lpstr>
      <vt:lpstr>Technical Matrix</vt:lpstr>
      <vt:lpstr>Motivation</vt:lpstr>
      <vt:lpstr>What is Lightweight 4over6 ?</vt:lpstr>
      <vt:lpstr>Components</vt:lpstr>
      <vt:lpstr>Lightweight 4over6 Example</vt:lpstr>
      <vt:lpstr>Prototype Implementation</vt:lpstr>
      <vt:lpstr>Our Practice on Commercial Network</vt:lpstr>
      <vt:lpstr>Application Test</vt:lpstr>
      <vt:lpstr>Performance Test  </vt:lpstr>
      <vt:lpstr>Conclusion</vt:lpstr>
      <vt:lpstr>Next Step…</vt:lpstr>
      <vt:lpstr>PowerPoint 演示文稿</vt:lpstr>
      <vt:lpstr>NAT offload in Lightweight 4over6</vt:lpstr>
    </vt:vector>
  </TitlesOfParts>
  <Company>CTBRI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Chongfeng Xie</dc:creator>
  <cp:lastModifiedBy>孙琼</cp:lastModifiedBy>
  <cp:revision>71</cp:revision>
  <dcterms:created xsi:type="dcterms:W3CDTF">2011-07-18T07:44:19Z</dcterms:created>
  <dcterms:modified xsi:type="dcterms:W3CDTF">2011-11-14T15:14:41Z</dcterms:modified>
</cp:coreProperties>
</file>